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54"/>
  </p:notesMasterIdLst>
  <p:handoutMasterIdLst>
    <p:handoutMasterId r:id="rId55"/>
  </p:handoutMasterIdLst>
  <p:sldIdLst>
    <p:sldId id="257" r:id="rId2"/>
    <p:sldId id="502" r:id="rId3"/>
    <p:sldId id="503" r:id="rId4"/>
    <p:sldId id="482" r:id="rId5"/>
    <p:sldId id="504" r:id="rId6"/>
    <p:sldId id="505" r:id="rId7"/>
    <p:sldId id="506" r:id="rId8"/>
    <p:sldId id="519" r:id="rId9"/>
    <p:sldId id="520" r:id="rId10"/>
    <p:sldId id="521" r:id="rId11"/>
    <p:sldId id="522" r:id="rId12"/>
    <p:sldId id="523" r:id="rId13"/>
    <p:sldId id="524" r:id="rId14"/>
    <p:sldId id="480" r:id="rId15"/>
    <p:sldId id="481" r:id="rId16"/>
    <p:sldId id="447" r:id="rId17"/>
    <p:sldId id="449" r:id="rId18"/>
    <p:sldId id="429" r:id="rId19"/>
    <p:sldId id="430" r:id="rId20"/>
    <p:sldId id="432" r:id="rId21"/>
    <p:sldId id="433" r:id="rId22"/>
    <p:sldId id="435" r:id="rId23"/>
    <p:sldId id="436" r:id="rId24"/>
    <p:sldId id="508" r:id="rId25"/>
    <p:sldId id="510" r:id="rId26"/>
    <p:sldId id="511" r:id="rId27"/>
    <p:sldId id="512" r:id="rId28"/>
    <p:sldId id="495" r:id="rId29"/>
    <p:sldId id="497" r:id="rId30"/>
    <p:sldId id="498" r:id="rId31"/>
    <p:sldId id="499" r:id="rId32"/>
    <p:sldId id="500" r:id="rId33"/>
    <p:sldId id="462" r:id="rId34"/>
    <p:sldId id="437" r:id="rId35"/>
    <p:sldId id="438" r:id="rId36"/>
    <p:sldId id="509" r:id="rId37"/>
    <p:sldId id="439" r:id="rId38"/>
    <p:sldId id="440" r:id="rId39"/>
    <p:sldId id="441" r:id="rId40"/>
    <p:sldId id="525" r:id="rId41"/>
    <p:sldId id="526" r:id="rId42"/>
    <p:sldId id="442" r:id="rId43"/>
    <p:sldId id="513" r:id="rId44"/>
    <p:sldId id="514" r:id="rId45"/>
    <p:sldId id="515" r:id="rId46"/>
    <p:sldId id="516" r:id="rId47"/>
    <p:sldId id="517" r:id="rId48"/>
    <p:sldId id="518" r:id="rId49"/>
    <p:sldId id="470" r:id="rId50"/>
    <p:sldId id="471" r:id="rId51"/>
    <p:sldId id="472" r:id="rId52"/>
    <p:sldId id="473" r:id="rId5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56" autoAdjust="0"/>
    <p:restoredTop sz="90929"/>
  </p:normalViewPr>
  <p:slideViewPr>
    <p:cSldViewPr>
      <p:cViewPr varScale="1">
        <p:scale>
          <a:sx n="58" d="100"/>
          <a:sy n="58" d="100"/>
        </p:scale>
        <p:origin x="501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AC160-AC8C-4009-A3CC-A706019025B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930A7-1E27-4116-A80B-F5DC5367AA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9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71CA5BA5-D1EF-4769-85C8-4D65557EF6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814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F78E77-128B-4794-AAED-9A8EE58F47A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31135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A96143-F591-456C-B06E-C58B8076240C}" type="slidenum">
              <a:rPr lang="en-US"/>
              <a:pPr/>
              <a:t>26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03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900D32-F834-4563-9866-97810677B9C4}" type="slidenum">
              <a:rPr lang="en-US"/>
              <a:pPr/>
              <a:t>27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8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3ABE0-D36B-41C2-B7E2-4CB7D489D638}" type="slidenum">
              <a:rPr lang="en-US"/>
              <a:pPr/>
              <a:t>33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43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2A1A46-BE48-46FA-81C6-189597993FB7}" type="slidenum">
              <a:rPr lang="en-US"/>
              <a:pPr/>
              <a:t>34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86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38285C-074E-4332-995F-5B9FA01435FC}" type="slidenum">
              <a:rPr lang="en-US"/>
              <a:pPr/>
              <a:t>35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24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EC27C8-8E3E-4B6A-AB06-575C1F8988DC}" type="slidenum">
              <a:rPr lang="en-US"/>
              <a:pPr/>
              <a:t>37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78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B512E7-93C2-4E1E-AB3E-016B99B6C8F7}" type="slidenum">
              <a:rPr lang="en-US"/>
              <a:pPr/>
              <a:t>38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738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6B37C7-68F5-4D66-9E0F-8DD245177D0D}" type="slidenum">
              <a:rPr lang="en-US"/>
              <a:pPr/>
              <a:t>39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55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B80095-4A0B-420A-B64C-942EBEACD3CC}" type="slidenum">
              <a:rPr lang="en-US"/>
              <a:pPr/>
              <a:t>40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0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7F7651-9FB2-4689-8560-9E79A0CF99E7}" type="slidenum">
              <a:rPr lang="en-US"/>
              <a:pPr/>
              <a:t>42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8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8566A1-C290-4759-A20C-983038E438E4}" type="slidenum">
              <a:rPr lang="en-US"/>
              <a:pPr/>
              <a:t>16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93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55B529-66B8-45A3-8050-2B1CBB081A1A}" type="slidenum">
              <a:rPr lang="en-US"/>
              <a:pPr/>
              <a:t>45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606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332B2B-152B-4E17-9591-633FB6F94393}" type="slidenum">
              <a:rPr lang="en-US"/>
              <a:pPr/>
              <a:t>49</a:t>
            </a:fld>
            <a:endParaRPr lang="en-US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367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F45F6-8315-4CC2-BCA7-B36CABA95ABE}" type="slidenum">
              <a:rPr lang="en-US"/>
              <a:pPr/>
              <a:t>50</a:t>
            </a:fld>
            <a:endParaRPr lang="en-US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409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CE80B8-5BD4-4AF5-A39D-376D4BBAB24A}" type="slidenum">
              <a:rPr lang="en-US"/>
              <a:pPr/>
              <a:t>51</a:t>
            </a:fld>
            <a:endParaRPr lang="en-US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455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99E431-747C-4D74-99C1-794813389F1B}" type="slidenum">
              <a:rPr lang="en-US"/>
              <a:pPr/>
              <a:t>52</a:t>
            </a:fld>
            <a:endParaRPr lang="en-US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05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7543F9-D2F8-4515-8352-716058AE14EE}" type="slidenum">
              <a:rPr lang="en-US"/>
              <a:pPr/>
              <a:t>17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83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036B83-359D-4E40-AA89-15F2DF6BCA9F}" type="slidenum">
              <a:rPr lang="en-US"/>
              <a:pPr/>
              <a:t>18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49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55B529-66B8-45A3-8050-2B1CBB081A1A}" type="slidenum">
              <a:rPr lang="en-US"/>
              <a:pPr/>
              <a:t>19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84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6686E2-FAAA-461D-85D5-EFDB88C3A544}" type="slidenum">
              <a:rPr lang="en-US"/>
              <a:pPr/>
              <a:t>21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09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2BF22C-EA00-4970-BD49-D5AB989B9550}" type="slidenum">
              <a:rPr lang="en-US"/>
              <a:pPr/>
              <a:t>22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39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EABFC9-4546-4EEE-85ED-717D67DA0B3A}" type="slidenum">
              <a:rPr lang="en-US"/>
              <a:pPr/>
              <a:t>23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41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34624-9ACA-4981-975B-FD56EE1565F9}" type="slidenum">
              <a:rPr lang="en-US"/>
              <a:pPr/>
              <a:t>25</a:t>
            </a:fld>
            <a:endParaRPr lang="en-US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8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5CA5-E042-471C-8034-9FD3FB5D9F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1AE79-431D-4BCD-AC53-2C8458480A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5B9BB-62D9-40C0-ABDF-4A3D07B14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A8B02-A1C9-4782-93EC-398E30AA2A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25A31-E87A-44FE-AF2B-818A7EA849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4E7AC-1FCC-45BA-84F5-113560DD2E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106D8-A4B0-47BC-BDD6-4D1B290FD9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FF1B9-87F6-46C0-832D-88C7FDFEBD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D1388-3654-4AB9-A80A-BE89D9B58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ACDAC-CD98-408A-8214-C88EDEBED9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55658-F004-45F4-911D-6946647F8C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6A7CDA8-F467-4B31-8FE9-9DF03795B1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0" r:id="rId2"/>
    <p:sldLayoutId id="2147483755" r:id="rId3"/>
    <p:sldLayoutId id="2147483751" r:id="rId4"/>
    <p:sldLayoutId id="2147483752" r:id="rId5"/>
    <p:sldLayoutId id="2147483756" r:id="rId6"/>
    <p:sldLayoutId id="2147483757" r:id="rId7"/>
    <p:sldLayoutId id="2147483758" r:id="rId8"/>
    <p:sldLayoutId id="2147483759" r:id="rId9"/>
    <p:sldLayoutId id="2147483753" r:id="rId10"/>
    <p:sldLayoutId id="21474837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-16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-16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people.aol.com/people/profiles/pop_up/0,10772,130216_main_profiles,00.html" TargetMode="External"/><Relationship Id="rId13" Type="http://schemas.openxmlformats.org/officeDocument/2006/relationships/image" Target="../media/image23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25.jpeg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hyperlink" Target="http://people.aol.com/people/profiles/pop_up/0,10772,105049_main_profiles,00.html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24.jpe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21.png"/><Relationship Id="rId9" Type="http://schemas.openxmlformats.org/officeDocument/2006/relationships/image" Target="../media/image26.jpeg"/><Relationship Id="rId14" Type="http://schemas.openxmlformats.org/officeDocument/2006/relationships/image" Target="../media/image27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5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3810000"/>
            <a:ext cx="68580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Observer and Mediator</a:t>
            </a:r>
            <a:br>
              <a:rPr lang="en-US" dirty="0" smtClean="0"/>
            </a:br>
            <a:r>
              <a:rPr lang="en-US" sz="2400" dirty="0" smtClean="0"/>
              <a:t>Software Design</a:t>
            </a:r>
            <a:endParaRPr lang="en-US" sz="2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Sumner 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Weather Data (2)</a:t>
            </a:r>
            <a:endParaRPr lang="en-US" dirty="0"/>
          </a:p>
        </p:txBody>
      </p:sp>
      <p:pic>
        <p:nvPicPr>
          <p:cNvPr id="390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99" y="1524000"/>
            <a:ext cx="674592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817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pic>
        <p:nvPicPr>
          <p:cNvPr id="391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7490326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587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Weather Station</a:t>
            </a:r>
            <a:endParaRPr lang="en-US" dirty="0"/>
          </a:p>
        </p:txBody>
      </p:sp>
      <p:pic>
        <p:nvPicPr>
          <p:cNvPr id="392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8543886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919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Reworking The Weather Station</a:t>
            </a:r>
            <a:endParaRPr lang="en-US" dirty="0"/>
          </a:p>
        </p:txBody>
      </p:sp>
      <p:pic>
        <p:nvPicPr>
          <p:cNvPr id="393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803616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896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6970712" cy="808037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85000"/>
              </a:lnSpc>
            </a:pPr>
            <a:r>
              <a:rPr lang="en-US"/>
              <a:t>Observer Pattern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0238"/>
            <a:ext cx="7788275" cy="4141787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Defines a “one-to-many” dependency between objects so that when one object changes state, all its dependents are notified and updated automatically</a:t>
            </a:r>
          </a:p>
          <a:p>
            <a:pPr lvl="1">
              <a:buFont typeface="Wingdings" pitchFamily="2" charset="2"/>
              <a:buNone/>
            </a:pPr>
            <a:endParaRPr lang="en-US"/>
          </a:p>
          <a:p>
            <a:r>
              <a:rPr lang="en-US"/>
              <a:t>a.k.a Dependence mechanism / publish-subscribe / broadcast / change-update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543800" cy="808038"/>
          </a:xfrm>
        </p:spPr>
        <p:txBody>
          <a:bodyPr/>
          <a:lstStyle/>
          <a:p>
            <a:r>
              <a:rPr lang="en-US" dirty="0"/>
              <a:t>Subject &amp; Observer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Subject</a:t>
            </a:r>
          </a:p>
          <a:p>
            <a:pPr lvl="1"/>
            <a:r>
              <a:rPr lang="en-US"/>
              <a:t>the object which will frequently change its state and upon which other objects depend</a:t>
            </a:r>
          </a:p>
          <a:p>
            <a:pPr lvl="1">
              <a:buFont typeface="Wingdings" pitchFamily="2" charset="2"/>
              <a:buNone/>
            </a:pPr>
            <a:endParaRPr lang="en-US"/>
          </a:p>
          <a:p>
            <a:r>
              <a:rPr lang="en-US"/>
              <a:t>Observer</a:t>
            </a:r>
          </a:p>
          <a:p>
            <a:pPr lvl="1"/>
            <a:r>
              <a:rPr lang="en-US"/>
              <a:t>the object which depends on a subject and updates according to its subject's state.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Observer Pattern: Known Use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Smalltalk Model/View/Controller (MVC). User interface framework while Model is subject and View is observer.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endParaRPr lang="en-US" sz="2400"/>
          </a:p>
          <a:p>
            <a:pPr>
              <a:lnSpc>
                <a:spcPct val="80000"/>
              </a:lnSpc>
            </a:pPr>
            <a:r>
              <a:rPr lang="en-US" sz="2400"/>
              <a:t>Smalltalk ET++, and the THINK class library provide the general Observer pattern.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endParaRPr lang="en-US" sz="2400"/>
          </a:p>
          <a:p>
            <a:pPr>
              <a:lnSpc>
                <a:spcPct val="80000"/>
              </a:lnSpc>
            </a:pPr>
            <a:r>
              <a:rPr lang="en-US" sz="2400"/>
              <a:t>Other user interface toolkits such as InterViews, the Andrew Toolkit, and Unidraw. </a:t>
            </a:r>
          </a:p>
          <a:p>
            <a:pPr>
              <a:lnSpc>
                <a:spcPct val="80000"/>
              </a:lnSpc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Observer Pattern Key features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Participants and collaborators</a:t>
            </a:r>
          </a:p>
          <a:p>
            <a:pPr lvl="1"/>
            <a:r>
              <a:rPr lang="en-US"/>
              <a:t>“</a:t>
            </a:r>
            <a:r>
              <a:rPr lang="en-US" b="1">
                <a:solidFill>
                  <a:srgbClr val="FF6600"/>
                </a:solidFill>
              </a:rPr>
              <a:t>Subject</a:t>
            </a:r>
            <a:r>
              <a:rPr lang="en-US"/>
              <a:t> knows its </a:t>
            </a:r>
            <a:r>
              <a:rPr lang="en-US" b="1">
                <a:solidFill>
                  <a:srgbClr val="FF6600"/>
                </a:solidFill>
              </a:rPr>
              <a:t>Observers</a:t>
            </a:r>
            <a:r>
              <a:rPr lang="en-US"/>
              <a:t> because the Observers register with it”?? </a:t>
            </a:r>
          </a:p>
          <a:p>
            <a:pPr lvl="1"/>
            <a:r>
              <a:rPr lang="en-US"/>
              <a:t> The </a:t>
            </a:r>
            <a:r>
              <a:rPr lang="en-US" b="1">
                <a:solidFill>
                  <a:srgbClr val="FF6600"/>
                </a:solidFill>
              </a:rPr>
              <a:t>Subject</a:t>
            </a:r>
            <a:r>
              <a:rPr lang="en-US"/>
              <a:t> must notify the </a:t>
            </a:r>
            <a:r>
              <a:rPr lang="en-US" b="1">
                <a:solidFill>
                  <a:srgbClr val="FF6600"/>
                </a:solidFill>
              </a:rPr>
              <a:t>Observers</a:t>
            </a:r>
            <a:r>
              <a:rPr lang="en-US"/>
              <a:t> when the event in question occurs. </a:t>
            </a:r>
          </a:p>
          <a:p>
            <a:pPr lvl="1"/>
            <a:r>
              <a:rPr lang="en-US"/>
              <a:t>The </a:t>
            </a:r>
            <a:r>
              <a:rPr lang="en-US" b="1">
                <a:solidFill>
                  <a:srgbClr val="FF6600"/>
                </a:solidFill>
              </a:rPr>
              <a:t>Observers</a:t>
            </a:r>
            <a:r>
              <a:rPr lang="en-US"/>
              <a:t> are responsible both for registering with the </a:t>
            </a:r>
            <a:r>
              <a:rPr lang="en-US" b="1">
                <a:solidFill>
                  <a:srgbClr val="FF6600"/>
                </a:solidFill>
              </a:rPr>
              <a:t>Subject</a:t>
            </a:r>
            <a:r>
              <a:rPr lang="en-US"/>
              <a:t> and for getting the information from the </a:t>
            </a:r>
            <a:r>
              <a:rPr lang="en-US" b="1">
                <a:solidFill>
                  <a:srgbClr val="FF6600"/>
                </a:solidFill>
              </a:rPr>
              <a:t>Subject</a:t>
            </a:r>
            <a:r>
              <a:rPr lang="en-US"/>
              <a:t> when notified. </a:t>
            </a:r>
          </a:p>
          <a:p>
            <a:pPr lvl="2"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Observer pattern - how it works	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848600" cy="4419600"/>
          </a:xfrm>
        </p:spPr>
        <p:txBody>
          <a:bodyPr/>
          <a:lstStyle/>
          <a:p>
            <a:r>
              <a:rPr lang="en-US" dirty="0" smtClean="0"/>
              <a:t>Basic Steps:</a:t>
            </a:r>
          </a:p>
          <a:p>
            <a:pPr lvl="1"/>
            <a:r>
              <a:rPr lang="en-US" dirty="0" smtClean="0"/>
              <a:t>Step </a:t>
            </a:r>
            <a:r>
              <a:rPr lang="en-US" dirty="0"/>
              <a:t>1: make the observers behave in the same way</a:t>
            </a:r>
          </a:p>
          <a:p>
            <a:pPr lvl="1"/>
            <a:r>
              <a:rPr lang="en-US" dirty="0"/>
              <a:t>Step 2: have the observers register themselves</a:t>
            </a:r>
          </a:p>
          <a:p>
            <a:pPr lvl="1"/>
            <a:r>
              <a:rPr lang="en-US" dirty="0"/>
              <a:t>Step 3: notify the observers when event </a:t>
            </a:r>
            <a:r>
              <a:rPr lang="en-US" dirty="0" smtClean="0"/>
              <a:t>occurs</a:t>
            </a:r>
          </a:p>
          <a:p>
            <a:pPr lvl="1"/>
            <a:r>
              <a:rPr lang="en-US" dirty="0" smtClean="0"/>
              <a:t>Step 4: Update the observers</a:t>
            </a:r>
          </a:p>
          <a:p>
            <a:r>
              <a:rPr lang="en-US" dirty="0" smtClean="0"/>
              <a:t>Basic Responsibilities: </a:t>
            </a:r>
          </a:p>
          <a:p>
            <a:pPr lvl="1"/>
            <a:r>
              <a:rPr lang="en-US" sz="2500" dirty="0" smtClean="0">
                <a:solidFill>
                  <a:srgbClr val="FF0000"/>
                </a:solidFill>
              </a:rPr>
              <a:t>R1: Mapping subjects to their observers</a:t>
            </a:r>
          </a:p>
          <a:p>
            <a:pPr lvl="1"/>
            <a:r>
              <a:rPr lang="en-US" sz="2500" dirty="0" smtClean="0">
                <a:solidFill>
                  <a:srgbClr val="FF0000"/>
                </a:solidFill>
              </a:rPr>
              <a:t>R2: Who trigger the notification</a:t>
            </a:r>
          </a:p>
          <a:p>
            <a:pPr lvl="1"/>
            <a:r>
              <a:rPr lang="en-US" sz="2500" dirty="0" smtClean="0">
                <a:solidFill>
                  <a:srgbClr val="FF0000"/>
                </a:solidFill>
              </a:rPr>
              <a:t>R3: Update the states of observers</a:t>
            </a:r>
          </a:p>
          <a:p>
            <a:pPr lvl="1"/>
            <a:r>
              <a:rPr lang="en-US" sz="2500" dirty="0" smtClean="0">
                <a:solidFill>
                  <a:srgbClr val="FF0000"/>
                </a:solidFill>
              </a:rPr>
              <a:t>R4: Observer Registration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Observer pattern - structure</a:t>
            </a:r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371600"/>
            <a:ext cx="6569242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8400"/>
            <a:ext cx="8229600" cy="914400"/>
          </a:xfrm>
        </p:spPr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Observer pattern - participants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772400" cy="4495800"/>
          </a:xfrm>
        </p:spPr>
        <p:txBody>
          <a:bodyPr/>
          <a:lstStyle/>
          <a:p>
            <a:r>
              <a:rPr lang="en-US" sz="2400" b="1"/>
              <a:t>Subject</a:t>
            </a:r>
            <a:r>
              <a:rPr lang="en-US" sz="2400"/>
              <a:t>: an interface </a:t>
            </a:r>
          </a:p>
          <a:p>
            <a:pPr lvl="1"/>
            <a:r>
              <a:rPr lang="en-US" sz="2000"/>
              <a:t>Provides primitives for managing Observers</a:t>
            </a:r>
          </a:p>
          <a:p>
            <a:pPr lvl="1"/>
            <a:r>
              <a:rPr lang="en-US" sz="2000"/>
              <a:t>Know all of its Observers</a:t>
            </a:r>
          </a:p>
          <a:p>
            <a:pPr lvl="1"/>
            <a:r>
              <a:rPr lang="en-US" sz="2000"/>
              <a:t>Defines </a:t>
            </a:r>
            <a:r>
              <a:rPr lang="en-US" sz="2000">
                <a:latin typeface="Tahoma" charset="0"/>
              </a:rPr>
              <a:t>notify()</a:t>
            </a:r>
            <a:r>
              <a:rPr lang="en-US" sz="2000"/>
              <a:t> to send messages to all Observers</a:t>
            </a:r>
          </a:p>
          <a:p>
            <a:r>
              <a:rPr lang="en-US" sz="2400" b="1"/>
              <a:t>ConcreteSubject</a:t>
            </a:r>
            <a:r>
              <a:rPr lang="en-US" sz="2400"/>
              <a:t>:</a:t>
            </a:r>
          </a:p>
          <a:p>
            <a:pPr lvl="1"/>
            <a:r>
              <a:rPr lang="en-US" sz="2000"/>
              <a:t>Stores some state of interest</a:t>
            </a:r>
          </a:p>
          <a:p>
            <a:pPr lvl="1"/>
            <a:r>
              <a:rPr lang="en-US" sz="2000"/>
              <a:t>Getter and setter methods for that state</a:t>
            </a:r>
          </a:p>
          <a:p>
            <a:r>
              <a:rPr lang="en-US" sz="2400" b="1"/>
              <a:t>Observer</a:t>
            </a:r>
            <a:r>
              <a:rPr lang="en-US" sz="2400"/>
              <a:t>: an interface</a:t>
            </a:r>
          </a:p>
          <a:p>
            <a:pPr lvl="1"/>
            <a:r>
              <a:rPr lang="en-US" sz="2000"/>
              <a:t>Defines </a:t>
            </a:r>
            <a:r>
              <a:rPr lang="en-US" sz="2000">
                <a:latin typeface="Tahoma" charset="0"/>
              </a:rPr>
              <a:t>update()</a:t>
            </a:r>
            <a:r>
              <a:rPr lang="en-US" sz="2000"/>
              <a:t> to enable messages from Subjects</a:t>
            </a:r>
          </a:p>
          <a:p>
            <a:r>
              <a:rPr lang="en-US" sz="2400"/>
              <a:t>ConcreteObserver:</a:t>
            </a:r>
          </a:p>
          <a:p>
            <a:pPr lvl="1"/>
            <a:r>
              <a:rPr lang="en-US" sz="2000"/>
              <a:t>Gets pinged via </a:t>
            </a:r>
            <a:r>
              <a:rPr lang="en-US" sz="2000">
                <a:latin typeface="Tahoma" charset="0"/>
              </a:rPr>
              <a:t>update() </a:t>
            </a:r>
            <a:r>
              <a:rPr lang="en-US" sz="2000"/>
              <a:t>and retrieves state changes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to make 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R1: Maintaining the mapping between subjects and observers</a:t>
            </a:r>
            <a:endParaRPr lang="en-US" dirty="0"/>
          </a:p>
          <a:p>
            <a:pPr lvl="1"/>
            <a:r>
              <a:rPr lang="en-US" dirty="0"/>
              <a:t>A collection in the </a:t>
            </a:r>
            <a:r>
              <a:rPr lang="en-US" dirty="0" err="1"/>
              <a:t>ConcreteSubjects</a:t>
            </a:r>
            <a:r>
              <a:rPr lang="en-US" dirty="0"/>
              <a:t>?</a:t>
            </a: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438400"/>
            <a:ext cx="5628154" cy="3657600"/>
          </a:xfrm>
          <a:prstGeom prst="rect">
            <a:avLst/>
          </a:prstGeom>
          <a:noFill/>
        </p:spPr>
      </p:pic>
      <p:sp>
        <p:nvSpPr>
          <p:cNvPr id="95237" name="Oval 5"/>
          <p:cNvSpPr>
            <a:spLocks noChangeArrowheads="1"/>
          </p:cNvSpPr>
          <p:nvPr/>
        </p:nvSpPr>
        <p:spPr bwMode="auto">
          <a:xfrm>
            <a:off x="1600200" y="2362200"/>
            <a:ext cx="1905000" cy="1371600"/>
          </a:xfrm>
          <a:prstGeom prst="ellipse">
            <a:avLst/>
          </a:prstGeom>
          <a:noFill/>
          <a:ln w="38100">
            <a:solidFill>
              <a:srgbClr val="99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to make 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R2:  Who </a:t>
            </a:r>
            <a:r>
              <a:rPr lang="en-US" dirty="0"/>
              <a:t>triggers the notification</a:t>
            </a:r>
            <a:r>
              <a:rPr lang="en-US" dirty="0" smtClean="0"/>
              <a:t>?</a:t>
            </a:r>
          </a:p>
          <a:p>
            <a:r>
              <a:rPr lang="en-US" dirty="0" smtClean="0"/>
              <a:t>R4:  Who manage registration? </a:t>
            </a:r>
            <a:endParaRPr lang="en-US" dirty="0"/>
          </a:p>
        </p:txBody>
      </p:sp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590800"/>
            <a:ext cx="5943600" cy="3505200"/>
          </a:xfrm>
          <a:prstGeom prst="rect">
            <a:avLst/>
          </a:prstGeom>
          <a:noFill/>
        </p:spPr>
      </p:pic>
      <p:sp>
        <p:nvSpPr>
          <p:cNvPr id="99333" name="Oval 5"/>
          <p:cNvSpPr>
            <a:spLocks noChangeArrowheads="1"/>
          </p:cNvSpPr>
          <p:nvPr/>
        </p:nvSpPr>
        <p:spPr bwMode="auto">
          <a:xfrm>
            <a:off x="1752600" y="2514600"/>
            <a:ext cx="1905000" cy="1371600"/>
          </a:xfrm>
          <a:prstGeom prst="ellipse">
            <a:avLst/>
          </a:prstGeom>
          <a:noFill/>
          <a:ln w="38100">
            <a:solidFill>
              <a:srgbClr val="99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Decisions to make</a:t>
            </a:r>
            <a:endParaRPr lang="en-US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R3:  When to trigger the update?</a:t>
            </a:r>
          </a:p>
          <a:p>
            <a:pPr lvl="1">
              <a:lnSpc>
                <a:spcPct val="90000"/>
              </a:lnSpc>
            </a:pPr>
            <a:r>
              <a:rPr lang="en-US" sz="2500" dirty="0" smtClean="0"/>
              <a:t>Option </a:t>
            </a:r>
            <a:r>
              <a:rPr lang="en-US" sz="2500" dirty="0"/>
              <a:t>1: have all state-setting operations on </a:t>
            </a:r>
            <a:r>
              <a:rPr lang="en-US" sz="2500" dirty="0" err="1"/>
              <a:t>concreteSubjects</a:t>
            </a:r>
            <a:r>
              <a:rPr lang="en-US" sz="2500" dirty="0"/>
              <a:t> call the </a:t>
            </a:r>
            <a:r>
              <a:rPr lang="en-US" sz="2500" dirty="0">
                <a:latin typeface="Tahoma" charset="0"/>
              </a:rPr>
              <a:t>notify()</a:t>
            </a:r>
            <a:r>
              <a:rPr lang="en-US" sz="2500" dirty="0"/>
              <a:t> method after they change the subject’s state.</a:t>
            </a:r>
          </a:p>
          <a:p>
            <a:pPr lvl="2">
              <a:lnSpc>
                <a:spcPct val="90000"/>
              </a:lnSpc>
            </a:pPr>
            <a:r>
              <a:rPr lang="en-US" sz="2100" dirty="0"/>
              <a:t>The client making the state change doesn’t have to remember that.</a:t>
            </a:r>
          </a:p>
          <a:p>
            <a:pPr lvl="2">
              <a:lnSpc>
                <a:spcPct val="90000"/>
              </a:lnSpc>
            </a:pPr>
            <a:r>
              <a:rPr lang="en-US" sz="2100" dirty="0"/>
              <a:t>Automatic, contextual updates</a:t>
            </a:r>
          </a:p>
          <a:p>
            <a:pPr lvl="1">
              <a:lnSpc>
                <a:spcPct val="90000"/>
              </a:lnSpc>
            </a:pPr>
            <a:r>
              <a:rPr lang="en-US" sz="2500" dirty="0"/>
              <a:t>Option 2: make clients call </a:t>
            </a:r>
            <a:r>
              <a:rPr lang="en-US" sz="2500" dirty="0">
                <a:latin typeface="Tahoma" charset="0"/>
              </a:rPr>
              <a:t>notify()</a:t>
            </a:r>
            <a:r>
              <a:rPr lang="en-US" sz="2500" dirty="0"/>
              <a:t> at the right time. </a:t>
            </a:r>
          </a:p>
          <a:p>
            <a:pPr lvl="2">
              <a:lnSpc>
                <a:spcPct val="90000"/>
              </a:lnSpc>
            </a:pPr>
            <a:r>
              <a:rPr lang="en-US" sz="2100" dirty="0"/>
              <a:t>Can wait to trigger the update. </a:t>
            </a:r>
          </a:p>
          <a:p>
            <a:pPr lvl="2">
              <a:lnSpc>
                <a:spcPct val="90000"/>
              </a:lnSpc>
            </a:pPr>
            <a:r>
              <a:rPr lang="en-US" sz="2100" dirty="0"/>
              <a:t>Additional client responsibility.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Loose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Observer Pattern provides an object design where subjects and observers are loosely coupled</a:t>
            </a:r>
          </a:p>
          <a:p>
            <a:pPr lvl="1"/>
            <a:r>
              <a:rPr lang="en-US" dirty="0" smtClean="0"/>
              <a:t>We can add new observers at any time</a:t>
            </a:r>
          </a:p>
          <a:p>
            <a:pPr lvl="1"/>
            <a:r>
              <a:rPr lang="en-US" dirty="0" smtClean="0"/>
              <a:t>We never need to modify the subject to add new types of observers</a:t>
            </a:r>
          </a:p>
          <a:p>
            <a:pPr lvl="1"/>
            <a:r>
              <a:rPr lang="en-US" dirty="0" smtClean="0"/>
              <a:t>We can reuse subject and observers independently of each other</a:t>
            </a:r>
          </a:p>
          <a:p>
            <a:pPr lvl="1"/>
            <a:r>
              <a:rPr lang="en-US" dirty="0" smtClean="0"/>
              <a:t>Changes to either the subject or an observers will not affect the other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Support for the Observer Pattern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omic Sans MS" pitchFamily="66" charset="0"/>
              </a:rPr>
              <a:t>Java.util</a:t>
            </a:r>
          </a:p>
          <a:p>
            <a:pPr lvl="1"/>
            <a:r>
              <a:rPr lang="en-US">
                <a:solidFill>
                  <a:srgbClr val="669900"/>
                </a:solidFill>
                <a:latin typeface="Comic Sans MS" pitchFamily="66" charset="0"/>
              </a:rPr>
              <a:t>Observer</a:t>
            </a:r>
            <a:r>
              <a:rPr lang="en-US"/>
              <a:t> interface --</a:t>
            </a:r>
            <a:r>
              <a:rPr lang="en-US" b="1">
                <a:solidFill>
                  <a:srgbClr val="FF6600"/>
                </a:solidFill>
              </a:rPr>
              <a:t>Observers</a:t>
            </a:r>
          </a:p>
          <a:p>
            <a:pPr lvl="1"/>
            <a:r>
              <a:rPr lang="en-US">
                <a:solidFill>
                  <a:srgbClr val="669900"/>
                </a:solidFill>
                <a:latin typeface="Comic Sans MS" pitchFamily="66" charset="0"/>
              </a:rPr>
              <a:t>Observable</a:t>
            </a:r>
            <a:r>
              <a:rPr lang="en-US"/>
              <a:t> class --</a:t>
            </a:r>
            <a:r>
              <a:rPr lang="en-US" b="1">
                <a:solidFill>
                  <a:srgbClr val="FF6600"/>
                </a:solidFill>
              </a:rPr>
              <a:t>Subject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450" y="317500"/>
            <a:ext cx="7981950" cy="62690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Observe Interface</a:t>
            </a:r>
          </a:p>
        </p:txBody>
      </p:sp>
      <p:pic>
        <p:nvPicPr>
          <p:cNvPr id="1822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743200"/>
            <a:ext cx="8027988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Java’s built-in Observer Pattern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an object to become an observer…</a:t>
            </a:r>
          </a:p>
          <a:p>
            <a:pPr lvl="1"/>
            <a:r>
              <a:rPr lang="en-US" dirty="0" smtClean="0"/>
              <a:t>implement the Observer interface and call </a:t>
            </a:r>
            <a:r>
              <a:rPr lang="en-US" dirty="0" err="1" smtClean="0"/>
              <a:t>addObserver</a:t>
            </a:r>
            <a:r>
              <a:rPr lang="en-US" dirty="0" smtClean="0"/>
              <a:t>() on any Observable object</a:t>
            </a:r>
          </a:p>
          <a:p>
            <a:r>
              <a:rPr lang="en-US" dirty="0" smtClean="0"/>
              <a:t>For the Observable to send notifications…</a:t>
            </a:r>
          </a:p>
          <a:p>
            <a:pPr lvl="1"/>
            <a:r>
              <a:rPr lang="en-US" dirty="0" smtClean="0"/>
              <a:t>call the </a:t>
            </a:r>
            <a:r>
              <a:rPr lang="en-US" dirty="0" err="1" smtClean="0"/>
              <a:t>setChanged</a:t>
            </a:r>
            <a:r>
              <a:rPr lang="en-US" dirty="0" smtClean="0"/>
              <a:t>() method to signify that the state has changed in your object</a:t>
            </a:r>
          </a:p>
          <a:p>
            <a:pPr lvl="1"/>
            <a:r>
              <a:rPr lang="en-US" dirty="0" smtClean="0"/>
              <a:t>call one of two </a:t>
            </a:r>
            <a:r>
              <a:rPr lang="en-US" dirty="0" err="1" smtClean="0"/>
              <a:t>notifyObservers</a:t>
            </a:r>
            <a:r>
              <a:rPr lang="en-US" dirty="0" smtClean="0"/>
              <a:t>() methods</a:t>
            </a:r>
          </a:p>
          <a:p>
            <a:pPr lvl="2"/>
            <a:r>
              <a:rPr lang="en-US" dirty="0" smtClean="0"/>
              <a:t>either </a:t>
            </a:r>
            <a:r>
              <a:rPr lang="en-US" dirty="0" err="1" smtClean="0"/>
              <a:t>notifyObservers</a:t>
            </a:r>
            <a:r>
              <a:rPr lang="en-US" dirty="0" smtClean="0"/>
              <a:t>() or </a:t>
            </a:r>
            <a:r>
              <a:rPr lang="en-US" dirty="0" err="1" smtClean="0"/>
              <a:t>notifyObservers</a:t>
            </a:r>
            <a:r>
              <a:rPr lang="en-US" dirty="0" smtClean="0"/>
              <a:t>(Object </a:t>
            </a:r>
            <a:r>
              <a:rPr lang="en-US" dirty="0" err="1" smtClean="0"/>
              <a:t>arg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an Observer to receive notifications…</a:t>
            </a:r>
          </a:p>
          <a:p>
            <a:pPr lvl="1"/>
            <a:r>
              <a:rPr lang="en-US" dirty="0" smtClean="0"/>
              <a:t>Implement the update(Observable o, Object </a:t>
            </a:r>
            <a:r>
              <a:rPr lang="en-US" dirty="0" err="1" smtClean="0"/>
              <a:t>arg</a:t>
            </a:r>
            <a:r>
              <a:rPr lang="en-US" dirty="0" smtClean="0"/>
              <a:t>) method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weather data</a:t>
            </a:r>
            <a:endParaRPr lang="en-US" dirty="0"/>
          </a:p>
        </p:txBody>
      </p:sp>
      <p:pic>
        <p:nvPicPr>
          <p:cNvPr id="394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71600"/>
            <a:ext cx="6867716" cy="4494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Our job is to create an app that uses the </a:t>
            </a:r>
            <a:r>
              <a:rPr lang="en-US" dirty="0" err="1" smtClean="0"/>
              <a:t>WeatherData</a:t>
            </a:r>
            <a:r>
              <a:rPr lang="en-US" dirty="0" smtClean="0"/>
              <a:t> object to update three displays for current condition, weather stats, and a forecast.</a:t>
            </a:r>
          </a:p>
          <a:p>
            <a:endParaRPr lang="en-US" dirty="0" smtClean="0"/>
          </a:p>
          <a:p>
            <a:r>
              <a:rPr lang="en-US" dirty="0" smtClean="0"/>
              <a:t>The system must be expandable – other developer can create new custom display elements and users can add or remove as many display elements as they want.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weather data (2)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95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4352925" cy="4021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Condition Display</a:t>
            </a:r>
            <a:endParaRPr lang="en-US" dirty="0"/>
          </a:p>
        </p:txBody>
      </p:sp>
      <p:pic>
        <p:nvPicPr>
          <p:cNvPr id="3962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6324600" cy="5108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dark side of </a:t>
            </a:r>
            <a:r>
              <a:rPr lang="en-US" dirty="0" err="1" smtClean="0"/>
              <a:t>java.util.Observable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Observable is a class</a:t>
            </a:r>
          </a:p>
          <a:p>
            <a:pPr lvl="1"/>
            <a:r>
              <a:rPr lang="en-US" dirty="0" smtClean="0"/>
              <a:t>You have to subclass it. That means you can’t add on the Observable behavior to an existing class that already extends another </a:t>
            </a:r>
            <a:r>
              <a:rPr lang="en-US" dirty="0" err="1" smtClean="0"/>
              <a:t>superclass</a:t>
            </a:r>
            <a:r>
              <a:rPr lang="en-US" dirty="0" smtClean="0"/>
              <a:t> (limit its reuse potential).</a:t>
            </a:r>
          </a:p>
          <a:p>
            <a:r>
              <a:rPr lang="en-US" dirty="0" smtClean="0"/>
              <a:t>Observable protect crucial method (</a:t>
            </a:r>
            <a:r>
              <a:rPr lang="en-US" dirty="0" err="1" smtClean="0"/>
              <a:t>setChanged</a:t>
            </a:r>
            <a:r>
              <a:rPr lang="en-US" dirty="0" smtClean="0"/>
              <a:t>())</a:t>
            </a:r>
          </a:p>
          <a:p>
            <a:pPr lvl="1"/>
            <a:r>
              <a:rPr lang="en-US" dirty="0" smtClean="0"/>
              <a:t>You can’t call </a:t>
            </a:r>
            <a:r>
              <a:rPr lang="en-US" dirty="0" err="1" smtClean="0"/>
              <a:t>setChanged</a:t>
            </a:r>
            <a:r>
              <a:rPr lang="en-US" dirty="0" smtClean="0"/>
              <a:t>() unless you’ve subclass Observable. You can’t create an instance of the Observable, you have to subclass.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Decisions </a:t>
            </a:r>
            <a:r>
              <a:rPr lang="en-US" dirty="0"/>
              <a:t>to make 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Observing more than one subject</a:t>
            </a:r>
          </a:p>
          <a:p>
            <a:pPr lvl="1"/>
            <a:r>
              <a:rPr lang="en-US" dirty="0">
                <a:latin typeface="Tahoma" charset="0"/>
              </a:rPr>
              <a:t>update(Subject s)</a:t>
            </a:r>
            <a:endParaRPr lang="en-US" dirty="0"/>
          </a:p>
        </p:txBody>
      </p:sp>
      <p:pic>
        <p:nvPicPr>
          <p:cNvPr id="972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362200"/>
            <a:ext cx="5943600" cy="3505200"/>
          </a:xfrm>
          <a:prstGeom prst="rect">
            <a:avLst/>
          </a:prstGeom>
          <a:noFill/>
        </p:spPr>
      </p:pic>
      <p:sp>
        <p:nvSpPr>
          <p:cNvPr id="97285" name="Oval 5"/>
          <p:cNvSpPr>
            <a:spLocks noChangeArrowheads="1"/>
          </p:cNvSpPr>
          <p:nvPr/>
        </p:nvSpPr>
        <p:spPr bwMode="auto">
          <a:xfrm>
            <a:off x="5029200" y="2362200"/>
            <a:ext cx="1905000" cy="1371600"/>
          </a:xfrm>
          <a:prstGeom prst="ellipse">
            <a:avLst/>
          </a:prstGeom>
          <a:noFill/>
          <a:ln w="38100">
            <a:solidFill>
              <a:srgbClr val="99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Decisions </a:t>
            </a:r>
            <a:r>
              <a:rPr lang="en-US" dirty="0"/>
              <a:t>to make 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673100"/>
          </a:xfrm>
        </p:spPr>
        <p:txBody>
          <a:bodyPr/>
          <a:lstStyle/>
          <a:p>
            <a:r>
              <a:rPr lang="en-US"/>
              <a:t>State propagation protocols</a:t>
            </a:r>
          </a:p>
        </p:txBody>
      </p:sp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133600"/>
            <a:ext cx="5105400" cy="3514725"/>
          </a:xfrm>
          <a:prstGeom prst="rect">
            <a:avLst/>
          </a:prstGeom>
          <a:noFill/>
        </p:spPr>
      </p:pic>
      <p:sp>
        <p:nvSpPr>
          <p:cNvPr id="103429" name="Oval 5"/>
          <p:cNvSpPr>
            <a:spLocks noChangeArrowheads="1"/>
          </p:cNvSpPr>
          <p:nvPr/>
        </p:nvSpPr>
        <p:spPr bwMode="auto">
          <a:xfrm>
            <a:off x="4419600" y="1981200"/>
            <a:ext cx="1905000" cy="1371600"/>
          </a:xfrm>
          <a:prstGeom prst="ellipse">
            <a:avLst/>
          </a:prstGeom>
          <a:noFill/>
          <a:ln w="38100">
            <a:solidFill>
              <a:srgbClr val="99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 Decisions to make </a:t>
            </a:r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Broadcasting State changes </a:t>
            </a:r>
          </a:p>
          <a:p>
            <a:pPr lvl="1"/>
            <a:r>
              <a:rPr lang="en-US" sz="2500" dirty="0" smtClean="0"/>
              <a:t>Option </a:t>
            </a:r>
            <a:r>
              <a:rPr lang="en-US" sz="2500" dirty="0"/>
              <a:t>1 - pull model:</a:t>
            </a:r>
          </a:p>
          <a:p>
            <a:pPr lvl="2"/>
            <a:r>
              <a:rPr lang="en-US" sz="2100" dirty="0"/>
              <a:t>The subject sends nothing but the most minimal notification. </a:t>
            </a:r>
          </a:p>
          <a:p>
            <a:pPr lvl="2"/>
            <a:r>
              <a:rPr lang="en-US" sz="2100" dirty="0"/>
              <a:t>The observer ask for details explicitly thereafter. </a:t>
            </a:r>
          </a:p>
          <a:p>
            <a:pPr lvl="2"/>
            <a:r>
              <a:rPr lang="en-US" sz="2100" dirty="0"/>
              <a:t>Emphasizes the subject’s ignorance of its observers</a:t>
            </a:r>
          </a:p>
          <a:p>
            <a:pPr lvl="1"/>
            <a:r>
              <a:rPr lang="en-US" sz="2500" dirty="0"/>
              <a:t>Option 2 - push model:</a:t>
            </a:r>
          </a:p>
          <a:p>
            <a:pPr lvl="2"/>
            <a:r>
              <a:rPr lang="en-US" sz="2100" dirty="0"/>
              <a:t>The subject sends observers the details of the change</a:t>
            </a:r>
          </a:p>
          <a:p>
            <a:pPr lvl="2"/>
            <a:r>
              <a:rPr lang="en-US" sz="2100" dirty="0"/>
              <a:t>The subject knows how the observers expect to receive its state changes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vs. Pull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z="2800" dirty="0" smtClean="0"/>
              <a:t>This solution </a:t>
            </a:r>
            <a:r>
              <a:rPr lang="en-US" sz="2800" b="1" i="1" dirty="0" smtClean="0"/>
              <a:t>pushes</a:t>
            </a:r>
            <a:r>
              <a:rPr lang="en-US" sz="2800" dirty="0" smtClean="0"/>
              <a:t> data to the observers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 smtClean="0">
                <a:solidFill>
                  <a:schemeClr val="folHlink"/>
                </a:solidFill>
              </a:rPr>
              <a:t>public void</a:t>
            </a:r>
            <a:r>
              <a:rPr lang="en-US" sz="2100" dirty="0" smtClean="0"/>
              <a:t> Update( </a:t>
            </a:r>
            <a:r>
              <a:rPr lang="en-US" sz="2100" dirty="0" smtClean="0">
                <a:solidFill>
                  <a:schemeClr val="folHlink"/>
                </a:solidFill>
              </a:rPr>
              <a:t>float</a:t>
            </a:r>
            <a:r>
              <a:rPr lang="en-US" sz="2100" dirty="0" smtClean="0"/>
              <a:t> temperature, </a:t>
            </a:r>
            <a:r>
              <a:rPr lang="en-US" sz="2100" dirty="0" smtClean="0">
                <a:solidFill>
                  <a:schemeClr val="folHlink"/>
                </a:solidFill>
              </a:rPr>
              <a:t>float</a:t>
            </a:r>
            <a:r>
              <a:rPr lang="en-US" sz="2100" dirty="0" smtClean="0"/>
              <a:t> humidity, </a:t>
            </a:r>
            <a:r>
              <a:rPr lang="en-US" sz="2100" dirty="0" smtClean="0">
                <a:solidFill>
                  <a:schemeClr val="folHlink"/>
                </a:solidFill>
              </a:rPr>
              <a:t>float</a:t>
            </a:r>
            <a:r>
              <a:rPr lang="en-US" sz="2100" dirty="0" smtClean="0"/>
              <a:t> pressure)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 smtClean="0"/>
              <a:t>		</a:t>
            </a:r>
            <a:r>
              <a:rPr lang="en-US" sz="2100" dirty="0" err="1" smtClean="0">
                <a:solidFill>
                  <a:schemeClr val="folHlink"/>
                </a:solidFill>
              </a:rPr>
              <a:t>this</a:t>
            </a:r>
            <a:r>
              <a:rPr lang="en-US" sz="2100" dirty="0" err="1" smtClean="0"/>
              <a:t>.temperature</a:t>
            </a:r>
            <a:r>
              <a:rPr lang="en-US" sz="2100" dirty="0" smtClean="0"/>
              <a:t> = temperature;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 smtClean="0"/>
              <a:t>		</a:t>
            </a:r>
            <a:r>
              <a:rPr lang="en-US" sz="2100" dirty="0" err="1" smtClean="0">
                <a:solidFill>
                  <a:schemeClr val="folHlink"/>
                </a:solidFill>
              </a:rPr>
              <a:t>this</a:t>
            </a:r>
            <a:r>
              <a:rPr lang="en-US" sz="2100" dirty="0" err="1" smtClean="0"/>
              <a:t>.humidity</a:t>
            </a:r>
            <a:r>
              <a:rPr lang="en-US" sz="2100" dirty="0" smtClean="0"/>
              <a:t> = humidity;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 smtClean="0"/>
              <a:t>		Display(); }</a:t>
            </a:r>
          </a:p>
          <a:p>
            <a:r>
              <a:rPr lang="en-US" sz="2800" dirty="0" smtClean="0"/>
              <a:t>The observers may not use all of the data or may need different data?</a:t>
            </a:r>
          </a:p>
          <a:p>
            <a:r>
              <a:rPr lang="en-US" sz="2800" dirty="0" smtClean="0"/>
              <a:t>Observers can </a:t>
            </a:r>
            <a:r>
              <a:rPr lang="en-US" sz="2800" b="1" i="1" dirty="0" smtClean="0"/>
              <a:t>pull</a:t>
            </a:r>
            <a:r>
              <a:rPr lang="en-US" sz="2800" dirty="0" smtClean="0"/>
              <a:t> the specific data they need from the subject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chemeClr val="folHlink"/>
                </a:solidFill>
              </a:rPr>
              <a:t>public void</a:t>
            </a:r>
            <a:r>
              <a:rPr lang="en-US" sz="2000" dirty="0" smtClean="0"/>
              <a:t> Update( </a:t>
            </a:r>
            <a:r>
              <a:rPr lang="en-US" sz="2000" dirty="0" err="1" smtClean="0">
                <a:latin typeface="Arial Unicode MS" pitchFamily="34" charset="-122"/>
              </a:rPr>
              <a:t>IWeatherPublisher</a:t>
            </a:r>
            <a:r>
              <a:rPr lang="en-US" sz="2000" dirty="0" smtClean="0">
                <a:latin typeface="Arial Unicode MS" pitchFamily="34" charset="-122"/>
              </a:rPr>
              <a:t> </a:t>
            </a:r>
            <a:r>
              <a:rPr lang="en-US" sz="2000" dirty="0" err="1" smtClean="0"/>
              <a:t>weatherData</a:t>
            </a:r>
            <a:r>
              <a:rPr lang="en-US" sz="2000" dirty="0" smtClean="0"/>
              <a:t> )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		</a:t>
            </a:r>
            <a:r>
              <a:rPr lang="en-US" sz="2000" dirty="0" err="1" smtClean="0">
                <a:solidFill>
                  <a:schemeClr val="folHlink"/>
                </a:solidFill>
              </a:rPr>
              <a:t>this</a:t>
            </a:r>
            <a:r>
              <a:rPr lang="en-US" sz="2000" dirty="0" err="1" smtClean="0"/>
              <a:t>.temperature</a:t>
            </a:r>
            <a:r>
              <a:rPr lang="en-US" sz="2000" dirty="0" smtClean="0"/>
              <a:t> = </a:t>
            </a:r>
            <a:r>
              <a:rPr lang="en-US" sz="2000" dirty="0" err="1" smtClean="0"/>
              <a:t>weatherData.Temperature</a:t>
            </a:r>
            <a:r>
              <a:rPr lang="en-US" sz="2000" dirty="0" smtClean="0"/>
              <a:t>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		</a:t>
            </a:r>
            <a:r>
              <a:rPr lang="en-US" sz="2000" dirty="0" err="1" smtClean="0">
                <a:solidFill>
                  <a:schemeClr val="folHlink"/>
                </a:solidFill>
              </a:rPr>
              <a:t>this</a:t>
            </a:r>
            <a:r>
              <a:rPr lang="en-US" sz="2000" dirty="0" err="1" smtClean="0"/>
              <a:t>.humidity</a:t>
            </a:r>
            <a:r>
              <a:rPr lang="en-US" sz="2000" dirty="0" smtClean="0"/>
              <a:t> = </a:t>
            </a:r>
            <a:r>
              <a:rPr lang="en-US" sz="2000" dirty="0" err="1" smtClean="0"/>
              <a:t>weatherData.Humidity</a:t>
            </a:r>
            <a:r>
              <a:rPr lang="en-US" sz="2000" dirty="0" smtClean="0"/>
              <a:t>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		Display();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	}</a:t>
            </a:r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Decisions </a:t>
            </a:r>
            <a:r>
              <a:rPr lang="en-US" dirty="0"/>
              <a:t>to make 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Specifying modifications of interest explicitly</a:t>
            </a:r>
          </a:p>
        </p:txBody>
      </p:sp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057400"/>
            <a:ext cx="5943600" cy="3505200"/>
          </a:xfrm>
          <a:prstGeom prst="rect">
            <a:avLst/>
          </a:prstGeom>
          <a:noFill/>
        </p:spPr>
      </p:pic>
      <p:sp>
        <p:nvSpPr>
          <p:cNvPr id="107525" name="Oval 5"/>
          <p:cNvSpPr>
            <a:spLocks noChangeArrowheads="1"/>
          </p:cNvSpPr>
          <p:nvPr/>
        </p:nvSpPr>
        <p:spPr bwMode="auto">
          <a:xfrm>
            <a:off x="1447800" y="1981200"/>
            <a:ext cx="1905000" cy="1371600"/>
          </a:xfrm>
          <a:prstGeom prst="ellipse">
            <a:avLst/>
          </a:prstGeom>
          <a:noFill/>
          <a:ln w="38100">
            <a:solidFill>
              <a:srgbClr val="99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26" name="Oval 6"/>
          <p:cNvSpPr>
            <a:spLocks noChangeArrowheads="1"/>
          </p:cNvSpPr>
          <p:nvPr/>
        </p:nvSpPr>
        <p:spPr bwMode="auto">
          <a:xfrm>
            <a:off x="5029200" y="1905000"/>
            <a:ext cx="1905000" cy="1371600"/>
          </a:xfrm>
          <a:prstGeom prst="ellipse">
            <a:avLst/>
          </a:prstGeom>
          <a:noFill/>
          <a:ln w="38100">
            <a:solidFill>
              <a:srgbClr val="99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 animBg="1"/>
      <p:bldP spid="10752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229600" cy="1295400"/>
          </a:xfrm>
        </p:spPr>
        <p:txBody>
          <a:bodyPr/>
          <a:lstStyle/>
          <a:p>
            <a:r>
              <a:rPr lang="en-US" sz="4000" dirty="0"/>
              <a:t>Specifying modifications of interest explicitly: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947160"/>
          </a:xfrm>
        </p:spPr>
        <p:txBody>
          <a:bodyPr/>
          <a:lstStyle/>
          <a:p>
            <a:r>
              <a:rPr lang="en-US" dirty="0"/>
              <a:t>Subject:</a:t>
            </a:r>
          </a:p>
          <a:p>
            <a:pPr lvl="1">
              <a:buFont typeface="Wingdings" charset="2"/>
              <a:buNone/>
            </a:pPr>
            <a:r>
              <a:rPr lang="en-US" dirty="0">
                <a:latin typeface="Tahoma" charset="0"/>
              </a:rPr>
              <a:t>void attach(Observer </a:t>
            </a:r>
            <a:r>
              <a:rPr lang="en-US" dirty="0" err="1">
                <a:latin typeface="Tahoma" charset="0"/>
              </a:rPr>
              <a:t>obs</a:t>
            </a:r>
            <a:r>
              <a:rPr lang="en-US" dirty="0">
                <a:latin typeface="Tahoma" charset="0"/>
              </a:rPr>
              <a:t>, Aspect interest);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dirty="0"/>
              <a:t>Observer:</a:t>
            </a:r>
            <a:endParaRPr lang="en-US" dirty="0">
              <a:solidFill>
                <a:srgbClr val="FF6600"/>
              </a:solidFill>
            </a:endParaRPr>
          </a:p>
          <a:p>
            <a:pPr lvl="1">
              <a:buFont typeface="Wingdings" charset="2"/>
              <a:buNone/>
            </a:pPr>
            <a:r>
              <a:rPr lang="en-US" dirty="0">
                <a:latin typeface="Tahoma" charset="0"/>
              </a:rPr>
              <a:t>void update(Subject </a:t>
            </a:r>
            <a:r>
              <a:rPr lang="en-US" dirty="0" err="1">
                <a:latin typeface="Tahoma" charset="0"/>
              </a:rPr>
              <a:t>subj</a:t>
            </a:r>
            <a:r>
              <a:rPr lang="en-US" dirty="0">
                <a:latin typeface="Tahoma" charset="0"/>
              </a:rPr>
              <a:t>, Aspect interest);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Decisions </a:t>
            </a:r>
            <a:r>
              <a:rPr lang="en-US" dirty="0"/>
              <a:t>to make 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How do you encapsulate complex Subject/Observer relationships?</a:t>
            </a:r>
          </a:p>
          <a:p>
            <a:r>
              <a:rPr lang="en-US" sz="2800" dirty="0"/>
              <a:t>Example: imagine a transactional change</a:t>
            </a:r>
          </a:p>
          <a:p>
            <a:pPr lvl="1"/>
            <a:r>
              <a:rPr lang="en-US" sz="2400" dirty="0"/>
              <a:t>with </a:t>
            </a:r>
            <a:r>
              <a:rPr lang="en-US" sz="2400" dirty="0" err="1">
                <a:latin typeface="Tahoma" charset="0"/>
              </a:rPr>
              <a:t>setState</a:t>
            </a:r>
            <a:r>
              <a:rPr lang="en-US" sz="2400" dirty="0">
                <a:latin typeface="Tahoma" charset="0"/>
              </a:rPr>
              <a:t>()</a:t>
            </a:r>
            <a:r>
              <a:rPr lang="en-US" sz="2400" dirty="0"/>
              <a:t> operations spanning multiple Subjects</a:t>
            </a:r>
          </a:p>
          <a:p>
            <a:pPr lvl="1"/>
            <a:r>
              <a:rPr lang="en-US" sz="2400" dirty="0"/>
              <a:t>Observers to be notified only at the end of transaction</a:t>
            </a:r>
          </a:p>
          <a:p>
            <a:r>
              <a:rPr lang="en-US" sz="2800" dirty="0"/>
              <a:t>Must capture that specific logic</a:t>
            </a:r>
          </a:p>
          <a:p>
            <a:pPr algn="ctr">
              <a:buFont typeface="Wingdings" charset="2"/>
              <a:buNone/>
            </a:pPr>
            <a:endParaRPr lang="en-US" sz="2800" dirty="0"/>
          </a:p>
          <a:p>
            <a:pPr algn="ctr">
              <a:buFont typeface="Wingdings" charset="2"/>
              <a:buNone/>
            </a:pPr>
            <a:r>
              <a:rPr lang="en-US" sz="2800" dirty="0"/>
              <a:t>What would you do?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Weather Monitoring Application</a:t>
            </a:r>
            <a:endParaRPr lang="en-US" dirty="0"/>
          </a:p>
        </p:txBody>
      </p:sp>
      <p:pic>
        <p:nvPicPr>
          <p:cNvPr id="38297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200"/>
            <a:ext cx="799110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Decisions Summary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Basic responsibilities: </a:t>
            </a:r>
          </a:p>
          <a:p>
            <a:pPr lvl="1"/>
            <a:r>
              <a:rPr lang="en-US" sz="2500" dirty="0" smtClean="0">
                <a:solidFill>
                  <a:srgbClr val="FF0000"/>
                </a:solidFill>
              </a:rPr>
              <a:t>R1: Manage the mapping between subjects and observers</a:t>
            </a:r>
          </a:p>
          <a:p>
            <a:pPr lvl="1"/>
            <a:r>
              <a:rPr lang="en-US" sz="2500" dirty="0" smtClean="0">
                <a:solidFill>
                  <a:srgbClr val="FF0000"/>
                </a:solidFill>
              </a:rPr>
              <a:t>R2:  Trigger the notification</a:t>
            </a:r>
          </a:p>
          <a:p>
            <a:pPr lvl="1"/>
            <a:r>
              <a:rPr lang="en-US" sz="2500" dirty="0" smtClean="0">
                <a:solidFill>
                  <a:srgbClr val="FF0000"/>
                </a:solidFill>
              </a:rPr>
              <a:t>R3:  Update the observer </a:t>
            </a:r>
          </a:p>
          <a:p>
            <a:pPr lvl="1"/>
            <a:r>
              <a:rPr lang="en-US" sz="2500" dirty="0" smtClean="0">
                <a:solidFill>
                  <a:srgbClr val="FF0000"/>
                </a:solidFill>
              </a:rPr>
              <a:t>R4:  Observer Registration</a:t>
            </a:r>
          </a:p>
          <a:p>
            <a:r>
              <a:rPr lang="en-US" sz="2800" dirty="0" smtClean="0"/>
              <a:t>Additional Responsibilities: </a:t>
            </a:r>
          </a:p>
          <a:p>
            <a:pPr lvl="1"/>
            <a:r>
              <a:rPr lang="en-US" sz="2500" dirty="0" smtClean="0"/>
              <a:t>Which class </a:t>
            </a:r>
            <a:r>
              <a:rPr lang="en-US" sz="2500" dirty="0" smtClean="0"/>
              <a:t>triggers the update</a:t>
            </a:r>
          </a:p>
          <a:p>
            <a:pPr lvl="1"/>
            <a:r>
              <a:rPr lang="en-US" sz="2500" dirty="0" smtClean="0"/>
              <a:t>Observing </a:t>
            </a:r>
            <a:r>
              <a:rPr lang="en-US" sz="2500" dirty="0"/>
              <a:t>more than one subject</a:t>
            </a:r>
          </a:p>
          <a:p>
            <a:pPr lvl="1"/>
            <a:r>
              <a:rPr lang="en-US" sz="2500" dirty="0" smtClean="0"/>
              <a:t>Specifying </a:t>
            </a:r>
            <a:r>
              <a:rPr lang="en-US" sz="2500" dirty="0"/>
              <a:t>modifications of interest explicitly</a:t>
            </a:r>
          </a:p>
          <a:p>
            <a:pPr lvl="1"/>
            <a:r>
              <a:rPr lang="en-US" sz="2500" dirty="0"/>
              <a:t>Encapsulating complex update </a:t>
            </a:r>
            <a:r>
              <a:rPr lang="en-US" sz="2500" dirty="0" smtClean="0"/>
              <a:t>semantics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1707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dirty="0"/>
              <a:t>Observer pattern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3058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/>
              <a:t>Classification</a:t>
            </a:r>
            <a:r>
              <a:rPr lang="en-US" sz="24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Behavioral purpose; Object scope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Context</a:t>
            </a:r>
            <a:r>
              <a:rPr lang="en-US" sz="2400" dirty="0"/>
              <a:t>: When you need to maintain consistency between states of multiple separate objects without coupling them tightly 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Problem</a:t>
            </a:r>
            <a:r>
              <a:rPr lang="en-US" sz="2400" dirty="0"/>
              <a:t>: Define one-to-many, loosely coupled dependencies between objects, to automatically notify dependent objects of state changes in object they depend upon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Solution</a:t>
            </a:r>
            <a:r>
              <a:rPr lang="en-US" sz="2400" dirty="0"/>
              <a:t>: Publish/subscribe model allows for loose coupling and automatic propagation of state from Subjects to Observers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Consequences</a:t>
            </a:r>
            <a:r>
              <a:rPr lang="en-US" sz="24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Support for broadcast mode of communication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Unexpected updates</a:t>
            </a:r>
          </a:p>
        </p:txBody>
      </p:sp>
    </p:spTree>
    <p:extLst>
      <p:ext uri="{BB962C8B-B14F-4D97-AF65-F5344CB8AC3E}">
        <p14:creationId xmlns:p14="http://schemas.microsoft.com/office/powerpoint/2010/main" val="197052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Variant - ChangeManager</a:t>
            </a:r>
          </a:p>
        </p:txBody>
      </p:sp>
      <p:pic>
        <p:nvPicPr>
          <p:cNvPr id="1157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828800"/>
            <a:ext cx="6781800" cy="401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Maze  Move Undoable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924800" cy="47091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86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7648575" cy="5036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824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</a:t>
            </a:r>
            <a:r>
              <a:rPr lang="en-US" dirty="0" err="1" smtClean="0"/>
              <a:t>MazeGame</a:t>
            </a:r>
            <a:r>
              <a:rPr lang="en-US" dirty="0" smtClean="0"/>
              <a:t> GUI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838200" y="228600"/>
          <a:ext cx="5943600" cy="605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01" name="Visio" r:id="rId3" imgW="7353405" imgH="7499403" progId="Visio.Drawing.11">
                  <p:embed/>
                </p:oleObj>
              </mc:Choice>
              <mc:Fallback>
                <p:oleObj name="Visio" r:id="rId3" imgW="7353405" imgH="749940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8600"/>
                        <a:ext cx="5943600" cy="605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058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Observer pattern - structure</a:t>
            </a:r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371600"/>
            <a:ext cx="6569242" cy="480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256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6019800" y="1600200"/>
            <a:ext cx="1676400" cy="12192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543800" cy="762000"/>
          </a:xfrm>
        </p:spPr>
        <p:txBody>
          <a:bodyPr/>
          <a:lstStyle/>
          <a:p>
            <a:r>
              <a:rPr lang="en-US" dirty="0"/>
              <a:t>Observer Pattern - Example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752600" y="1600200"/>
            <a:ext cx="1676400" cy="1219200"/>
          </a:xfrm>
          <a:prstGeom prst="rect">
            <a:avLst/>
          </a:prstGeom>
          <a:solidFill>
            <a:srgbClr val="3366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981200" y="1752600"/>
            <a:ext cx="1219200" cy="914400"/>
            <a:chOff x="1152" y="2448"/>
            <a:chExt cx="768" cy="576"/>
          </a:xfrm>
        </p:grpSpPr>
        <p:sp>
          <p:nvSpPr>
            <p:cNvPr id="46086" name="Rectangle 6"/>
            <p:cNvSpPr>
              <a:spLocks noChangeArrowheads="1"/>
            </p:cNvSpPr>
            <p:nvPr/>
          </p:nvSpPr>
          <p:spPr bwMode="auto">
            <a:xfrm>
              <a:off x="1152" y="2448"/>
              <a:ext cx="192" cy="144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7" name="Rectangle 7"/>
            <p:cNvSpPr>
              <a:spLocks noChangeArrowheads="1"/>
            </p:cNvSpPr>
            <p:nvPr/>
          </p:nvSpPr>
          <p:spPr bwMode="auto">
            <a:xfrm>
              <a:off x="1344" y="2448"/>
              <a:ext cx="192" cy="144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latin typeface="Comic Sans MS" pitchFamily="66" charset="0"/>
                </a:rPr>
                <a:t>a</a:t>
              </a:r>
            </a:p>
          </p:txBody>
        </p:sp>
        <p:sp>
          <p:nvSpPr>
            <p:cNvPr id="46088" name="Rectangle 8"/>
            <p:cNvSpPr>
              <a:spLocks noChangeArrowheads="1"/>
            </p:cNvSpPr>
            <p:nvPr/>
          </p:nvSpPr>
          <p:spPr bwMode="auto">
            <a:xfrm>
              <a:off x="1536" y="2448"/>
              <a:ext cx="192" cy="144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latin typeface="Comic Sans MS" pitchFamily="66" charset="0"/>
                </a:rPr>
                <a:t>b</a:t>
              </a:r>
            </a:p>
          </p:txBody>
        </p:sp>
        <p:sp>
          <p:nvSpPr>
            <p:cNvPr id="46089" name="Rectangle 9"/>
            <p:cNvSpPr>
              <a:spLocks noChangeArrowheads="1"/>
            </p:cNvSpPr>
            <p:nvPr/>
          </p:nvSpPr>
          <p:spPr bwMode="auto">
            <a:xfrm>
              <a:off x="1728" y="2448"/>
              <a:ext cx="192" cy="144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latin typeface="Comic Sans MS" pitchFamily="66" charset="0"/>
                </a:rPr>
                <a:t>c</a:t>
              </a:r>
            </a:p>
          </p:txBody>
        </p:sp>
        <p:sp>
          <p:nvSpPr>
            <p:cNvPr id="46090" name="Rectangle 10"/>
            <p:cNvSpPr>
              <a:spLocks noChangeArrowheads="1"/>
            </p:cNvSpPr>
            <p:nvPr/>
          </p:nvSpPr>
          <p:spPr bwMode="auto">
            <a:xfrm>
              <a:off x="1344" y="2592"/>
              <a:ext cx="192" cy="144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latin typeface="Comic Sans MS" pitchFamily="66" charset="0"/>
                </a:rPr>
                <a:t>60</a:t>
              </a:r>
            </a:p>
          </p:txBody>
        </p:sp>
        <p:sp>
          <p:nvSpPr>
            <p:cNvPr id="46091" name="Rectangle 11"/>
            <p:cNvSpPr>
              <a:spLocks noChangeArrowheads="1"/>
            </p:cNvSpPr>
            <p:nvPr/>
          </p:nvSpPr>
          <p:spPr bwMode="auto">
            <a:xfrm>
              <a:off x="1152" y="2736"/>
              <a:ext cx="192" cy="144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latin typeface="Comic Sans MS" pitchFamily="66" charset="0"/>
                </a:rPr>
                <a:t>y</a:t>
              </a:r>
            </a:p>
          </p:txBody>
        </p:sp>
        <p:sp>
          <p:nvSpPr>
            <p:cNvPr id="46092" name="Rectangle 12"/>
            <p:cNvSpPr>
              <a:spLocks noChangeArrowheads="1"/>
            </p:cNvSpPr>
            <p:nvPr/>
          </p:nvSpPr>
          <p:spPr bwMode="auto">
            <a:xfrm>
              <a:off x="1152" y="2592"/>
              <a:ext cx="192" cy="144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latin typeface="Comic Sans MS" pitchFamily="66" charset="0"/>
                </a:rPr>
                <a:t>x</a:t>
              </a:r>
            </a:p>
          </p:txBody>
        </p:sp>
        <p:sp>
          <p:nvSpPr>
            <p:cNvPr id="46093" name="Rectangle 13"/>
            <p:cNvSpPr>
              <a:spLocks noChangeArrowheads="1"/>
            </p:cNvSpPr>
            <p:nvPr/>
          </p:nvSpPr>
          <p:spPr bwMode="auto">
            <a:xfrm>
              <a:off x="1344" y="2736"/>
              <a:ext cx="192" cy="144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latin typeface="Comic Sans MS" pitchFamily="66" charset="0"/>
                </a:rPr>
                <a:t>50</a:t>
              </a:r>
            </a:p>
          </p:txBody>
        </p:sp>
        <p:sp>
          <p:nvSpPr>
            <p:cNvPr id="46094" name="Rectangle 14"/>
            <p:cNvSpPr>
              <a:spLocks noChangeArrowheads="1"/>
            </p:cNvSpPr>
            <p:nvPr/>
          </p:nvSpPr>
          <p:spPr bwMode="auto">
            <a:xfrm>
              <a:off x="1536" y="2736"/>
              <a:ext cx="192" cy="144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latin typeface="Comic Sans MS" pitchFamily="66" charset="0"/>
                </a:rPr>
                <a:t>30</a:t>
              </a:r>
            </a:p>
          </p:txBody>
        </p:sp>
        <p:sp>
          <p:nvSpPr>
            <p:cNvPr id="46095" name="Rectangle 15"/>
            <p:cNvSpPr>
              <a:spLocks noChangeArrowheads="1"/>
            </p:cNvSpPr>
            <p:nvPr/>
          </p:nvSpPr>
          <p:spPr bwMode="auto">
            <a:xfrm>
              <a:off x="1536" y="2592"/>
              <a:ext cx="192" cy="144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latin typeface="Comic Sans MS" pitchFamily="66" charset="0"/>
                </a:rPr>
                <a:t>30</a:t>
              </a:r>
            </a:p>
          </p:txBody>
        </p:sp>
        <p:sp>
          <p:nvSpPr>
            <p:cNvPr id="46096" name="Rectangle 16"/>
            <p:cNvSpPr>
              <a:spLocks noChangeArrowheads="1"/>
            </p:cNvSpPr>
            <p:nvPr/>
          </p:nvSpPr>
          <p:spPr bwMode="auto">
            <a:xfrm>
              <a:off x="1728" y="2736"/>
              <a:ext cx="192" cy="144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latin typeface="Comic Sans MS" pitchFamily="66" charset="0"/>
                </a:rPr>
                <a:t>20</a:t>
              </a:r>
            </a:p>
          </p:txBody>
        </p:sp>
        <p:sp>
          <p:nvSpPr>
            <p:cNvPr id="46097" name="Rectangle 17"/>
            <p:cNvSpPr>
              <a:spLocks noChangeArrowheads="1"/>
            </p:cNvSpPr>
            <p:nvPr/>
          </p:nvSpPr>
          <p:spPr bwMode="auto">
            <a:xfrm>
              <a:off x="1728" y="2592"/>
              <a:ext cx="192" cy="144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46098" name="Rectangle 18"/>
            <p:cNvSpPr>
              <a:spLocks noChangeArrowheads="1"/>
            </p:cNvSpPr>
            <p:nvPr/>
          </p:nvSpPr>
          <p:spPr bwMode="auto">
            <a:xfrm>
              <a:off x="1152" y="2880"/>
              <a:ext cx="192" cy="144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latin typeface="Comic Sans MS" pitchFamily="66" charset="0"/>
                </a:rPr>
                <a:t>z</a:t>
              </a:r>
            </a:p>
          </p:txBody>
        </p:sp>
        <p:sp>
          <p:nvSpPr>
            <p:cNvPr id="46099" name="Rectangle 19"/>
            <p:cNvSpPr>
              <a:spLocks noChangeArrowheads="1"/>
            </p:cNvSpPr>
            <p:nvPr/>
          </p:nvSpPr>
          <p:spPr bwMode="auto">
            <a:xfrm>
              <a:off x="1344" y="2880"/>
              <a:ext cx="192" cy="144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latin typeface="Comic Sans MS" pitchFamily="66" charset="0"/>
                </a:rPr>
                <a:t>80</a:t>
              </a:r>
            </a:p>
          </p:txBody>
        </p:sp>
        <p:sp>
          <p:nvSpPr>
            <p:cNvPr id="46100" name="Rectangle 20"/>
            <p:cNvSpPr>
              <a:spLocks noChangeArrowheads="1"/>
            </p:cNvSpPr>
            <p:nvPr/>
          </p:nvSpPr>
          <p:spPr bwMode="auto">
            <a:xfrm>
              <a:off x="1536" y="2880"/>
              <a:ext cx="192" cy="144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46101" name="Rectangle 21"/>
            <p:cNvSpPr>
              <a:spLocks noChangeArrowheads="1"/>
            </p:cNvSpPr>
            <p:nvPr/>
          </p:nvSpPr>
          <p:spPr bwMode="auto">
            <a:xfrm>
              <a:off x="1728" y="2880"/>
              <a:ext cx="192" cy="144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3886200" y="1600200"/>
            <a:ext cx="1676400" cy="1219200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3" name="Line 23"/>
          <p:cNvSpPr>
            <a:spLocks noChangeShapeType="1"/>
          </p:cNvSpPr>
          <p:nvPr/>
        </p:nvSpPr>
        <p:spPr bwMode="auto">
          <a:xfrm>
            <a:off x="4191000" y="17526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4343400" y="1828800"/>
            <a:ext cx="228600" cy="685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shade val="46275"/>
                  <a:invGamma/>
                </a:srgb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4724400" y="2133600"/>
            <a:ext cx="228600" cy="3810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shade val="46275"/>
                  <a:invGamma/>
                </a:srgb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5105400" y="2286000"/>
            <a:ext cx="228600" cy="2286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shade val="46275"/>
                  <a:invGamma/>
                </a:srgb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7" name="Text Box 27"/>
          <p:cNvSpPr txBox="1">
            <a:spLocks noChangeArrowheads="1"/>
          </p:cNvSpPr>
          <p:nvPr/>
        </p:nvSpPr>
        <p:spPr bwMode="auto">
          <a:xfrm>
            <a:off x="4267200" y="2438400"/>
            <a:ext cx="12636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 b="1">
                <a:latin typeface="Comic Sans MS" pitchFamily="66" charset="0"/>
              </a:rPr>
              <a:t>a   b   c</a:t>
            </a:r>
            <a:endParaRPr lang="en-US" sz="2400" b="1">
              <a:latin typeface="Comic Sans MS" pitchFamily="66" charset="0"/>
            </a:endParaRPr>
          </a:p>
        </p:txBody>
      </p:sp>
      <p:sp>
        <p:nvSpPr>
          <p:cNvPr id="46108" name="Line 28"/>
          <p:cNvSpPr>
            <a:spLocks noChangeShapeType="1"/>
          </p:cNvSpPr>
          <p:nvPr/>
        </p:nvSpPr>
        <p:spPr bwMode="auto">
          <a:xfrm rot="5400000">
            <a:off x="4686300" y="179070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248400" y="1644650"/>
            <a:ext cx="1143000" cy="1143000"/>
            <a:chOff x="3936" y="1056"/>
            <a:chExt cx="720" cy="720"/>
          </a:xfrm>
        </p:grpSpPr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3936" y="1056"/>
              <a:ext cx="720" cy="720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Text Box 31"/>
            <p:cNvSpPr txBox="1">
              <a:spLocks noChangeArrowheads="1"/>
            </p:cNvSpPr>
            <p:nvPr/>
          </p:nvSpPr>
          <p:spPr bwMode="auto">
            <a:xfrm>
              <a:off x="4032" y="1344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400" b="1">
                  <a:latin typeface="Comic Sans MS" pitchFamily="66" charset="0"/>
                </a:rPr>
                <a:t>a</a:t>
              </a:r>
            </a:p>
          </p:txBody>
        </p:sp>
        <p:sp>
          <p:nvSpPr>
            <p:cNvPr id="46112" name="Text Box 32"/>
            <p:cNvSpPr txBox="1">
              <a:spLocks noChangeArrowheads="1"/>
            </p:cNvSpPr>
            <p:nvPr/>
          </p:nvSpPr>
          <p:spPr bwMode="auto">
            <a:xfrm>
              <a:off x="4224" y="1104"/>
              <a:ext cx="23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400" b="1">
                  <a:latin typeface="Comic Sans MS" pitchFamily="66" charset="0"/>
                </a:rPr>
                <a:t>b</a:t>
              </a:r>
            </a:p>
          </p:txBody>
        </p:sp>
        <p:sp>
          <p:nvSpPr>
            <p:cNvPr id="46113" name="Text Box 33"/>
            <p:cNvSpPr txBox="1">
              <a:spLocks noChangeArrowheads="1"/>
            </p:cNvSpPr>
            <p:nvPr/>
          </p:nvSpPr>
          <p:spPr bwMode="auto">
            <a:xfrm>
              <a:off x="4416" y="1344"/>
              <a:ext cx="215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400" b="1">
                  <a:latin typeface="Comic Sans MS" pitchFamily="66" charset="0"/>
                </a:rPr>
                <a:t>c</a:t>
              </a:r>
            </a:p>
          </p:txBody>
        </p:sp>
        <p:cxnSp>
          <p:nvCxnSpPr>
            <p:cNvPr id="46114" name="AutoShape 34"/>
            <p:cNvCxnSpPr>
              <a:cxnSpLocks noChangeShapeType="1"/>
              <a:stCxn id="46110" idx="1"/>
              <a:endCxn id="46110" idx="5"/>
            </p:cNvCxnSpPr>
            <p:nvPr/>
          </p:nvCxnSpPr>
          <p:spPr bwMode="auto">
            <a:xfrm>
              <a:off x="4041" y="1161"/>
              <a:ext cx="510" cy="510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6115" name="Line 35"/>
            <p:cNvSpPr>
              <a:spLocks noChangeShapeType="1"/>
            </p:cNvSpPr>
            <p:nvPr/>
          </p:nvSpPr>
          <p:spPr bwMode="auto">
            <a:xfrm>
              <a:off x="4272" y="139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116" name="Oval 36"/>
          <p:cNvSpPr>
            <a:spLocks noChangeArrowheads="1"/>
          </p:cNvSpPr>
          <p:nvPr/>
        </p:nvSpPr>
        <p:spPr bwMode="auto">
          <a:xfrm>
            <a:off x="4157663" y="4524375"/>
            <a:ext cx="1143000" cy="1143000"/>
          </a:xfrm>
          <a:prstGeom prst="ellipse">
            <a:avLst/>
          </a:prstGeom>
          <a:solidFill>
            <a:srgbClr val="C0C0C0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Comic Sans MS" pitchFamily="66" charset="0"/>
              </a:rPr>
              <a:t>a = 50%</a:t>
            </a:r>
          </a:p>
          <a:p>
            <a:pPr algn="ctr" eaLnBrk="0" hangingPunct="0"/>
            <a:r>
              <a:rPr lang="en-US" sz="1600" b="1">
                <a:latin typeface="Comic Sans MS" pitchFamily="66" charset="0"/>
              </a:rPr>
              <a:t>b = 30%</a:t>
            </a:r>
          </a:p>
          <a:p>
            <a:pPr algn="ctr" eaLnBrk="0" hangingPunct="0"/>
            <a:r>
              <a:rPr lang="en-US" sz="1600" b="1">
                <a:latin typeface="Comic Sans MS" pitchFamily="66" charset="0"/>
              </a:rPr>
              <a:t>c = 20%</a:t>
            </a:r>
            <a:endParaRPr lang="en-US" sz="2400">
              <a:latin typeface="Comic Sans MS" pitchFamily="66" charset="0"/>
            </a:endParaRPr>
          </a:p>
        </p:txBody>
      </p:sp>
      <p:cxnSp>
        <p:nvCxnSpPr>
          <p:cNvPr id="46117" name="AutoShape 37"/>
          <p:cNvCxnSpPr>
            <a:cxnSpLocks noChangeShapeType="1"/>
            <a:stCxn id="46084" idx="2"/>
            <a:endCxn id="46116" idx="1"/>
          </p:cNvCxnSpPr>
          <p:nvPr/>
        </p:nvCxnSpPr>
        <p:spPr bwMode="auto">
          <a:xfrm>
            <a:off x="2590800" y="2833688"/>
            <a:ext cx="1733550" cy="18430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</p:cxnSp>
      <p:cxnSp>
        <p:nvCxnSpPr>
          <p:cNvPr id="46118" name="AutoShape 38"/>
          <p:cNvCxnSpPr>
            <a:cxnSpLocks noChangeShapeType="1"/>
            <a:stCxn id="46110" idx="4"/>
            <a:endCxn id="46116" idx="7"/>
          </p:cNvCxnSpPr>
          <p:nvPr/>
        </p:nvCxnSpPr>
        <p:spPr bwMode="auto">
          <a:xfrm flipH="1">
            <a:off x="5133975" y="2787650"/>
            <a:ext cx="1685925" cy="18891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</p:cxnSp>
      <p:cxnSp>
        <p:nvCxnSpPr>
          <p:cNvPr id="46119" name="AutoShape 39"/>
          <p:cNvCxnSpPr>
            <a:cxnSpLocks noChangeShapeType="1"/>
            <a:stCxn id="46116" idx="0"/>
            <a:endCxn id="46102" idx="2"/>
          </p:cNvCxnSpPr>
          <p:nvPr/>
        </p:nvCxnSpPr>
        <p:spPr bwMode="auto">
          <a:xfrm flipH="1" flipV="1">
            <a:off x="4724400" y="2833688"/>
            <a:ext cx="4763" cy="167640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triangle" w="med" len="lg"/>
          </a:ln>
          <a:effectLst/>
        </p:spPr>
      </p:cxnSp>
      <p:sp>
        <p:nvSpPr>
          <p:cNvPr id="46120" name="Line 40"/>
          <p:cNvSpPr>
            <a:spLocks noChangeShapeType="1"/>
          </p:cNvSpPr>
          <p:nvPr/>
        </p:nvSpPr>
        <p:spPr bwMode="auto">
          <a:xfrm flipH="1" flipV="1">
            <a:off x="2895600" y="2819400"/>
            <a:ext cx="1600200" cy="1752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1" name="Line 41"/>
          <p:cNvSpPr>
            <a:spLocks noChangeShapeType="1"/>
          </p:cNvSpPr>
          <p:nvPr/>
        </p:nvSpPr>
        <p:spPr bwMode="auto">
          <a:xfrm flipV="1">
            <a:off x="4953000" y="2819400"/>
            <a:ext cx="1600200" cy="1752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2" name="Line 42"/>
          <p:cNvSpPr>
            <a:spLocks noChangeShapeType="1"/>
          </p:cNvSpPr>
          <p:nvPr/>
        </p:nvSpPr>
        <p:spPr bwMode="auto">
          <a:xfrm>
            <a:off x="4876800" y="281940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3" name="Line 43"/>
          <p:cNvSpPr>
            <a:spLocks noChangeShapeType="1"/>
          </p:cNvSpPr>
          <p:nvPr/>
        </p:nvSpPr>
        <p:spPr bwMode="auto">
          <a:xfrm>
            <a:off x="5562600" y="583565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4" name="Line 44"/>
          <p:cNvSpPr>
            <a:spLocks noChangeShapeType="1"/>
          </p:cNvSpPr>
          <p:nvPr/>
        </p:nvSpPr>
        <p:spPr bwMode="auto">
          <a:xfrm>
            <a:off x="5562600" y="614045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5" name="Text Box 45"/>
          <p:cNvSpPr txBox="1">
            <a:spLocks noChangeArrowheads="1"/>
          </p:cNvSpPr>
          <p:nvPr/>
        </p:nvSpPr>
        <p:spPr bwMode="auto">
          <a:xfrm>
            <a:off x="6172200" y="5988050"/>
            <a:ext cx="20447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Comic Sans MS" pitchFamily="66" charset="0"/>
              </a:rPr>
              <a:t>change notification</a:t>
            </a:r>
            <a:endParaRPr lang="en-US" sz="2400" b="1">
              <a:latin typeface="Comic Sans MS" pitchFamily="66" charset="0"/>
            </a:endParaRPr>
          </a:p>
        </p:txBody>
      </p:sp>
      <p:sp>
        <p:nvSpPr>
          <p:cNvPr id="46126" name="Text Box 46"/>
          <p:cNvSpPr txBox="1">
            <a:spLocks noChangeArrowheads="1"/>
          </p:cNvSpPr>
          <p:nvPr/>
        </p:nvSpPr>
        <p:spPr bwMode="auto">
          <a:xfrm>
            <a:off x="6096000" y="5683250"/>
            <a:ext cx="2474913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Comic Sans MS" pitchFamily="66" charset="0"/>
              </a:rPr>
              <a:t>requests, modifications</a:t>
            </a:r>
            <a:endParaRPr lang="en-US" sz="2400" b="1">
              <a:latin typeface="Comic Sans MS" pitchFamily="66" charset="0"/>
            </a:endParaRPr>
          </a:p>
        </p:txBody>
      </p:sp>
      <p:sp>
        <p:nvSpPr>
          <p:cNvPr id="46127" name="Text Box 47"/>
          <p:cNvSpPr txBox="1">
            <a:spLocks noChangeArrowheads="1"/>
          </p:cNvSpPr>
          <p:nvPr/>
        </p:nvSpPr>
        <p:spPr bwMode="auto">
          <a:xfrm>
            <a:off x="304800" y="2057400"/>
            <a:ext cx="118745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Comic Sans MS" pitchFamily="66" charset="0"/>
              </a:rPr>
              <a:t>Observers</a:t>
            </a:r>
            <a:endParaRPr lang="en-US" sz="2400" b="1">
              <a:latin typeface="Comic Sans MS" pitchFamily="66" charset="0"/>
            </a:endParaRPr>
          </a:p>
        </p:txBody>
      </p:sp>
      <p:sp>
        <p:nvSpPr>
          <p:cNvPr id="46128" name="Text Box 48"/>
          <p:cNvSpPr txBox="1">
            <a:spLocks noChangeArrowheads="1"/>
          </p:cNvSpPr>
          <p:nvPr/>
        </p:nvSpPr>
        <p:spPr bwMode="auto">
          <a:xfrm>
            <a:off x="3048000" y="4953000"/>
            <a:ext cx="949325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Comic Sans MS" pitchFamily="66" charset="0"/>
              </a:rPr>
              <a:t>Subject</a:t>
            </a:r>
            <a:endParaRPr lang="en-US" sz="2400" b="1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4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Example</a:t>
            </a:r>
            <a:endParaRPr lang="en-US" dirty="0"/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4038600" y="2057400"/>
          <a:ext cx="8382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31" name="Image" r:id="rId3" imgW="1650794" imgH="787024" progId="Photoshop.Image.6">
                  <p:embed/>
                </p:oleObj>
              </mc:Choice>
              <mc:Fallback>
                <p:oleObj name="Image" r:id="rId3" imgW="1650794" imgH="787024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057400"/>
                        <a:ext cx="8382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810000" y="1905000"/>
            <a:ext cx="1447800" cy="16002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8" descr="Osama bin Lade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2514600"/>
            <a:ext cx="1447800" cy="990600"/>
          </a:xfrm>
          <a:prstGeom prst="rect">
            <a:avLst/>
          </a:prstGeom>
          <a:noFill/>
        </p:spPr>
      </p:pic>
      <p:pic>
        <p:nvPicPr>
          <p:cNvPr id="6" name="Picture 24" descr="156madonnamain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62200" y="4800600"/>
            <a:ext cx="939800" cy="944563"/>
          </a:xfrm>
          <a:prstGeom prst="rect">
            <a:avLst/>
          </a:prstGeom>
          <a:noFill/>
        </p:spPr>
      </p:pic>
      <p:pic>
        <p:nvPicPr>
          <p:cNvPr id="7" name="Picture 32" descr="156mwahlbergmain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62600" y="4800600"/>
            <a:ext cx="944563" cy="944563"/>
          </a:xfrm>
          <a:prstGeom prst="rect">
            <a:avLst/>
          </a:prstGeom>
          <a:noFill/>
        </p:spPr>
      </p:pic>
      <p:graphicFrame>
        <p:nvGraphicFramePr>
          <p:cNvPr id="8" name="Object 41"/>
          <p:cNvGraphicFramePr>
            <a:graphicFrameLocks noChangeAspect="1"/>
          </p:cNvGraphicFramePr>
          <p:nvPr/>
        </p:nvGraphicFramePr>
        <p:xfrm>
          <a:off x="7162800" y="4572000"/>
          <a:ext cx="84455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32" name="Image" r:id="rId10" imgW="1371429" imgH="1968254" progId="Photoshop.Image.6">
                  <p:embed/>
                </p:oleObj>
              </mc:Choice>
              <mc:Fallback>
                <p:oleObj name="Image" r:id="rId10" imgW="1371429" imgH="1968254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572000"/>
                        <a:ext cx="844550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2"/>
          <p:cNvGraphicFramePr>
            <a:graphicFrameLocks noChangeAspect="1"/>
          </p:cNvGraphicFramePr>
          <p:nvPr/>
        </p:nvGraphicFramePr>
        <p:xfrm>
          <a:off x="4114800" y="4648200"/>
          <a:ext cx="6731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33" name="Image" r:id="rId12" imgW="672779" imgH="1041270" progId="Photoshop.Image.6">
                  <p:embed/>
                </p:oleObj>
              </mc:Choice>
              <mc:Fallback>
                <p:oleObj name="Image" r:id="rId12" imgW="672779" imgH="1041270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648200"/>
                        <a:ext cx="6731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3"/>
          <p:cNvSpPr>
            <a:spLocks noChangeArrowheads="1"/>
          </p:cNvSpPr>
          <p:nvPr/>
        </p:nvSpPr>
        <p:spPr bwMode="auto">
          <a:xfrm>
            <a:off x="3309938" y="2892425"/>
            <a:ext cx="4583112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1" name="Picture 46" descr="michael_jorda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8200" y="4648200"/>
            <a:ext cx="742950" cy="1028700"/>
          </a:xfrm>
          <a:prstGeom prst="rect">
            <a:avLst/>
          </a:prstGeom>
          <a:noFill/>
        </p:spPr>
      </p:pic>
      <p:sp>
        <p:nvSpPr>
          <p:cNvPr id="12" name="Line 50"/>
          <p:cNvSpPr>
            <a:spLocks noChangeShapeType="1"/>
          </p:cNvSpPr>
          <p:nvPr/>
        </p:nvSpPr>
        <p:spPr bwMode="auto">
          <a:xfrm flipH="1">
            <a:off x="1219200" y="3505200"/>
            <a:ext cx="3200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51"/>
          <p:cNvSpPr>
            <a:spLocks noChangeShapeType="1"/>
          </p:cNvSpPr>
          <p:nvPr/>
        </p:nvSpPr>
        <p:spPr bwMode="auto">
          <a:xfrm flipH="1">
            <a:off x="2819400" y="3505200"/>
            <a:ext cx="1600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52"/>
          <p:cNvSpPr>
            <a:spLocks noChangeShapeType="1"/>
          </p:cNvSpPr>
          <p:nvPr/>
        </p:nvSpPr>
        <p:spPr bwMode="auto">
          <a:xfrm>
            <a:off x="4419600" y="3505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53"/>
          <p:cNvSpPr>
            <a:spLocks noChangeShapeType="1"/>
          </p:cNvSpPr>
          <p:nvPr/>
        </p:nvSpPr>
        <p:spPr bwMode="auto">
          <a:xfrm>
            <a:off x="4419600" y="3505200"/>
            <a:ext cx="1600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54"/>
          <p:cNvSpPr>
            <a:spLocks noChangeShapeType="1"/>
          </p:cNvSpPr>
          <p:nvPr/>
        </p:nvSpPr>
        <p:spPr bwMode="auto">
          <a:xfrm>
            <a:off x="4419600" y="3505200"/>
            <a:ext cx="3124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 Box 55"/>
          <p:cNvSpPr txBox="1">
            <a:spLocks noChangeArrowheads="1"/>
          </p:cNvSpPr>
          <p:nvPr/>
        </p:nvSpPr>
        <p:spPr bwMode="auto">
          <a:xfrm>
            <a:off x="5486400" y="1981200"/>
            <a:ext cx="224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“General Broadcast”</a:t>
            </a:r>
          </a:p>
        </p:txBody>
      </p:sp>
      <p:sp>
        <p:nvSpPr>
          <p:cNvPr id="18" name="Text Box 56"/>
          <p:cNvSpPr txBox="1">
            <a:spLocks noChangeArrowheads="1"/>
          </p:cNvSpPr>
          <p:nvPr/>
        </p:nvSpPr>
        <p:spPr bwMode="auto">
          <a:xfrm>
            <a:off x="2590800" y="5867400"/>
            <a:ext cx="410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Observers “tuning in” to the notification</a:t>
            </a:r>
          </a:p>
        </p:txBody>
      </p:sp>
    </p:spTree>
    <p:extLst>
      <p:ext uri="{BB962C8B-B14F-4D97-AF65-F5344CB8AC3E}">
        <p14:creationId xmlns:p14="http://schemas.microsoft.com/office/powerpoint/2010/main" val="241402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Example</a:t>
            </a:r>
            <a:endParaRPr lang="en-US" dirty="0"/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1752600" y="2133600"/>
            <a:ext cx="914400" cy="1214438"/>
          </a:xfrm>
          <a:prstGeom prst="can">
            <a:avLst>
              <a:gd name="adj" fmla="val 33203"/>
            </a:avLst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XML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762000" y="4572000"/>
            <a:ext cx="1042988" cy="1042988"/>
          </a:xfrm>
          <a:prstGeom prst="bevel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Web </a:t>
            </a:r>
          </a:p>
          <a:p>
            <a:pPr algn="ctr"/>
            <a:r>
              <a:rPr lang="en-US" sz="1400"/>
              <a:t>Browser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2667000" y="4572000"/>
            <a:ext cx="1042988" cy="1042988"/>
          </a:xfrm>
          <a:prstGeom prst="bevel">
            <a:avLst>
              <a:gd name="adj" fmla="val 12500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PDA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24413" y="4572000"/>
            <a:ext cx="1042987" cy="1042988"/>
          </a:xfrm>
          <a:prstGeom prst="bevel">
            <a:avLst>
              <a:gd name="adj" fmla="val 125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Cell</a:t>
            </a:r>
          </a:p>
          <a:p>
            <a:pPr algn="ctr"/>
            <a:r>
              <a:rPr lang="en-US" sz="1400"/>
              <a:t>Phone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958013" y="4572000"/>
            <a:ext cx="1042987" cy="1042988"/>
          </a:xfrm>
          <a:prstGeom prst="bevel">
            <a:avLst>
              <a:gd name="adj" fmla="val 12500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Terminal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>
            <a:off x="1219200" y="3276600"/>
            <a:ext cx="3276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3200400" y="3276600"/>
            <a:ext cx="1295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4572000" y="3276600"/>
            <a:ext cx="685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572000" y="3276600"/>
            <a:ext cx="2895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886200" y="5867400"/>
            <a:ext cx="1238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Observers</a:t>
            </a: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7315200" y="2895600"/>
            <a:ext cx="10668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xyz…</a:t>
            </a: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4572000" y="32766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AutoShape 18"/>
          <p:cNvSpPr>
            <a:spLocks noChangeArrowheads="1"/>
          </p:cNvSpPr>
          <p:nvPr/>
        </p:nvSpPr>
        <p:spPr bwMode="auto">
          <a:xfrm>
            <a:off x="4038600" y="1981200"/>
            <a:ext cx="1066800" cy="1295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u="sng" dirty="0"/>
              <a:t>Interface</a:t>
            </a:r>
          </a:p>
          <a:p>
            <a:pPr algn="ctr"/>
            <a:r>
              <a:rPr lang="en-US" sz="1200" dirty="0"/>
              <a:t>Browser</a:t>
            </a:r>
          </a:p>
          <a:p>
            <a:pPr algn="ctr"/>
            <a:r>
              <a:rPr lang="en-US" sz="1200" dirty="0"/>
              <a:t>PDA</a:t>
            </a:r>
          </a:p>
          <a:p>
            <a:pPr algn="ctr"/>
            <a:r>
              <a:rPr lang="en-US" sz="1200" dirty="0"/>
              <a:t>Cell Phone</a:t>
            </a:r>
          </a:p>
          <a:p>
            <a:pPr algn="ctr"/>
            <a:r>
              <a:rPr lang="en-US" sz="1200" dirty="0"/>
              <a:t>Terminal</a:t>
            </a: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2667000" y="2743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2660650" y="3733800"/>
            <a:ext cx="389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Data is sent to the various observers</a:t>
            </a:r>
          </a:p>
        </p:txBody>
      </p:sp>
    </p:spTree>
    <p:extLst>
      <p:ext uri="{BB962C8B-B14F-4D97-AF65-F5344CB8AC3E}">
        <p14:creationId xmlns:p14="http://schemas.microsoft.com/office/powerpoint/2010/main" val="260938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09800"/>
            <a:ext cx="8229600" cy="1143000"/>
          </a:xfrm>
        </p:spPr>
        <p:txBody>
          <a:bodyPr/>
          <a:lstStyle/>
          <a:p>
            <a:r>
              <a:rPr lang="en-US" sz="4000"/>
              <a:t>What if the interaction among objects are complex?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Weather Data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419600"/>
            <a:ext cx="8229600" cy="1737360"/>
          </a:xfrm>
        </p:spPr>
        <p:txBody>
          <a:bodyPr/>
          <a:lstStyle/>
          <a:p>
            <a:r>
              <a:rPr lang="en-US" dirty="0" smtClean="0"/>
              <a:t>Our job is to implement </a:t>
            </a:r>
            <a:r>
              <a:rPr lang="en-US" dirty="0" err="1" smtClean="0"/>
              <a:t>measurementChanged</a:t>
            </a:r>
            <a:r>
              <a:rPr lang="en-US" dirty="0" smtClean="0"/>
              <a:t>() so that it updates the three displays for current condition, weather stats, and a forecast.</a:t>
            </a:r>
            <a:endParaRPr lang="en-US" dirty="0"/>
          </a:p>
        </p:txBody>
      </p:sp>
      <p:pic>
        <p:nvPicPr>
          <p:cNvPr id="3840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524000"/>
            <a:ext cx="248132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Mediator</a:t>
            </a:r>
          </a:p>
        </p:txBody>
      </p:sp>
      <p:graphicFrame>
        <p:nvGraphicFramePr>
          <p:cNvPr id="48640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447800" y="1752600"/>
          <a:ext cx="6291263" cy="312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21" name="Visio" r:id="rId4" imgW="3742372" imgH="1855946" progId="Visio.Drawing.11">
                  <p:embed/>
                </p:oleObj>
              </mc:Choice>
              <mc:Fallback>
                <p:oleObj name="Visio" r:id="rId4" imgW="3742372" imgH="1855946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752600"/>
                        <a:ext cx="6291263" cy="312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Mediator Benefits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Increases the reusability of objects supported by the Mediator by decoupling them from the system</a:t>
            </a:r>
          </a:p>
          <a:p>
            <a:r>
              <a:rPr lang="en-US" dirty="0"/>
              <a:t>Simplifies maintenance of the system by centralizing control logic</a:t>
            </a:r>
          </a:p>
          <a:p>
            <a:r>
              <a:rPr lang="en-US" dirty="0"/>
              <a:t>Simplifies and reduces the variety of messages sent between objects in the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Mediator Uses and Drawbacks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Mediator is commonly used to coordinate related GUI components</a:t>
            </a:r>
          </a:p>
          <a:p>
            <a:r>
              <a:rPr lang="en-US" dirty="0"/>
              <a:t>A drawback of the Mediator pattern is that without proper design, the Mediator object itself can become overly complex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Implementation</a:t>
            </a:r>
            <a:endParaRPr lang="en-US" dirty="0"/>
          </a:p>
        </p:txBody>
      </p:sp>
      <p:pic>
        <p:nvPicPr>
          <p:cNvPr id="385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6921986" cy="433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the first implementation</a:t>
            </a:r>
            <a:endParaRPr lang="en-US" dirty="0"/>
          </a:p>
        </p:txBody>
      </p:sp>
      <p:pic>
        <p:nvPicPr>
          <p:cNvPr id="386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8489702" cy="4637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Rei</a:t>
            </a:r>
            <a:r>
              <a:rPr lang="en-US" dirty="0" err="1" smtClean="0"/>
              <a:t>mplementing</a:t>
            </a:r>
            <a:r>
              <a:rPr lang="en-US" dirty="0" smtClean="0"/>
              <a:t> </a:t>
            </a:r>
            <a:r>
              <a:rPr lang="en-US" dirty="0" smtClean="0"/>
              <a:t>The Weather Station</a:t>
            </a:r>
            <a:endParaRPr lang="en-US" dirty="0"/>
          </a:p>
        </p:txBody>
      </p:sp>
      <p:pic>
        <p:nvPicPr>
          <p:cNvPr id="388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357" y="1371600"/>
            <a:ext cx="816032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778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Weather Data (1)</a:t>
            </a:r>
            <a:endParaRPr lang="en-US" dirty="0"/>
          </a:p>
        </p:txBody>
      </p:sp>
      <p:pic>
        <p:nvPicPr>
          <p:cNvPr id="389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219200"/>
            <a:ext cx="5257800" cy="5152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404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15692</TotalTime>
  <Words>1277</Words>
  <Application>Microsoft Office PowerPoint</Application>
  <PresentationFormat>On-screen Show (4:3)</PresentationFormat>
  <Paragraphs>249</Paragraphs>
  <Slides>52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Arial Unicode MS</vt:lpstr>
      <vt:lpstr>ＭＳ Ｐゴシック</vt:lpstr>
      <vt:lpstr>Arial</vt:lpstr>
      <vt:lpstr>Bookman Old Style</vt:lpstr>
      <vt:lpstr>Comic Sans MS</vt:lpstr>
      <vt:lpstr>Gill Sans MT</vt:lpstr>
      <vt:lpstr>Tahoma</vt:lpstr>
      <vt:lpstr>Wingdings</vt:lpstr>
      <vt:lpstr>Wingdings 3</vt:lpstr>
      <vt:lpstr>Origin</vt:lpstr>
      <vt:lpstr>Visio</vt:lpstr>
      <vt:lpstr>Image</vt:lpstr>
      <vt:lpstr>Observer and Mediator Software Design</vt:lpstr>
      <vt:lpstr>Another Example</vt:lpstr>
      <vt:lpstr>PowerPoint Presentation</vt:lpstr>
      <vt:lpstr>The Weather Monitoring Application</vt:lpstr>
      <vt:lpstr>The Weather Data Object</vt:lpstr>
      <vt:lpstr>First Implementation</vt:lpstr>
      <vt:lpstr>What’s wrong with the first implementation</vt:lpstr>
      <vt:lpstr>Reimplementing The Weather Station</vt:lpstr>
      <vt:lpstr>The Weather Data (1)</vt:lpstr>
      <vt:lpstr>The Weather Data (2)</vt:lpstr>
      <vt:lpstr>Observer</vt:lpstr>
      <vt:lpstr>The Weather Station</vt:lpstr>
      <vt:lpstr>Reworking The Weather Station</vt:lpstr>
      <vt:lpstr>Observer Pattern</vt:lpstr>
      <vt:lpstr>Subject &amp; Observer</vt:lpstr>
      <vt:lpstr>Observer Pattern: Known Use</vt:lpstr>
      <vt:lpstr>Observer Pattern Key features</vt:lpstr>
      <vt:lpstr>Observer pattern - how it works </vt:lpstr>
      <vt:lpstr>Observer pattern - structure</vt:lpstr>
      <vt:lpstr>Observer pattern - participants</vt:lpstr>
      <vt:lpstr>Decisions to make </vt:lpstr>
      <vt:lpstr>Decisions to make </vt:lpstr>
      <vt:lpstr>Decisions to make</vt:lpstr>
      <vt:lpstr>The Power of Loose Coupling</vt:lpstr>
      <vt:lpstr>Java Support for the Observer Pattern</vt:lpstr>
      <vt:lpstr>PowerPoint Presentation</vt:lpstr>
      <vt:lpstr>Observe Interface</vt:lpstr>
      <vt:lpstr>How Java’s built-in Observer Pattern works</vt:lpstr>
      <vt:lpstr>The weather data</vt:lpstr>
      <vt:lpstr>The weather data (2)</vt:lpstr>
      <vt:lpstr>Current Condition Display</vt:lpstr>
      <vt:lpstr>The dark side of java.util.Observable</vt:lpstr>
      <vt:lpstr>Additional Decisions to make </vt:lpstr>
      <vt:lpstr>Additional Decisions to make </vt:lpstr>
      <vt:lpstr>Addition Decisions to make </vt:lpstr>
      <vt:lpstr>Push vs. Pull</vt:lpstr>
      <vt:lpstr>Additional Decisions to make </vt:lpstr>
      <vt:lpstr>Specifying modifications of interest explicitly:</vt:lpstr>
      <vt:lpstr>Additional Decisions to make </vt:lpstr>
      <vt:lpstr>Decisions Summary</vt:lpstr>
      <vt:lpstr>Observer pattern</vt:lpstr>
      <vt:lpstr>Variant - ChangeManager</vt:lpstr>
      <vt:lpstr>Make Maze  Move Undoable</vt:lpstr>
      <vt:lpstr>In the MazeGame GUI</vt:lpstr>
      <vt:lpstr>Observer pattern - structure</vt:lpstr>
      <vt:lpstr>Observer Pattern - Example</vt:lpstr>
      <vt:lpstr>Real World Example</vt:lpstr>
      <vt:lpstr>Data Example</vt:lpstr>
      <vt:lpstr>What if the interaction among objects are complex?</vt:lpstr>
      <vt:lpstr>Mediator</vt:lpstr>
      <vt:lpstr>Mediator Benefits</vt:lpstr>
      <vt:lpstr>Mediator Uses and Drawbacks</vt:lpstr>
    </vt:vector>
  </TitlesOfParts>
  <Company>Peppo Valetto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311 - Software Architecture II</dc:title>
  <dc:creator>Peppo Valetto</dc:creator>
  <cp:lastModifiedBy>Yuanfang Cai</cp:lastModifiedBy>
  <cp:revision>158</cp:revision>
  <dcterms:created xsi:type="dcterms:W3CDTF">2008-01-21T14:27:17Z</dcterms:created>
  <dcterms:modified xsi:type="dcterms:W3CDTF">2015-12-01T15:41:26Z</dcterms:modified>
</cp:coreProperties>
</file>