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1" r:id="rId1"/>
  </p:sldMasterIdLst>
  <p:notesMasterIdLst>
    <p:notesMasterId r:id="rId24"/>
  </p:notesMasterIdLst>
  <p:handoutMasterIdLst>
    <p:handoutMasterId r:id="rId25"/>
  </p:handoutMasterIdLst>
  <p:sldIdLst>
    <p:sldId id="257" r:id="rId2"/>
    <p:sldId id="584" r:id="rId3"/>
    <p:sldId id="585" r:id="rId4"/>
    <p:sldId id="586" r:id="rId5"/>
    <p:sldId id="556" r:id="rId6"/>
    <p:sldId id="526" r:id="rId7"/>
    <p:sldId id="528" r:id="rId8"/>
    <p:sldId id="529" r:id="rId9"/>
    <p:sldId id="530" r:id="rId10"/>
    <p:sldId id="531" r:id="rId11"/>
    <p:sldId id="558" r:id="rId12"/>
    <p:sldId id="562" r:id="rId13"/>
    <p:sldId id="559" r:id="rId14"/>
    <p:sldId id="560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1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73" autoAdjust="0"/>
    <p:restoredTop sz="90929"/>
  </p:normalViewPr>
  <p:slideViewPr>
    <p:cSldViewPr>
      <p:cViewPr varScale="1">
        <p:scale>
          <a:sx n="93" d="100"/>
          <a:sy n="93" d="100"/>
        </p:scale>
        <p:origin x="-99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C160-AC8C-4009-A3CC-A706019025B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30A7-1E27-4116-A80B-F5DC5367A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29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6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29" y="972356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1CA5BA5-D1EF-4769-85C8-4D65557EF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8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78E77-128B-4794-AAED-9A8EE58F47A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8F70C-C8C0-46B7-9AD2-055374C1B497}" type="slidenum">
              <a:rPr lang="en-US"/>
              <a:pPr/>
              <a:t>15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4F386-36E1-4663-A6E8-B4B8798ECD76}" type="slidenum">
              <a:rPr lang="en-US"/>
              <a:pPr/>
              <a:t>16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5E8C5-DAAA-417A-9DC8-F89B5142FF14}" type="slidenum">
              <a:rPr lang="en-US"/>
              <a:pPr/>
              <a:t>17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5A3BB-F3DD-4475-94CD-537206CB286D}" type="slidenum">
              <a:rPr lang="en-US"/>
              <a:pPr/>
              <a:t>18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0800-2CC4-458F-AAAD-A30E5C8286A5}" type="slidenum">
              <a:rPr lang="en-US"/>
              <a:pPr/>
              <a:t>19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CC778-F23D-4626-907D-E33C0D39FB84}" type="slidenum">
              <a:rPr lang="en-US"/>
              <a:pPr/>
              <a:t>20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E7680-AFFC-4945-9972-A372D46CAE0C}" type="slidenum">
              <a:rPr lang="en-US"/>
              <a:pPr/>
              <a:t>21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3C33E-7E8C-475A-884F-40C0788029BC}" type="slidenum">
              <a:rPr lang="en-US"/>
              <a:pPr/>
              <a:t>22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C3620-07E8-4813-86CE-3857DB7EBD40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43" tIns="47572" rIns="95143" bIns="4757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8B358-2990-46D7-ABE1-58A048560E80}" type="slidenum">
              <a:rPr lang="en-US"/>
              <a:pPr/>
              <a:t>3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43" tIns="47572" rIns="95143" bIns="4757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2095A-F313-4D74-937A-1DF756561BBA}" type="slidenum">
              <a:rPr lang="en-US"/>
              <a:pPr/>
              <a:t>4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43" tIns="47572" rIns="95143" bIns="4757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4EE3A-4794-4D90-BF1E-89AE8E0626A2}" type="slidenum">
              <a:rPr lang="en-US"/>
              <a:pPr/>
              <a:t>5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42470-DF78-4619-B93B-8D9DDD735080}" type="slidenum">
              <a:rPr lang="en-US"/>
              <a:pPr/>
              <a:t>11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93C98-65D6-401C-87B2-40C392BFAAD8}" type="slidenum">
              <a:rPr lang="en-US"/>
              <a:pPr/>
              <a:t>12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5232D-1AED-4F6E-9966-12EF9DA51F13}" type="slidenum">
              <a:rPr lang="en-US"/>
              <a:pPr/>
              <a:t>13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C2DEE-4CB5-4018-B81F-BF0FD32A1ED9}" type="slidenum">
              <a:rPr lang="en-US"/>
              <a:pPr/>
              <a:t>14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5CA5-E042-471C-8034-9FD3FB5D9F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AE79-431D-4BCD-AC53-2C8458480A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5B9BB-62D9-40C0-ABDF-4A3D07B14B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CDA8-F467-4B31-8FE9-9DF03795B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CDA8-F467-4B31-8FE9-9DF03795B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A8B02-A1C9-4782-93EC-398E30AA2A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5A31-E87A-44FE-AF2B-818A7EA849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E7AC-1FCC-45BA-84F5-113560DD2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106D8-A4B0-47BC-BDD6-4D1B290FD9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FF1B9-87F6-46C0-832D-88C7FDFEBD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1388-3654-4AB9-A80A-BE89D9B58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CDAC-CD98-408A-8214-C88EDEBED9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5658-F004-45F4-911D-6946647F8C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A7CDA8-F467-4B31-8FE9-9DF03795B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-16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-16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Leftover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029200"/>
            <a:ext cx="7010400" cy="742950"/>
          </a:xfrm>
        </p:spPr>
        <p:txBody>
          <a:bodyPr/>
          <a:lstStyle/>
          <a:p>
            <a:r>
              <a:rPr lang="en-US" dirty="0" smtClean="0"/>
              <a:t>CS350, Spring </a:t>
            </a:r>
            <a:r>
              <a:rPr lang="en-US" dirty="0" smtClean="0"/>
              <a:t>2012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Proxy Vs. Other Patterns</a:t>
            </a:r>
            <a:endParaRPr lang="en-US" dirty="0"/>
          </a:p>
        </p:txBody>
      </p:sp>
      <p:sp>
        <p:nvSpPr>
          <p:cNvPr id="1122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Adapter changes interface, Proxy provides the same interface</a:t>
            </a:r>
          </a:p>
          <a:p>
            <a:pPr lvl="1"/>
            <a:r>
              <a:rPr lang="en-US" smtClean="0"/>
              <a:t>protection proxy implements subset of interface - may deny access to certain functions</a:t>
            </a:r>
          </a:p>
          <a:p>
            <a:r>
              <a:rPr lang="en-US" smtClean="0"/>
              <a:t>Decorator adds functionality, proxy controls functionality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0"/>
            <a:ext cx="8229600" cy="990600"/>
          </a:xfrm>
        </p:spPr>
        <p:txBody>
          <a:bodyPr/>
          <a:lstStyle/>
          <a:p>
            <a:r>
              <a:rPr lang="en-US" dirty="0" smtClean="0"/>
              <a:t>What if there are too many instances?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Flyweight Uses and Drawbacks</a:t>
            </a:r>
            <a:endParaRPr lang="en-US"/>
          </a:p>
        </p:txBody>
      </p:sp>
      <p:sp>
        <p:nvSpPr>
          <p:cNvPr id="563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Flyweight is used when a class has many instances, and they can all be controlled identically</a:t>
            </a:r>
          </a:p>
          <a:p>
            <a:r>
              <a:rPr lang="en-US" smtClean="0"/>
              <a:t>A drawback of the Flyweight pattern is that once you’ve implemented it, single, logical instances of the class will not be able to behave independently from the other instances.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Flyweight Pattern</a:t>
            </a:r>
            <a:endParaRPr lang="en-US"/>
          </a:p>
        </p:txBody>
      </p:sp>
      <p:graphicFrame>
        <p:nvGraphicFramePr>
          <p:cNvPr id="55910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43000" y="2057400"/>
          <a:ext cx="6324110" cy="379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3" name="Visio" r:id="rId4" imgW="4268152" imgH="2562225" progId="Visio.Drawing.11">
                  <p:embed/>
                </p:oleObj>
              </mc:Choice>
              <mc:Fallback>
                <p:oleObj name="Visio" r:id="rId4" imgW="4268152" imgH="256222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6324110" cy="3795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Flyweight Benefits</a:t>
            </a:r>
            <a:endParaRPr lang="en-US"/>
          </a:p>
        </p:txBody>
      </p:sp>
      <p:sp>
        <p:nvSpPr>
          <p:cNvPr id="561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Reduce the number of object instances at runtime, saving memory</a:t>
            </a:r>
          </a:p>
          <a:p>
            <a:r>
              <a:rPr lang="en-US" smtClean="0"/>
              <a:t>Centralizes states for many “virtual” objects into a single location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1400"/>
            <a:ext cx="8229600" cy="990600"/>
          </a:xfrm>
        </p:spPr>
        <p:txBody>
          <a:bodyPr/>
          <a:lstStyle/>
          <a:p>
            <a:r>
              <a:rPr lang="en-US" dirty="0" smtClean="0"/>
              <a:t>What if I don’t know which object should handle a request?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 of Responsibility</a:t>
            </a:r>
            <a:endParaRPr lang="en-US"/>
          </a:p>
        </p:txBody>
      </p:sp>
      <p:graphicFrame>
        <p:nvGraphicFramePr>
          <p:cNvPr id="5509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62000" y="2286000"/>
          <a:ext cx="745787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7" name="Visio" r:id="rId4" imgW="3474720" imgH="1454944" progId="Visio.Drawing.11">
                  <p:embed/>
                </p:oleObj>
              </mc:Choice>
              <mc:Fallback>
                <p:oleObj name="Visio" r:id="rId4" imgW="3474720" imgH="145494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7457877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 of Responsibility Benefits</a:t>
            </a:r>
            <a:endParaRPr lang="en-US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Decouples the sender of the request and its receivers</a:t>
            </a:r>
          </a:p>
          <a:p>
            <a:r>
              <a:rPr lang="en-US" smtClean="0"/>
              <a:t>Simplifies your object because it doesn’t have to know the chain’s structure and keep direct references to its members</a:t>
            </a:r>
          </a:p>
          <a:p>
            <a:r>
              <a:rPr lang="en-US" smtClean="0"/>
              <a:t>Allows you to add or remove responsibilities dynamically by changing the members or order of the chain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 of Responsibility </a:t>
            </a:r>
            <a:br>
              <a:rPr lang="en-US" smtClean="0"/>
            </a:br>
            <a:r>
              <a:rPr lang="en-US" smtClean="0"/>
              <a:t>Uses and Drawback</a:t>
            </a:r>
            <a:endParaRPr lang="en-US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Commonly used in windows systems to handle events likes mouse clicks and keyboard events</a:t>
            </a:r>
          </a:p>
          <a:p>
            <a:r>
              <a:rPr lang="en-US" smtClean="0"/>
              <a:t>Execution of the request isn’t guaranteed; it may fall off the end of the chain if no object handles it (this can be an advantage or disadvantage)</a:t>
            </a:r>
          </a:p>
          <a:p>
            <a:r>
              <a:rPr lang="en-US" smtClean="0"/>
              <a:t>Can be hard to observe the runtime characteristics and debug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0"/>
            <a:ext cx="8229600" cy="990600"/>
          </a:xfrm>
        </p:spPr>
        <p:txBody>
          <a:bodyPr/>
          <a:lstStyle/>
          <a:p>
            <a:r>
              <a:rPr lang="en-US" dirty="0" smtClean="0"/>
              <a:t>What if I need to remember where I am in the game?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Creational Patterns</a:t>
            </a: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Singleton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Memento Pattern</a:t>
            </a:r>
            <a:endParaRPr lang="en-US"/>
          </a:p>
        </p:txBody>
      </p:sp>
      <p:graphicFrame>
        <p:nvGraphicFramePr>
          <p:cNvPr id="4935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2438400"/>
          <a:ext cx="7851269" cy="273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1" name="Visio" r:id="rId4" imgW="4053840" imgH="1410652" progId="Visio.Drawing.11">
                  <p:embed/>
                </p:oleObj>
              </mc:Choice>
              <mc:Fallback>
                <p:oleObj name="Visio" r:id="rId4" imgW="4053840" imgH="141065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7851269" cy="2732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Memento Benefits</a:t>
            </a:r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Keeping the saved state external from the key object helps to maintain cohesion</a:t>
            </a:r>
          </a:p>
          <a:p>
            <a:r>
              <a:rPr lang="en-US" smtClean="0"/>
              <a:t>Keeps the key object’s data encapsulated</a:t>
            </a:r>
          </a:p>
          <a:p>
            <a:r>
              <a:rPr lang="en-US" smtClean="0"/>
              <a:t>Provides easy-to-implement recovery capability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Memento Uses and Drawbacks</a:t>
            </a:r>
            <a:endParaRPr lang="en-US"/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Memento is used to save state</a:t>
            </a:r>
          </a:p>
          <a:p>
            <a:r>
              <a:rPr lang="en-US" smtClean="0"/>
              <a:t>A drawback to using Memento is that saving and restoring state can be time consuming</a:t>
            </a:r>
          </a:p>
          <a:p>
            <a:r>
              <a:rPr lang="en-US" smtClean="0"/>
              <a:t>In java systems, consider using Serialization to save a system’s state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Structural Patterns</a:t>
            </a: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</a:p>
          <a:p>
            <a:r>
              <a:rPr lang="en-US" dirty="0" smtClean="0"/>
              <a:t>Bridge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Decorator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Flyweight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Proxy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Behavioral Patterns</a:t>
            </a: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Command</a:t>
            </a:r>
          </a:p>
          <a:p>
            <a:r>
              <a:rPr lang="en-US" dirty="0" smtClean="0"/>
              <a:t>Interpreter</a:t>
            </a:r>
          </a:p>
          <a:p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Mediator</a:t>
            </a:r>
          </a:p>
          <a:p>
            <a:r>
              <a:rPr lang="en-US" dirty="0" smtClean="0"/>
              <a:t>Observer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smtClean="0"/>
              <a:t>Template Method</a:t>
            </a:r>
          </a:p>
          <a:p>
            <a:r>
              <a:rPr lang="en-US" dirty="0" smtClean="0"/>
              <a:t>Visitor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Chain of Responsibility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Memento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DB9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14600"/>
            <a:ext cx="8305800" cy="1905000"/>
          </a:xfrm>
        </p:spPr>
        <p:txBody>
          <a:bodyPr/>
          <a:lstStyle/>
          <a:p>
            <a:r>
              <a:rPr lang="en-US" dirty="0" smtClean="0"/>
              <a:t>What if an Object shouldn’t be accessed directly?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Proxy Pattern</a:t>
            </a:r>
            <a:endParaRPr lang="en-US" dirty="0"/>
          </a:p>
        </p:txBody>
      </p:sp>
      <p:sp>
        <p:nvSpPr>
          <p:cNvPr id="1117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“Provide a surrogate or placeholder for another object to control access to it”</a:t>
            </a:r>
            <a:endParaRPr lang="en-US"/>
          </a:p>
        </p:txBody>
      </p:sp>
      <p:pic>
        <p:nvPicPr>
          <p:cNvPr id="568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14600"/>
            <a:ext cx="52768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using Proxy Pattern</a:t>
            </a:r>
            <a:endParaRPr lang="en-US" dirty="0"/>
          </a:p>
        </p:txBody>
      </p:sp>
      <p:sp>
        <p:nvSpPr>
          <p:cNvPr id="1119235" name="Rectangle 3"/>
          <p:cNvSpPr>
            <a:spLocks noChangeArrowheads="1"/>
          </p:cNvSpPr>
          <p:nvPr/>
        </p:nvSpPr>
        <p:spPr bwMode="auto">
          <a:xfrm>
            <a:off x="265113" y="3509963"/>
            <a:ext cx="1362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AppCode</a:t>
            </a:r>
          </a:p>
        </p:txBody>
      </p:sp>
      <p:sp>
        <p:nvSpPr>
          <p:cNvPr id="1119236" name="Rectangle 4"/>
          <p:cNvSpPr>
            <a:spLocks noChangeArrowheads="1"/>
          </p:cNvSpPr>
          <p:nvPr/>
        </p:nvSpPr>
        <p:spPr bwMode="auto">
          <a:xfrm>
            <a:off x="2336800" y="3425825"/>
            <a:ext cx="4183063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RemoteObjectProxy</a:t>
            </a:r>
          </a:p>
          <a:p>
            <a:r>
              <a:rPr lang="en-US"/>
              <a:t>Deals with communicationLogic</a:t>
            </a:r>
          </a:p>
          <a:p>
            <a:r>
              <a:rPr lang="en-US"/>
              <a:t>Caches static information</a:t>
            </a:r>
          </a:p>
        </p:txBody>
      </p:sp>
      <p:sp>
        <p:nvSpPr>
          <p:cNvPr id="1119237" name="Rectangle 5"/>
          <p:cNvSpPr>
            <a:spLocks noChangeArrowheads="1"/>
          </p:cNvSpPr>
          <p:nvPr/>
        </p:nvSpPr>
        <p:spPr bwMode="auto">
          <a:xfrm>
            <a:off x="7440613" y="3627438"/>
            <a:ext cx="11398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Remote</a:t>
            </a:r>
          </a:p>
          <a:p>
            <a:r>
              <a:rPr lang="en-US"/>
              <a:t>Object</a:t>
            </a:r>
          </a:p>
        </p:txBody>
      </p:sp>
      <p:sp>
        <p:nvSpPr>
          <p:cNvPr id="1119238" name="Line 6"/>
          <p:cNvSpPr>
            <a:spLocks noChangeShapeType="1"/>
          </p:cNvSpPr>
          <p:nvPr/>
        </p:nvSpPr>
        <p:spPr bwMode="auto">
          <a:xfrm>
            <a:off x="1624013" y="3725863"/>
            <a:ext cx="709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9239" name="Line 7"/>
          <p:cNvSpPr>
            <a:spLocks noChangeShapeType="1"/>
          </p:cNvSpPr>
          <p:nvPr/>
        </p:nvSpPr>
        <p:spPr bwMode="auto">
          <a:xfrm>
            <a:off x="6516688" y="4286250"/>
            <a:ext cx="9159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Proxy Pattern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more sophisticated reference than a simple pointer is needed</a:t>
            </a:r>
          </a:p>
          <a:p>
            <a:r>
              <a:rPr lang="en-US" dirty="0" smtClean="0"/>
              <a:t>Remote proxy provides local representative for object in different address space</a:t>
            </a:r>
          </a:p>
          <a:p>
            <a:r>
              <a:rPr lang="en-US" dirty="0" smtClean="0"/>
              <a:t>Virtual proxy creates expensive objects on demand</a:t>
            </a:r>
          </a:p>
          <a:p>
            <a:r>
              <a:rPr lang="en-US" dirty="0" smtClean="0"/>
              <a:t>Protection proxy controls access to original object</a:t>
            </a:r>
          </a:p>
          <a:p>
            <a:r>
              <a:rPr lang="en-US" dirty="0" smtClean="0"/>
              <a:t>Smart pointers are needed to </a:t>
            </a:r>
          </a:p>
          <a:p>
            <a:pPr lvl="1"/>
            <a:r>
              <a:rPr lang="en-US" dirty="0" smtClean="0"/>
              <a:t>manage object lifetime</a:t>
            </a:r>
          </a:p>
          <a:p>
            <a:pPr lvl="1"/>
            <a:r>
              <a:rPr lang="en-US" dirty="0" smtClean="0"/>
              <a:t>loading object into memory when first referenced</a:t>
            </a:r>
          </a:p>
          <a:p>
            <a:pPr lvl="1"/>
            <a:r>
              <a:rPr lang="en-US" dirty="0" smtClean="0"/>
              <a:t>lock management for synchronization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Consequences of using Proxy</a:t>
            </a:r>
            <a:endParaRPr lang="en-US" dirty="0"/>
          </a:p>
        </p:txBody>
      </p:sp>
      <p:sp>
        <p:nvSpPr>
          <p:cNvPr id="1121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Introduces a level of indirection in accessing objects</a:t>
            </a:r>
          </a:p>
          <a:p>
            <a:endParaRPr lang="en-US" smtClean="0"/>
          </a:p>
          <a:p>
            <a:r>
              <a:rPr lang="en-US" smtClean="0"/>
              <a:t>Indirection provides flexibility</a:t>
            </a:r>
          </a:p>
          <a:p>
            <a:endParaRPr lang="en-US" smtClean="0"/>
          </a:p>
          <a:p>
            <a:r>
              <a:rPr lang="en-US" smtClean="0"/>
              <a:t>Incurred cost on additional object and computations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07 Structural Patterns (1)</Template>
  <TotalTime>19689</TotalTime>
  <Words>500</Words>
  <Application>Microsoft Office PowerPoint</Application>
  <PresentationFormat>On-screen Show (4:3)</PresentationFormat>
  <Paragraphs>102</Paragraphs>
  <Slides>22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Origin</vt:lpstr>
      <vt:lpstr>Visio</vt:lpstr>
      <vt:lpstr>Leftover Patterns</vt:lpstr>
      <vt:lpstr>Creational Patterns</vt:lpstr>
      <vt:lpstr>Structural Patterns</vt:lpstr>
      <vt:lpstr>Behavioral Patterns</vt:lpstr>
      <vt:lpstr>What if an Object shouldn’t be accessed directly?</vt:lpstr>
      <vt:lpstr>Proxy Pattern</vt:lpstr>
      <vt:lpstr>Example using Proxy Pattern</vt:lpstr>
      <vt:lpstr>When to use Proxy Pattern</vt:lpstr>
      <vt:lpstr>Consequences of using Proxy</vt:lpstr>
      <vt:lpstr>Proxy Vs. Other Patterns</vt:lpstr>
      <vt:lpstr>What if there are too many instances?</vt:lpstr>
      <vt:lpstr>Flyweight Uses and Drawbacks</vt:lpstr>
      <vt:lpstr>Flyweight Pattern</vt:lpstr>
      <vt:lpstr>Flyweight Benefits</vt:lpstr>
      <vt:lpstr>What if I don’t know which object should handle a request?</vt:lpstr>
      <vt:lpstr>Chain of Responsibility</vt:lpstr>
      <vt:lpstr>Chain of Responsibility Benefits</vt:lpstr>
      <vt:lpstr>Chain of Responsibility  Uses and Drawback</vt:lpstr>
      <vt:lpstr>What if I need to remember where I am in the game?</vt:lpstr>
      <vt:lpstr>Memento Pattern</vt:lpstr>
      <vt:lpstr>Memento Benefits</vt:lpstr>
      <vt:lpstr>Memento Uses and Drawbacks</vt:lpstr>
    </vt:vector>
  </TitlesOfParts>
  <Company>Peppo Valetto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311 - Software Architecture II</dc:title>
  <dc:creator>Peppo Valetto</dc:creator>
  <cp:lastModifiedBy>Cai</cp:lastModifiedBy>
  <cp:revision>157</cp:revision>
  <dcterms:created xsi:type="dcterms:W3CDTF">2008-01-21T14:27:17Z</dcterms:created>
  <dcterms:modified xsi:type="dcterms:W3CDTF">2012-12-06T14:22:03Z</dcterms:modified>
</cp:coreProperties>
</file>