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325" r:id="rId2"/>
    <p:sldId id="258" r:id="rId3"/>
    <p:sldId id="259" r:id="rId4"/>
    <p:sldId id="260" r:id="rId5"/>
    <p:sldId id="261" r:id="rId6"/>
    <p:sldId id="263" r:id="rId7"/>
    <p:sldId id="264" r:id="rId8"/>
    <p:sldId id="265" r:id="rId9"/>
    <p:sldId id="266" r:id="rId10"/>
    <p:sldId id="326" r:id="rId11"/>
    <p:sldId id="267" r:id="rId12"/>
    <p:sldId id="327" r:id="rId13"/>
    <p:sldId id="330" r:id="rId14"/>
    <p:sldId id="269" r:id="rId15"/>
    <p:sldId id="270" r:id="rId16"/>
    <p:sldId id="328" r:id="rId17"/>
    <p:sldId id="329" r:id="rId18"/>
    <p:sldId id="272" r:id="rId19"/>
    <p:sldId id="273" r:id="rId20"/>
    <p:sldId id="274" r:id="rId2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6" autoAdjust="0"/>
    <p:restoredTop sz="94660"/>
  </p:normalViewPr>
  <p:slideViewPr>
    <p:cSldViewPr>
      <p:cViewPr varScale="1">
        <p:scale>
          <a:sx n="61" d="100"/>
          <a:sy n="61" d="100"/>
        </p:scale>
        <p:origin x="1398" y="2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6661" tIns="48331" rIns="96661" bIns="48331" rtlCol="0"/>
          <a:lstStyle>
            <a:lvl1pPr algn="r">
              <a:defRPr sz="1300"/>
            </a:lvl1pPr>
          </a:lstStyle>
          <a:p>
            <a:fld id="{25AE7C62-6D8F-42BC-A2EF-BB83C607C5AD}" type="datetimeFigureOut">
              <a:rPr lang="en-US" smtClean="0"/>
              <a:pPr/>
              <a:t>9/24/2015</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6661" tIns="48331" rIns="96661" bIns="48331" rtlCol="0" anchor="b"/>
          <a:lstStyle>
            <a:lvl1pPr algn="r">
              <a:defRPr sz="1300"/>
            </a:lvl1pPr>
          </a:lstStyle>
          <a:p>
            <a:fld id="{6E4BDAD2-F66E-40C1-BC7F-B55BFA869E3D}" type="slidenum">
              <a:rPr lang="en-US" smtClean="0"/>
              <a:pPr/>
              <a:t>‹#›</a:t>
            </a:fld>
            <a:endParaRPr lang="en-US"/>
          </a:p>
        </p:txBody>
      </p:sp>
    </p:spTree>
    <p:extLst>
      <p:ext uri="{BB962C8B-B14F-4D97-AF65-F5344CB8AC3E}">
        <p14:creationId xmlns:p14="http://schemas.microsoft.com/office/powerpoint/2010/main" val="1575472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399355A1-D819-49F8-8237-DB106DCC778D}" type="datetimeFigureOut">
              <a:rPr lang="en-US" smtClean="0"/>
              <a:pPr/>
              <a:t>9/24/2015</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11197A27-F051-4F86-A7BD-C6DD16EAE45D}" type="slidenum">
              <a:rPr lang="en-US" smtClean="0"/>
              <a:pPr/>
              <a:t>‹#›</a:t>
            </a:fld>
            <a:endParaRPr lang="en-US"/>
          </a:p>
        </p:txBody>
      </p:sp>
    </p:spTree>
    <p:extLst>
      <p:ext uri="{BB962C8B-B14F-4D97-AF65-F5344CB8AC3E}">
        <p14:creationId xmlns:p14="http://schemas.microsoft.com/office/powerpoint/2010/main" val="224203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fld id="{BAC26199-128D-47C6-AB7F-F6048A46E3D7}" type="datetimeFigureOut">
              <a:rPr lang="en-US" smtClean="0"/>
              <a:pPr/>
              <a:t>9/24/2015</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endParaRPr 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fld id="{FF98363A-CFA6-4F9D-B0BE-B7CE5A95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BAC26199-128D-47C6-AB7F-F6048A46E3D7}" type="datetimeFigureOut">
              <a:rPr lang="en-US" smtClean="0"/>
              <a:pPr/>
              <a:t>9/24/2015</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F98363A-CFA6-4F9D-B0BE-B7CE5A95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AC26199-128D-47C6-AB7F-F6048A46E3D7}" type="datetimeFigureOut">
              <a:rPr lang="en-US" smtClean="0"/>
              <a:pPr/>
              <a:t>9/24/2015</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FF98363A-CFA6-4F9D-B0BE-B7CE5A951A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BAC26199-128D-47C6-AB7F-F6048A46E3D7}" type="datetimeFigureOut">
              <a:rPr lang="en-US" smtClean="0"/>
              <a:pPr/>
              <a:t>9/24/2015</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F98363A-CFA6-4F9D-B0BE-B7CE5A95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fld id="{BAC26199-128D-47C6-AB7F-F6048A46E3D7}" type="datetimeFigureOut">
              <a:rPr lang="en-US" smtClean="0"/>
              <a:pPr/>
              <a:t>9/24/2015</a:t>
            </a:fld>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fld id="{FF98363A-CFA6-4F9D-B0BE-B7CE5A951A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BAC26199-128D-47C6-AB7F-F6048A46E3D7}" type="datetimeFigureOut">
              <a:rPr lang="en-US" smtClean="0"/>
              <a:pPr/>
              <a:t>9/24/2015</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FF98363A-CFA6-4F9D-B0BE-B7CE5A95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fld id="{BAC26199-128D-47C6-AB7F-F6048A46E3D7}" type="datetimeFigureOut">
              <a:rPr lang="en-US" smtClean="0"/>
              <a:pPr/>
              <a:t>9/24/2015</a:t>
            </a:fld>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FF98363A-CFA6-4F9D-B0BE-B7CE5A95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BAC26199-128D-47C6-AB7F-F6048A46E3D7}" type="datetimeFigureOut">
              <a:rPr lang="en-US" smtClean="0"/>
              <a:pPr/>
              <a:t>9/24/2015</a:t>
            </a:fld>
            <a:endParaRPr lang="en-US"/>
          </a:p>
        </p:txBody>
      </p:sp>
      <p:sp>
        <p:nvSpPr>
          <p:cNvPr id="5" name="Footer Placeholder 3"/>
          <p:cNvSpPr>
            <a:spLocks noGrp="1"/>
          </p:cNvSpPr>
          <p:nvPr>
            <p:ph type="ftr" sz="quarter" idx="11"/>
          </p:nvPr>
        </p:nvSpPr>
        <p:spPr/>
        <p:txBody>
          <a:bodyPr/>
          <a:lstStyle>
            <a:lvl1pPr>
              <a:defRPr/>
            </a:lvl1pPr>
          </a:lstStyle>
          <a:p>
            <a:endParaRPr lang="en-US"/>
          </a:p>
        </p:txBody>
      </p:sp>
      <p:sp>
        <p:nvSpPr>
          <p:cNvPr id="6" name="Slide Number Placeholder 4"/>
          <p:cNvSpPr>
            <a:spLocks noGrp="1"/>
          </p:cNvSpPr>
          <p:nvPr>
            <p:ph type="sldNum" sz="quarter" idx="12"/>
          </p:nvPr>
        </p:nvSpPr>
        <p:spPr/>
        <p:txBody>
          <a:bodyPr/>
          <a:lstStyle>
            <a:lvl1pPr>
              <a:defRPr/>
            </a:lvl1pPr>
          </a:lstStyle>
          <a:p>
            <a:fld id="{FF98363A-CFA6-4F9D-B0BE-B7CE5A95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lstStyle>
          <a:p>
            <a:fld id="{BAC26199-128D-47C6-AB7F-F6048A46E3D7}" type="datetimeFigureOut">
              <a:rPr lang="en-US" smtClean="0"/>
              <a:pPr/>
              <a:t>9/24/2015</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FF98363A-CFA6-4F9D-B0BE-B7CE5A95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fld id="{BAC26199-128D-47C6-AB7F-F6048A46E3D7}" type="datetimeFigureOut">
              <a:rPr lang="en-US" smtClean="0"/>
              <a:pPr/>
              <a:t>9/24/2015</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FF98363A-CFA6-4F9D-B0BE-B7CE5A95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fld id="{BAC26199-128D-47C6-AB7F-F6048A46E3D7}" type="datetimeFigureOut">
              <a:rPr lang="en-US" smtClean="0"/>
              <a:pPr/>
              <a:t>9/24/2015</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FF98363A-CFA6-4F9D-B0BE-B7CE5A951A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23"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defRPr>
            </a:lvl1pPr>
          </a:lstStyle>
          <a:p>
            <a:fld id="{BAC26199-128D-47C6-AB7F-F6048A46E3D7}" type="datetimeFigureOut">
              <a:rPr lang="en-US" smtClean="0"/>
              <a:pPr/>
              <a:t>9/24/2015</a:t>
            </a:fld>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defRPr>
            </a:lvl1pPr>
          </a:lstStyle>
          <a:p>
            <a:fld id="{FF98363A-CFA6-4F9D-B0BE-B7CE5A951A03}"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kern="1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Bookman Old Style" pitchFamily="18" charset="0"/>
        </a:defRPr>
      </a:lvl2pPr>
      <a:lvl3pPr algn="l" rtl="0" eaLnBrk="1" fontAlgn="base" hangingPunct="1">
        <a:spcBef>
          <a:spcPct val="0"/>
        </a:spcBef>
        <a:spcAft>
          <a:spcPct val="0"/>
        </a:spcAft>
        <a:defRPr sz="3200">
          <a:solidFill>
            <a:schemeClr val="tx2"/>
          </a:solidFill>
          <a:latin typeface="Bookman Old Style" pitchFamily="18" charset="0"/>
        </a:defRPr>
      </a:lvl3pPr>
      <a:lvl4pPr algn="l" rtl="0" eaLnBrk="1" fontAlgn="base" hangingPunct="1">
        <a:spcBef>
          <a:spcPct val="0"/>
        </a:spcBef>
        <a:spcAft>
          <a:spcPct val="0"/>
        </a:spcAft>
        <a:defRPr sz="3200">
          <a:solidFill>
            <a:schemeClr val="tx2"/>
          </a:solidFill>
          <a:latin typeface="Bookman Old Style" pitchFamily="18" charset="0"/>
        </a:defRPr>
      </a:lvl4pPr>
      <a:lvl5pPr algn="l" rtl="0" eaLnBrk="1" fontAlgn="base" hangingPunct="1">
        <a:spcBef>
          <a:spcPct val="0"/>
        </a:spcBef>
        <a:spcAft>
          <a:spcPct val="0"/>
        </a:spcAft>
        <a:defRPr sz="3200">
          <a:solidFill>
            <a:schemeClr val="tx2"/>
          </a:solidFill>
          <a:latin typeface="Bookman Old Style" pitchFamily="18" charset="0"/>
        </a:defRPr>
      </a:lvl5pPr>
      <a:lvl6pPr marL="457200" algn="l" rtl="0" eaLnBrk="1" fontAlgn="base" hangingPunct="1">
        <a:spcBef>
          <a:spcPct val="0"/>
        </a:spcBef>
        <a:spcAft>
          <a:spcPct val="0"/>
        </a:spcAft>
        <a:defRPr sz="3200">
          <a:solidFill>
            <a:schemeClr val="tx2"/>
          </a:solidFill>
          <a:latin typeface="Bookman Old Style" pitchFamily="18" charset="0"/>
        </a:defRPr>
      </a:lvl6pPr>
      <a:lvl7pPr marL="914400" algn="l" rtl="0" eaLnBrk="1" fontAlgn="base" hangingPunct="1">
        <a:spcBef>
          <a:spcPct val="0"/>
        </a:spcBef>
        <a:spcAft>
          <a:spcPct val="0"/>
        </a:spcAft>
        <a:defRPr sz="3200">
          <a:solidFill>
            <a:schemeClr val="tx2"/>
          </a:solidFill>
          <a:latin typeface="Bookman Old Style" pitchFamily="18" charset="0"/>
        </a:defRPr>
      </a:lvl7pPr>
      <a:lvl8pPr marL="1371600" algn="l" rtl="0" eaLnBrk="1" fontAlgn="base" hangingPunct="1">
        <a:spcBef>
          <a:spcPct val="0"/>
        </a:spcBef>
        <a:spcAft>
          <a:spcPct val="0"/>
        </a:spcAft>
        <a:defRPr sz="3200">
          <a:solidFill>
            <a:schemeClr val="tx2"/>
          </a:solidFill>
          <a:latin typeface="Bookman Old Style" pitchFamily="18" charset="0"/>
        </a:defRPr>
      </a:lvl8pPr>
      <a:lvl9pPr marL="1828800" algn="l" rtl="0" eaLnBrk="1" fontAlgn="base" hangingPunct="1">
        <a:spcBef>
          <a:spcPct val="0"/>
        </a:spcBef>
        <a:spcAft>
          <a:spcPct val="0"/>
        </a:spcAft>
        <a:defRPr sz="3200">
          <a:solidFill>
            <a:schemeClr val="tx2"/>
          </a:solidFill>
          <a:latin typeface="Bookman Old Style" pitchFamily="18" charset="0"/>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1" fontAlgn="base" hangingPunct="1">
        <a:spcBef>
          <a:spcPts val="400"/>
        </a:spcBef>
        <a:spcAft>
          <a:spcPct val="0"/>
        </a:spcAft>
        <a:buClr>
          <a:srgbClr val="8BA2B4"/>
        </a:buClr>
        <a:buSzPct val="70000"/>
        <a:buFont typeface="Wingdings" pitchFamily="-16" charset="2"/>
        <a:buChar char=""/>
        <a:defRPr kern="1200">
          <a:solidFill>
            <a:schemeClr val="tx1"/>
          </a:solidFill>
          <a:latin typeface="+mn-lt"/>
          <a:ea typeface="+mn-ea"/>
          <a:cs typeface="+mn-cs"/>
        </a:defRPr>
      </a:lvl4pPr>
      <a:lvl5pPr marL="1371600" indent="-228600" algn="l" rtl="0" eaLnBrk="1" fontAlgn="base" hangingPunct="1">
        <a:spcBef>
          <a:spcPts val="300"/>
        </a:spcBef>
        <a:spcAft>
          <a:spcPct val="0"/>
        </a:spcAft>
        <a:buClr>
          <a:schemeClr val="accent2"/>
        </a:buClr>
        <a:buSzPct val="70000"/>
        <a:buFont typeface="Wingdings" pitchFamily="-16"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9.emf"/><Relationship Id="rId4" Type="http://schemas.openxmlformats.org/officeDocument/2006/relationships/oleObject" Target="file:///C:\piglet\Teaching2011-2012\CS350-Fall\slides\Drawing1\Drawing\~Static%20Structure-1\Sheet.21"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hyperlink" Target="http://www.eclipse.org/modeling/mdt/downloads/?project=uml2" TargetMode="External"/><Relationship Id="rId2" Type="http://schemas.openxmlformats.org/officeDocument/2006/relationships/hyperlink" Target="http://live.gnome.org/Dia" TargetMode="External"/><Relationship Id="rId1" Type="http://schemas.openxmlformats.org/officeDocument/2006/relationships/slideLayout" Target="../slideLayouts/slideLayout2.xml"/><Relationship Id="rId4" Type="http://schemas.openxmlformats.org/officeDocument/2006/relationships/hyperlink" Target="http://bouml.free.f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atlas.kennesaw.edu/~dbraun/csis4650/A&amp;D/UML_tutorial/what_is_uml.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81000" y="3810000"/>
            <a:ext cx="7772400" cy="990600"/>
          </a:xfrm>
        </p:spPr>
        <p:txBody>
          <a:bodyPr>
            <a:noAutofit/>
          </a:bodyPr>
          <a:lstStyle/>
          <a:p>
            <a:r>
              <a:rPr lang="en-US" dirty="0"/>
              <a:t>The Unified Modeling </a:t>
            </a:r>
            <a:r>
              <a:rPr lang="en-US" dirty="0" smtClean="0"/>
              <a:t>Language</a:t>
            </a:r>
            <a:br>
              <a:rPr lang="en-US" dirty="0" smtClean="0"/>
            </a:br>
            <a:r>
              <a:rPr lang="en-US" sz="2400" dirty="0" smtClean="0"/>
              <a:t>CS350/SE310</a:t>
            </a:r>
          </a:p>
        </p:txBody>
      </p:sp>
      <p:sp>
        <p:nvSpPr>
          <p:cNvPr id="5123" name="Rectangle 3"/>
          <p:cNvSpPr>
            <a:spLocks noGrp="1" noChangeArrowheads="1"/>
          </p:cNvSpPr>
          <p:nvPr>
            <p:ph type="subTitle" idx="1"/>
          </p:nvPr>
        </p:nvSpPr>
        <p:spPr>
          <a:xfrm>
            <a:off x="1219200" y="5105400"/>
            <a:ext cx="6858000" cy="533400"/>
          </a:xfrm>
        </p:spPr>
        <p:txBody>
          <a:bodyPr>
            <a:normAutofit/>
          </a:bodyPr>
          <a:lstStyle/>
          <a:p>
            <a:pPr>
              <a:spcBef>
                <a:spcPct val="0"/>
              </a:spcBef>
              <a:buClrTx/>
              <a:buSzTx/>
              <a:buFontTx/>
              <a:buNone/>
              <a:defRPr/>
            </a:pPr>
            <a:r>
              <a:rPr lang="en-US" b="1" dirty="0" smtClean="0">
                <a:latin typeface="Times New Roman" pitchFamily="18" charset="0"/>
              </a:rPr>
              <a:t>Fall </a:t>
            </a:r>
            <a:r>
              <a:rPr lang="en-US" b="1" dirty="0" smtClean="0">
                <a:latin typeface="Times New Roman" pitchFamily="18" charset="0"/>
              </a:rPr>
              <a:t>2015</a:t>
            </a:r>
            <a:endParaRPr lang="en-US" b="1" dirty="0" smtClean="0">
              <a:latin typeface="Times New Roman" pitchFamily="18" charset="0"/>
            </a:endParaRPr>
          </a:p>
          <a:p>
            <a:pPr>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799" y="2514600"/>
            <a:ext cx="179809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2198194373"/>
              </p:ext>
            </p:extLst>
          </p:nvPr>
        </p:nvGraphicFramePr>
        <p:xfrm>
          <a:off x="990600" y="2971800"/>
          <a:ext cx="1828800" cy="509501"/>
        </p:xfrm>
        <a:graphic>
          <a:graphicData uri="http://schemas.openxmlformats.org/presentationml/2006/ole">
            <mc:AlternateContent xmlns:mc="http://schemas.openxmlformats.org/markup-compatibility/2006">
              <mc:Choice xmlns:v="urn:schemas-microsoft-com:vml" Requires="v">
                <p:oleObj spid="_x0000_s2071" name="Visio" r:id="rId4" imgW="861003" imgH="239053" progId="Visio.Drawing.11">
                  <p:link updateAutomatic="1"/>
                </p:oleObj>
              </mc:Choice>
              <mc:Fallback>
                <p:oleObj name="Visio" r:id="rId4" imgW="861003" imgH="239053" progId="Visio.Drawing.11">
                  <p:link updateAutomatic="1"/>
                  <p:pic>
                    <p:nvPicPr>
                      <p:cNvPr id="0" name=""/>
                      <p:cNvPicPr/>
                      <p:nvPr/>
                    </p:nvPicPr>
                    <p:blipFill>
                      <a:blip r:embed="rId5"/>
                      <a:stretch>
                        <a:fillRect/>
                      </a:stretch>
                    </p:blipFill>
                    <p:spPr>
                      <a:xfrm>
                        <a:off x="990600" y="2971800"/>
                        <a:ext cx="1828800" cy="509501"/>
                      </a:xfrm>
                      <a:prstGeom prst="rect">
                        <a:avLst/>
                      </a:prstGeom>
                    </p:spPr>
                  </p:pic>
                </p:oleObj>
              </mc:Fallback>
            </mc:AlternateContent>
          </a:graphicData>
        </a:graphic>
      </p:graphicFrame>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667000"/>
            <a:ext cx="1600200" cy="107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100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Class Diagram –A Class</a:t>
            </a:r>
          </a:p>
        </p:txBody>
      </p:sp>
      <p:pic>
        <p:nvPicPr>
          <p:cNvPr id="48131" name="Picture 5"/>
          <p:cNvPicPr>
            <a:picLocks noChangeAspect="1" noChangeArrowheads="1"/>
          </p:cNvPicPr>
          <p:nvPr/>
        </p:nvPicPr>
        <p:blipFill>
          <a:blip r:embed="rId2" cstate="print"/>
          <a:srcRect/>
          <a:stretch>
            <a:fillRect/>
          </a:stretch>
        </p:blipFill>
        <p:spPr bwMode="auto">
          <a:xfrm>
            <a:off x="4800600" y="3124200"/>
            <a:ext cx="2528888" cy="1685925"/>
          </a:xfrm>
          <a:prstGeom prst="rect">
            <a:avLst/>
          </a:prstGeom>
          <a:noFill/>
          <a:ln w="9525">
            <a:noFill/>
            <a:miter lim="800000"/>
            <a:headEnd/>
            <a:tailEnd/>
          </a:ln>
        </p:spPr>
      </p:pic>
      <p:cxnSp>
        <p:nvCxnSpPr>
          <p:cNvPr id="48132" name="Straight Arrow Connector 7"/>
          <p:cNvCxnSpPr>
            <a:cxnSpLocks noChangeShapeType="1"/>
          </p:cNvCxnSpPr>
          <p:nvPr/>
        </p:nvCxnSpPr>
        <p:spPr bwMode="auto">
          <a:xfrm>
            <a:off x="3352800" y="3962400"/>
            <a:ext cx="1447800" cy="1588"/>
          </a:xfrm>
          <a:prstGeom prst="straightConnector1">
            <a:avLst/>
          </a:prstGeom>
          <a:noFill/>
          <a:ln w="9525" algn="ctr">
            <a:solidFill>
              <a:schemeClr val="tx1"/>
            </a:solidFill>
            <a:round/>
            <a:headEnd/>
            <a:tailEnd type="arrow" w="med" len="med"/>
          </a:ln>
        </p:spPr>
      </p:cxnSp>
      <p:sp>
        <p:nvSpPr>
          <p:cNvPr id="48133" name="TextBox 8"/>
          <p:cNvSpPr txBox="1">
            <a:spLocks noChangeArrowheads="1"/>
          </p:cNvSpPr>
          <p:nvPr/>
        </p:nvSpPr>
        <p:spPr bwMode="auto">
          <a:xfrm>
            <a:off x="1905000" y="3733800"/>
            <a:ext cx="1828800" cy="461963"/>
          </a:xfrm>
          <a:prstGeom prst="rect">
            <a:avLst/>
          </a:prstGeom>
          <a:noFill/>
          <a:ln w="9525">
            <a:noFill/>
            <a:miter lim="800000"/>
            <a:headEnd/>
            <a:tailEnd/>
          </a:ln>
        </p:spPr>
        <p:txBody>
          <a:bodyPr>
            <a:spAutoFit/>
          </a:bodyPr>
          <a:lstStyle/>
          <a:p>
            <a:r>
              <a:rPr lang="en-US"/>
              <a:t>Attributes</a:t>
            </a:r>
          </a:p>
        </p:txBody>
      </p:sp>
      <p:cxnSp>
        <p:nvCxnSpPr>
          <p:cNvPr id="48134" name="Straight Arrow Connector 10"/>
          <p:cNvCxnSpPr>
            <a:cxnSpLocks noChangeShapeType="1"/>
          </p:cNvCxnSpPr>
          <p:nvPr/>
        </p:nvCxnSpPr>
        <p:spPr bwMode="auto">
          <a:xfrm>
            <a:off x="3352800" y="3429000"/>
            <a:ext cx="1447800" cy="1588"/>
          </a:xfrm>
          <a:prstGeom prst="straightConnector1">
            <a:avLst/>
          </a:prstGeom>
          <a:noFill/>
          <a:ln w="9525" algn="ctr">
            <a:solidFill>
              <a:schemeClr val="tx1"/>
            </a:solidFill>
            <a:round/>
            <a:headEnd/>
            <a:tailEnd type="arrow" w="med" len="med"/>
          </a:ln>
        </p:spPr>
      </p:cxnSp>
      <p:sp>
        <p:nvSpPr>
          <p:cNvPr id="48135" name="TextBox 11"/>
          <p:cNvSpPr txBox="1">
            <a:spLocks noChangeArrowheads="1"/>
          </p:cNvSpPr>
          <p:nvPr/>
        </p:nvSpPr>
        <p:spPr bwMode="auto">
          <a:xfrm>
            <a:off x="1600200" y="3200400"/>
            <a:ext cx="1752600" cy="461963"/>
          </a:xfrm>
          <a:prstGeom prst="rect">
            <a:avLst/>
          </a:prstGeom>
          <a:noFill/>
          <a:ln w="9525">
            <a:noFill/>
            <a:miter lim="800000"/>
            <a:headEnd/>
            <a:tailEnd/>
          </a:ln>
        </p:spPr>
        <p:txBody>
          <a:bodyPr>
            <a:spAutoFit/>
          </a:bodyPr>
          <a:lstStyle/>
          <a:p>
            <a:r>
              <a:rPr lang="en-US"/>
              <a:t>Class Name</a:t>
            </a:r>
          </a:p>
        </p:txBody>
      </p:sp>
      <p:cxnSp>
        <p:nvCxnSpPr>
          <p:cNvPr id="48136" name="Straight Arrow Connector 12"/>
          <p:cNvCxnSpPr>
            <a:cxnSpLocks noChangeShapeType="1"/>
          </p:cNvCxnSpPr>
          <p:nvPr/>
        </p:nvCxnSpPr>
        <p:spPr bwMode="auto">
          <a:xfrm>
            <a:off x="3352800" y="4572000"/>
            <a:ext cx="1447800" cy="1588"/>
          </a:xfrm>
          <a:prstGeom prst="straightConnector1">
            <a:avLst/>
          </a:prstGeom>
          <a:noFill/>
          <a:ln w="9525" algn="ctr">
            <a:solidFill>
              <a:schemeClr val="tx1"/>
            </a:solidFill>
            <a:round/>
            <a:headEnd/>
            <a:tailEnd type="arrow" w="med" len="med"/>
          </a:ln>
        </p:spPr>
      </p:cxnSp>
      <p:sp>
        <p:nvSpPr>
          <p:cNvPr id="48137" name="TextBox 13"/>
          <p:cNvSpPr txBox="1">
            <a:spLocks noChangeArrowheads="1"/>
          </p:cNvSpPr>
          <p:nvPr/>
        </p:nvSpPr>
        <p:spPr bwMode="auto">
          <a:xfrm>
            <a:off x="1828800" y="4343400"/>
            <a:ext cx="1905000" cy="461963"/>
          </a:xfrm>
          <a:prstGeom prst="rect">
            <a:avLst/>
          </a:prstGeom>
          <a:noFill/>
          <a:ln w="9525">
            <a:noFill/>
            <a:miter lim="800000"/>
            <a:headEnd/>
            <a:tailEnd/>
          </a:ln>
        </p:spPr>
        <p:txBody>
          <a:bodyPr>
            <a:spAutoFit/>
          </a:bodyPr>
          <a:lstStyle/>
          <a:p>
            <a:r>
              <a:rPr lang="en-US"/>
              <a:t>Operations</a:t>
            </a:r>
          </a:p>
        </p:txBody>
      </p:sp>
      <p:sp>
        <p:nvSpPr>
          <p:cNvPr id="10" name="Rectangle 9"/>
          <p:cNvSpPr/>
          <p:nvPr/>
        </p:nvSpPr>
        <p:spPr>
          <a:xfrm>
            <a:off x="533400" y="1295400"/>
            <a:ext cx="7924800" cy="923330"/>
          </a:xfrm>
          <a:prstGeom prst="rect">
            <a:avLst/>
          </a:prstGeom>
        </p:spPr>
        <p:txBody>
          <a:bodyPr wrap="square">
            <a:spAutoFit/>
          </a:bodyPr>
          <a:lstStyle/>
          <a:p>
            <a:r>
              <a:rPr lang="en-US" dirty="0" smtClean="0"/>
              <a:t>models class structure and contents using design elements such as classes, packages and objects. It also displays relationships such as containment, inheritance, associations and others.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Relationships</a:t>
            </a:r>
            <a:endParaRPr lang="en-US" dirty="0"/>
          </a:p>
        </p:txBody>
      </p:sp>
      <p:sp>
        <p:nvSpPr>
          <p:cNvPr id="13" name="TextBox 12"/>
          <p:cNvSpPr txBox="1"/>
          <p:nvPr/>
        </p:nvSpPr>
        <p:spPr>
          <a:xfrm>
            <a:off x="1219200" y="5334000"/>
            <a:ext cx="2209800" cy="646331"/>
          </a:xfrm>
          <a:prstGeom prst="rect">
            <a:avLst/>
          </a:prstGeom>
          <a:noFill/>
        </p:spPr>
        <p:txBody>
          <a:bodyPr wrap="square" rtlCol="0">
            <a:spAutoFit/>
          </a:bodyPr>
          <a:lstStyle/>
          <a:p>
            <a:pPr algn="ctr"/>
            <a:r>
              <a:rPr lang="en-US" dirty="0" smtClean="0"/>
              <a:t>B is derived from A</a:t>
            </a:r>
          </a:p>
          <a:p>
            <a:pPr algn="ctr"/>
            <a:r>
              <a:rPr lang="en-US" dirty="0" smtClean="0"/>
              <a:t>A generalizes B</a:t>
            </a:r>
            <a:endParaRPr lang="en-US" dirty="0"/>
          </a:p>
        </p:txBody>
      </p:sp>
      <p:sp>
        <p:nvSpPr>
          <p:cNvPr id="14" name="TextBox 13"/>
          <p:cNvSpPr txBox="1"/>
          <p:nvPr/>
        </p:nvSpPr>
        <p:spPr>
          <a:xfrm>
            <a:off x="5181600" y="5334000"/>
            <a:ext cx="2362200" cy="646331"/>
          </a:xfrm>
          <a:prstGeom prst="rect">
            <a:avLst/>
          </a:prstGeom>
          <a:noFill/>
        </p:spPr>
        <p:txBody>
          <a:bodyPr wrap="square" rtlCol="0">
            <a:spAutoFit/>
          </a:bodyPr>
          <a:lstStyle/>
          <a:p>
            <a:pPr algn="ctr"/>
            <a:r>
              <a:rPr lang="en-US" dirty="0" smtClean="0"/>
              <a:t>B realizes the interfaces defined in A</a:t>
            </a: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1371600" cy="3135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133600"/>
            <a:ext cx="13335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867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Relationships</a:t>
            </a:r>
            <a:endParaRPr lang="en-US" dirty="0"/>
          </a:p>
        </p:txBody>
      </p:sp>
      <p:sp>
        <p:nvSpPr>
          <p:cNvPr id="4" name="TextBox 3"/>
          <p:cNvSpPr txBox="1"/>
          <p:nvPr/>
        </p:nvSpPr>
        <p:spPr>
          <a:xfrm>
            <a:off x="2209800" y="5105400"/>
            <a:ext cx="1371600" cy="369332"/>
          </a:xfrm>
          <a:prstGeom prst="rect">
            <a:avLst/>
          </a:prstGeom>
          <a:noFill/>
        </p:spPr>
        <p:txBody>
          <a:bodyPr wrap="square" rtlCol="0">
            <a:spAutoFit/>
          </a:bodyPr>
          <a:lstStyle/>
          <a:p>
            <a:r>
              <a:rPr lang="en-US" dirty="0" smtClean="0"/>
              <a:t>Aggregation</a:t>
            </a:r>
            <a:endParaRPr lang="en-US" dirty="0"/>
          </a:p>
        </p:txBody>
      </p:sp>
      <p:sp>
        <p:nvSpPr>
          <p:cNvPr id="12" name="TextBox 11"/>
          <p:cNvSpPr txBox="1"/>
          <p:nvPr/>
        </p:nvSpPr>
        <p:spPr>
          <a:xfrm>
            <a:off x="533400" y="5105400"/>
            <a:ext cx="1828800" cy="369332"/>
          </a:xfrm>
          <a:prstGeom prst="rect">
            <a:avLst/>
          </a:prstGeom>
          <a:noFill/>
        </p:spPr>
        <p:txBody>
          <a:bodyPr wrap="square" rtlCol="0">
            <a:spAutoFit/>
          </a:bodyPr>
          <a:lstStyle/>
          <a:p>
            <a:pPr algn="ctr"/>
            <a:r>
              <a:rPr lang="en-US" dirty="0" smtClean="0"/>
              <a:t>Composition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467600" cy="2629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505200" y="5105400"/>
            <a:ext cx="1828800" cy="369332"/>
          </a:xfrm>
          <a:prstGeom prst="rect">
            <a:avLst/>
          </a:prstGeom>
          <a:noFill/>
        </p:spPr>
        <p:txBody>
          <a:bodyPr wrap="square" rtlCol="0">
            <a:spAutoFit/>
          </a:bodyPr>
          <a:lstStyle/>
          <a:p>
            <a:pPr algn="ctr"/>
            <a:r>
              <a:rPr lang="en-US" dirty="0" smtClean="0"/>
              <a:t>Bi-Association</a:t>
            </a:r>
            <a:endParaRPr lang="en-US" dirty="0"/>
          </a:p>
        </p:txBody>
      </p:sp>
      <p:sp>
        <p:nvSpPr>
          <p:cNvPr id="11" name="TextBox 10"/>
          <p:cNvSpPr txBox="1"/>
          <p:nvPr/>
        </p:nvSpPr>
        <p:spPr>
          <a:xfrm>
            <a:off x="5257800" y="5105400"/>
            <a:ext cx="1828800" cy="369332"/>
          </a:xfrm>
          <a:prstGeom prst="rect">
            <a:avLst/>
          </a:prstGeom>
          <a:noFill/>
        </p:spPr>
        <p:txBody>
          <a:bodyPr wrap="square" rtlCol="0">
            <a:spAutoFit/>
          </a:bodyPr>
          <a:lstStyle/>
          <a:p>
            <a:pPr algn="ctr"/>
            <a:r>
              <a:rPr lang="en-US" dirty="0" err="1" smtClean="0"/>
              <a:t>Uni</a:t>
            </a:r>
            <a:r>
              <a:rPr lang="en-US" dirty="0" smtClean="0"/>
              <a:t>-Association</a:t>
            </a:r>
            <a:endParaRPr lang="en-US" dirty="0"/>
          </a:p>
        </p:txBody>
      </p:sp>
      <p:sp>
        <p:nvSpPr>
          <p:cNvPr id="16" name="TextBox 15"/>
          <p:cNvSpPr txBox="1"/>
          <p:nvPr/>
        </p:nvSpPr>
        <p:spPr>
          <a:xfrm>
            <a:off x="6858000" y="5105400"/>
            <a:ext cx="1828800" cy="369332"/>
          </a:xfrm>
          <a:prstGeom prst="rect">
            <a:avLst/>
          </a:prstGeom>
          <a:noFill/>
        </p:spPr>
        <p:txBody>
          <a:bodyPr wrap="square" rtlCol="0">
            <a:spAutoFit/>
          </a:bodyPr>
          <a:lstStyle/>
          <a:p>
            <a:pPr algn="ctr"/>
            <a:r>
              <a:rPr lang="en-US" dirty="0" smtClean="0"/>
              <a:t>Dependency</a:t>
            </a:r>
            <a:endParaRPr lang="en-US" dirty="0"/>
          </a:p>
        </p:txBody>
      </p:sp>
      <p:sp>
        <p:nvSpPr>
          <p:cNvPr id="20" name="Isosceles Triangle 19"/>
          <p:cNvSpPr/>
          <p:nvPr/>
        </p:nvSpPr>
        <p:spPr>
          <a:xfrm>
            <a:off x="914400" y="5638800"/>
            <a:ext cx="7467600" cy="304800"/>
          </a:xfrm>
          <a:prstGeom prst="triangle">
            <a:avLst>
              <a:gd name="adj" fmla="val 0"/>
            </a:avLst>
          </a:prstGeom>
          <a:gradFill flip="none" rotWithShape="1">
            <a:gsLst>
              <a:gs pos="0">
                <a:schemeClr val="accent1"/>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1582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09600" y="304800"/>
            <a:ext cx="7970838" cy="1219200"/>
          </a:xfrm>
        </p:spPr>
        <p:txBody>
          <a:bodyPr/>
          <a:lstStyle/>
          <a:p>
            <a:r>
              <a:rPr lang="en-US" sz="2800" dirty="0" smtClean="0"/>
              <a:t>The Class Diagram –</a:t>
            </a:r>
            <a:br>
              <a:rPr lang="en-US" sz="2800" dirty="0" smtClean="0"/>
            </a:br>
            <a:r>
              <a:rPr lang="en-US" sz="2800" dirty="0" smtClean="0"/>
              <a:t>Implementation Inheritance (Generalize/Specialize)</a:t>
            </a:r>
          </a:p>
        </p:txBody>
      </p:sp>
      <p:pic>
        <p:nvPicPr>
          <p:cNvPr id="50179" name="Picture 4"/>
          <p:cNvPicPr>
            <a:picLocks noChangeAspect="1" noChangeArrowheads="1"/>
          </p:cNvPicPr>
          <p:nvPr/>
        </p:nvPicPr>
        <p:blipFill>
          <a:blip r:embed="rId2" cstate="print"/>
          <a:srcRect/>
          <a:stretch>
            <a:fillRect/>
          </a:stretch>
        </p:blipFill>
        <p:spPr bwMode="auto">
          <a:xfrm>
            <a:off x="2590800" y="2133600"/>
            <a:ext cx="3733800" cy="3570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228600"/>
            <a:ext cx="7970838" cy="1371600"/>
          </a:xfrm>
        </p:spPr>
        <p:txBody>
          <a:bodyPr/>
          <a:lstStyle/>
          <a:p>
            <a:r>
              <a:rPr lang="en-US" sz="2800" dirty="0" smtClean="0"/>
              <a:t>The Class Diagram –</a:t>
            </a:r>
            <a:br>
              <a:rPr lang="en-US" sz="2800" dirty="0" smtClean="0"/>
            </a:br>
            <a:r>
              <a:rPr lang="en-US" sz="2800" dirty="0" smtClean="0"/>
              <a:t>Interface Inheritance (Specifies/Redefines/Realizes)</a:t>
            </a:r>
          </a:p>
        </p:txBody>
      </p:sp>
      <p:pic>
        <p:nvPicPr>
          <p:cNvPr id="51203" name="Picture 5"/>
          <p:cNvPicPr>
            <a:picLocks noChangeAspect="1" noChangeArrowheads="1"/>
          </p:cNvPicPr>
          <p:nvPr/>
        </p:nvPicPr>
        <p:blipFill>
          <a:blip r:embed="rId2" cstate="print"/>
          <a:srcRect/>
          <a:stretch>
            <a:fillRect/>
          </a:stretch>
        </p:blipFill>
        <p:spPr bwMode="auto">
          <a:xfrm>
            <a:off x="3962401" y="1981201"/>
            <a:ext cx="1447800" cy="3689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a:t>
            </a:r>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5989245" cy="28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872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438400"/>
            <a:ext cx="444671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133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The Maze Game UML</a:t>
            </a:r>
          </a:p>
        </p:txBody>
      </p:sp>
      <p:sp>
        <p:nvSpPr>
          <p:cNvPr id="102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02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6"/>
          <p:cNvGraphicFramePr>
            <a:graphicFrameLocks noChangeAspect="1"/>
          </p:cNvGraphicFramePr>
          <p:nvPr/>
        </p:nvGraphicFramePr>
        <p:xfrm>
          <a:off x="533400" y="1333527"/>
          <a:ext cx="8123238" cy="4686274"/>
        </p:xfrm>
        <a:graphic>
          <a:graphicData uri="http://schemas.openxmlformats.org/presentationml/2006/ole">
            <mc:AlternateContent xmlns:mc="http://schemas.openxmlformats.org/markup-compatibility/2006">
              <mc:Choice xmlns:v="urn:schemas-microsoft-com:vml" Requires="v">
                <p:oleObj spid="_x0000_s1050" name="Visio" r:id="rId3" imgW="6068263" imgH="3503066" progId="Visio.Drawing.11">
                  <p:embed/>
                </p:oleObj>
              </mc:Choice>
              <mc:Fallback>
                <p:oleObj name="Visio" r:id="rId3" imgW="6068263" imgH="3503066"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33527"/>
                        <a:ext cx="8123238" cy="4686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33400" y="228600"/>
            <a:ext cx="7772400" cy="762000"/>
          </a:xfrm>
        </p:spPr>
        <p:txBody>
          <a:bodyPr/>
          <a:lstStyle/>
          <a:p>
            <a:r>
              <a:rPr lang="en-US" smtClean="0"/>
              <a:t>UML Tools</a:t>
            </a:r>
          </a:p>
        </p:txBody>
      </p:sp>
      <p:sp>
        <p:nvSpPr>
          <p:cNvPr id="53251" name="Content Placeholder 2"/>
          <p:cNvSpPr>
            <a:spLocks noGrp="1"/>
          </p:cNvSpPr>
          <p:nvPr>
            <p:ph sz="quarter" idx="1"/>
          </p:nvPr>
        </p:nvSpPr>
        <p:spPr>
          <a:xfrm>
            <a:off x="381000" y="1295400"/>
            <a:ext cx="7666038" cy="4800600"/>
          </a:xfrm>
        </p:spPr>
        <p:txBody>
          <a:bodyPr/>
          <a:lstStyle/>
          <a:p>
            <a:r>
              <a:rPr lang="en-US" sz="2400" smtClean="0"/>
              <a:t>Proprietary</a:t>
            </a:r>
          </a:p>
          <a:p>
            <a:pPr lvl="1"/>
            <a:r>
              <a:rPr lang="en-US" sz="2400" smtClean="0"/>
              <a:t>Rational Rose</a:t>
            </a:r>
          </a:p>
          <a:p>
            <a:pPr lvl="1"/>
            <a:r>
              <a:rPr lang="en-US" sz="2400" smtClean="0"/>
              <a:t>Visio</a:t>
            </a:r>
          </a:p>
          <a:p>
            <a:pPr lvl="1"/>
            <a:r>
              <a:rPr lang="en-US" sz="2400" smtClean="0"/>
              <a:t>OmniGraffle</a:t>
            </a:r>
          </a:p>
          <a:p>
            <a:r>
              <a:rPr lang="en-US" sz="2400" smtClean="0"/>
              <a:t>Open Source</a:t>
            </a:r>
          </a:p>
          <a:p>
            <a:pPr lvl="1"/>
            <a:r>
              <a:rPr lang="en-US" sz="2400" b="1" smtClean="0"/>
              <a:t>Dia (</a:t>
            </a:r>
            <a:r>
              <a:rPr lang="en-US" sz="2400" b="1" smtClean="0">
                <a:hlinkClick r:id="rId2"/>
              </a:rPr>
              <a:t>http://live.gnome.org/Dia</a:t>
            </a:r>
            <a:r>
              <a:rPr lang="en-US" sz="2400" b="1" smtClean="0"/>
              <a:t>)</a:t>
            </a:r>
          </a:p>
          <a:p>
            <a:pPr lvl="1"/>
            <a:r>
              <a:rPr lang="en-US" sz="2400" smtClean="0"/>
              <a:t>Eclipse MDT UML2 (</a:t>
            </a:r>
            <a:r>
              <a:rPr lang="en-US" sz="2400" smtClean="0">
                <a:hlinkClick r:id="rId3"/>
              </a:rPr>
              <a:t>http://www.eclipse.org/modeling/mdt/downloads/?project=uml2</a:t>
            </a:r>
            <a:r>
              <a:rPr lang="en-US" sz="2400" smtClean="0"/>
              <a:t>)</a:t>
            </a:r>
          </a:p>
          <a:p>
            <a:pPr lvl="1"/>
            <a:r>
              <a:rPr lang="en-US" sz="2400" smtClean="0"/>
              <a:t>BOUML (</a:t>
            </a:r>
            <a:r>
              <a:rPr lang="en-US" sz="2400" smtClean="0">
                <a:hlinkClick r:id="rId4"/>
              </a:rPr>
              <a:t>http://bouml.free.fr</a:t>
            </a:r>
            <a:r>
              <a:rPr lang="en-US" sz="2400" smtClean="0"/>
              <a:t>)</a:t>
            </a:r>
          </a:p>
          <a:p>
            <a:pPr lvl="1"/>
            <a:r>
              <a:rPr lang="en-US" sz="2400" smtClean="0"/>
              <a:t>ArgoUML (http://argouml.tigris.org)</a:t>
            </a:r>
          </a:p>
          <a:p>
            <a:pPr lvl="1"/>
            <a:endParaRPr lang="en-US" sz="2400" smtClean="0"/>
          </a:p>
          <a:p>
            <a:pPr lvl="1"/>
            <a:endParaRPr lang="en-US"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3600" smtClean="0"/>
              <a:t>The Unified Modeling Language (UML)</a:t>
            </a:r>
          </a:p>
        </p:txBody>
      </p:sp>
      <p:sp>
        <p:nvSpPr>
          <p:cNvPr id="38915" name="Content Placeholder 2"/>
          <p:cNvSpPr>
            <a:spLocks noGrp="1"/>
          </p:cNvSpPr>
          <p:nvPr>
            <p:ph sz="quarter" idx="1"/>
          </p:nvPr>
        </p:nvSpPr>
        <p:spPr>
          <a:xfrm>
            <a:off x="609600" y="1371600"/>
            <a:ext cx="7696200" cy="4953000"/>
          </a:xfrm>
        </p:spPr>
        <p:txBody>
          <a:bodyPr/>
          <a:lstStyle/>
          <a:p>
            <a:r>
              <a:rPr lang="en-US" sz="2400" smtClean="0"/>
              <a:t>A standard language for</a:t>
            </a:r>
          </a:p>
          <a:p>
            <a:pPr lvl="1"/>
            <a:r>
              <a:rPr lang="en-US" sz="2400" smtClean="0"/>
              <a:t>specifying, visualizing, constructing, and documenting the artifacts of software systems, </a:t>
            </a:r>
          </a:p>
          <a:p>
            <a:pPr lvl="1"/>
            <a:r>
              <a:rPr lang="en-US" sz="2400" smtClean="0"/>
              <a:t>business modeling and other non-software systems. </a:t>
            </a:r>
          </a:p>
          <a:p>
            <a:r>
              <a:rPr lang="en-US" sz="2400" smtClean="0"/>
              <a:t>The UML represents </a:t>
            </a:r>
          </a:p>
          <a:p>
            <a:pPr lvl="1"/>
            <a:r>
              <a:rPr lang="en-US" sz="2400" smtClean="0"/>
              <a:t>a collection of best engineering practices </a:t>
            </a:r>
          </a:p>
          <a:p>
            <a:pPr lvl="1"/>
            <a:r>
              <a:rPr lang="en-US" sz="2400" smtClean="0"/>
              <a:t>that have proven successful in the modeling of large and complex systems.</a:t>
            </a:r>
            <a:r>
              <a:rPr lang="en-US" sz="2400" baseline="30000" smtClean="0">
                <a:hlinkClick r:id="rId2"/>
              </a:rPr>
              <a:t>1</a:t>
            </a:r>
            <a:r>
              <a:rPr lang="en-US" sz="2400" smtClean="0"/>
              <a:t>  </a:t>
            </a:r>
          </a:p>
          <a:p>
            <a:r>
              <a:rPr lang="en-US" sz="2400" smtClean="0"/>
              <a:t>The UML helps project teams </a:t>
            </a:r>
          </a:p>
          <a:p>
            <a:pPr lvl="1"/>
            <a:r>
              <a:rPr lang="en-US" sz="2000" smtClean="0"/>
              <a:t>communicate, explore potential designs,</a:t>
            </a:r>
          </a:p>
          <a:p>
            <a:pPr lvl="1"/>
            <a:r>
              <a:rPr lang="en-US" sz="2000" smtClean="0"/>
              <a:t>validate the architectural design of the software.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References</a:t>
            </a:r>
          </a:p>
        </p:txBody>
      </p:sp>
      <p:sp>
        <p:nvSpPr>
          <p:cNvPr id="54275" name="Content Placeholder 2"/>
          <p:cNvSpPr>
            <a:spLocks noGrp="1"/>
          </p:cNvSpPr>
          <p:nvPr>
            <p:ph sz="quarter" idx="1"/>
          </p:nvPr>
        </p:nvSpPr>
        <p:spPr>
          <a:xfrm>
            <a:off x="457200" y="1219200"/>
            <a:ext cx="8229600" cy="4937125"/>
          </a:xfrm>
        </p:spPr>
        <p:txBody>
          <a:bodyPr/>
          <a:lstStyle/>
          <a:p>
            <a:r>
              <a:rPr lang="en-US" smtClean="0"/>
              <a:t>UML Distilled by Martin Fowler</a:t>
            </a:r>
          </a:p>
          <a:p>
            <a:endParaRPr lang="en-US" smtClean="0"/>
          </a:p>
          <a:p>
            <a:r>
              <a:rPr lang="en-US" smtClean="0"/>
              <a:t>http://www.holub.com/goodies/uml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3600" smtClean="0"/>
              <a:t>The UML Diagrams</a:t>
            </a:r>
          </a:p>
        </p:txBody>
      </p:sp>
      <p:sp>
        <p:nvSpPr>
          <p:cNvPr id="39939" name="Content Placeholder 2"/>
          <p:cNvSpPr>
            <a:spLocks noGrp="1"/>
          </p:cNvSpPr>
          <p:nvPr>
            <p:ph sz="quarter" idx="1"/>
          </p:nvPr>
        </p:nvSpPr>
        <p:spPr>
          <a:xfrm>
            <a:off x="1219200" y="1524000"/>
            <a:ext cx="7696200" cy="4953000"/>
          </a:xfrm>
        </p:spPr>
        <p:txBody>
          <a:bodyPr/>
          <a:lstStyle/>
          <a:p>
            <a:r>
              <a:rPr lang="en-US" sz="2400" smtClean="0"/>
              <a:t>Use Case Diagram</a:t>
            </a:r>
          </a:p>
          <a:p>
            <a:r>
              <a:rPr lang="en-US" sz="2400" smtClean="0"/>
              <a:t>Class Diagram</a:t>
            </a:r>
          </a:p>
          <a:p>
            <a:r>
              <a:rPr lang="en-US" sz="2400" smtClean="0"/>
              <a:t>Interaction Diagrams</a:t>
            </a:r>
          </a:p>
          <a:p>
            <a:pPr lvl="1"/>
            <a:r>
              <a:rPr lang="en-US" sz="2000" smtClean="0"/>
              <a:t>Sequence Diagram</a:t>
            </a:r>
          </a:p>
          <a:p>
            <a:pPr lvl="1"/>
            <a:r>
              <a:rPr lang="en-US" sz="2000" smtClean="0"/>
              <a:t>Collaboration Diagram</a:t>
            </a:r>
          </a:p>
          <a:p>
            <a:r>
              <a:rPr lang="en-US" sz="2400" smtClean="0"/>
              <a:t>State Diagram</a:t>
            </a:r>
          </a:p>
          <a:p>
            <a:r>
              <a:rPr lang="en-US" sz="2400" smtClean="0"/>
              <a:t>Activity Diagram</a:t>
            </a:r>
          </a:p>
          <a:p>
            <a:r>
              <a:rPr lang="en-US" sz="2400" smtClean="0"/>
              <a:t>Physical Diagrams</a:t>
            </a:r>
          </a:p>
          <a:p>
            <a:pPr lvl="1"/>
            <a:r>
              <a:rPr lang="en-US" sz="2000" smtClean="0"/>
              <a:t>Component Diagram</a:t>
            </a:r>
          </a:p>
          <a:p>
            <a:pPr lvl="1"/>
            <a:r>
              <a:rPr lang="en-US" sz="2000" smtClean="0"/>
              <a:t>Deployment Diagram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z="3600" smtClean="0"/>
              <a:t>The Use Case Diagram</a:t>
            </a:r>
          </a:p>
        </p:txBody>
      </p:sp>
      <p:pic>
        <p:nvPicPr>
          <p:cNvPr id="40963" name="Picture 3"/>
          <p:cNvPicPr>
            <a:picLocks noChangeAspect="1" noChangeArrowheads="1"/>
          </p:cNvPicPr>
          <p:nvPr/>
        </p:nvPicPr>
        <p:blipFill>
          <a:blip r:embed="rId2" cstate="print"/>
          <a:srcRect/>
          <a:stretch>
            <a:fillRect/>
          </a:stretch>
        </p:blipFill>
        <p:spPr bwMode="auto">
          <a:xfrm>
            <a:off x="2743200" y="1447800"/>
            <a:ext cx="5562600" cy="4727575"/>
          </a:xfrm>
          <a:prstGeom prst="rect">
            <a:avLst/>
          </a:prstGeom>
          <a:noFill/>
          <a:ln w="9525">
            <a:noFill/>
            <a:miter lim="800000"/>
            <a:headEnd/>
            <a:tailEnd/>
          </a:ln>
        </p:spPr>
      </p:pic>
      <p:sp>
        <p:nvSpPr>
          <p:cNvPr id="4" name="Rectangle 3"/>
          <p:cNvSpPr/>
          <p:nvPr/>
        </p:nvSpPr>
        <p:spPr>
          <a:xfrm>
            <a:off x="304800" y="1371600"/>
            <a:ext cx="4572000" cy="646331"/>
          </a:xfrm>
          <a:prstGeom prst="rect">
            <a:avLst/>
          </a:prstGeom>
        </p:spPr>
        <p:txBody>
          <a:bodyPr>
            <a:spAutoFit/>
          </a:bodyPr>
          <a:lstStyle/>
          <a:p>
            <a:r>
              <a:rPr lang="en-US" dirty="0" smtClean="0"/>
              <a:t>displays the relationship among actors and use cases.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The State Diagram</a:t>
            </a:r>
          </a:p>
        </p:txBody>
      </p:sp>
      <p:pic>
        <p:nvPicPr>
          <p:cNvPr id="41987" name="Picture 2"/>
          <p:cNvPicPr>
            <a:picLocks noGrp="1" noChangeAspect="1" noChangeArrowheads="1"/>
          </p:cNvPicPr>
          <p:nvPr>
            <p:ph sz="quarter" idx="1"/>
          </p:nvPr>
        </p:nvPicPr>
        <p:blipFill>
          <a:blip r:embed="rId2" cstate="print"/>
          <a:srcRect/>
          <a:stretch>
            <a:fillRect/>
          </a:stretch>
        </p:blipFill>
        <p:spPr>
          <a:xfrm>
            <a:off x="1600200" y="1600200"/>
            <a:ext cx="2143125" cy="1285875"/>
          </a:xfrm>
          <a:noFill/>
        </p:spPr>
      </p:pic>
      <p:pic>
        <p:nvPicPr>
          <p:cNvPr id="41988" name="Picture 3"/>
          <p:cNvPicPr>
            <a:picLocks noChangeAspect="1" noChangeArrowheads="1"/>
          </p:cNvPicPr>
          <p:nvPr/>
        </p:nvPicPr>
        <p:blipFill>
          <a:blip r:embed="rId3" cstate="print"/>
          <a:srcRect/>
          <a:stretch>
            <a:fillRect/>
          </a:stretch>
        </p:blipFill>
        <p:spPr bwMode="auto">
          <a:xfrm>
            <a:off x="3733800" y="3124200"/>
            <a:ext cx="3981450" cy="2743200"/>
          </a:xfrm>
          <a:prstGeom prst="rect">
            <a:avLst/>
          </a:prstGeom>
          <a:noFill/>
          <a:ln w="9525">
            <a:noFill/>
            <a:miter lim="800000"/>
            <a:headEnd/>
            <a:tailEnd/>
          </a:ln>
        </p:spPr>
      </p:pic>
      <p:sp>
        <p:nvSpPr>
          <p:cNvPr id="5" name="Rectangle 4"/>
          <p:cNvSpPr/>
          <p:nvPr/>
        </p:nvSpPr>
        <p:spPr>
          <a:xfrm>
            <a:off x="3962400" y="1447800"/>
            <a:ext cx="4572000" cy="1200329"/>
          </a:xfrm>
          <a:prstGeom prst="rect">
            <a:avLst/>
          </a:prstGeom>
        </p:spPr>
        <p:txBody>
          <a:bodyPr>
            <a:spAutoFit/>
          </a:bodyPr>
          <a:lstStyle/>
          <a:p>
            <a:r>
              <a:rPr lang="en-US" b="0" dirty="0" smtClean="0"/>
              <a:t>displays the sequences of states that an object of an interaction goes through during its life in response to received stimuli, together with its responses and actions.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z="2800" dirty="0" smtClean="0"/>
              <a:t>Physical Diagrams --The Component Diagram</a:t>
            </a:r>
          </a:p>
        </p:txBody>
      </p:sp>
      <p:pic>
        <p:nvPicPr>
          <p:cNvPr id="44035" name="Picture 3"/>
          <p:cNvPicPr>
            <a:picLocks noChangeAspect="1" noChangeArrowheads="1"/>
          </p:cNvPicPr>
          <p:nvPr/>
        </p:nvPicPr>
        <p:blipFill>
          <a:blip r:embed="rId2" cstate="print"/>
          <a:srcRect/>
          <a:stretch>
            <a:fillRect/>
          </a:stretch>
        </p:blipFill>
        <p:spPr bwMode="auto">
          <a:xfrm>
            <a:off x="4114800" y="2514600"/>
            <a:ext cx="4514850" cy="3800475"/>
          </a:xfrm>
          <a:prstGeom prst="rect">
            <a:avLst/>
          </a:prstGeom>
          <a:noFill/>
          <a:ln w="9525">
            <a:noFill/>
            <a:miter lim="800000"/>
            <a:headEnd/>
            <a:tailEnd/>
          </a:ln>
        </p:spPr>
      </p:pic>
      <p:sp>
        <p:nvSpPr>
          <p:cNvPr id="4" name="Rectangle 3"/>
          <p:cNvSpPr/>
          <p:nvPr/>
        </p:nvSpPr>
        <p:spPr>
          <a:xfrm>
            <a:off x="457200" y="1219200"/>
            <a:ext cx="3886200" cy="2667000"/>
          </a:xfrm>
          <a:prstGeom prst="rect">
            <a:avLst/>
          </a:prstGeom>
        </p:spPr>
        <p:txBody>
          <a:bodyPr wrap="square">
            <a:spAutoFit/>
          </a:bodyPr>
          <a:lstStyle/>
          <a:p>
            <a:r>
              <a:rPr lang="en-US" dirty="0" smtClean="0"/>
              <a:t>displays the high level packaged structure of the code itself.  Dependencies among components are shown, including source code components, binary code components, and executable components.  Some components exist at compile time, at link time, at run times well as at more than one time.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z="2800" dirty="0" smtClean="0"/>
              <a:t>Physical Diagrams -- The Deployment Diagram</a:t>
            </a:r>
          </a:p>
        </p:txBody>
      </p:sp>
      <p:pic>
        <p:nvPicPr>
          <p:cNvPr id="45059" name="Picture 2"/>
          <p:cNvPicPr>
            <a:picLocks noChangeAspect="1" noChangeArrowheads="1"/>
          </p:cNvPicPr>
          <p:nvPr/>
        </p:nvPicPr>
        <p:blipFill>
          <a:blip r:embed="rId2" cstate="print"/>
          <a:srcRect/>
          <a:stretch>
            <a:fillRect/>
          </a:stretch>
        </p:blipFill>
        <p:spPr bwMode="auto">
          <a:xfrm>
            <a:off x="4191000" y="2133600"/>
            <a:ext cx="4343400" cy="3800475"/>
          </a:xfrm>
          <a:prstGeom prst="rect">
            <a:avLst/>
          </a:prstGeom>
          <a:noFill/>
          <a:ln w="9525">
            <a:noFill/>
            <a:miter lim="800000"/>
            <a:headEnd/>
            <a:tailEnd/>
          </a:ln>
        </p:spPr>
      </p:pic>
      <p:sp>
        <p:nvSpPr>
          <p:cNvPr id="4" name="Rectangle 3"/>
          <p:cNvSpPr/>
          <p:nvPr/>
        </p:nvSpPr>
        <p:spPr>
          <a:xfrm>
            <a:off x="381000" y="1371600"/>
            <a:ext cx="3810000" cy="1754326"/>
          </a:xfrm>
          <a:prstGeom prst="rect">
            <a:avLst/>
          </a:prstGeom>
        </p:spPr>
        <p:txBody>
          <a:bodyPr wrap="square">
            <a:spAutoFit/>
          </a:bodyPr>
          <a:lstStyle/>
          <a:p>
            <a:r>
              <a:rPr lang="en-US" dirty="0" smtClean="0"/>
              <a:t>displays the configuration of run-time processing elements and the software components, processes, and objects that live on them.  Software component instances represent run-time manifestations of code units.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2800" dirty="0" smtClean="0"/>
              <a:t>The Interaction Diagrams-Sequence Diagram</a:t>
            </a:r>
          </a:p>
        </p:txBody>
      </p:sp>
      <p:pic>
        <p:nvPicPr>
          <p:cNvPr id="46083" name="Picture 3"/>
          <p:cNvPicPr>
            <a:picLocks noChangeAspect="1" noChangeArrowheads="1"/>
          </p:cNvPicPr>
          <p:nvPr/>
        </p:nvPicPr>
        <p:blipFill>
          <a:blip r:embed="rId2" cstate="print"/>
          <a:srcRect/>
          <a:stretch>
            <a:fillRect/>
          </a:stretch>
        </p:blipFill>
        <p:spPr bwMode="auto">
          <a:xfrm>
            <a:off x="1524000" y="1828800"/>
            <a:ext cx="6681788" cy="4248150"/>
          </a:xfrm>
          <a:prstGeom prst="rect">
            <a:avLst/>
          </a:prstGeom>
          <a:noFill/>
          <a:ln w="9525">
            <a:noFill/>
            <a:miter lim="800000"/>
            <a:headEnd/>
            <a:tailEnd/>
          </a:ln>
        </p:spPr>
      </p:pic>
      <p:sp>
        <p:nvSpPr>
          <p:cNvPr id="4" name="Rectangle 3"/>
          <p:cNvSpPr/>
          <p:nvPr/>
        </p:nvSpPr>
        <p:spPr>
          <a:xfrm>
            <a:off x="304800" y="1143001"/>
            <a:ext cx="8229600" cy="646331"/>
          </a:xfrm>
          <a:prstGeom prst="rect">
            <a:avLst/>
          </a:prstGeom>
        </p:spPr>
        <p:txBody>
          <a:bodyPr wrap="square">
            <a:spAutoFit/>
          </a:bodyPr>
          <a:lstStyle/>
          <a:p>
            <a:r>
              <a:rPr lang="en-US" dirty="0" smtClean="0"/>
              <a:t>displays the time sequence of the objects participating in the interaction.  This consists of the vertical dimension (time) and horizontal dimension (different objects).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2800" dirty="0" smtClean="0"/>
              <a:t>The Interaction Diagrams--The Collaboration Diagram</a:t>
            </a:r>
          </a:p>
        </p:txBody>
      </p:sp>
      <p:pic>
        <p:nvPicPr>
          <p:cNvPr id="47107" name="Picture 2"/>
          <p:cNvPicPr>
            <a:picLocks noChangeAspect="1" noChangeArrowheads="1"/>
          </p:cNvPicPr>
          <p:nvPr/>
        </p:nvPicPr>
        <p:blipFill>
          <a:blip r:embed="rId2" cstate="print"/>
          <a:srcRect/>
          <a:stretch>
            <a:fillRect/>
          </a:stretch>
        </p:blipFill>
        <p:spPr bwMode="auto">
          <a:xfrm>
            <a:off x="1524000" y="2362200"/>
            <a:ext cx="6376988" cy="3067050"/>
          </a:xfrm>
          <a:prstGeom prst="rect">
            <a:avLst/>
          </a:prstGeom>
          <a:noFill/>
          <a:ln w="9525">
            <a:noFill/>
            <a:miter lim="800000"/>
            <a:headEnd/>
            <a:tailEnd/>
          </a:ln>
        </p:spPr>
      </p:pic>
      <p:sp>
        <p:nvSpPr>
          <p:cNvPr id="4" name="Rectangle 3"/>
          <p:cNvSpPr/>
          <p:nvPr/>
        </p:nvSpPr>
        <p:spPr>
          <a:xfrm>
            <a:off x="762000" y="1447800"/>
            <a:ext cx="7696200" cy="646331"/>
          </a:xfrm>
          <a:prstGeom prst="rect">
            <a:avLst/>
          </a:prstGeom>
        </p:spPr>
        <p:txBody>
          <a:bodyPr wrap="square">
            <a:spAutoFit/>
          </a:bodyPr>
          <a:lstStyle/>
          <a:p>
            <a:r>
              <a:rPr lang="en-US" dirty="0" smtClean="0"/>
              <a:t>displays an interaction organized around the objects and their links to one another.  Numbers are used to show the sequence of messages.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Theme1</Template>
  <TotalTime>13535</TotalTime>
  <Words>341</Words>
  <Application>Microsoft Office PowerPoint</Application>
  <PresentationFormat>On-screen Show (4:3)</PresentationFormat>
  <Paragraphs>70</Paragraphs>
  <Slides>20</Slides>
  <Notes>0</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Bookman Old Style</vt:lpstr>
      <vt:lpstr>Calibri</vt:lpstr>
      <vt:lpstr>Gill Sans MT</vt:lpstr>
      <vt:lpstr>Times New Roman</vt:lpstr>
      <vt:lpstr>Wingdings</vt:lpstr>
      <vt:lpstr>Wingdings 3</vt:lpstr>
      <vt:lpstr>Theme1</vt:lpstr>
      <vt:lpstr>C:\piglet\Teaching2011-2012\CS350-Fall\slides\Drawing1\Drawing\~Static Structure-1\Sheet.21</vt:lpstr>
      <vt:lpstr>Visio</vt:lpstr>
      <vt:lpstr>The Unified Modeling Language CS350/SE310</vt:lpstr>
      <vt:lpstr>The Unified Modeling Language (UML)</vt:lpstr>
      <vt:lpstr>The UML Diagrams</vt:lpstr>
      <vt:lpstr>The Use Case Diagram</vt:lpstr>
      <vt:lpstr>The State Diagram</vt:lpstr>
      <vt:lpstr>Physical Diagrams --The Component Diagram</vt:lpstr>
      <vt:lpstr>Physical Diagrams -- The Deployment Diagram</vt:lpstr>
      <vt:lpstr>The Interaction Diagrams-Sequence Diagram</vt:lpstr>
      <vt:lpstr>The Interaction Diagrams--The Collaboration Diagram</vt:lpstr>
      <vt:lpstr>Class Diagram</vt:lpstr>
      <vt:lpstr>The Class Diagram –A Class</vt:lpstr>
      <vt:lpstr>UML Class Relationships</vt:lpstr>
      <vt:lpstr>UML Class Relationships</vt:lpstr>
      <vt:lpstr>The Class Diagram – Implementation Inheritance (Generalize/Specialize)</vt:lpstr>
      <vt:lpstr>The Class Diagram – Interface Inheritance (Specifies/Redefines/Realizes)</vt:lpstr>
      <vt:lpstr>UML Class Diagram</vt:lpstr>
      <vt:lpstr>UML Class Diagram</vt:lpstr>
      <vt:lpstr>The Maze Game UML</vt:lpstr>
      <vt:lpstr>UML Tools</vt:lpstr>
      <vt:lpstr>References</vt:lpstr>
    </vt:vector>
  </TitlesOfParts>
  <Company>Drexel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Software Design</dc:title>
  <dc:creator>Yuanfang Cai</dc:creator>
  <cp:lastModifiedBy>Cai,Yuanfang</cp:lastModifiedBy>
  <cp:revision>26</cp:revision>
  <dcterms:created xsi:type="dcterms:W3CDTF">2009-09-29T19:32:17Z</dcterms:created>
  <dcterms:modified xsi:type="dcterms:W3CDTF">2015-09-24T14:41:30Z</dcterms:modified>
</cp:coreProperties>
</file>