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8"/>
  </p:notesMasterIdLst>
  <p:handoutMasterIdLst>
    <p:handoutMasterId r:id="rId49"/>
  </p:handoutMasterIdLst>
  <p:sldIdLst>
    <p:sldId id="381" r:id="rId2"/>
    <p:sldId id="334" r:id="rId3"/>
    <p:sldId id="364" r:id="rId4"/>
    <p:sldId id="405" r:id="rId5"/>
    <p:sldId id="316" r:id="rId6"/>
    <p:sldId id="404" r:id="rId7"/>
    <p:sldId id="363" r:id="rId8"/>
    <p:sldId id="386" r:id="rId9"/>
    <p:sldId id="420" r:id="rId10"/>
    <p:sldId id="387" r:id="rId11"/>
    <p:sldId id="389" r:id="rId12"/>
    <p:sldId id="390" r:id="rId13"/>
    <p:sldId id="391" r:id="rId14"/>
    <p:sldId id="392" r:id="rId15"/>
    <p:sldId id="418" r:id="rId16"/>
    <p:sldId id="393" r:id="rId17"/>
    <p:sldId id="419" r:id="rId18"/>
    <p:sldId id="388" r:id="rId19"/>
    <p:sldId id="384" r:id="rId20"/>
    <p:sldId id="385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9" r:id="rId33"/>
    <p:sldId id="330" r:id="rId34"/>
    <p:sldId id="331" r:id="rId35"/>
    <p:sldId id="332" r:id="rId36"/>
    <p:sldId id="333" r:id="rId37"/>
    <p:sldId id="406" r:id="rId38"/>
    <p:sldId id="407" r:id="rId39"/>
    <p:sldId id="408" r:id="rId40"/>
    <p:sldId id="410" r:id="rId41"/>
    <p:sldId id="411" r:id="rId42"/>
    <p:sldId id="412" r:id="rId43"/>
    <p:sldId id="259" r:id="rId44"/>
    <p:sldId id="343" r:id="rId45"/>
    <p:sldId id="383" r:id="rId46"/>
    <p:sldId id="421" r:id="rId4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877" autoAdjust="0"/>
    <p:restoredTop sz="90876" autoAdjust="0"/>
  </p:normalViewPr>
  <p:slideViewPr>
    <p:cSldViewPr>
      <p:cViewPr varScale="1">
        <p:scale>
          <a:sx n="55" d="100"/>
          <a:sy n="55" d="100"/>
        </p:scale>
        <p:origin x="1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CFA7431-3391-47FA-86F2-871EFD6403D2}" type="datetimeFigureOut">
              <a:rPr lang="en-US"/>
              <a:pPr>
                <a:defRPr/>
              </a:pPr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B0D8778-0CC5-47B1-9892-F798B695AF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28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EAB3EF66-2D0D-4486-8588-3D806537C1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20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Show the simple maze code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D18DF8-AA96-48BE-A829-11A055CBE9C1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89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11EEF3-738C-4DA1-B35E-21ECD1EAD0E6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97906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0572A3-2486-4588-9E46-6ACFCD8140D1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998" tIns="47500" rIns="94998" bIns="47500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6874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CBECEA-3ACF-4E05-B232-8C6731C3C405}" type="slidenum">
              <a:rPr lang="en-US" smtClean="0">
                <a:latin typeface="Arial" charset="0"/>
              </a:rPr>
              <a:pPr/>
              <a:t>21</a:t>
            </a:fld>
            <a:endParaRPr lang="en-US" smtClean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58869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A0E1DB-E75A-4929-B621-5A51BCB2891B}" type="slidenum">
              <a:rPr lang="en-US" smtClean="0">
                <a:latin typeface="Arial" charset="0"/>
              </a:rPr>
              <a:pPr/>
              <a:t>23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998" tIns="47500" rIns="94998" bIns="47500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79301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162F41-3FD8-47B0-8D27-621F6B2DFCC3}" type="slidenum">
              <a:rPr lang="en-US" smtClean="0">
                <a:latin typeface="Arial" charset="0"/>
              </a:rPr>
              <a:pPr/>
              <a:t>24</a:t>
            </a:fld>
            <a:endParaRPr lang="en-US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8492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775E24-8CB6-4B31-A9BE-D6EA6F5019C4}" type="slidenum">
              <a:rPr lang="en-US" smtClean="0">
                <a:latin typeface="Arial" charset="0"/>
              </a:rPr>
              <a:pPr/>
              <a:t>25</a:t>
            </a:fld>
            <a:endParaRPr lang="en-US" smtClean="0">
              <a:latin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78670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AC4FA-ED78-45BF-80FC-84BBBA2DBBAF}" type="slidenum">
              <a:rPr lang="en-US" smtClean="0">
                <a:latin typeface="Arial" charset="0"/>
              </a:rPr>
              <a:pPr/>
              <a:t>26</a:t>
            </a:fld>
            <a:endParaRPr lang="en-US" smtClean="0">
              <a:latin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66491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E22FA5-EEFC-4216-972F-985D3990CA9A}" type="slidenum">
              <a:rPr lang="en-US" smtClean="0">
                <a:latin typeface="Arial" charset="0"/>
              </a:rPr>
              <a:pPr/>
              <a:t>28</a:t>
            </a:fld>
            <a:endParaRPr lang="en-US" smtClean="0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61533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CE507A-6C71-4F8F-887E-66FF5B42683D}" type="slidenum">
              <a:rPr lang="en-US" smtClean="0">
                <a:latin typeface="Arial" charset="0"/>
              </a:rPr>
              <a:pPr/>
              <a:t>30</a:t>
            </a:fld>
            <a:endParaRPr lang="en-US" smtClean="0">
              <a:latin typeface="Arial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630403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9184F9-902B-4941-AC7C-D4B6890B6264}" type="slidenum">
              <a:rPr lang="en-US" smtClean="0">
                <a:latin typeface="Arial" charset="0"/>
              </a:rPr>
              <a:pPr/>
              <a:t>31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/>
              <a:t>Show the simple maze builder code. What do we do if we need different types of maze too? </a:t>
            </a:r>
          </a:p>
        </p:txBody>
      </p:sp>
    </p:spTree>
    <p:extLst>
      <p:ext uri="{BB962C8B-B14F-4D97-AF65-F5344CB8AC3E}">
        <p14:creationId xmlns:p14="http://schemas.microsoft.com/office/powerpoint/2010/main" val="9393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5ECAAB-4A5F-4F02-8CB1-83C625C812AB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3287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F20032-6D24-48D3-B5BB-29A3329CF2D1}" type="slidenum">
              <a:rPr lang="en-US" smtClean="0">
                <a:latin typeface="Arial" charset="0"/>
              </a:rPr>
              <a:pPr/>
              <a:t>32</a:t>
            </a:fld>
            <a:endParaRPr lang="en-US" smtClean="0">
              <a:latin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079580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5E2B42-2E57-4F75-83AA-F318A39338DD}" type="slidenum">
              <a:rPr lang="en-US" smtClean="0">
                <a:latin typeface="Arial" charset="0"/>
              </a:rPr>
              <a:pPr/>
              <a:t>33</a:t>
            </a:fld>
            <a:endParaRPr lang="en-US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6492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5A5BEB-495D-45BD-B923-73D5814D22DF}" type="slidenum">
              <a:rPr lang="en-US" smtClean="0">
                <a:latin typeface="Arial" charset="0"/>
              </a:rPr>
              <a:pPr/>
              <a:t>36</a:t>
            </a:fld>
            <a:endParaRPr lang="en-US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91777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30052A-6D28-470E-8552-A3516DE9F53B}" type="slidenum">
              <a:rPr lang="en-US" smtClean="0">
                <a:latin typeface="Arial" charset="0"/>
              </a:rPr>
              <a:pPr/>
              <a:t>37</a:t>
            </a:fld>
            <a:endParaRPr lang="en-US" smtClean="0">
              <a:latin typeface="Arial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6163"/>
          </a:xfrm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998" tIns="47500" rIns="94998" bIns="47500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09517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01FC47-A250-40A8-8D49-B5CC3E4FEAB0}" type="slidenum">
              <a:rPr lang="en-US" smtClean="0">
                <a:latin typeface="Arial" charset="0"/>
              </a:rPr>
              <a:pPr/>
              <a:t>38</a:t>
            </a:fld>
            <a:endParaRPr lang="en-US" smtClean="0">
              <a:latin typeface="Arial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988510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0AFF4-6B51-4144-BFCD-4F9F0A528A10}" type="slidenum">
              <a:rPr lang="en-US" smtClean="0">
                <a:latin typeface="Arial" charset="0"/>
              </a:rPr>
              <a:pPr/>
              <a:t>39</a:t>
            </a:fld>
            <a:endParaRPr lang="en-US" smtClean="0">
              <a:latin typeface="Arial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705744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A88305-76E5-4314-B6AF-5F8BDDC8304C}" type="slidenum">
              <a:rPr lang="en-US" smtClean="0">
                <a:latin typeface="Arial" charset="0"/>
              </a:rPr>
              <a:pPr/>
              <a:t>40</a:t>
            </a:fld>
            <a:endParaRPr lang="en-US" smtClean="0">
              <a:latin typeface="Arial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24947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F54A6B-2E8F-4D8E-B2AD-0687260D064A}" type="slidenum">
              <a:rPr lang="en-US" smtClean="0">
                <a:latin typeface="Arial" charset="0"/>
              </a:rPr>
              <a:pPr/>
              <a:t>41</a:t>
            </a:fld>
            <a:endParaRPr lang="en-US" smtClean="0">
              <a:latin typeface="Arial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6163"/>
          </a:xfrm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998" tIns="47500" rIns="94998" bIns="47500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39699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B4EB3-7FD5-419B-948C-019A8169BCA6}" type="slidenum">
              <a:rPr lang="en-US" smtClean="0">
                <a:latin typeface="Arial" charset="0"/>
              </a:rPr>
              <a:pPr/>
              <a:t>42</a:t>
            </a:fld>
            <a:endParaRPr lang="en-US" smtClean="0">
              <a:latin typeface="Arial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813056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E13089-9486-4FDF-BE88-FD3CCE494E63}" type="slidenum">
              <a:rPr lang="en-US" smtClean="0">
                <a:latin typeface="Arial" charset="0"/>
              </a:rPr>
              <a:pPr/>
              <a:t>43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20564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468C39E5-34C9-4EAB-9744-992B50B26E1D}" type="slidenum">
              <a:rPr lang="en-US" sz="1300" smtClean="0"/>
              <a:pPr/>
              <a:t>4</a:t>
            </a:fld>
            <a:endParaRPr lang="en-US" sz="130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194" y="4560086"/>
            <a:ext cx="5852814" cy="432031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7344" tIns="48673" rIns="97344" bIns="48673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98489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2588F9-6BF7-434A-8D5E-C82D436B6033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1400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877B2C67-D184-4640-82B0-EDB8FA5BAA91}" type="slidenum">
              <a:rPr lang="en-US" sz="1300" smtClean="0"/>
              <a:pPr/>
              <a:t>6</a:t>
            </a:fld>
            <a:endParaRPr lang="en-US" sz="130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194" y="4560086"/>
            <a:ext cx="5852814" cy="432031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7344" tIns="48673" rIns="97344" bIns="48673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60909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15E7E2-FBEA-413F-8155-8E60B1A172E4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7477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426DD-B6D1-43D6-BA15-C9F6F69D2D7F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20403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C0B655-A1F9-4250-9E4B-8F143E1142B4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59076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653B46-C60C-421B-8306-F6E68BAE3D03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161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A3611-8A98-4A46-96B7-46E9A6B428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41299-EE50-426C-8F77-478BC5C7A8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ＭＳ Ｐゴシック" pitchFamily="-16" charset="-128"/>
            </a:endParaRPr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ＭＳ Ｐゴシック" pitchFamily="-16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C3118-D837-473C-851E-808F704AC5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81DDA-0AC0-4865-AF7C-41BAE79334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6A2F1-D25F-4E29-8489-6011050C7D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BFBE5-7287-455F-A9D4-362EEB9E1A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39688-9855-461E-8AD0-CD6011AAE5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D27FB-EF64-484D-8AE6-725DFC51F8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ＭＳ Ｐゴシック" pitchFamily="-16" charset="-128"/>
            </a:endParaRPr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7771F-2466-42B4-A615-C234B7C714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ＭＳ Ｐゴシック" pitchFamily="-16" charset="-128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a typeface="ＭＳ Ｐゴシック" pitchFamily="-16" charset="-128"/>
            </a:endParaRPr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AC350-47DE-4230-AB7D-677D5A9A58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ＭＳ Ｐゴシック" pitchFamily="-16" charset="-128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466B1-D69E-49B3-A23C-E0A73FF86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D7B4DB4E-4344-4010-BE20-346129A0F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ＭＳ Ｐゴシック" pitchFamily="-16" charset="-128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ＭＳ Ｐゴシック" pitchFamily="-16" charset="-128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0" r:id="rId2"/>
    <p:sldLayoutId id="2147483885" r:id="rId3"/>
    <p:sldLayoutId id="2147483881" r:id="rId4"/>
    <p:sldLayoutId id="2147483882" r:id="rId5"/>
    <p:sldLayoutId id="2147483886" r:id="rId6"/>
    <p:sldLayoutId id="2147483887" r:id="rId7"/>
    <p:sldLayoutId id="2147483888" r:id="rId8"/>
    <p:sldLayoutId id="2147483889" r:id="rId9"/>
    <p:sldLayoutId id="2147483883" r:id="rId10"/>
    <p:sldLayoutId id="214748389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962400"/>
            <a:ext cx="6858000" cy="990600"/>
          </a:xfrm>
        </p:spPr>
        <p:txBody>
          <a:bodyPr/>
          <a:lstStyle/>
          <a:p>
            <a:r>
              <a:rPr lang="en-US" dirty="0" smtClean="0"/>
              <a:t>Creational Patterns (2)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CS350/SE310 Fall </a:t>
            </a:r>
            <a:r>
              <a:rPr lang="en-US" dirty="0" smtClean="0"/>
              <a:t>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58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Creation vs. cloning</a:t>
            </a:r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4876800" y="35814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vs.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81000" y="2286000"/>
            <a:ext cx="4097338" cy="2546350"/>
            <a:chOff x="240" y="1440"/>
            <a:chExt cx="2581" cy="1604"/>
          </a:xfrm>
        </p:grpSpPr>
        <p:pic>
          <p:nvPicPr>
            <p:cNvPr id="36872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0" y="1776"/>
              <a:ext cx="2562" cy="1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73" name="Text Box 8"/>
            <p:cNvSpPr txBox="1">
              <a:spLocks noChangeArrowheads="1"/>
            </p:cNvSpPr>
            <p:nvPr/>
          </p:nvSpPr>
          <p:spPr bwMode="auto">
            <a:xfrm>
              <a:off x="480" y="1440"/>
              <a:ext cx="2341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2800">
                  <a:latin typeface="Times New Roman" pitchFamily="18" charset="0"/>
                  <a:ea typeface="MS Pゴシック" pitchFamily="-92" charset="-128"/>
                </a:rPr>
                <a:t>Creation is hard work</a:t>
              </a:r>
            </a:p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334000" y="2255838"/>
            <a:ext cx="3600450" cy="2555875"/>
            <a:chOff x="3360" y="1421"/>
            <a:chExt cx="2268" cy="1610"/>
          </a:xfrm>
        </p:grpSpPr>
        <p:pic>
          <p:nvPicPr>
            <p:cNvPr id="36870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92" y="1776"/>
              <a:ext cx="1512" cy="1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71" name="Text Box 9"/>
            <p:cNvSpPr txBox="1">
              <a:spLocks noChangeArrowheads="1"/>
            </p:cNvSpPr>
            <p:nvPr/>
          </p:nvSpPr>
          <p:spPr bwMode="auto">
            <a:xfrm>
              <a:off x="3360" y="1421"/>
              <a:ext cx="22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Times New Roman" pitchFamily="18" charset="0"/>
                  <a:ea typeface="MS Pゴシック" pitchFamily="-92" charset="-128"/>
                </a:rPr>
                <a:t>We are better at cloning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67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Creation vs. cloning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When you instantiate an object with the </a:t>
            </a:r>
            <a:r>
              <a:rPr lang="en-US" dirty="0" smtClean="0">
                <a:latin typeface="Tahoma" pitchFamily="34" charset="0"/>
              </a:rPr>
              <a:t>new</a:t>
            </a:r>
            <a:r>
              <a:rPr lang="en-US" dirty="0" smtClean="0"/>
              <a:t> operator you create it out of thin air: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e.g. in Java , the JVM goes through a complex process of loading, memory allocation, initialization …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Cloning an existing object may be a better choice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Especially when the object is complex and/or large</a:t>
            </a:r>
          </a:p>
        </p:txBody>
      </p:sp>
    </p:spTree>
    <p:extLst>
      <p:ext uri="{BB962C8B-B14F-4D97-AF65-F5344CB8AC3E}">
        <p14:creationId xmlns:p14="http://schemas.microsoft.com/office/powerpoint/2010/main" val="301099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Prototype pattern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dirty="0" smtClean="0"/>
              <a:t>A prototype is an object that packs in advance all the necessary info for further instances</a:t>
            </a:r>
          </a:p>
          <a:p>
            <a:pPr eaLnBrk="1" hangingPunct="1"/>
            <a:r>
              <a:rPr lang="en-US" dirty="0" smtClean="0"/>
              <a:t>Instead of instantiating new instances, clients clone the prototype</a:t>
            </a:r>
          </a:p>
          <a:p>
            <a:pPr eaLnBrk="1" hangingPunct="1"/>
            <a:r>
              <a:rPr lang="en-US" dirty="0" smtClean="0"/>
              <a:t>Notice that cloning carries over the full </a:t>
            </a:r>
            <a:r>
              <a:rPr lang="en-US" u="sng" dirty="0" smtClean="0"/>
              <a:t>state</a:t>
            </a:r>
            <a:r>
              <a:rPr lang="en-US" dirty="0" smtClean="0"/>
              <a:t> of the prototype</a:t>
            </a:r>
          </a:p>
        </p:txBody>
      </p:sp>
    </p:spTree>
    <p:extLst>
      <p:ext uri="{BB962C8B-B14F-4D97-AF65-F5344CB8AC3E}">
        <p14:creationId xmlns:p14="http://schemas.microsoft.com/office/powerpoint/2010/main" val="316939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Real world usage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mtClean="0"/>
              <a:t>Examples:</a:t>
            </a:r>
          </a:p>
          <a:p>
            <a:pPr lvl="1" eaLnBrk="1" hangingPunct="1"/>
            <a:r>
              <a:rPr lang="en-US" smtClean="0"/>
              <a:t>Object contains data that is complex to compute</a:t>
            </a:r>
          </a:p>
          <a:p>
            <a:pPr lvl="1" eaLnBrk="1" hangingPunct="1"/>
            <a:r>
              <a:rPr lang="en-US" smtClean="0"/>
              <a:t>Object contains lots of data</a:t>
            </a:r>
          </a:p>
          <a:p>
            <a:pPr lvl="1" eaLnBrk="1" hangingPunct="1"/>
            <a:r>
              <a:rPr lang="en-US" smtClean="0"/>
              <a:t>Object contains data that are loaded from a slow medium</a:t>
            </a:r>
          </a:p>
          <a:p>
            <a:pPr lvl="1" eaLnBrk="1" hangingPunct="1"/>
            <a:r>
              <a:rPr lang="en-US" smtClean="0"/>
              <a:t>You want to give the same data to multiple workers</a:t>
            </a:r>
          </a:p>
        </p:txBody>
      </p:sp>
    </p:spTree>
    <p:extLst>
      <p:ext uri="{BB962C8B-B14F-4D97-AF65-F5344CB8AC3E}">
        <p14:creationId xmlns:p14="http://schemas.microsoft.com/office/powerpoint/2010/main" val="266432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Prototype - structure</a:t>
            </a:r>
          </a:p>
        </p:txBody>
      </p:sp>
      <p:graphicFrame>
        <p:nvGraphicFramePr>
          <p:cNvPr id="3074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524000" y="1981200"/>
          <a:ext cx="5899150" cy="332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Visio" r:id="rId4" imgW="4071461" imgH="2297906" progId="Visio.Drawing.11">
                  <p:embed/>
                </p:oleObj>
              </mc:Choice>
              <mc:Fallback>
                <p:oleObj name="Visio" r:id="rId4" imgW="4071461" imgH="229790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81200"/>
                        <a:ext cx="5899150" cy="332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450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Prototype Pattern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dirty="0" smtClean="0"/>
              <a:t>Shallow vs. Deep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Who refer to which?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Different languages do it differently</a:t>
            </a:r>
          </a:p>
        </p:txBody>
      </p:sp>
    </p:spTree>
    <p:extLst>
      <p:ext uri="{BB962C8B-B14F-4D97-AF65-F5344CB8AC3E}">
        <p14:creationId xmlns:p14="http://schemas.microsoft.com/office/powerpoint/2010/main" val="48401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in Java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sz="2400" dirty="0" smtClean="0"/>
              <a:t>Option 1: Implements </a:t>
            </a:r>
            <a:r>
              <a:rPr lang="en-US" sz="2400" dirty="0" err="1">
                <a:solidFill>
                  <a:srgbClr val="FF0000"/>
                </a:solidFill>
                <a:latin typeface="Tahoma" charset="0"/>
              </a:rPr>
              <a:t>Cloneable</a:t>
            </a:r>
            <a:endParaRPr lang="en-US" sz="2400" dirty="0">
              <a:solidFill>
                <a:srgbClr val="FF0000"/>
              </a:solidFill>
              <a:latin typeface="Tahoma" charset="0"/>
            </a:endParaRPr>
          </a:p>
          <a:p>
            <a:pPr lvl="1"/>
            <a:r>
              <a:rPr lang="en-US" sz="2000" dirty="0" smtClean="0"/>
              <a:t>Overrides </a:t>
            </a:r>
            <a:endParaRPr lang="en-US" sz="2400" dirty="0">
              <a:solidFill>
                <a:srgbClr val="FF0000"/>
              </a:solidFill>
              <a:latin typeface="Tahoma" charset="0"/>
            </a:endParaRPr>
          </a:p>
          <a:p>
            <a:pPr marL="593725" lvl="2" indent="0">
              <a:buNone/>
            </a:pPr>
            <a:r>
              <a:rPr lang="en-US" dirty="0" smtClean="0">
                <a:latin typeface="Tahoma" charset="0"/>
              </a:rPr>
              <a:t>public </a:t>
            </a:r>
            <a:r>
              <a:rPr lang="en-US" dirty="0">
                <a:latin typeface="Tahoma" charset="0"/>
              </a:rPr>
              <a:t>Object clone() </a:t>
            </a:r>
            <a:r>
              <a:rPr lang="en-US" dirty="0" smtClean="0">
                <a:latin typeface="Tahoma" charset="0"/>
              </a:rPr>
              <a:t>{…}</a:t>
            </a:r>
          </a:p>
          <a:p>
            <a:r>
              <a:rPr lang="en-US" sz="2400" dirty="0" smtClean="0"/>
              <a:t>Option 2: Use serialization</a:t>
            </a:r>
          </a:p>
          <a:p>
            <a:pPr lvl="1"/>
            <a:r>
              <a:rPr lang="en-US" sz="2400" dirty="0" smtClean="0"/>
              <a:t>Ensure </a:t>
            </a:r>
            <a:r>
              <a:rPr lang="en-US" sz="2400" dirty="0"/>
              <a:t>that all classes in the object's graph are </a:t>
            </a:r>
            <a:r>
              <a:rPr lang="en-US" sz="2400" dirty="0" err="1"/>
              <a:t>serializable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Create input and output streams.</a:t>
            </a:r>
          </a:p>
          <a:p>
            <a:pPr lvl="1"/>
            <a:r>
              <a:rPr lang="en-US" sz="2400" dirty="0"/>
              <a:t>Use the input and output streams to create object input and object output streams.</a:t>
            </a:r>
          </a:p>
          <a:p>
            <a:pPr lvl="1"/>
            <a:r>
              <a:rPr lang="en-US" sz="2400" dirty="0"/>
              <a:t>Pass the object that you want to copy to the object output stream.</a:t>
            </a:r>
          </a:p>
          <a:p>
            <a:pPr lvl="1"/>
            <a:r>
              <a:rPr lang="en-US" sz="2400" dirty="0"/>
              <a:t>Read the new object from the object input stream and cast it back to the class of the object you sent</a:t>
            </a:r>
            <a:r>
              <a:rPr lang="en-US" sz="2400" dirty="0" smtClean="0"/>
              <a:t>.</a:t>
            </a:r>
            <a:endParaRPr lang="en-US" sz="2400" dirty="0" smtClean="0">
              <a:latin typeface="Tahoma" charset="0"/>
            </a:endParaRPr>
          </a:p>
          <a:p>
            <a:r>
              <a:rPr lang="en-US" sz="2400" dirty="0" smtClean="0">
                <a:latin typeface="Tahoma" charset="0"/>
              </a:rPr>
              <a:t>See examples</a:t>
            </a:r>
            <a:endParaRPr lang="en-US" sz="2400" dirty="0">
              <a:latin typeface="Tahoma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ahoma" charset="0"/>
            </a:endParaRP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0155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dirty="0" smtClean="0"/>
              <a:t>Shallow Copy vs. deep Copy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Shallow Copy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Deep Copy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1828800"/>
            <a:ext cx="48291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91000"/>
            <a:ext cx="54102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419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</a:t>
            </a:r>
            <a:r>
              <a:rPr lang="en-US" dirty="0" err="1" smtClean="0"/>
              <a:t>MazeGame</a:t>
            </a:r>
            <a:endParaRPr lang="en-US" dirty="0" smtClean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143000"/>
            <a:ext cx="6969125" cy="539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06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Maintenance of Simple Maze Game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eaLnBrk="1" hangingPunct="1"/>
            <a:r>
              <a:rPr lang="en-US" dirty="0" smtClean="0"/>
              <a:t>Is not Simple!</a:t>
            </a:r>
          </a:p>
          <a:p>
            <a:pPr eaLnBrk="1" hangingPunct="1"/>
            <a:r>
              <a:rPr lang="en-US" dirty="0" smtClean="0"/>
              <a:t>Which and how many classes will be 	</a:t>
            </a:r>
          </a:p>
          <a:p>
            <a:pPr lvl="1" eaLnBrk="1" hangingPunct="1"/>
            <a:r>
              <a:rPr lang="en-US" dirty="0" smtClean="0"/>
              <a:t>Add? </a:t>
            </a:r>
          </a:p>
          <a:p>
            <a:pPr lvl="1" eaLnBrk="1" hangingPunct="1"/>
            <a:r>
              <a:rPr lang="en-US" dirty="0" smtClean="0"/>
              <a:t>Removed? </a:t>
            </a:r>
          </a:p>
          <a:p>
            <a:pPr lvl="1" eaLnBrk="1" hangingPunct="1"/>
            <a:r>
              <a:rPr lang="en-US" dirty="0" smtClean="0"/>
              <a:t>Changed? </a:t>
            </a:r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131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24200" y="457200"/>
            <a:ext cx="4191000" cy="6445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Lower the Cost of Maintenance</a:t>
            </a:r>
          </a:p>
        </p:txBody>
      </p:sp>
      <p:pic>
        <p:nvPicPr>
          <p:cNvPr id="13315" name="Picture 2" descr="C:\Program Files\Microsoft Office\MEDIA\CAGCAT10\j0222015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228600"/>
            <a:ext cx="10620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TextBox 5"/>
          <p:cNvSpPr txBox="1">
            <a:spLocks noChangeArrowheads="1"/>
          </p:cNvSpPr>
          <p:nvPr/>
        </p:nvSpPr>
        <p:spPr bwMode="auto">
          <a:xfrm>
            <a:off x="533400" y="533400"/>
            <a:ext cx="2438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Economic Goal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1981200"/>
            <a:ext cx="8153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>
                <a:solidFill>
                  <a:srgbClr val="FFFFFF"/>
                </a:solidFill>
                <a:ea typeface="MS PGothic" pitchFamily="34" charset="-128"/>
              </a:rPr>
              <a:t>Coupling-Cohesion, Open-Close, Information-Hiding, Dependency Inversion, Separation of Concerns…</a:t>
            </a:r>
          </a:p>
        </p:txBody>
      </p:sp>
      <p:sp>
        <p:nvSpPr>
          <p:cNvPr id="13318" name="TextBox 10"/>
          <p:cNvSpPr txBox="1">
            <a:spLocks noChangeArrowheads="1"/>
          </p:cNvSpPr>
          <p:nvPr/>
        </p:nvSpPr>
        <p:spPr bwMode="auto">
          <a:xfrm>
            <a:off x="533400" y="1295400"/>
            <a:ext cx="5257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Design Principles (SOLID)</a:t>
            </a:r>
          </a:p>
        </p:txBody>
      </p:sp>
      <p:sp>
        <p:nvSpPr>
          <p:cNvPr id="13319" name="TextBox 11"/>
          <p:cNvSpPr txBox="1">
            <a:spLocks noChangeArrowheads="1"/>
          </p:cNvSpPr>
          <p:nvPr/>
        </p:nvSpPr>
        <p:spPr bwMode="auto">
          <a:xfrm>
            <a:off x="381000" y="5181600"/>
            <a:ext cx="2743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OO programming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14400" y="5638800"/>
            <a:ext cx="7239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Inheritance,  Encapsulation,  Polymorphism</a:t>
            </a:r>
          </a:p>
        </p:txBody>
      </p:sp>
      <p:sp>
        <p:nvSpPr>
          <p:cNvPr id="13321" name="TextBox 14"/>
          <p:cNvSpPr txBox="1">
            <a:spLocks noChangeArrowheads="1"/>
          </p:cNvSpPr>
          <p:nvPr/>
        </p:nvSpPr>
        <p:spPr bwMode="auto">
          <a:xfrm>
            <a:off x="533400" y="3124200"/>
            <a:ext cx="8305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Experiences of leveraging OO to follow the principles</a:t>
            </a:r>
          </a:p>
        </p:txBody>
      </p:sp>
      <p:sp>
        <p:nvSpPr>
          <p:cNvPr id="16" name="Flowchart: Multidocument 15"/>
          <p:cNvSpPr/>
          <p:nvPr/>
        </p:nvSpPr>
        <p:spPr>
          <a:xfrm>
            <a:off x="3505200" y="3810000"/>
            <a:ext cx="3429000" cy="1143000"/>
          </a:xfrm>
          <a:prstGeom prst="flowChartMultidocumen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Design Patterns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are the concerns?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Features/Concerns</a:t>
            </a:r>
          </a:p>
          <a:p>
            <a:pPr marL="731838" lvl="1" indent="-457200" eaLnBrk="1" hangingPunct="1">
              <a:buFont typeface="+mj-lt"/>
              <a:buAutoNum type="arabicPeriod"/>
              <a:defRPr/>
            </a:pPr>
            <a:r>
              <a:rPr lang="en-US" dirty="0"/>
              <a:t>Maze Components: wall, door, room </a:t>
            </a:r>
            <a:r>
              <a:rPr lang="en-US" dirty="0" smtClean="0"/>
              <a:t>maze ---Factory Patterns (FM and AF)</a:t>
            </a:r>
          </a:p>
          <a:p>
            <a:pPr lvl="2" eaLnBrk="1" hangingPunct="1">
              <a:defRPr/>
            </a:pPr>
            <a:r>
              <a:rPr lang="en-US" dirty="0" smtClean="0"/>
              <a:t>red, blue, enchanted, bombed, </a:t>
            </a:r>
            <a:r>
              <a:rPr lang="en-US" dirty="0" err="1" smtClean="0"/>
              <a:t>HarryPotter</a:t>
            </a:r>
            <a:r>
              <a:rPr lang="en-US" dirty="0" smtClean="0"/>
              <a:t>, </a:t>
            </a:r>
            <a:r>
              <a:rPr lang="en-US" dirty="0" err="1" smtClean="0"/>
              <a:t>SnowWhite</a:t>
            </a:r>
            <a:r>
              <a:rPr lang="en-US" dirty="0" smtClean="0"/>
              <a:t>…</a:t>
            </a:r>
          </a:p>
          <a:p>
            <a:pPr lvl="2" eaLnBrk="1" hangingPunct="1">
              <a:defRPr/>
            </a:pPr>
            <a:r>
              <a:rPr lang="en-US" dirty="0" smtClean="0"/>
              <a:t>Each type requires a *family* of components</a:t>
            </a:r>
          </a:p>
          <a:p>
            <a:pPr marL="731838" lvl="1" indent="-457200" eaLnBrk="1" hangingPunct="1">
              <a:buFont typeface="+mj-lt"/>
              <a:buAutoNum type="arabicPeriod"/>
              <a:defRPr/>
            </a:pPr>
            <a:r>
              <a:rPr lang="en-US" dirty="0" smtClean="0"/>
              <a:t>Maze Structure:  ---Determined by the client</a:t>
            </a:r>
          </a:p>
          <a:p>
            <a:pPr lvl="2" eaLnBrk="1" hangingPunct="1">
              <a:defRPr/>
            </a:pPr>
            <a:r>
              <a:rPr lang="en-US" dirty="0" smtClean="0"/>
              <a:t>2 rooms? 9 rooms? 100 rooms? Square maze? </a:t>
            </a:r>
          </a:p>
          <a:p>
            <a:pPr marL="731838" lvl="1" indent="-457200" eaLnBrk="1" hangingPunct="1">
              <a:buFont typeface="+mj-lt"/>
              <a:buAutoNum type="arabicPeriod"/>
              <a:defRPr/>
            </a:pPr>
            <a:r>
              <a:rPr lang="en-US" dirty="0" smtClean="0"/>
              <a:t>Component Building: </a:t>
            </a:r>
          </a:p>
          <a:p>
            <a:pPr lvl="2" eaLnBrk="1" hangingPunct="1">
              <a:defRPr/>
            </a:pPr>
            <a:r>
              <a:rPr lang="en-US" dirty="0" smtClean="0"/>
              <a:t>How many walls a room can have? 4? 8? </a:t>
            </a:r>
          </a:p>
          <a:p>
            <a:pPr lvl="2" eaLnBrk="1" hangingPunct="1">
              <a:defRPr/>
            </a:pPr>
            <a:r>
              <a:rPr lang="en-US" dirty="0" smtClean="0"/>
              <a:t>How to build a room? </a:t>
            </a:r>
            <a:r>
              <a:rPr lang="en-US" dirty="0" err="1" smtClean="0"/>
              <a:t>E..g</a:t>
            </a:r>
            <a:r>
              <a:rPr lang="en-US" dirty="0" smtClean="0"/>
              <a:t>. follow the order of N, S, E.W? </a:t>
            </a:r>
          </a:p>
          <a:p>
            <a:pPr marL="731838" lvl="1" indent="-457200" eaLnBrk="1" hangingPunct="1">
              <a:buFont typeface="+mj-lt"/>
              <a:buAutoNum type="arabicPeriod"/>
              <a:defRPr/>
            </a:pPr>
            <a:r>
              <a:rPr lang="en-US" dirty="0" smtClean="0"/>
              <a:t>Maze Building Process:--Suppose to be stable</a:t>
            </a:r>
          </a:p>
          <a:p>
            <a:pPr lvl="2" eaLnBrk="1" hangingPunct="1">
              <a:defRPr/>
            </a:pPr>
            <a:r>
              <a:rPr lang="en-US" dirty="0" smtClean="0"/>
              <a:t>1. Maze, 2, Rooms, 3, Doors</a:t>
            </a:r>
          </a:p>
          <a:p>
            <a:pPr lvl="2" eaLnBrk="1" hangingPunct="1">
              <a:defRPr/>
            </a:pPr>
            <a:r>
              <a:rPr lang="en-US" dirty="0" smtClean="0"/>
              <a:t>…</a:t>
            </a:r>
          </a:p>
          <a:p>
            <a:pPr lvl="2" eaLnBrk="1" hangingPunct="1">
              <a:defRPr/>
            </a:pPr>
            <a:endParaRPr lang="en-US" dirty="0" smtClean="0"/>
          </a:p>
          <a:p>
            <a:pPr lvl="2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403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Simplification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We would like to factor out the knowledge about how to assemble Rooms.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Solution?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Hire a contractor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 “Builder”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And just give orders: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Act as the “Director” of the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438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Meet the Builder</a:t>
            </a:r>
          </a:p>
        </p:txBody>
      </p:sp>
      <p:pic>
        <p:nvPicPr>
          <p:cNvPr id="1689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3886200"/>
            <a:ext cx="1600200" cy="182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Builder Pattern - structure</a:t>
            </a:r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11188" y="1981200"/>
          <a:ext cx="6489700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Visio" r:id="rId4" imgW="3832384" imgH="1564481" progId="Visio.Drawing.11">
                  <p:embed/>
                </p:oleObj>
              </mc:Choice>
              <mc:Fallback>
                <p:oleObj name="Visio" r:id="rId4" imgW="3832384" imgH="1564481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981200"/>
                        <a:ext cx="6489700" cy="264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Builder Participants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1534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i="1" dirty="0" smtClean="0"/>
              <a:t>Builder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specifies an abstract interface for creating parts of a Product object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i="1" dirty="0" err="1" smtClean="0"/>
              <a:t>ConcreteBuilder</a:t>
            </a:r>
            <a:endParaRPr lang="en-US" sz="2400" i="1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constructs and assembles parts of the product by implementing the Builder interface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defines and keeps track of the representation it creates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provides an interface for retrieving the product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i="1" dirty="0" smtClean="0"/>
              <a:t>Director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demands the construction of an object using the Builder interface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i="1" dirty="0" smtClean="0"/>
              <a:t>Product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represents the </a:t>
            </a:r>
            <a:r>
              <a:rPr lang="en-US" sz="2000" b="1" u="sng" dirty="0" smtClean="0"/>
              <a:t>complex object</a:t>
            </a:r>
            <a:r>
              <a:rPr lang="en-US" sz="2000" dirty="0" smtClean="0"/>
              <a:t> under construction. Concrete builder builds the product’s internal representation and defines the process by which it is assembled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Builder: motivation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mtClean="0"/>
              <a:t>The algorithm for creating a complex object should be independent of the parts that make up the object and how they’re assembled</a:t>
            </a:r>
          </a:p>
          <a:p>
            <a:pPr eaLnBrk="1" hangingPunct="1"/>
            <a:r>
              <a:rPr lang="en-US" smtClean="0"/>
              <a:t>The construction process must allow different representations for the object that’s constructed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Maze with Builder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Simplify the code of the </a:t>
            </a:r>
            <a:r>
              <a:rPr lang="en-US" dirty="0" err="1" smtClean="0"/>
              <a:t>CreateMaze</a:t>
            </a:r>
            <a:r>
              <a:rPr lang="en-US" dirty="0" smtClean="0"/>
              <a:t> method by passing it a </a:t>
            </a:r>
            <a:r>
              <a:rPr lang="en-US" dirty="0" err="1" smtClean="0"/>
              <a:t>MazeBuilder</a:t>
            </a:r>
            <a:r>
              <a:rPr lang="en-US" dirty="0" smtClean="0"/>
              <a:t> as a parameter.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MazeBuilder</a:t>
            </a:r>
            <a:r>
              <a:rPr lang="en-US" dirty="0" smtClean="0"/>
              <a:t> interface can be used to build three things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1) the maze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2) rooms with a particular room number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3) doors between numbered rooms.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The Maze - Builder</a:t>
            </a:r>
          </a:p>
        </p:txBody>
      </p:sp>
      <p:pic>
        <p:nvPicPr>
          <p:cNvPr id="24579" name="Picture 4" descr="SWArch-311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417638"/>
            <a:ext cx="7550150" cy="544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Line 5"/>
          <p:cNvSpPr>
            <a:spLocks noChangeShapeType="1"/>
          </p:cNvSpPr>
          <p:nvPr/>
        </p:nvSpPr>
        <p:spPr bwMode="auto">
          <a:xfrm flipV="1">
            <a:off x="3962400" y="2133600"/>
            <a:ext cx="1905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3352800" y="2895600"/>
            <a:ext cx="996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abstract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Maze ---Builder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438400"/>
            <a:ext cx="7467600" cy="28956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operations in the abstract MazeBuilder super-class are meant to be overridden by subclasses, i.e. concrete builders.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Concrete builders will override also GetMaze() to return the Maze they build</a:t>
            </a:r>
            <a:endParaRPr 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Modified code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3581400" cy="4556125"/>
          </a:xfrm>
        </p:spPr>
        <p:txBody>
          <a:bodyPr/>
          <a:lstStyle/>
          <a:p>
            <a:pPr eaLnBrk="1" hangingPunct="1"/>
            <a:r>
              <a:rPr lang="en-US" sz="2000" dirty="0" smtClean="0"/>
              <a:t>In the </a:t>
            </a:r>
            <a:r>
              <a:rPr lang="en-US" sz="2000" dirty="0" err="1" smtClean="0"/>
              <a:t>MazeGameCreator</a:t>
            </a:r>
            <a:r>
              <a:rPr lang="en-US" sz="2000" dirty="0" smtClean="0"/>
              <a:t>  class:</a:t>
            </a:r>
            <a:endParaRPr lang="en-US" sz="2000" dirty="0" smtClean="0">
              <a:latin typeface="Tahoma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z="2000" dirty="0" smtClean="0">
              <a:latin typeface="Tahoma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latin typeface="Tahoma" pitchFamily="34" charset="0"/>
              </a:rPr>
              <a:t>Maze </a:t>
            </a:r>
            <a:r>
              <a:rPr lang="en-US" sz="1800" dirty="0" err="1" smtClean="0">
                <a:latin typeface="Tahoma" pitchFamily="34" charset="0"/>
              </a:rPr>
              <a:t>createMaze</a:t>
            </a:r>
            <a:r>
              <a:rPr lang="en-US" sz="1800" dirty="0" smtClean="0">
                <a:latin typeface="Tahoma" pitchFamily="34" charset="0"/>
              </a:rPr>
              <a:t>(Builder </a:t>
            </a:r>
            <a:r>
              <a:rPr lang="en-US" sz="1800" dirty="0" err="1" smtClean="0">
                <a:latin typeface="Tahoma" pitchFamily="34" charset="0"/>
              </a:rPr>
              <a:t>theBuilder</a:t>
            </a:r>
            <a:r>
              <a:rPr lang="en-US" sz="1800" dirty="0" smtClean="0">
                <a:latin typeface="Tahoma" pitchFamily="34" charset="0"/>
              </a:rPr>
              <a:t>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latin typeface="Tahoma" pitchFamily="34" charset="0"/>
              </a:rPr>
              <a:t>	</a:t>
            </a:r>
            <a:r>
              <a:rPr lang="en-US" sz="1800" dirty="0" err="1" smtClean="0">
                <a:latin typeface="Tahoma" pitchFamily="34" charset="0"/>
              </a:rPr>
              <a:t>builder.buildMaze</a:t>
            </a:r>
            <a:r>
              <a:rPr lang="en-US" sz="1800" dirty="0" smtClean="0">
                <a:latin typeface="Tahoma" pitchFamily="34" charset="0"/>
              </a:rPr>
              <a:t>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latin typeface="Tahoma" pitchFamily="34" charset="0"/>
              </a:rPr>
              <a:t>	</a:t>
            </a:r>
            <a:r>
              <a:rPr lang="en-US" sz="1800" dirty="0" err="1" smtClean="0">
                <a:latin typeface="Tahoma" pitchFamily="34" charset="0"/>
              </a:rPr>
              <a:t>builder.buildRoom</a:t>
            </a:r>
            <a:r>
              <a:rPr lang="en-US" sz="1800" dirty="0" smtClean="0">
                <a:latin typeface="Tahoma" pitchFamily="34" charset="0"/>
              </a:rPr>
              <a:t>(1);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latin typeface="Tahoma" pitchFamily="34" charset="0"/>
              </a:rPr>
              <a:t>	 </a:t>
            </a:r>
            <a:r>
              <a:rPr lang="en-US" sz="1800" dirty="0" err="1" smtClean="0">
                <a:latin typeface="Tahoma" pitchFamily="34" charset="0"/>
              </a:rPr>
              <a:t>builder.buildRoom</a:t>
            </a:r>
            <a:r>
              <a:rPr lang="en-US" sz="1800" dirty="0" smtClean="0">
                <a:latin typeface="Tahoma" pitchFamily="34" charset="0"/>
              </a:rPr>
              <a:t>(2);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latin typeface="Tahoma" pitchFamily="34" charset="0"/>
              </a:rPr>
              <a:t>	</a:t>
            </a:r>
            <a:r>
              <a:rPr lang="en-US" sz="1800" dirty="0" err="1" smtClean="0">
                <a:latin typeface="Tahoma" pitchFamily="34" charset="0"/>
              </a:rPr>
              <a:t>builder.buildDoor</a:t>
            </a:r>
            <a:r>
              <a:rPr lang="en-US" sz="1800" dirty="0" smtClean="0">
                <a:latin typeface="Tahoma" pitchFamily="34" charset="0"/>
              </a:rPr>
              <a:t>(1,2);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latin typeface="Tahoma" pitchFamily="34" charset="0"/>
              </a:rPr>
              <a:t>	return </a:t>
            </a:r>
            <a:r>
              <a:rPr lang="en-US" sz="1800" dirty="0" err="1" smtClean="0">
                <a:latin typeface="Tahoma" pitchFamily="34" charset="0"/>
              </a:rPr>
              <a:t>builder.getMaze</a:t>
            </a:r>
            <a:r>
              <a:rPr lang="en-US" sz="1800" dirty="0" smtClean="0">
                <a:latin typeface="Tahoma" pitchFamily="34" charset="0"/>
              </a:rPr>
              <a:t>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latin typeface="Tahoma" pitchFamily="34" charset="0"/>
              </a:rPr>
              <a:t>}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505200" y="1447800"/>
            <a:ext cx="5638800" cy="48006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73050" indent="-273050" eaLnBrk="1" hangingPunct="1">
              <a:buClr>
                <a:schemeClr val="accent1"/>
              </a:buClr>
              <a:buSzPct val="76000"/>
              <a:defRPr/>
            </a:pPr>
            <a:r>
              <a:rPr lang="en-US" sz="1800" dirty="0">
                <a:ea typeface="+mn-ea"/>
              </a:rPr>
              <a:t>public Maze </a:t>
            </a:r>
            <a:r>
              <a:rPr lang="en-US" sz="1800" dirty="0" err="1">
                <a:ea typeface="+mn-ea"/>
              </a:rPr>
              <a:t>createMaze</a:t>
            </a:r>
            <a:r>
              <a:rPr lang="en-US" sz="1800" dirty="0">
                <a:ea typeface="+mn-ea"/>
              </a:rPr>
              <a:t> (</a:t>
            </a:r>
            <a:r>
              <a:rPr lang="en-US" sz="1800" dirty="0" err="1">
                <a:ea typeface="+mn-ea"/>
              </a:rPr>
              <a:t>MazeFactory</a:t>
            </a:r>
            <a:r>
              <a:rPr lang="en-US" sz="1800" dirty="0">
                <a:ea typeface="+mn-ea"/>
              </a:rPr>
              <a:t> factory) {</a:t>
            </a:r>
            <a:br>
              <a:rPr lang="en-US" sz="1800" dirty="0">
                <a:ea typeface="+mn-ea"/>
              </a:rPr>
            </a:br>
            <a:r>
              <a:rPr lang="en-US" sz="1800" dirty="0">
                <a:ea typeface="+mn-ea"/>
              </a:rPr>
              <a:t>Maze </a:t>
            </a:r>
            <a:r>
              <a:rPr lang="en-US" sz="1800" dirty="0" err="1">
                <a:ea typeface="+mn-ea"/>
              </a:rPr>
              <a:t>aMaze</a:t>
            </a:r>
            <a:r>
              <a:rPr lang="en-US" sz="1800" dirty="0">
                <a:ea typeface="+mn-ea"/>
              </a:rPr>
              <a:t> = </a:t>
            </a:r>
            <a:r>
              <a:rPr lang="en-US" sz="1800" dirty="0" err="1">
                <a:solidFill>
                  <a:srgbClr val="00B050"/>
                </a:solidFill>
                <a:ea typeface="+mn-ea"/>
              </a:rPr>
              <a:t>factory.makeMaze</a:t>
            </a:r>
            <a:r>
              <a:rPr lang="en-US" sz="1800" dirty="0">
                <a:solidFill>
                  <a:srgbClr val="00B050"/>
                </a:solidFill>
                <a:ea typeface="+mn-ea"/>
              </a:rPr>
              <a:t>()</a:t>
            </a:r>
            <a:r>
              <a:rPr lang="en-US" sz="1800" dirty="0">
                <a:solidFill>
                  <a:schemeClr val="hlink"/>
                </a:solidFill>
                <a:ea typeface="+mn-ea"/>
              </a:rPr>
              <a:t>;</a:t>
            </a:r>
            <a:r>
              <a:rPr lang="en-US" sz="1800" dirty="0">
                <a:ea typeface="+mn-ea"/>
              </a:rPr>
              <a:t/>
            </a:r>
            <a:br>
              <a:rPr lang="en-US" sz="1800" dirty="0">
                <a:ea typeface="+mn-ea"/>
              </a:rPr>
            </a:br>
            <a:r>
              <a:rPr lang="en-US" sz="1800" dirty="0">
                <a:ea typeface="+mn-ea"/>
              </a:rPr>
              <a:t>Room r1 = </a:t>
            </a:r>
            <a:r>
              <a:rPr lang="en-US" sz="1800" dirty="0" err="1">
                <a:solidFill>
                  <a:srgbClr val="00B050"/>
                </a:solidFill>
                <a:ea typeface="+mn-ea"/>
              </a:rPr>
              <a:t>factory.makeRoom</a:t>
            </a:r>
            <a:r>
              <a:rPr lang="en-US" sz="1800" dirty="0">
                <a:solidFill>
                  <a:srgbClr val="00B050"/>
                </a:solidFill>
                <a:ea typeface="+mn-ea"/>
              </a:rPr>
              <a:t>(1)</a:t>
            </a:r>
            <a:r>
              <a:rPr lang="en-US" sz="1800" dirty="0">
                <a:solidFill>
                  <a:schemeClr val="hlink"/>
                </a:solidFill>
                <a:ea typeface="+mn-ea"/>
              </a:rPr>
              <a:t>;</a:t>
            </a:r>
            <a:r>
              <a:rPr lang="en-US" sz="1800" dirty="0">
                <a:ea typeface="+mn-ea"/>
              </a:rPr>
              <a:t/>
            </a:r>
            <a:br>
              <a:rPr lang="en-US" sz="1800" dirty="0">
                <a:ea typeface="+mn-ea"/>
              </a:rPr>
            </a:br>
            <a:r>
              <a:rPr lang="en-US" sz="1800" dirty="0">
                <a:ea typeface="+mn-ea"/>
              </a:rPr>
              <a:t>Room r2 = </a:t>
            </a:r>
            <a:r>
              <a:rPr lang="en-US" sz="1800" dirty="0" err="1">
                <a:solidFill>
                  <a:srgbClr val="00B050"/>
                </a:solidFill>
                <a:ea typeface="+mn-ea"/>
              </a:rPr>
              <a:t>factory.makeRoom</a:t>
            </a:r>
            <a:r>
              <a:rPr lang="en-US" sz="1800" dirty="0">
                <a:solidFill>
                  <a:srgbClr val="00B050"/>
                </a:solidFill>
                <a:ea typeface="+mn-ea"/>
              </a:rPr>
              <a:t>(2)</a:t>
            </a:r>
            <a:r>
              <a:rPr lang="en-US" sz="1800" dirty="0">
                <a:solidFill>
                  <a:schemeClr val="hlink"/>
                </a:solidFill>
                <a:ea typeface="+mn-ea"/>
              </a:rPr>
              <a:t>;</a:t>
            </a:r>
            <a:r>
              <a:rPr lang="en-US" sz="1800" dirty="0">
                <a:ea typeface="+mn-ea"/>
              </a:rPr>
              <a:t/>
            </a:r>
            <a:br>
              <a:rPr lang="en-US" sz="1800" dirty="0">
                <a:ea typeface="+mn-ea"/>
              </a:rPr>
            </a:br>
            <a:r>
              <a:rPr lang="en-US" sz="1800" dirty="0">
                <a:ea typeface="+mn-ea"/>
              </a:rPr>
              <a:t>Door </a:t>
            </a:r>
            <a:r>
              <a:rPr lang="en-US" sz="1800" dirty="0" err="1">
                <a:ea typeface="+mn-ea"/>
              </a:rPr>
              <a:t>theDoor</a:t>
            </a:r>
            <a:r>
              <a:rPr lang="en-US" sz="1800" dirty="0">
                <a:ea typeface="+mn-ea"/>
              </a:rPr>
              <a:t> = </a:t>
            </a:r>
            <a:r>
              <a:rPr lang="en-US" sz="1800" dirty="0" err="1">
                <a:solidFill>
                  <a:srgbClr val="00B050"/>
                </a:solidFill>
                <a:ea typeface="+mn-ea"/>
              </a:rPr>
              <a:t>factory.makeDoor</a:t>
            </a:r>
            <a:r>
              <a:rPr lang="en-US" sz="1800" dirty="0">
                <a:solidFill>
                  <a:srgbClr val="00B050"/>
                </a:solidFill>
                <a:ea typeface="+mn-ea"/>
              </a:rPr>
              <a:t>(r1, r2)</a:t>
            </a:r>
            <a:r>
              <a:rPr lang="en-US" sz="1800" dirty="0">
                <a:solidFill>
                  <a:schemeClr val="hlink"/>
                </a:solidFill>
                <a:ea typeface="+mn-ea"/>
              </a:rPr>
              <a:t>;</a:t>
            </a:r>
            <a:r>
              <a:rPr lang="en-US" sz="1800" dirty="0">
                <a:ea typeface="+mn-ea"/>
              </a:rPr>
              <a:t> 	</a:t>
            </a:r>
          </a:p>
          <a:p>
            <a:pPr marL="273050" indent="-273050" eaLnBrk="1" hangingPunct="1">
              <a:buClr>
                <a:schemeClr val="accent1"/>
              </a:buClr>
              <a:buSzPct val="76000"/>
              <a:defRPr/>
            </a:pPr>
            <a:r>
              <a:rPr lang="en-US" sz="1800" dirty="0">
                <a:ea typeface="+mn-ea"/>
              </a:rPr>
              <a:t>	</a:t>
            </a:r>
            <a:r>
              <a:rPr lang="en-US" sz="1800" dirty="0" err="1">
                <a:ea typeface="+mn-ea"/>
              </a:rPr>
              <a:t>aMaze.addRoom</a:t>
            </a:r>
            <a:r>
              <a:rPr lang="en-US" sz="1800" dirty="0">
                <a:ea typeface="+mn-ea"/>
              </a:rPr>
              <a:t>(r1);</a:t>
            </a:r>
            <a:br>
              <a:rPr lang="en-US" sz="1800" dirty="0">
                <a:ea typeface="+mn-ea"/>
              </a:rPr>
            </a:br>
            <a:r>
              <a:rPr lang="en-US" sz="1800" dirty="0" err="1">
                <a:ea typeface="+mn-ea"/>
              </a:rPr>
              <a:t>aMaze.addRoom</a:t>
            </a:r>
            <a:r>
              <a:rPr lang="en-US" sz="1800" dirty="0">
                <a:ea typeface="+mn-ea"/>
              </a:rPr>
              <a:t>(r2);</a:t>
            </a:r>
          </a:p>
          <a:p>
            <a:pPr marL="273050" indent="-273050" eaLnBrk="1" hangingPunct="1">
              <a:buClr>
                <a:schemeClr val="accent1"/>
              </a:buClr>
              <a:buSzPct val="76000"/>
              <a:defRPr/>
            </a:pPr>
            <a:r>
              <a:rPr lang="en-US" sz="1800" dirty="0">
                <a:ea typeface="+mn-ea"/>
              </a:rPr>
              <a:t>	</a:t>
            </a:r>
            <a:r>
              <a:rPr lang="en-US" sz="1800" dirty="0" smtClean="0">
                <a:ea typeface="+mn-ea"/>
              </a:rPr>
              <a:t>r1.setSide(</a:t>
            </a:r>
            <a:r>
              <a:rPr lang="en-US" sz="1800" dirty="0" err="1" smtClean="0"/>
              <a:t>Direction.</a:t>
            </a:r>
            <a:r>
              <a:rPr lang="en-US" sz="1800" dirty="0" err="1" smtClean="0">
                <a:ea typeface="+mn-ea"/>
              </a:rPr>
              <a:t>NORTH</a:t>
            </a:r>
            <a:r>
              <a:rPr lang="en-US" sz="1800" dirty="0">
                <a:ea typeface="+mn-ea"/>
              </a:rPr>
              <a:t>, </a:t>
            </a:r>
            <a:r>
              <a:rPr lang="en-US" sz="1800" dirty="0" err="1">
                <a:solidFill>
                  <a:srgbClr val="00B050"/>
                </a:solidFill>
                <a:ea typeface="+mn-ea"/>
              </a:rPr>
              <a:t>factory.makeWall</a:t>
            </a:r>
            <a:r>
              <a:rPr lang="en-US" sz="1800" dirty="0">
                <a:solidFill>
                  <a:srgbClr val="00B050"/>
                </a:solidFill>
                <a:ea typeface="+mn-ea"/>
              </a:rPr>
              <a:t>()</a:t>
            </a:r>
            <a:r>
              <a:rPr lang="en-US" sz="1800" dirty="0">
                <a:ea typeface="+mn-ea"/>
              </a:rPr>
              <a:t>);</a:t>
            </a:r>
            <a:br>
              <a:rPr lang="en-US" sz="1800" dirty="0">
                <a:ea typeface="+mn-ea"/>
              </a:rPr>
            </a:br>
            <a:r>
              <a:rPr lang="en-US" sz="1800" dirty="0" smtClean="0">
                <a:ea typeface="+mn-ea"/>
              </a:rPr>
              <a:t>r1.setSide(</a:t>
            </a:r>
            <a:r>
              <a:rPr lang="en-US" sz="1800" dirty="0" err="1" smtClean="0"/>
              <a:t>Direction.</a:t>
            </a:r>
            <a:r>
              <a:rPr lang="en-US" sz="1800" dirty="0" err="1" smtClean="0">
                <a:ea typeface="+mn-ea"/>
              </a:rPr>
              <a:t>EAST</a:t>
            </a:r>
            <a:r>
              <a:rPr lang="en-US" sz="1800" dirty="0">
                <a:ea typeface="+mn-ea"/>
              </a:rPr>
              <a:t>, </a:t>
            </a:r>
            <a:r>
              <a:rPr lang="en-US" sz="1800" dirty="0" err="1">
                <a:ea typeface="+mn-ea"/>
              </a:rPr>
              <a:t>theDoor</a:t>
            </a:r>
            <a:r>
              <a:rPr lang="en-US" sz="1800" dirty="0">
                <a:ea typeface="+mn-ea"/>
              </a:rPr>
              <a:t>);</a:t>
            </a:r>
            <a:br>
              <a:rPr lang="en-US" sz="1800" dirty="0">
                <a:ea typeface="+mn-ea"/>
              </a:rPr>
            </a:br>
            <a:r>
              <a:rPr lang="en-US" sz="1800" dirty="0" smtClean="0">
                <a:ea typeface="+mn-ea"/>
              </a:rPr>
              <a:t>r1.setSide(</a:t>
            </a:r>
            <a:r>
              <a:rPr lang="en-US" sz="1800" dirty="0" err="1" smtClean="0"/>
              <a:t>Direction</a:t>
            </a:r>
            <a:r>
              <a:rPr lang="en-US" sz="1800" dirty="0" err="1" smtClean="0">
                <a:ea typeface="+mn-ea"/>
              </a:rPr>
              <a:t>.SOUTH</a:t>
            </a:r>
            <a:r>
              <a:rPr lang="en-US" sz="1800" dirty="0">
                <a:ea typeface="+mn-ea"/>
              </a:rPr>
              <a:t>, </a:t>
            </a:r>
            <a:r>
              <a:rPr lang="en-US" sz="1800" dirty="0" err="1">
                <a:solidFill>
                  <a:srgbClr val="00B050"/>
                </a:solidFill>
                <a:ea typeface="+mn-ea"/>
              </a:rPr>
              <a:t>factory.makeWall</a:t>
            </a:r>
            <a:r>
              <a:rPr lang="en-US" sz="1800" dirty="0">
                <a:solidFill>
                  <a:srgbClr val="00B050"/>
                </a:solidFill>
                <a:ea typeface="+mn-ea"/>
              </a:rPr>
              <a:t>()</a:t>
            </a:r>
            <a:r>
              <a:rPr lang="en-US" sz="1800" dirty="0">
                <a:ea typeface="+mn-ea"/>
              </a:rPr>
              <a:t>);</a:t>
            </a:r>
            <a:br>
              <a:rPr lang="en-US" sz="1800" dirty="0">
                <a:ea typeface="+mn-ea"/>
              </a:rPr>
            </a:br>
            <a:r>
              <a:rPr lang="en-US" sz="1800" dirty="0" smtClean="0">
                <a:ea typeface="+mn-ea"/>
              </a:rPr>
              <a:t>r1.setSide(</a:t>
            </a:r>
            <a:r>
              <a:rPr lang="en-US" sz="1800" dirty="0" err="1" smtClean="0"/>
              <a:t>Direction.</a:t>
            </a:r>
            <a:r>
              <a:rPr lang="en-US" sz="1800" dirty="0" err="1" smtClean="0">
                <a:ea typeface="+mn-ea"/>
              </a:rPr>
              <a:t>WEST</a:t>
            </a:r>
            <a:r>
              <a:rPr lang="en-US" sz="1800" dirty="0">
                <a:ea typeface="+mn-ea"/>
              </a:rPr>
              <a:t>, </a:t>
            </a:r>
            <a:r>
              <a:rPr lang="en-US" sz="1800" dirty="0" err="1">
                <a:solidFill>
                  <a:srgbClr val="00B050"/>
                </a:solidFill>
                <a:ea typeface="+mn-ea"/>
              </a:rPr>
              <a:t>factory.makeWall</a:t>
            </a:r>
            <a:r>
              <a:rPr lang="en-US" sz="1800" dirty="0">
                <a:solidFill>
                  <a:srgbClr val="00B050"/>
                </a:solidFill>
                <a:ea typeface="+mn-ea"/>
              </a:rPr>
              <a:t>()</a:t>
            </a:r>
            <a:r>
              <a:rPr lang="en-US" sz="1800" dirty="0">
                <a:solidFill>
                  <a:schemeClr val="hlink"/>
                </a:solidFill>
                <a:ea typeface="+mn-ea"/>
              </a:rPr>
              <a:t>)</a:t>
            </a:r>
            <a:r>
              <a:rPr lang="en-US" sz="1800" dirty="0">
                <a:ea typeface="+mn-ea"/>
              </a:rPr>
              <a:t>; </a:t>
            </a:r>
            <a:r>
              <a:rPr lang="en-US" sz="1800" dirty="0" smtClean="0">
                <a:ea typeface="+mn-ea"/>
              </a:rPr>
              <a:t>r2.setSide(</a:t>
            </a:r>
            <a:r>
              <a:rPr lang="en-US" sz="1800" dirty="0" err="1" smtClean="0"/>
              <a:t>Direction.</a:t>
            </a:r>
            <a:r>
              <a:rPr lang="en-US" sz="1800" dirty="0" err="1" smtClean="0">
                <a:ea typeface="+mn-ea"/>
              </a:rPr>
              <a:t>NORTH</a:t>
            </a:r>
            <a:r>
              <a:rPr lang="en-US" sz="1800" dirty="0">
                <a:ea typeface="+mn-ea"/>
              </a:rPr>
              <a:t>, </a:t>
            </a:r>
            <a:r>
              <a:rPr lang="en-US" sz="1800" dirty="0" err="1" smtClean="0">
                <a:solidFill>
                  <a:srgbClr val="00B050"/>
                </a:solidFill>
                <a:ea typeface="+mn-ea"/>
              </a:rPr>
              <a:t>factory.makWall</a:t>
            </a:r>
            <a:r>
              <a:rPr lang="en-US" sz="1800" dirty="0">
                <a:solidFill>
                  <a:srgbClr val="00B050"/>
                </a:solidFill>
                <a:ea typeface="+mn-ea"/>
              </a:rPr>
              <a:t>()</a:t>
            </a:r>
            <a:r>
              <a:rPr lang="en-US" sz="1800" dirty="0">
                <a:ea typeface="+mn-ea"/>
              </a:rPr>
              <a:t>);</a:t>
            </a:r>
            <a:br>
              <a:rPr lang="en-US" sz="1800" dirty="0">
                <a:ea typeface="+mn-ea"/>
              </a:rPr>
            </a:br>
            <a:r>
              <a:rPr lang="en-US" sz="1800" dirty="0" smtClean="0">
                <a:ea typeface="+mn-ea"/>
              </a:rPr>
              <a:t>r2.setSide(</a:t>
            </a:r>
            <a:r>
              <a:rPr lang="en-US" sz="1800" dirty="0" err="1" smtClean="0"/>
              <a:t>Direction.</a:t>
            </a:r>
            <a:r>
              <a:rPr lang="en-US" sz="1800" dirty="0" err="1" smtClean="0">
                <a:ea typeface="+mn-ea"/>
              </a:rPr>
              <a:t>EAST</a:t>
            </a:r>
            <a:r>
              <a:rPr lang="en-US" sz="1800" dirty="0">
                <a:ea typeface="+mn-ea"/>
              </a:rPr>
              <a:t>, </a:t>
            </a:r>
            <a:r>
              <a:rPr lang="en-US" sz="1800" dirty="0" err="1">
                <a:solidFill>
                  <a:srgbClr val="00B050"/>
                </a:solidFill>
                <a:ea typeface="+mn-ea"/>
              </a:rPr>
              <a:t>factory.makeWall</a:t>
            </a:r>
            <a:r>
              <a:rPr lang="en-US" sz="1800" dirty="0">
                <a:solidFill>
                  <a:srgbClr val="00B050"/>
                </a:solidFill>
                <a:ea typeface="+mn-ea"/>
              </a:rPr>
              <a:t>()</a:t>
            </a:r>
            <a:r>
              <a:rPr lang="en-US" sz="1800" dirty="0">
                <a:ea typeface="+mn-ea"/>
              </a:rPr>
              <a:t>);</a:t>
            </a:r>
            <a:br>
              <a:rPr lang="en-US" sz="1800" dirty="0">
                <a:ea typeface="+mn-ea"/>
              </a:rPr>
            </a:br>
            <a:r>
              <a:rPr lang="en-US" sz="1800" dirty="0" smtClean="0">
                <a:ea typeface="+mn-ea"/>
              </a:rPr>
              <a:t>r2.setSide(</a:t>
            </a:r>
            <a:r>
              <a:rPr lang="en-US" sz="1800" dirty="0" err="1" smtClean="0"/>
              <a:t>Direction.</a:t>
            </a:r>
            <a:r>
              <a:rPr lang="en-US" sz="1800" dirty="0" err="1" smtClean="0">
                <a:ea typeface="+mn-ea"/>
              </a:rPr>
              <a:t>SOUTH</a:t>
            </a:r>
            <a:r>
              <a:rPr lang="en-US" sz="1800" dirty="0">
                <a:solidFill>
                  <a:schemeClr val="hlink"/>
                </a:solidFill>
                <a:ea typeface="+mn-ea"/>
              </a:rPr>
              <a:t>,</a:t>
            </a:r>
            <a:r>
              <a:rPr lang="en-US" sz="1800" dirty="0">
                <a:solidFill>
                  <a:srgbClr val="00B050"/>
                </a:solidFill>
                <a:ea typeface="+mn-ea"/>
              </a:rPr>
              <a:t> </a:t>
            </a:r>
            <a:r>
              <a:rPr lang="en-US" sz="1800" dirty="0" err="1">
                <a:solidFill>
                  <a:srgbClr val="00B050"/>
                </a:solidFill>
                <a:ea typeface="+mn-ea"/>
              </a:rPr>
              <a:t>factory.makeWall</a:t>
            </a:r>
            <a:r>
              <a:rPr lang="en-US" sz="1800" dirty="0">
                <a:solidFill>
                  <a:srgbClr val="00B050"/>
                </a:solidFill>
                <a:ea typeface="+mn-ea"/>
              </a:rPr>
              <a:t>()</a:t>
            </a:r>
            <a:r>
              <a:rPr lang="en-US" sz="1800" dirty="0">
                <a:ea typeface="+mn-ea"/>
              </a:rPr>
              <a:t>);</a:t>
            </a:r>
            <a:br>
              <a:rPr lang="en-US" sz="1800" dirty="0">
                <a:ea typeface="+mn-ea"/>
              </a:rPr>
            </a:br>
            <a:r>
              <a:rPr lang="en-US" sz="1800" dirty="0" smtClean="0">
                <a:ea typeface="+mn-ea"/>
              </a:rPr>
              <a:t>r2.setSide(</a:t>
            </a:r>
            <a:r>
              <a:rPr lang="en-US" sz="1800" dirty="0" err="1" smtClean="0"/>
              <a:t>Direction</a:t>
            </a:r>
            <a:r>
              <a:rPr lang="en-US" sz="1800" dirty="0" err="1" smtClean="0">
                <a:ea typeface="+mn-ea"/>
              </a:rPr>
              <a:t>.WEST</a:t>
            </a:r>
            <a:r>
              <a:rPr lang="en-US" sz="1800" dirty="0">
                <a:ea typeface="+mn-ea"/>
              </a:rPr>
              <a:t>, </a:t>
            </a:r>
            <a:r>
              <a:rPr lang="en-US" sz="1800" dirty="0" err="1">
                <a:ea typeface="+mn-ea"/>
              </a:rPr>
              <a:t>theDoor</a:t>
            </a:r>
            <a:r>
              <a:rPr lang="en-US" sz="1800" dirty="0">
                <a:ea typeface="+mn-ea"/>
              </a:rPr>
              <a:t>); 	</a:t>
            </a:r>
            <a:r>
              <a:rPr lang="en-US" sz="1800" dirty="0" smtClean="0">
                <a:ea typeface="+mn-ea"/>
              </a:rPr>
              <a:t>			return </a:t>
            </a:r>
            <a:r>
              <a:rPr lang="en-US" sz="1800" dirty="0" err="1">
                <a:ea typeface="+mn-ea"/>
              </a:rPr>
              <a:t>aMaze</a:t>
            </a:r>
            <a:r>
              <a:rPr lang="en-US" sz="1800" dirty="0">
                <a:ea typeface="+mn-ea"/>
              </a:rPr>
              <a:t>;</a:t>
            </a:r>
          </a:p>
          <a:p>
            <a:pPr marL="273050" indent="-273050" eaLnBrk="1" hangingPunct="1">
              <a:buClr>
                <a:schemeClr val="accent1"/>
              </a:buClr>
              <a:buSzPct val="76000"/>
              <a:defRPr/>
            </a:pPr>
            <a:r>
              <a:rPr lang="en-US" sz="1800" dirty="0">
                <a:ea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Original Maze Game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219200"/>
            <a:ext cx="7772400" cy="4800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Arial" charset="0"/>
              </a:rPr>
              <a:t>public Maze </a:t>
            </a:r>
            <a:r>
              <a:rPr lang="en-US" sz="1800" dirty="0" err="1" smtClean="0">
                <a:latin typeface="Arial" charset="0"/>
              </a:rPr>
              <a:t>createMaze</a:t>
            </a:r>
            <a:r>
              <a:rPr lang="en-US" sz="1800" dirty="0" smtClean="0">
                <a:latin typeface="Arial" charset="0"/>
              </a:rPr>
              <a:t> (</a:t>
            </a:r>
            <a:r>
              <a:rPr lang="en-US" sz="1800" dirty="0" err="1" smtClean="0">
                <a:latin typeface="Arial" charset="0"/>
              </a:rPr>
              <a:t>MazeFactory</a:t>
            </a:r>
            <a:r>
              <a:rPr lang="en-US" sz="1800" dirty="0" smtClean="0">
                <a:latin typeface="Arial" charset="0"/>
              </a:rPr>
              <a:t> factory) {</a:t>
            </a:r>
            <a:br>
              <a:rPr lang="en-US" sz="1800" dirty="0" smtClean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>	Maze </a:t>
            </a:r>
            <a:r>
              <a:rPr lang="en-US" sz="1800" dirty="0" err="1" smtClean="0">
                <a:latin typeface="Arial" charset="0"/>
              </a:rPr>
              <a:t>aMaze</a:t>
            </a:r>
            <a:r>
              <a:rPr lang="en-US" sz="1800" dirty="0" smtClean="0">
                <a:latin typeface="Arial" charset="0"/>
              </a:rPr>
              <a:t> = </a:t>
            </a:r>
            <a:r>
              <a:rPr lang="en-US" sz="1800" dirty="0" smtClean="0">
                <a:solidFill>
                  <a:srgbClr val="0070C0"/>
                </a:solidFill>
                <a:latin typeface="Arial" charset="0"/>
              </a:rPr>
              <a:t>new Maze ();</a:t>
            </a: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>	Room r1 = </a:t>
            </a:r>
            <a:r>
              <a:rPr lang="en-US" sz="1800" dirty="0" smtClean="0">
                <a:solidFill>
                  <a:srgbClr val="0070C0"/>
                </a:solidFill>
                <a:latin typeface="Arial" charset="0"/>
              </a:rPr>
              <a:t>new Room (1);</a:t>
            </a: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>	Room r2 = </a:t>
            </a:r>
            <a:r>
              <a:rPr lang="en-US" sz="1800" dirty="0" smtClean="0">
                <a:solidFill>
                  <a:srgbClr val="0070C0"/>
                </a:solidFill>
                <a:latin typeface="Arial" charset="0"/>
              </a:rPr>
              <a:t>new Room (2);</a:t>
            </a: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>	Door </a:t>
            </a:r>
            <a:r>
              <a:rPr lang="en-US" sz="1800" dirty="0" err="1" smtClean="0">
                <a:latin typeface="Arial" charset="0"/>
              </a:rPr>
              <a:t>theDoor</a:t>
            </a:r>
            <a:r>
              <a:rPr lang="en-US" sz="1800" dirty="0" smtClean="0">
                <a:latin typeface="Arial" charset="0"/>
              </a:rPr>
              <a:t> = </a:t>
            </a:r>
            <a:r>
              <a:rPr lang="en-US" sz="1800" dirty="0" smtClean="0">
                <a:solidFill>
                  <a:srgbClr val="0070C0"/>
                </a:solidFill>
                <a:latin typeface="Arial" charset="0"/>
              </a:rPr>
              <a:t>new Door(r1, r2); </a:t>
            </a:r>
            <a:r>
              <a:rPr lang="en-US" sz="1800" dirty="0" smtClean="0">
                <a:latin typeface="Arial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Arial" charset="0"/>
              </a:rPr>
              <a:t>		</a:t>
            </a:r>
            <a:r>
              <a:rPr lang="en-US" sz="1800" dirty="0" err="1" smtClean="0">
                <a:latin typeface="Arial" charset="0"/>
              </a:rPr>
              <a:t>aMaze.addRoom</a:t>
            </a:r>
            <a:r>
              <a:rPr lang="en-US" sz="1800" dirty="0" smtClean="0">
                <a:latin typeface="Arial" charset="0"/>
              </a:rPr>
              <a:t>(r1);</a:t>
            </a:r>
            <a:br>
              <a:rPr lang="en-US" sz="1800" dirty="0" smtClean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 err="1" smtClean="0">
                <a:latin typeface="Arial" charset="0"/>
              </a:rPr>
              <a:t>aMaze.addRoom</a:t>
            </a:r>
            <a:r>
              <a:rPr lang="en-US" sz="1800" dirty="0" smtClean="0">
                <a:latin typeface="Arial" charset="0"/>
              </a:rPr>
              <a:t>(r2);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Arial" charset="0"/>
              </a:rPr>
              <a:t>		r1.setSide(</a:t>
            </a:r>
            <a:r>
              <a:rPr lang="en-US" sz="1800" dirty="0" err="1" smtClean="0">
                <a:latin typeface="Arial" charset="0"/>
              </a:rPr>
              <a:t>Direction.NORTH</a:t>
            </a:r>
            <a:r>
              <a:rPr lang="en-US" sz="1800" dirty="0" smtClean="0">
                <a:latin typeface="Arial" charset="0"/>
              </a:rPr>
              <a:t>, </a:t>
            </a:r>
            <a:r>
              <a:rPr lang="en-US" sz="1800" dirty="0" smtClean="0">
                <a:solidFill>
                  <a:srgbClr val="0070C0"/>
                </a:solidFill>
                <a:latin typeface="Arial" charset="0"/>
              </a:rPr>
              <a:t>new Wall ()</a:t>
            </a:r>
            <a:r>
              <a:rPr lang="en-US" sz="1800" dirty="0" smtClean="0">
                <a:latin typeface="Arial" charset="0"/>
              </a:rPr>
              <a:t>);</a:t>
            </a:r>
            <a:br>
              <a:rPr lang="en-US" sz="1800" dirty="0" smtClean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>
                <a:latin typeface="Arial" charset="0"/>
              </a:rPr>
              <a:t>r1.setSide(</a:t>
            </a:r>
            <a:r>
              <a:rPr lang="en-US" sz="1800" dirty="0" err="1">
                <a:latin typeface="Arial" charset="0"/>
              </a:rPr>
              <a:t>Direction..EAST</a:t>
            </a:r>
            <a:r>
              <a:rPr lang="en-US" sz="1800" dirty="0" smtClean="0">
                <a:latin typeface="Arial" charset="0"/>
              </a:rPr>
              <a:t>, </a:t>
            </a:r>
            <a:r>
              <a:rPr lang="en-US" sz="1800" dirty="0" err="1" smtClean="0">
                <a:latin typeface="Arial" charset="0"/>
              </a:rPr>
              <a:t>theDoor</a:t>
            </a:r>
            <a:r>
              <a:rPr lang="en-US" sz="1800" dirty="0" smtClean="0">
                <a:latin typeface="Arial" charset="0"/>
              </a:rPr>
              <a:t>);</a:t>
            </a:r>
            <a:br>
              <a:rPr lang="en-US" sz="1800" dirty="0" smtClean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>
                <a:latin typeface="Arial" charset="0"/>
              </a:rPr>
              <a:t>r1.setSide(</a:t>
            </a:r>
            <a:r>
              <a:rPr lang="en-US" sz="1800" dirty="0" err="1">
                <a:latin typeface="Arial" charset="0"/>
              </a:rPr>
              <a:t>Direction..SOUTH</a:t>
            </a:r>
            <a:r>
              <a:rPr lang="en-US" sz="1800" dirty="0" smtClean="0">
                <a:latin typeface="Arial" charset="0"/>
              </a:rPr>
              <a:t>, </a:t>
            </a:r>
            <a:r>
              <a:rPr lang="en-US" sz="1800" dirty="0" smtClean="0">
                <a:solidFill>
                  <a:srgbClr val="0070C0"/>
                </a:solidFill>
                <a:latin typeface="Arial" charset="0"/>
              </a:rPr>
              <a:t>new Wall()</a:t>
            </a:r>
            <a:r>
              <a:rPr lang="en-US" sz="1800" dirty="0" smtClean="0">
                <a:latin typeface="Arial" charset="0"/>
              </a:rPr>
              <a:t>);</a:t>
            </a:r>
            <a:br>
              <a:rPr lang="en-US" sz="1800" dirty="0" smtClean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>
                <a:latin typeface="Arial" charset="0"/>
              </a:rPr>
              <a:t>r1.setSide(</a:t>
            </a:r>
            <a:r>
              <a:rPr lang="en-US" sz="1800" dirty="0" err="1">
                <a:latin typeface="Arial" charset="0"/>
              </a:rPr>
              <a:t>Direction..WEST</a:t>
            </a:r>
            <a:r>
              <a:rPr lang="en-US" sz="1800" dirty="0" smtClean="0">
                <a:latin typeface="Arial" charset="0"/>
              </a:rPr>
              <a:t>, </a:t>
            </a:r>
            <a:r>
              <a:rPr lang="en-US" sz="1800" dirty="0" smtClean="0">
                <a:solidFill>
                  <a:srgbClr val="0070C0"/>
                </a:solidFill>
                <a:latin typeface="Arial" charset="0"/>
              </a:rPr>
              <a:t>new Wall()</a:t>
            </a:r>
            <a:r>
              <a:rPr lang="en-US" sz="1800" dirty="0" smtClean="0">
                <a:latin typeface="Arial" charset="0"/>
              </a:rPr>
              <a:t>); 				</a:t>
            </a:r>
            <a:r>
              <a:rPr lang="en-US" sz="1800" dirty="0">
                <a:latin typeface="Arial" charset="0"/>
              </a:rPr>
              <a:t>r2.setSide(</a:t>
            </a:r>
            <a:r>
              <a:rPr lang="en-US" sz="1800" dirty="0" err="1">
                <a:latin typeface="Arial" charset="0"/>
              </a:rPr>
              <a:t>Direction..NORTH</a:t>
            </a:r>
            <a:r>
              <a:rPr lang="en-US" sz="1800" dirty="0" smtClean="0">
                <a:latin typeface="Arial" charset="0"/>
              </a:rPr>
              <a:t>, </a:t>
            </a:r>
            <a:r>
              <a:rPr lang="en-US" sz="1800" dirty="0" smtClean="0">
                <a:solidFill>
                  <a:srgbClr val="0070C0"/>
                </a:solidFill>
                <a:latin typeface="Arial" charset="0"/>
              </a:rPr>
              <a:t>new Wall()</a:t>
            </a:r>
            <a:r>
              <a:rPr lang="en-US" sz="1800" dirty="0" smtClean="0">
                <a:latin typeface="Arial" charset="0"/>
              </a:rPr>
              <a:t>);</a:t>
            </a:r>
            <a:br>
              <a:rPr lang="en-US" sz="1800" dirty="0" smtClean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>
                <a:latin typeface="Arial" charset="0"/>
              </a:rPr>
              <a:t>r2.setSide(</a:t>
            </a:r>
            <a:r>
              <a:rPr lang="en-US" sz="1800" dirty="0" err="1">
                <a:latin typeface="Arial" charset="0"/>
              </a:rPr>
              <a:t>Direction</a:t>
            </a:r>
            <a:r>
              <a:rPr lang="en-US" sz="1800" dirty="0" err="1" smtClean="0">
                <a:latin typeface="Arial" charset="0"/>
              </a:rPr>
              <a:t>..EAST</a:t>
            </a:r>
            <a:r>
              <a:rPr lang="en-US" sz="1800" dirty="0" smtClean="0">
                <a:latin typeface="Arial" charset="0"/>
              </a:rPr>
              <a:t>, </a:t>
            </a:r>
            <a:r>
              <a:rPr lang="en-US" sz="1800" dirty="0" smtClean="0">
                <a:solidFill>
                  <a:srgbClr val="0070C0"/>
                </a:solidFill>
                <a:latin typeface="Arial" charset="0"/>
              </a:rPr>
              <a:t>new Wall()</a:t>
            </a:r>
            <a:r>
              <a:rPr lang="en-US" sz="1800" dirty="0" smtClean="0">
                <a:latin typeface="Arial" charset="0"/>
              </a:rPr>
              <a:t>);</a:t>
            </a:r>
            <a:br>
              <a:rPr lang="en-US" sz="1800" dirty="0" smtClean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>
                <a:latin typeface="Arial" charset="0"/>
              </a:rPr>
              <a:t>r2.setSide(</a:t>
            </a:r>
            <a:r>
              <a:rPr lang="en-US" sz="1800" dirty="0" err="1">
                <a:latin typeface="Arial" charset="0"/>
              </a:rPr>
              <a:t>Direction..SOUTH</a:t>
            </a:r>
            <a:r>
              <a:rPr lang="en-US" sz="1800" dirty="0" smtClean="0">
                <a:solidFill>
                  <a:schemeClr val="hlink"/>
                </a:solidFill>
                <a:latin typeface="Arial" charset="0"/>
              </a:rPr>
              <a:t>, </a:t>
            </a:r>
            <a:r>
              <a:rPr lang="en-US" sz="1800" dirty="0" smtClean="0">
                <a:solidFill>
                  <a:srgbClr val="0070C0"/>
                </a:solidFill>
                <a:latin typeface="Arial" charset="0"/>
              </a:rPr>
              <a:t>new Wall ()</a:t>
            </a:r>
            <a:r>
              <a:rPr lang="en-US" sz="1800" dirty="0" smtClean="0">
                <a:latin typeface="Arial" charset="0"/>
              </a:rPr>
              <a:t>);</a:t>
            </a:r>
            <a:br>
              <a:rPr lang="en-US" sz="1800" dirty="0" smtClean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>
                <a:latin typeface="Arial" charset="0"/>
              </a:rPr>
              <a:t>r2.setSide(</a:t>
            </a:r>
            <a:r>
              <a:rPr lang="en-US" sz="1800" dirty="0" err="1">
                <a:latin typeface="Arial" charset="0"/>
              </a:rPr>
              <a:t>Direction</a:t>
            </a:r>
            <a:r>
              <a:rPr lang="en-US" sz="1800" dirty="0" err="1" smtClean="0">
                <a:latin typeface="Arial" charset="0"/>
              </a:rPr>
              <a:t>..WEST</a:t>
            </a:r>
            <a:r>
              <a:rPr lang="en-US" sz="1800" dirty="0" smtClean="0">
                <a:latin typeface="Arial" charset="0"/>
              </a:rPr>
              <a:t>, </a:t>
            </a:r>
            <a:r>
              <a:rPr lang="en-US" sz="1800" dirty="0" err="1" smtClean="0">
                <a:latin typeface="Arial" charset="0"/>
              </a:rPr>
              <a:t>theDoor</a:t>
            </a:r>
            <a:r>
              <a:rPr lang="en-US" sz="1800" dirty="0" smtClean="0">
                <a:latin typeface="Arial" charset="0"/>
              </a:rPr>
              <a:t>); 				return </a:t>
            </a:r>
            <a:r>
              <a:rPr lang="en-US" sz="1800" dirty="0" err="1" smtClean="0">
                <a:latin typeface="Arial" charset="0"/>
              </a:rPr>
              <a:t>aMaze</a:t>
            </a:r>
            <a:r>
              <a:rPr lang="en-US" sz="1800" dirty="0" smtClean="0">
                <a:latin typeface="Arial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Arial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Maze ---Builder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229600" cy="47244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Notice how the Builder hides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internal representation – that is classes that define rooms, doors and walls – of the maze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how these parts are assembled to form the final maze.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This makes easy to change the way Maze is represented since no client code is dependent on it.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For instance we might have windows in the representation of rooms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This is a design decision that is hidden from clients.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Client only needs to know about Maze, Rooms and Doors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in very little detail</a:t>
            </a:r>
            <a:endParaRPr lang="en-US" sz="2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Maze ---Builder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Subdividing responsibility between the Maze and Builder classes and separating the two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Enabled reusability of part of the </a:t>
            </a:r>
            <a:r>
              <a:rPr lang="en-US" sz="2000" b="1" i="1" u="sng" dirty="0" smtClean="0"/>
              <a:t>construction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Can have a variety of </a:t>
            </a:r>
            <a:r>
              <a:rPr lang="en-US" sz="2000" dirty="0" err="1" smtClean="0"/>
              <a:t>MazeBuilders</a:t>
            </a:r>
            <a:r>
              <a:rPr lang="en-US" sz="2000" dirty="0" smtClean="0"/>
              <a:t> each constructing mazes with different classes for rooms, walls, doors.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What was the basis for the decision which part of the construction remains in the </a:t>
            </a:r>
            <a:r>
              <a:rPr lang="en-US" sz="2400" dirty="0" err="1" smtClean="0"/>
              <a:t>MazeCreator</a:t>
            </a:r>
            <a:r>
              <a:rPr lang="en-US" sz="2400" dirty="0" smtClean="0"/>
              <a:t>, and what is delegated to Builder?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Find what must vary and extract it, hide it.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varying parts: type of walls, doors, rooms varies,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stable parts: e.g. the fact that rooms are connected by doors.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124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Do we still need A Factory?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Maze ---Builder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7543800" cy="1295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The concrete builder </a:t>
            </a:r>
            <a:r>
              <a:rPr lang="en-US" sz="2800" dirty="0" err="1" smtClean="0"/>
              <a:t>SimpleMazeBuilder</a:t>
            </a:r>
            <a:r>
              <a:rPr lang="en-US" sz="2800" dirty="0" smtClean="0"/>
              <a:t> is an implementation that builds simple mazes.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Let’s take a look at its code: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2438400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public interface </a:t>
            </a:r>
            <a:r>
              <a:rPr lang="en-US" sz="1800" dirty="0" err="1"/>
              <a:t>MazeBuilder</a:t>
            </a:r>
            <a:r>
              <a:rPr lang="en-US" sz="1800" dirty="0"/>
              <a:t> {</a:t>
            </a:r>
          </a:p>
          <a:p>
            <a:r>
              <a:rPr lang="en-US" sz="1800" dirty="0"/>
              <a:t>	void </a:t>
            </a:r>
            <a:r>
              <a:rPr lang="en-US" sz="1800" dirty="0" err="1"/>
              <a:t>makeMaze</a:t>
            </a:r>
            <a:r>
              <a:rPr lang="en-US" sz="1800" dirty="0"/>
              <a:t>();</a:t>
            </a:r>
          </a:p>
          <a:p>
            <a:r>
              <a:rPr lang="en-US" sz="1800" dirty="0"/>
              <a:t>	void </a:t>
            </a:r>
            <a:r>
              <a:rPr lang="en-US" sz="1800" dirty="0" err="1"/>
              <a:t>addDoor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room1, </a:t>
            </a:r>
            <a:r>
              <a:rPr lang="en-US" sz="1800" dirty="0" err="1"/>
              <a:t>int</a:t>
            </a:r>
            <a:r>
              <a:rPr lang="en-US" sz="1800" dirty="0"/>
              <a:t> room2, Direction d, </a:t>
            </a:r>
            <a:r>
              <a:rPr lang="en-US" sz="1800" dirty="0" err="1"/>
              <a:t>boolean</a:t>
            </a:r>
            <a:r>
              <a:rPr lang="en-US" sz="1800" dirty="0"/>
              <a:t> open);</a:t>
            </a:r>
          </a:p>
          <a:p>
            <a:r>
              <a:rPr lang="en-US" sz="1800" dirty="0"/>
              <a:t>	void </a:t>
            </a:r>
            <a:r>
              <a:rPr lang="en-US" sz="1800" dirty="0" err="1"/>
              <a:t>buildRoom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roomnum</a:t>
            </a:r>
            <a:r>
              <a:rPr lang="en-US" sz="1800" dirty="0"/>
              <a:t>);</a:t>
            </a:r>
          </a:p>
          <a:p>
            <a:r>
              <a:rPr lang="en-US" sz="1800" dirty="0"/>
              <a:t>	Maze </a:t>
            </a:r>
            <a:r>
              <a:rPr lang="en-US" sz="1800" dirty="0" err="1"/>
              <a:t>getMaze</a:t>
            </a:r>
            <a:r>
              <a:rPr lang="en-US" sz="1800" dirty="0"/>
              <a:t>();</a:t>
            </a:r>
          </a:p>
          <a:p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4191000"/>
            <a:ext cx="8839200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-16" charset="2"/>
              <a:buNone/>
              <a:defRPr/>
            </a:pPr>
            <a:r>
              <a:rPr lang="en-US" sz="1800" dirty="0">
                <a:latin typeface="Tahoma" charset="0"/>
              </a:rPr>
              <a:t>public class </a:t>
            </a:r>
            <a:r>
              <a:rPr lang="en-US" sz="1800" dirty="0" err="1">
                <a:latin typeface="Tahoma" charset="0"/>
              </a:rPr>
              <a:t>SimpleMazeBuilder</a:t>
            </a:r>
            <a:r>
              <a:rPr lang="en-US" sz="1800" dirty="0">
                <a:latin typeface="Tahoma" charset="0"/>
              </a:rPr>
              <a:t> implements </a:t>
            </a:r>
            <a:r>
              <a:rPr lang="en-US" sz="1800" dirty="0" err="1">
                <a:latin typeface="Tahoma" charset="0"/>
              </a:rPr>
              <a:t>MazeBuilderMazeBuiilder</a:t>
            </a:r>
            <a:endParaRPr lang="en-US" sz="1800" dirty="0" smtClean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-16" charset="2"/>
              <a:buNone/>
              <a:defRPr/>
            </a:pPr>
            <a:r>
              <a:rPr lang="en-US" sz="1800" dirty="0" smtClean="0">
                <a:latin typeface="Tahoma" charset="0"/>
              </a:rPr>
              <a:t>Maze </a:t>
            </a:r>
            <a:r>
              <a:rPr lang="en-US" sz="1800" dirty="0" err="1">
                <a:latin typeface="Tahoma" charset="0"/>
              </a:rPr>
              <a:t>myMaze</a:t>
            </a:r>
            <a:r>
              <a:rPr lang="en-US" sz="1800" dirty="0">
                <a:latin typeface="Tahoma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-16" charset="2"/>
              <a:buNone/>
              <a:defRPr/>
            </a:pPr>
            <a:r>
              <a:rPr lang="en-US" sz="1800" dirty="0">
                <a:latin typeface="Tahoma" charset="0"/>
              </a:rPr>
              <a:t>Maze </a:t>
            </a:r>
            <a:r>
              <a:rPr lang="en-US" sz="1800" dirty="0" err="1">
                <a:latin typeface="Tahoma" charset="0"/>
              </a:rPr>
              <a:t>getMaze</a:t>
            </a:r>
            <a:r>
              <a:rPr lang="en-US" sz="1800" dirty="0">
                <a:latin typeface="Tahoma" charset="0"/>
              </a:rPr>
              <a:t>() { return </a:t>
            </a:r>
            <a:r>
              <a:rPr lang="en-US" sz="1800" dirty="0" err="1">
                <a:latin typeface="Tahoma" charset="0"/>
              </a:rPr>
              <a:t>myMaze</a:t>
            </a:r>
            <a:r>
              <a:rPr lang="en-US" sz="1800" dirty="0">
                <a:latin typeface="Tahoma" charset="0"/>
              </a:rPr>
              <a:t>; }</a:t>
            </a:r>
          </a:p>
          <a:p>
            <a:pPr lvl="1" eaLnBrk="1" hangingPunct="1">
              <a:lnSpc>
                <a:spcPct val="90000"/>
              </a:lnSpc>
              <a:buFont typeface="Wingdings" pitchFamily="-16" charset="2"/>
              <a:buNone/>
              <a:defRPr/>
            </a:pPr>
            <a:r>
              <a:rPr lang="en-US" sz="1800" dirty="0">
                <a:latin typeface="Tahoma" charset="0"/>
              </a:rPr>
              <a:t>void </a:t>
            </a:r>
            <a:r>
              <a:rPr lang="en-US" sz="1800" dirty="0" err="1">
                <a:latin typeface="Tahoma" charset="0"/>
              </a:rPr>
              <a:t>buildMaze</a:t>
            </a:r>
            <a:r>
              <a:rPr lang="en-US" sz="1800" dirty="0">
                <a:latin typeface="Tahoma" charset="0"/>
              </a:rPr>
              <a:t>() </a:t>
            </a:r>
            <a:r>
              <a:rPr lang="en-US" sz="1800" dirty="0" smtClean="0">
                <a:latin typeface="Tahoma" charset="0"/>
              </a:rPr>
              <a:t>{ </a:t>
            </a:r>
            <a:r>
              <a:rPr lang="en-US" sz="1800" dirty="0" err="1" smtClean="0">
                <a:latin typeface="Tahoma" charset="0"/>
              </a:rPr>
              <a:t>myMaze</a:t>
            </a:r>
            <a:r>
              <a:rPr lang="en-US" sz="1800" dirty="0" smtClean="0">
                <a:latin typeface="Tahoma" charset="0"/>
              </a:rPr>
              <a:t> </a:t>
            </a:r>
            <a:r>
              <a:rPr lang="en-US" sz="1800" dirty="0">
                <a:latin typeface="Tahoma" charset="0"/>
              </a:rPr>
              <a:t>= new Maze</a:t>
            </a:r>
            <a:r>
              <a:rPr lang="en-US" sz="1800" dirty="0" smtClean="0">
                <a:latin typeface="Tahoma" charset="0"/>
              </a:rPr>
              <a:t>(); }</a:t>
            </a:r>
            <a:endParaRPr lang="en-US" sz="18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-16" charset="2"/>
              <a:buNone/>
              <a:defRPr/>
            </a:pPr>
            <a:r>
              <a:rPr lang="en-US" sz="1800" dirty="0">
                <a:latin typeface="Tahoma" charset="0"/>
              </a:rPr>
              <a:t>void </a:t>
            </a:r>
            <a:r>
              <a:rPr lang="en-US" sz="1800" dirty="0" err="1">
                <a:latin typeface="Tahoma" charset="0"/>
              </a:rPr>
              <a:t>buildRoom</a:t>
            </a:r>
            <a:r>
              <a:rPr lang="en-US" sz="1800" dirty="0">
                <a:latin typeface="Tahoma" charset="0"/>
              </a:rPr>
              <a:t> (</a:t>
            </a:r>
            <a:r>
              <a:rPr lang="en-US" sz="1800" dirty="0" err="1">
                <a:latin typeface="Tahoma" charset="0"/>
              </a:rPr>
              <a:t>int</a:t>
            </a:r>
            <a:r>
              <a:rPr lang="en-US" sz="1800" dirty="0">
                <a:latin typeface="Tahoma" charset="0"/>
              </a:rPr>
              <a:t> </a:t>
            </a:r>
            <a:r>
              <a:rPr lang="en-US" sz="1800" dirty="0" err="1">
                <a:latin typeface="Tahoma" charset="0"/>
              </a:rPr>
              <a:t>i</a:t>
            </a:r>
            <a:r>
              <a:rPr lang="en-US" sz="1800" dirty="0">
                <a:latin typeface="Tahoma" charset="0"/>
              </a:rPr>
              <a:t>) </a:t>
            </a:r>
            <a:r>
              <a:rPr lang="en-US" sz="1800" dirty="0" smtClean="0">
                <a:latin typeface="Tahoma" charset="0"/>
              </a:rPr>
              <a:t>{ </a:t>
            </a:r>
          </a:p>
          <a:p>
            <a:pPr lvl="1" eaLnBrk="1" hangingPunct="1">
              <a:lnSpc>
                <a:spcPct val="90000"/>
              </a:lnSpc>
              <a:buFont typeface="Wingdings" pitchFamily="-16" charset="2"/>
              <a:buNone/>
              <a:defRPr/>
            </a:pPr>
            <a:r>
              <a:rPr lang="en-US" sz="1800" dirty="0">
                <a:latin typeface="Tahoma" charset="0"/>
              </a:rPr>
              <a:t>	r = new Room(</a:t>
            </a:r>
            <a:r>
              <a:rPr lang="en-US" sz="1800" dirty="0" err="1">
                <a:latin typeface="Tahoma" charset="0"/>
              </a:rPr>
              <a:t>i</a:t>
            </a:r>
            <a:r>
              <a:rPr lang="en-US" sz="1800" dirty="0" smtClean="0">
                <a:latin typeface="Tahoma" charset="0"/>
              </a:rPr>
              <a:t>):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 smtClean="0">
                <a:latin typeface="Tahoma" charset="0"/>
              </a:rPr>
              <a:t>	// </a:t>
            </a:r>
            <a:r>
              <a:rPr lang="en-US" sz="1800" dirty="0">
                <a:latin typeface="Tahoma" charset="0"/>
              </a:rPr>
              <a:t>all room-construction code </a:t>
            </a:r>
            <a:r>
              <a:rPr lang="en-US" sz="1800" dirty="0" smtClean="0">
                <a:latin typeface="Tahoma" charset="0"/>
              </a:rPr>
              <a:t>…</a:t>
            </a:r>
            <a:endParaRPr lang="en-US" sz="18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-16" charset="2"/>
              <a:buNone/>
              <a:defRPr/>
            </a:pPr>
            <a:r>
              <a:rPr lang="en-US" sz="1800" dirty="0">
                <a:latin typeface="Tahoma" charset="0"/>
              </a:rPr>
              <a:t>	</a:t>
            </a:r>
            <a:r>
              <a:rPr lang="en-US" sz="1800" dirty="0" err="1">
                <a:latin typeface="Tahoma" charset="0"/>
              </a:rPr>
              <a:t>myMaze.addRoom</a:t>
            </a:r>
            <a:r>
              <a:rPr lang="en-US" sz="1800" dirty="0">
                <a:latin typeface="Tahoma" charset="0"/>
              </a:rPr>
              <a:t>(r);</a:t>
            </a:r>
          </a:p>
          <a:p>
            <a:pPr lvl="1" eaLnBrk="1" hangingPunct="1">
              <a:lnSpc>
                <a:spcPct val="90000"/>
              </a:lnSpc>
              <a:buFont typeface="Wingdings" pitchFamily="-16" charset="2"/>
              <a:buNone/>
              <a:defRPr/>
            </a:pPr>
            <a:r>
              <a:rPr lang="en-US" sz="1800" dirty="0" smtClean="0">
                <a:latin typeface="Tahoma" charset="0"/>
              </a:rPr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SimpleMazeBuilder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This simple builder takes care of object instantiation itself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With vanilla rooms etc.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We could still use a Factory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For extensibility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For separation of concerns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Let’s create a FactoryMazeBuilder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685800"/>
          </a:xfrm>
        </p:spPr>
        <p:txBody>
          <a:bodyPr/>
          <a:lstStyle/>
          <a:p>
            <a:pPr eaLnBrk="1" hangingPunct="1"/>
            <a:r>
              <a:rPr lang="en-US" smtClean="0"/>
              <a:t>FactoryMazeBuilder</a:t>
            </a:r>
          </a:p>
        </p:txBody>
      </p:sp>
      <p:pic>
        <p:nvPicPr>
          <p:cNvPr id="32771" name="Picture 5" descr="FactoryBuilder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838200"/>
            <a:ext cx="8839200" cy="575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391400" cy="914400"/>
          </a:xfrm>
        </p:spPr>
        <p:txBody>
          <a:bodyPr/>
          <a:lstStyle/>
          <a:p>
            <a:pPr eaLnBrk="1" hangingPunct="1"/>
            <a:r>
              <a:rPr lang="en-US" smtClean="0"/>
              <a:t>Builder Maze Game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77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183135"/>
            <a:ext cx="6715125" cy="507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 of a Kind Objects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752600"/>
            <a:ext cx="7620000" cy="4481513"/>
          </a:xfrm>
          <a:effectLst>
            <a:outerShdw dist="12700" dir="8100000" algn="ctr" rotWithShape="0">
              <a:schemeClr val="bg2">
                <a:alpha val="75000"/>
              </a:schemeClr>
            </a:outerShdw>
          </a:effectLst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smtClean="0"/>
              <a:t>There are cases in which you need one object of a certain type</a:t>
            </a:r>
          </a:p>
          <a:p>
            <a:pPr marL="54864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u="sng" smtClean="0"/>
              <a:t>One</a:t>
            </a:r>
            <a:r>
              <a:rPr lang="en-US" sz="2400" smtClean="0"/>
              <a:t> and </a:t>
            </a:r>
            <a:r>
              <a:rPr lang="en-US" sz="2400" u="sng" smtClean="0"/>
              <a:t>only one</a:t>
            </a:r>
            <a:endParaRPr lang="en-US" sz="2400" smtClean="0"/>
          </a:p>
          <a:p>
            <a:pPr marL="54864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smtClean="0"/>
              <a:t>Shared globally across the system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smtClean="0"/>
              <a:t>Examples:</a:t>
            </a:r>
          </a:p>
          <a:p>
            <a:pPr marL="54864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smtClean="0"/>
              <a:t>Abstraction for accessing a single resource (e.g. log file)</a:t>
            </a:r>
          </a:p>
          <a:p>
            <a:pPr marL="54864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smtClean="0"/>
              <a:t>A load balancer object</a:t>
            </a:r>
          </a:p>
          <a:p>
            <a:pPr marL="54864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smtClean="0"/>
              <a:t> A centralized Factory</a:t>
            </a:r>
          </a:p>
          <a:p>
            <a:pPr marL="54864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smtClean="0"/>
              <a:t>A dialog box that is used across the GUI</a:t>
            </a:r>
          </a:p>
        </p:txBody>
      </p:sp>
    </p:spTree>
    <p:extLst>
      <p:ext uri="{BB962C8B-B14F-4D97-AF65-F5344CB8AC3E}">
        <p14:creationId xmlns:p14="http://schemas.microsoft.com/office/powerpoint/2010/main" val="3175941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Requirements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Enforce uniqueness: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make sure nobody can create further instances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use information hiding mechanisms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Responsibility: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you don’t want the clients of that object to be responsible for checking uniqueness and for usage policy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encapsulate that responsibility within the class of that object</a:t>
            </a:r>
          </a:p>
        </p:txBody>
      </p:sp>
    </p:spTree>
    <p:extLst>
      <p:ext uri="{BB962C8B-B14F-4D97-AF65-F5344CB8AC3E}">
        <p14:creationId xmlns:p14="http://schemas.microsoft.com/office/powerpoint/2010/main" val="6486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The Singleton pattern</a:t>
            </a:r>
          </a:p>
        </p:txBody>
      </p:sp>
    </p:spTree>
    <p:extLst>
      <p:ext uri="{BB962C8B-B14F-4D97-AF65-F5344CB8AC3E}">
        <p14:creationId xmlns:p14="http://schemas.microsoft.com/office/powerpoint/2010/main" val="5767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248400" cy="762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Factory Method Pattern</a:t>
            </a:r>
          </a:p>
        </p:txBody>
      </p:sp>
      <p:graphicFrame>
        <p:nvGraphicFramePr>
          <p:cNvPr id="24579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762000" y="533400"/>
          <a:ext cx="7180263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Visio" r:id="rId4" imgW="9850755" imgH="8141018" progId="Visio.Drawing.11">
                  <p:embed/>
                </p:oleObj>
              </mc:Choice>
              <mc:Fallback>
                <p:oleObj name="Visio" r:id="rId4" imgW="9850755" imgH="814101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3400"/>
                        <a:ext cx="7180263" cy="563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586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bullet-proof Java “idiom”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371600"/>
            <a:ext cx="8077200" cy="4648200"/>
          </a:xfrm>
          <a:solidFill>
            <a:srgbClr val="FFFF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>
                <a:latin typeface="Tahoma" pitchFamily="34" charset="0"/>
              </a:rPr>
              <a:t>public class Singleton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>
                <a:latin typeface="Tahoma" pitchFamily="34" charset="0"/>
              </a:rPr>
              <a:t>   // Private constructor suppresses generation of (public) default constructor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>
                <a:latin typeface="Tahoma" pitchFamily="34" charset="0"/>
              </a:rPr>
              <a:t>   </a:t>
            </a:r>
            <a:r>
              <a:rPr lang="en-US" sz="1800" dirty="0" smtClean="0">
                <a:solidFill>
                  <a:srgbClr val="FF0000"/>
                </a:solidFill>
                <a:latin typeface="Tahoma" pitchFamily="34" charset="0"/>
              </a:rPr>
              <a:t>private</a:t>
            </a:r>
            <a:r>
              <a:rPr lang="en-US" sz="1800" dirty="0" smtClean="0">
                <a:latin typeface="Tahoma" pitchFamily="34" charset="0"/>
              </a:rPr>
              <a:t> Singleton() {}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>
                <a:latin typeface="Tahoma" pitchFamily="34" charset="0"/>
              </a:rPr>
              <a:t>   /**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>
                <a:latin typeface="Tahoma" pitchFamily="34" charset="0"/>
              </a:rPr>
              <a:t>    * </a:t>
            </a:r>
            <a:r>
              <a:rPr lang="en-US" sz="1800" dirty="0" err="1" smtClean="0">
                <a:latin typeface="Tahoma" pitchFamily="34" charset="0"/>
              </a:rPr>
              <a:t>SingletonHolder</a:t>
            </a:r>
            <a:r>
              <a:rPr lang="en-US" sz="1800" dirty="0" smtClean="0">
                <a:latin typeface="Tahoma" pitchFamily="34" charset="0"/>
              </a:rPr>
              <a:t> is loaded on the 1st call of </a:t>
            </a:r>
            <a:r>
              <a:rPr lang="en-US" sz="1800" dirty="0" err="1" smtClean="0">
                <a:latin typeface="Tahoma" pitchFamily="34" charset="0"/>
              </a:rPr>
              <a:t>Singleton.getInstance</a:t>
            </a:r>
            <a:r>
              <a:rPr lang="en-US" sz="1800" dirty="0" smtClean="0">
                <a:latin typeface="Tahoma" pitchFamily="34" charset="0"/>
              </a:rPr>
              <a:t>()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>
                <a:latin typeface="Tahoma" pitchFamily="34" charset="0"/>
              </a:rPr>
              <a:t>    * or the first access to </a:t>
            </a:r>
            <a:r>
              <a:rPr lang="en-US" sz="1800" dirty="0" err="1" smtClean="0">
                <a:latin typeface="Tahoma" pitchFamily="34" charset="0"/>
              </a:rPr>
              <a:t>SingletonHolder.INSTANCE</a:t>
            </a:r>
            <a:r>
              <a:rPr lang="en-US" sz="1800" dirty="0" smtClean="0">
                <a:latin typeface="Tahoma" pitchFamily="34" charset="0"/>
              </a:rPr>
              <a:t>, not before.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>
                <a:latin typeface="Tahoma" pitchFamily="34" charset="0"/>
              </a:rPr>
              <a:t>    */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>
                <a:latin typeface="Tahoma" pitchFamily="34" charset="0"/>
              </a:rPr>
              <a:t>   </a:t>
            </a:r>
            <a:r>
              <a:rPr lang="en-US" sz="1800" dirty="0" smtClean="0">
                <a:solidFill>
                  <a:srgbClr val="FF0000"/>
                </a:solidFill>
                <a:latin typeface="Tahoma" pitchFamily="34" charset="0"/>
              </a:rPr>
              <a:t>private</a:t>
            </a:r>
            <a:r>
              <a:rPr lang="en-US" sz="1800" dirty="0" smtClean="0">
                <a:latin typeface="Tahoma" pitchFamily="34" charset="0"/>
              </a:rPr>
              <a:t> static class </a:t>
            </a:r>
            <a:r>
              <a:rPr lang="en-US" sz="1800" dirty="0" err="1" smtClean="0">
                <a:latin typeface="Tahoma" pitchFamily="34" charset="0"/>
              </a:rPr>
              <a:t>SingletonHolder</a:t>
            </a:r>
            <a:r>
              <a:rPr lang="en-US" sz="1800" dirty="0" smtClean="0">
                <a:latin typeface="Tahoma" pitchFamily="34" charset="0"/>
              </a:rPr>
              <a:t> {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>
                <a:latin typeface="Tahoma" pitchFamily="34" charset="0"/>
              </a:rPr>
              <a:t>     private final static Singleton INSTANCE = new Singleton();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>
                <a:latin typeface="Tahoma" pitchFamily="34" charset="0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>
                <a:latin typeface="Tahoma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>
                <a:latin typeface="Tahoma" pitchFamily="34" charset="0"/>
              </a:rPr>
              <a:t>   </a:t>
            </a:r>
            <a:r>
              <a:rPr lang="en-US" sz="1800" dirty="0" smtClean="0">
                <a:solidFill>
                  <a:srgbClr val="92D050"/>
                </a:solidFill>
                <a:latin typeface="Tahoma" pitchFamily="34" charset="0"/>
              </a:rPr>
              <a:t>public</a:t>
            </a:r>
            <a:r>
              <a:rPr lang="en-US" sz="1800" dirty="0" smtClean="0">
                <a:latin typeface="Tahoma" pitchFamily="34" charset="0"/>
              </a:rPr>
              <a:t> static Singleton </a:t>
            </a:r>
            <a:r>
              <a:rPr lang="en-US" sz="1800" dirty="0" err="1" smtClean="0">
                <a:latin typeface="Tahoma" pitchFamily="34" charset="0"/>
              </a:rPr>
              <a:t>getInstance</a:t>
            </a:r>
            <a:r>
              <a:rPr lang="en-US" sz="1800" dirty="0" smtClean="0">
                <a:latin typeface="Tahoma" pitchFamily="34" charset="0"/>
              </a:rPr>
              <a:t>()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>
                <a:latin typeface="Tahoma" pitchFamily="34" charset="0"/>
              </a:rPr>
              <a:t>     return </a:t>
            </a:r>
            <a:r>
              <a:rPr lang="en-US" sz="1800" dirty="0" err="1" smtClean="0">
                <a:latin typeface="Tahoma" pitchFamily="34" charset="0"/>
              </a:rPr>
              <a:t>SingletonHolder.INSTANCE</a:t>
            </a:r>
            <a:r>
              <a:rPr lang="en-US" sz="1800" dirty="0" smtClean="0">
                <a:latin typeface="Tahoma" pitchFamily="34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>
                <a:latin typeface="Tahoma" pitchFamily="34" charset="0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>
                <a:latin typeface="Tahoma" pitchFamily="34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81259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singlet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209800"/>
            <a:ext cx="572135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49400" y="4059238"/>
            <a:ext cx="6405563" cy="1939925"/>
          </a:xfrm>
          <a:effectLst>
            <a:outerShdw dist="12700" dir="8100000" algn="ctr" rotWithShape="0">
              <a:schemeClr val="bg2">
                <a:alpha val="75000"/>
              </a:schemeClr>
            </a:outerShdw>
          </a:effectLst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b="1" smtClean="0"/>
              <a:t>Singleton </a:t>
            </a:r>
            <a:r>
              <a:rPr lang="en-US" sz="2800" smtClean="0"/>
              <a:t>  </a:t>
            </a:r>
            <a:endParaRPr lang="en-US" sz="2800" b="1" smtClean="0"/>
          </a:p>
          <a:p>
            <a:pPr marL="54864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smtClean="0"/>
              <a:t>instance is a private class attribute</a:t>
            </a:r>
          </a:p>
          <a:p>
            <a:pPr marL="54864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smtClean="0"/>
              <a:t>instance() is a class (static) operation.</a:t>
            </a:r>
          </a:p>
          <a:p>
            <a:pPr marL="54864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smtClean="0"/>
              <a:t>Creates and maintains its own unique instance.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143000" y="1295400"/>
            <a:ext cx="6629400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 b="1"/>
              <a:t>The Singleton Pattern</a:t>
            </a:r>
            <a:r>
              <a:rPr lang="en-US" sz="1800"/>
              <a:t> ensures a class has only one instance, and provides a global point of access to it. </a:t>
            </a:r>
          </a:p>
        </p:txBody>
      </p:sp>
    </p:spTree>
    <p:extLst>
      <p:ext uri="{BB962C8B-B14F-4D97-AF65-F5344CB8AC3E}">
        <p14:creationId xmlns:p14="http://schemas.microsoft.com/office/powerpoint/2010/main" val="1963284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Singleton pattern</a:t>
            </a:r>
          </a:p>
        </p:txBody>
      </p:sp>
      <p:sp>
        <p:nvSpPr>
          <p:cNvPr id="50179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smtClean="0"/>
              <a:t>Classification</a:t>
            </a:r>
            <a:r>
              <a:rPr lang="en-US" sz="240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Creational purpose; Object scope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Context</a:t>
            </a:r>
            <a:r>
              <a:rPr lang="en-US" sz="2400" smtClean="0"/>
              <a:t>: You want to have only one object of a class, but no global object controls the instantiation of this object. You want to ensure all clients reference this object without passing a handle to all of them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Problem</a:t>
            </a:r>
            <a:r>
              <a:rPr lang="en-US" sz="2400" smtClean="0"/>
              <a:t>: several clients need regulated access to the same thing, and you want to ensure uniqueness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Solution</a:t>
            </a:r>
            <a:r>
              <a:rPr lang="en-US" sz="2400" smtClean="0"/>
              <a:t>: guarantees one and only on instance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Consequences</a:t>
            </a:r>
            <a:r>
              <a:rPr lang="en-US" sz="240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Clients do not need to care about existence or uniqueness of singleton instance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They do not need to pass around references</a:t>
            </a:r>
          </a:p>
        </p:txBody>
      </p:sp>
    </p:spTree>
    <p:extLst>
      <p:ext uri="{BB962C8B-B14F-4D97-AF65-F5344CB8AC3E}">
        <p14:creationId xmlns:p14="http://schemas.microsoft.com/office/powerpoint/2010/main" val="26322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Creational patterns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/>
              <a:t>Creational patterns</a:t>
            </a:r>
            <a:r>
              <a:rPr lang="en-US" dirty="0" smtClean="0"/>
              <a:t> involve object instantiation and all provide a way to decouple a client from objects it needs to instantiate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Members of this “group”: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Factory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Abstract Factory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Builder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Prototype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Singleton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5325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smtClean="0"/>
              <a:t>We have done with all Creational Patterns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(SOLID) Design Principles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Single Responsibility (Separation of </a:t>
            </a:r>
            <a:r>
              <a:rPr lang="en-US" dirty="0"/>
              <a:t>Concern, Low coupling,  High </a:t>
            </a:r>
            <a:r>
              <a:rPr lang="en-US" dirty="0" smtClean="0"/>
              <a:t>cohesion)</a:t>
            </a:r>
          </a:p>
          <a:p>
            <a:pPr eaLnBrk="1" hangingPunct="1">
              <a:defRPr/>
            </a:pPr>
            <a:r>
              <a:rPr lang="en-US" dirty="0" smtClean="0"/>
              <a:t>Open Close Principle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err="1" smtClean="0"/>
              <a:t>Liskov</a:t>
            </a:r>
            <a:r>
              <a:rPr lang="en-US" dirty="0" smtClean="0"/>
              <a:t> Substitution Principle 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	</a:t>
            </a:r>
            <a:r>
              <a:rPr lang="en-US" i="1" dirty="0" smtClean="0"/>
              <a:t>Let </a:t>
            </a:r>
            <a:r>
              <a:rPr lang="en-US" i="1" dirty="0"/>
              <a:t>q(x) be a property provable about objects x of type T. Then q(y) should be provable for objects y of type S where S is a subtype of T</a:t>
            </a:r>
            <a:r>
              <a:rPr lang="en-US" i="1" dirty="0" smtClean="0"/>
              <a:t>.</a:t>
            </a:r>
          </a:p>
          <a:p>
            <a:pPr marL="274638" lvl="1" indent="0" eaLnBrk="1" hangingPunct="1">
              <a:buNone/>
              <a:defRPr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Interface Segregation Principle 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Dependency Inversion Principle (Information Hiding, Favor composition over inheritance)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312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Code Clone</a:t>
            </a:r>
          </a:p>
          <a:p>
            <a:endParaRPr lang="en-US" dirty="0"/>
          </a:p>
          <a:p>
            <a:r>
              <a:rPr lang="en-US" dirty="0" smtClean="0"/>
              <a:t>Feature Envy</a:t>
            </a:r>
          </a:p>
          <a:p>
            <a:endParaRPr lang="en-US" dirty="0"/>
          </a:p>
          <a:p>
            <a:r>
              <a:rPr lang="en-US" dirty="0" smtClean="0"/>
              <a:t>God Method/Class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8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Factory Method Pattern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219200"/>
            <a:ext cx="7772400" cy="4800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Arial" charset="0"/>
              </a:rPr>
              <a:t>public Maze </a:t>
            </a:r>
            <a:r>
              <a:rPr lang="en-US" sz="1800" dirty="0" err="1" smtClean="0">
                <a:latin typeface="Arial" charset="0"/>
              </a:rPr>
              <a:t>createMaze</a:t>
            </a:r>
            <a:r>
              <a:rPr lang="en-US" sz="1800" dirty="0" smtClean="0">
                <a:latin typeface="Arial" charset="0"/>
              </a:rPr>
              <a:t> (</a:t>
            </a:r>
            <a:r>
              <a:rPr lang="en-US" sz="1800" dirty="0" err="1" smtClean="0">
                <a:latin typeface="Arial" charset="0"/>
              </a:rPr>
              <a:t>MazeFactory</a:t>
            </a:r>
            <a:r>
              <a:rPr lang="en-US" sz="1800" dirty="0" smtClean="0">
                <a:latin typeface="Arial" charset="0"/>
              </a:rPr>
              <a:t> factory) {</a:t>
            </a:r>
            <a:br>
              <a:rPr lang="en-US" sz="1800" dirty="0" smtClean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>	Maze </a:t>
            </a:r>
            <a:r>
              <a:rPr lang="en-US" sz="1800" dirty="0" err="1" smtClean="0">
                <a:latin typeface="Arial" charset="0"/>
              </a:rPr>
              <a:t>aMaze</a:t>
            </a:r>
            <a:r>
              <a:rPr lang="en-US" sz="1800" dirty="0" smtClean="0">
                <a:latin typeface="Arial" charset="0"/>
              </a:rPr>
              <a:t> = </a:t>
            </a:r>
            <a:r>
              <a:rPr lang="en-US" sz="1800" dirty="0" err="1" smtClean="0">
                <a:solidFill>
                  <a:srgbClr val="C00000"/>
                </a:solidFill>
                <a:latin typeface="Arial" charset="0"/>
              </a:rPr>
              <a:t>makeMaze</a:t>
            </a:r>
            <a:r>
              <a:rPr lang="en-US" sz="1800" dirty="0" smtClean="0">
                <a:solidFill>
                  <a:srgbClr val="C00000"/>
                </a:solidFill>
                <a:latin typeface="Arial" charset="0"/>
              </a:rPr>
              <a:t>()</a:t>
            </a:r>
            <a:r>
              <a:rPr lang="en-US" sz="1800" dirty="0" smtClean="0">
                <a:solidFill>
                  <a:schemeClr val="hlink"/>
                </a:solidFill>
                <a:latin typeface="Arial" charset="0"/>
              </a:rPr>
              <a:t>;</a:t>
            </a: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>	Room r1 = </a:t>
            </a:r>
            <a:r>
              <a:rPr lang="en-US" sz="1800" dirty="0" err="1" smtClean="0">
                <a:solidFill>
                  <a:srgbClr val="C00000"/>
                </a:solidFill>
                <a:latin typeface="Arial" charset="0"/>
              </a:rPr>
              <a:t>makeRoom</a:t>
            </a:r>
            <a:r>
              <a:rPr lang="en-US" sz="1800" dirty="0" smtClean="0">
                <a:solidFill>
                  <a:srgbClr val="C00000"/>
                </a:solidFill>
                <a:latin typeface="Arial" charset="0"/>
              </a:rPr>
              <a:t>(1)</a:t>
            </a:r>
            <a:r>
              <a:rPr lang="en-US" sz="1800" dirty="0" smtClean="0">
                <a:solidFill>
                  <a:schemeClr val="hlink"/>
                </a:solidFill>
                <a:latin typeface="Arial" charset="0"/>
              </a:rPr>
              <a:t>;</a:t>
            </a: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>	Room r2 = </a:t>
            </a:r>
            <a:r>
              <a:rPr lang="en-US" sz="1800" dirty="0" err="1" smtClean="0">
                <a:solidFill>
                  <a:srgbClr val="C00000"/>
                </a:solidFill>
                <a:latin typeface="Arial" charset="0"/>
              </a:rPr>
              <a:t>makeRoom</a:t>
            </a:r>
            <a:r>
              <a:rPr lang="en-US" sz="1800" dirty="0" smtClean="0">
                <a:solidFill>
                  <a:srgbClr val="C00000"/>
                </a:solidFill>
                <a:latin typeface="Arial" charset="0"/>
              </a:rPr>
              <a:t>(2)</a:t>
            </a:r>
            <a:r>
              <a:rPr lang="en-US" sz="1800" dirty="0" smtClean="0">
                <a:solidFill>
                  <a:schemeClr val="hlink"/>
                </a:solidFill>
                <a:latin typeface="Arial" charset="0"/>
              </a:rPr>
              <a:t>;</a:t>
            </a: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>	Door </a:t>
            </a:r>
            <a:r>
              <a:rPr lang="en-US" sz="1800" dirty="0" err="1" smtClean="0">
                <a:latin typeface="Arial" charset="0"/>
              </a:rPr>
              <a:t>theDoor</a:t>
            </a:r>
            <a:r>
              <a:rPr lang="en-US" sz="1800" dirty="0" smtClean="0">
                <a:latin typeface="Arial" charset="0"/>
              </a:rPr>
              <a:t> = </a:t>
            </a:r>
            <a:r>
              <a:rPr lang="en-US" sz="1800" dirty="0" err="1" smtClean="0">
                <a:solidFill>
                  <a:srgbClr val="C00000"/>
                </a:solidFill>
                <a:latin typeface="Arial" charset="0"/>
              </a:rPr>
              <a:t>makeDoor</a:t>
            </a:r>
            <a:r>
              <a:rPr lang="en-US" sz="1800" dirty="0" smtClean="0">
                <a:solidFill>
                  <a:srgbClr val="C00000"/>
                </a:solidFill>
                <a:latin typeface="Arial" charset="0"/>
              </a:rPr>
              <a:t>(r1, r2)</a:t>
            </a:r>
            <a:r>
              <a:rPr lang="en-US" sz="1800" dirty="0" smtClean="0">
                <a:solidFill>
                  <a:schemeClr val="hlink"/>
                </a:solidFill>
                <a:latin typeface="Arial" charset="0"/>
              </a:rPr>
              <a:t>;</a:t>
            </a:r>
            <a:r>
              <a:rPr lang="en-US" sz="1800" dirty="0" smtClean="0">
                <a:latin typeface="Arial" charset="0"/>
              </a:rPr>
              <a:t> 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Arial" charset="0"/>
              </a:rPr>
              <a:t>		</a:t>
            </a:r>
            <a:r>
              <a:rPr lang="en-US" sz="1800" dirty="0" err="1" smtClean="0">
                <a:latin typeface="Arial" charset="0"/>
              </a:rPr>
              <a:t>aMaze.addRoom</a:t>
            </a:r>
            <a:r>
              <a:rPr lang="en-US" sz="1800" dirty="0" smtClean="0">
                <a:latin typeface="Arial" charset="0"/>
              </a:rPr>
              <a:t>(r1);</a:t>
            </a:r>
            <a:br>
              <a:rPr lang="en-US" sz="1800" dirty="0" smtClean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 err="1" smtClean="0">
                <a:latin typeface="Arial" charset="0"/>
              </a:rPr>
              <a:t>aMaze.addRoom</a:t>
            </a:r>
            <a:r>
              <a:rPr lang="en-US" sz="1800" dirty="0" smtClean="0">
                <a:latin typeface="Arial" charset="0"/>
              </a:rPr>
              <a:t>(r2);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Arial" charset="0"/>
              </a:rPr>
              <a:t>		</a:t>
            </a:r>
            <a:r>
              <a:rPr lang="en-US" sz="1800" dirty="0">
                <a:latin typeface="Arial" charset="0"/>
              </a:rPr>
              <a:t>r1.setSide(</a:t>
            </a:r>
            <a:r>
              <a:rPr lang="en-US" sz="1800" dirty="0" err="1">
                <a:latin typeface="Arial" charset="0"/>
              </a:rPr>
              <a:t>Direction..NORTH</a:t>
            </a:r>
            <a:r>
              <a:rPr lang="en-US" sz="1800" dirty="0" smtClean="0">
                <a:latin typeface="Arial" charset="0"/>
              </a:rPr>
              <a:t>, </a:t>
            </a:r>
            <a:r>
              <a:rPr lang="en-US" sz="1800" dirty="0" err="1" smtClean="0">
                <a:solidFill>
                  <a:srgbClr val="C00000"/>
                </a:solidFill>
                <a:latin typeface="Arial" charset="0"/>
              </a:rPr>
              <a:t>makeWall</a:t>
            </a:r>
            <a:r>
              <a:rPr lang="en-US" sz="1800" dirty="0" smtClean="0">
                <a:solidFill>
                  <a:srgbClr val="C00000"/>
                </a:solidFill>
                <a:latin typeface="Arial" charset="0"/>
              </a:rPr>
              <a:t>()</a:t>
            </a:r>
            <a:r>
              <a:rPr lang="en-US" sz="1800" dirty="0" smtClean="0">
                <a:latin typeface="Arial" charset="0"/>
              </a:rPr>
              <a:t>);</a:t>
            </a:r>
            <a:br>
              <a:rPr lang="en-US" sz="1800" dirty="0" smtClean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>
                <a:latin typeface="Arial" charset="0"/>
              </a:rPr>
              <a:t>r1.setSide(</a:t>
            </a:r>
            <a:r>
              <a:rPr lang="en-US" sz="1800" dirty="0" err="1">
                <a:latin typeface="Arial" charset="0"/>
              </a:rPr>
              <a:t>Direction..EAST</a:t>
            </a:r>
            <a:r>
              <a:rPr lang="en-US" sz="1800" dirty="0" smtClean="0">
                <a:latin typeface="Arial" charset="0"/>
              </a:rPr>
              <a:t>, </a:t>
            </a:r>
            <a:r>
              <a:rPr lang="en-US" sz="1800" dirty="0" err="1" smtClean="0">
                <a:latin typeface="Arial" charset="0"/>
              </a:rPr>
              <a:t>theDoor</a:t>
            </a:r>
            <a:r>
              <a:rPr lang="en-US" sz="1800" dirty="0" smtClean="0">
                <a:latin typeface="Arial" charset="0"/>
              </a:rPr>
              <a:t>);</a:t>
            </a:r>
            <a:br>
              <a:rPr lang="en-US" sz="1800" dirty="0" smtClean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>
                <a:latin typeface="Arial" charset="0"/>
              </a:rPr>
              <a:t>r1.setSide(</a:t>
            </a:r>
            <a:r>
              <a:rPr lang="en-US" sz="1800" dirty="0" err="1">
                <a:latin typeface="Arial" charset="0"/>
              </a:rPr>
              <a:t>Direction..SOUTH</a:t>
            </a:r>
            <a:r>
              <a:rPr lang="en-US" sz="1800" dirty="0" smtClean="0">
                <a:latin typeface="Arial" charset="0"/>
              </a:rPr>
              <a:t>, </a:t>
            </a:r>
            <a:r>
              <a:rPr lang="en-US" sz="1800" dirty="0" err="1" smtClean="0">
                <a:solidFill>
                  <a:srgbClr val="C00000"/>
                </a:solidFill>
                <a:latin typeface="Arial" charset="0"/>
              </a:rPr>
              <a:t>makeWall</a:t>
            </a:r>
            <a:r>
              <a:rPr lang="en-US" sz="1800" dirty="0" smtClean="0">
                <a:solidFill>
                  <a:srgbClr val="C00000"/>
                </a:solidFill>
                <a:latin typeface="Arial" charset="0"/>
              </a:rPr>
              <a:t>()</a:t>
            </a:r>
            <a:r>
              <a:rPr lang="en-US" sz="1800" dirty="0" smtClean="0">
                <a:latin typeface="Arial" charset="0"/>
              </a:rPr>
              <a:t>);</a:t>
            </a:r>
            <a:br>
              <a:rPr lang="en-US" sz="1800" dirty="0" smtClean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>
                <a:latin typeface="Arial" charset="0"/>
              </a:rPr>
              <a:t>r1.setSide(</a:t>
            </a:r>
            <a:r>
              <a:rPr lang="en-US" sz="1800" dirty="0" err="1">
                <a:latin typeface="Arial" charset="0"/>
              </a:rPr>
              <a:t>Direction..WEST</a:t>
            </a:r>
            <a:r>
              <a:rPr lang="en-US" sz="1800" dirty="0" smtClean="0">
                <a:latin typeface="Arial" charset="0"/>
              </a:rPr>
              <a:t>, </a:t>
            </a:r>
            <a:r>
              <a:rPr lang="en-US" sz="1800" dirty="0" err="1" smtClean="0">
                <a:solidFill>
                  <a:srgbClr val="C00000"/>
                </a:solidFill>
                <a:latin typeface="Arial" charset="0"/>
              </a:rPr>
              <a:t>makeWall</a:t>
            </a:r>
            <a:r>
              <a:rPr lang="en-US" sz="1800" dirty="0" smtClean="0">
                <a:solidFill>
                  <a:srgbClr val="C00000"/>
                </a:solidFill>
                <a:latin typeface="Arial" charset="0"/>
              </a:rPr>
              <a:t>()</a:t>
            </a:r>
            <a:r>
              <a:rPr lang="en-US" sz="1800" dirty="0" smtClean="0">
                <a:solidFill>
                  <a:schemeClr val="hlink"/>
                </a:solidFill>
                <a:latin typeface="Arial" charset="0"/>
              </a:rPr>
              <a:t>)</a:t>
            </a:r>
            <a:r>
              <a:rPr lang="en-US" sz="1800" dirty="0" smtClean="0">
                <a:latin typeface="Arial" charset="0"/>
              </a:rPr>
              <a:t>; 				r2.setSide(</a:t>
            </a:r>
            <a:r>
              <a:rPr lang="en-US" sz="1800" dirty="0" err="1" smtClean="0">
                <a:latin typeface="Arial" charset="0"/>
              </a:rPr>
              <a:t>Direction.NORTH</a:t>
            </a:r>
            <a:r>
              <a:rPr lang="en-US" sz="1800" dirty="0" smtClean="0">
                <a:latin typeface="Arial" charset="0"/>
              </a:rPr>
              <a:t>, </a:t>
            </a:r>
            <a:r>
              <a:rPr lang="en-US" sz="1800" dirty="0" err="1" smtClean="0">
                <a:solidFill>
                  <a:srgbClr val="C00000"/>
                </a:solidFill>
                <a:latin typeface="Arial" charset="0"/>
              </a:rPr>
              <a:t>makeWall</a:t>
            </a:r>
            <a:r>
              <a:rPr lang="en-US" sz="1800" dirty="0" smtClean="0">
                <a:solidFill>
                  <a:srgbClr val="C00000"/>
                </a:solidFill>
                <a:latin typeface="Arial" charset="0"/>
              </a:rPr>
              <a:t>()</a:t>
            </a:r>
            <a:r>
              <a:rPr lang="en-US" sz="1800" dirty="0" smtClean="0">
                <a:latin typeface="Arial" charset="0"/>
              </a:rPr>
              <a:t>);</a:t>
            </a:r>
            <a:br>
              <a:rPr lang="en-US" sz="1800" dirty="0" smtClean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>
                <a:latin typeface="Arial" charset="0"/>
              </a:rPr>
              <a:t>r2.setSide(</a:t>
            </a:r>
            <a:r>
              <a:rPr lang="en-US" sz="1800" dirty="0" err="1">
                <a:latin typeface="Arial" charset="0"/>
              </a:rPr>
              <a:t>Direction..EAST</a:t>
            </a:r>
            <a:r>
              <a:rPr lang="en-US" sz="1800" dirty="0" smtClean="0">
                <a:latin typeface="Arial" charset="0"/>
              </a:rPr>
              <a:t>, </a:t>
            </a:r>
            <a:r>
              <a:rPr lang="en-US" sz="1800" dirty="0" err="1" smtClean="0">
                <a:solidFill>
                  <a:srgbClr val="C00000"/>
                </a:solidFill>
                <a:latin typeface="Arial" charset="0"/>
              </a:rPr>
              <a:t>makeWall</a:t>
            </a:r>
            <a:r>
              <a:rPr lang="en-US" sz="1800" dirty="0" smtClean="0">
                <a:solidFill>
                  <a:srgbClr val="C00000"/>
                </a:solidFill>
                <a:latin typeface="Arial" charset="0"/>
              </a:rPr>
              <a:t>()</a:t>
            </a:r>
            <a:r>
              <a:rPr lang="en-US" sz="1800" dirty="0" smtClean="0">
                <a:latin typeface="Arial" charset="0"/>
              </a:rPr>
              <a:t>);</a:t>
            </a:r>
            <a:br>
              <a:rPr lang="en-US" sz="1800" dirty="0" smtClean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>
                <a:latin typeface="Arial" charset="0"/>
              </a:rPr>
              <a:t>r2.setSide(</a:t>
            </a:r>
            <a:r>
              <a:rPr lang="en-US" sz="1800" dirty="0" err="1">
                <a:latin typeface="Arial" charset="0"/>
              </a:rPr>
              <a:t>Direction..SOUTH</a:t>
            </a:r>
            <a:r>
              <a:rPr lang="en-US" sz="1800" dirty="0" smtClean="0">
                <a:solidFill>
                  <a:schemeClr val="hlink"/>
                </a:solidFill>
                <a:latin typeface="Arial" charset="0"/>
              </a:rPr>
              <a:t>, </a:t>
            </a:r>
            <a:r>
              <a:rPr lang="en-US" sz="1800" dirty="0" err="1" smtClean="0">
                <a:solidFill>
                  <a:srgbClr val="C00000"/>
                </a:solidFill>
                <a:latin typeface="Arial" charset="0"/>
              </a:rPr>
              <a:t>makeWall</a:t>
            </a:r>
            <a:r>
              <a:rPr lang="en-US" sz="1800" dirty="0" smtClean="0">
                <a:solidFill>
                  <a:srgbClr val="C00000"/>
                </a:solidFill>
                <a:latin typeface="Arial" charset="0"/>
              </a:rPr>
              <a:t>()</a:t>
            </a:r>
            <a:r>
              <a:rPr lang="en-US" sz="1800" dirty="0" smtClean="0">
                <a:latin typeface="Arial" charset="0"/>
              </a:rPr>
              <a:t>);</a:t>
            </a:r>
            <a:br>
              <a:rPr lang="en-US" sz="1800" dirty="0" smtClean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>
                <a:latin typeface="Arial" charset="0"/>
              </a:rPr>
              <a:t>r2.setSide(</a:t>
            </a:r>
            <a:r>
              <a:rPr lang="en-US" sz="1800" dirty="0" err="1">
                <a:latin typeface="Arial" charset="0"/>
              </a:rPr>
              <a:t>Direction..WEST</a:t>
            </a:r>
            <a:r>
              <a:rPr lang="en-US" sz="1800" dirty="0" smtClean="0">
                <a:latin typeface="Arial" charset="0"/>
              </a:rPr>
              <a:t>, </a:t>
            </a:r>
            <a:r>
              <a:rPr lang="en-US" sz="1800" dirty="0" err="1" smtClean="0">
                <a:latin typeface="Arial" charset="0"/>
              </a:rPr>
              <a:t>theDoor</a:t>
            </a:r>
            <a:r>
              <a:rPr lang="en-US" sz="1800" dirty="0" smtClean="0">
                <a:latin typeface="Arial" charset="0"/>
              </a:rPr>
              <a:t>); 				return </a:t>
            </a:r>
            <a:r>
              <a:rPr lang="en-US" sz="1800" dirty="0" err="1" smtClean="0">
                <a:latin typeface="Arial" charset="0"/>
              </a:rPr>
              <a:t>aMaze</a:t>
            </a:r>
            <a:r>
              <a:rPr lang="en-US" sz="1800" dirty="0" smtClean="0">
                <a:latin typeface="Arial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Arial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5410200" cy="685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Abstract Factory Pattern</a:t>
            </a:r>
          </a:p>
        </p:txBody>
      </p:sp>
      <p:graphicFrame>
        <p:nvGraphicFramePr>
          <p:cNvPr id="38915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066800" y="533400"/>
          <a:ext cx="7161213" cy="574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Visio" r:id="rId4" imgW="9591675" imgH="7705249" progId="Visio.Drawing.11">
                  <p:embed/>
                </p:oleObj>
              </mc:Choice>
              <mc:Fallback>
                <p:oleObj name="Visio" r:id="rId4" imgW="9591675" imgH="770524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33400"/>
                        <a:ext cx="7161213" cy="574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472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Abstract Factory Pattern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219200"/>
            <a:ext cx="7772400" cy="4800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Arial" charset="0"/>
              </a:rPr>
              <a:t>public Maze </a:t>
            </a:r>
            <a:r>
              <a:rPr lang="en-US" sz="1800" dirty="0" err="1" smtClean="0">
                <a:latin typeface="Arial" charset="0"/>
              </a:rPr>
              <a:t>createMaze</a:t>
            </a:r>
            <a:r>
              <a:rPr lang="en-US" sz="1800" dirty="0" smtClean="0">
                <a:latin typeface="Arial" charset="0"/>
              </a:rPr>
              <a:t> (</a:t>
            </a:r>
            <a:r>
              <a:rPr lang="en-US" sz="1800" dirty="0" err="1" smtClean="0">
                <a:latin typeface="Arial" charset="0"/>
              </a:rPr>
              <a:t>MazeFactory</a:t>
            </a:r>
            <a:r>
              <a:rPr lang="en-US" sz="1800" dirty="0" smtClean="0">
                <a:latin typeface="Arial" charset="0"/>
              </a:rPr>
              <a:t> factory) {</a:t>
            </a:r>
            <a:br>
              <a:rPr lang="en-US" sz="1800" dirty="0" smtClean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>	Maze </a:t>
            </a:r>
            <a:r>
              <a:rPr lang="en-US" sz="1800" dirty="0" err="1" smtClean="0">
                <a:latin typeface="Arial" charset="0"/>
              </a:rPr>
              <a:t>aMaze</a:t>
            </a:r>
            <a:r>
              <a:rPr lang="en-US" sz="1800" dirty="0" smtClean="0">
                <a:latin typeface="Arial" charset="0"/>
              </a:rPr>
              <a:t> = </a:t>
            </a:r>
            <a:r>
              <a:rPr lang="en-US" sz="1800" dirty="0" err="1" smtClean="0">
                <a:solidFill>
                  <a:srgbClr val="00B050"/>
                </a:solidFill>
                <a:latin typeface="Arial" charset="0"/>
              </a:rPr>
              <a:t>factory.makeMaze</a:t>
            </a:r>
            <a:r>
              <a:rPr lang="en-US" sz="1800" dirty="0" smtClean="0">
                <a:solidFill>
                  <a:srgbClr val="00B050"/>
                </a:solidFill>
                <a:latin typeface="Arial" charset="0"/>
              </a:rPr>
              <a:t>()</a:t>
            </a:r>
            <a:r>
              <a:rPr lang="en-US" sz="1800" dirty="0" smtClean="0">
                <a:solidFill>
                  <a:schemeClr val="hlink"/>
                </a:solidFill>
                <a:latin typeface="Arial" charset="0"/>
              </a:rPr>
              <a:t>;</a:t>
            </a: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>	Room r1 = </a:t>
            </a:r>
            <a:r>
              <a:rPr lang="en-US" sz="1800" dirty="0" err="1" smtClean="0">
                <a:solidFill>
                  <a:srgbClr val="00B050"/>
                </a:solidFill>
                <a:latin typeface="Arial" charset="0"/>
              </a:rPr>
              <a:t>factory.makeRoom</a:t>
            </a:r>
            <a:r>
              <a:rPr lang="en-US" sz="1800" dirty="0" smtClean="0">
                <a:solidFill>
                  <a:srgbClr val="00B050"/>
                </a:solidFill>
                <a:latin typeface="Arial" charset="0"/>
              </a:rPr>
              <a:t>(1)</a:t>
            </a:r>
            <a:r>
              <a:rPr lang="en-US" sz="1800" dirty="0" smtClean="0">
                <a:solidFill>
                  <a:schemeClr val="hlink"/>
                </a:solidFill>
                <a:latin typeface="Arial" charset="0"/>
              </a:rPr>
              <a:t>;</a:t>
            </a: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>	Room r2 = </a:t>
            </a:r>
            <a:r>
              <a:rPr lang="en-US" sz="1800" dirty="0" err="1" smtClean="0">
                <a:solidFill>
                  <a:srgbClr val="00B050"/>
                </a:solidFill>
                <a:latin typeface="Arial" charset="0"/>
              </a:rPr>
              <a:t>factory.makeRoom</a:t>
            </a:r>
            <a:r>
              <a:rPr lang="en-US" sz="1800" dirty="0" smtClean="0">
                <a:solidFill>
                  <a:srgbClr val="00B050"/>
                </a:solidFill>
                <a:latin typeface="Arial" charset="0"/>
              </a:rPr>
              <a:t>(2)</a:t>
            </a:r>
            <a:r>
              <a:rPr lang="en-US" sz="1800" dirty="0" smtClean="0">
                <a:solidFill>
                  <a:schemeClr val="hlink"/>
                </a:solidFill>
                <a:latin typeface="Arial" charset="0"/>
              </a:rPr>
              <a:t>;</a:t>
            </a: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>	Door </a:t>
            </a:r>
            <a:r>
              <a:rPr lang="en-US" sz="1800" dirty="0" err="1" smtClean="0">
                <a:latin typeface="Arial" charset="0"/>
              </a:rPr>
              <a:t>theDoor</a:t>
            </a:r>
            <a:r>
              <a:rPr lang="en-US" sz="1800" dirty="0" smtClean="0">
                <a:latin typeface="Arial" charset="0"/>
              </a:rPr>
              <a:t> = </a:t>
            </a:r>
            <a:r>
              <a:rPr lang="en-US" sz="1800" dirty="0" err="1" smtClean="0">
                <a:solidFill>
                  <a:srgbClr val="00B050"/>
                </a:solidFill>
                <a:latin typeface="Arial" charset="0"/>
              </a:rPr>
              <a:t>factory.makeDoor</a:t>
            </a:r>
            <a:r>
              <a:rPr lang="en-US" sz="1800" dirty="0" smtClean="0">
                <a:solidFill>
                  <a:srgbClr val="00B050"/>
                </a:solidFill>
                <a:latin typeface="Arial" charset="0"/>
              </a:rPr>
              <a:t>(r1, r2)</a:t>
            </a:r>
            <a:r>
              <a:rPr lang="en-US" sz="1800" dirty="0" smtClean="0">
                <a:solidFill>
                  <a:schemeClr val="hlink"/>
                </a:solidFill>
                <a:latin typeface="Arial" charset="0"/>
              </a:rPr>
              <a:t>;</a:t>
            </a:r>
            <a:r>
              <a:rPr lang="en-US" sz="1800" dirty="0" smtClean="0">
                <a:latin typeface="Arial" charset="0"/>
              </a:rPr>
              <a:t> 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Arial" charset="0"/>
              </a:rPr>
              <a:t>		</a:t>
            </a:r>
            <a:r>
              <a:rPr lang="en-US" sz="1800" dirty="0" err="1" smtClean="0">
                <a:latin typeface="Arial" charset="0"/>
              </a:rPr>
              <a:t>aMaze.addRoom</a:t>
            </a:r>
            <a:r>
              <a:rPr lang="en-US" sz="1800" dirty="0" smtClean="0">
                <a:latin typeface="Arial" charset="0"/>
              </a:rPr>
              <a:t>(r1);</a:t>
            </a:r>
            <a:br>
              <a:rPr lang="en-US" sz="1800" dirty="0" smtClean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 err="1" smtClean="0">
                <a:latin typeface="Arial" charset="0"/>
              </a:rPr>
              <a:t>aMaze.addRoom</a:t>
            </a:r>
            <a:r>
              <a:rPr lang="en-US" sz="1800" dirty="0" smtClean="0">
                <a:latin typeface="Arial" charset="0"/>
              </a:rPr>
              <a:t>(r2);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Arial" charset="0"/>
              </a:rPr>
              <a:t>		</a:t>
            </a:r>
            <a:r>
              <a:rPr lang="en-US" sz="1800" dirty="0">
                <a:latin typeface="Arial" charset="0"/>
              </a:rPr>
              <a:t>r1.setSide(</a:t>
            </a:r>
            <a:r>
              <a:rPr lang="en-US" sz="1800" dirty="0" err="1">
                <a:latin typeface="Arial" charset="0"/>
              </a:rPr>
              <a:t>Direction..NORTH</a:t>
            </a:r>
            <a:r>
              <a:rPr lang="en-US" sz="1800" dirty="0" smtClean="0">
                <a:latin typeface="Arial" charset="0"/>
              </a:rPr>
              <a:t>, </a:t>
            </a:r>
            <a:r>
              <a:rPr lang="en-US" sz="1800" dirty="0" err="1" smtClean="0">
                <a:solidFill>
                  <a:srgbClr val="00B050"/>
                </a:solidFill>
                <a:latin typeface="Arial" charset="0"/>
              </a:rPr>
              <a:t>factory.makeWall</a:t>
            </a:r>
            <a:r>
              <a:rPr lang="en-US" sz="1800" dirty="0" smtClean="0">
                <a:solidFill>
                  <a:srgbClr val="00B050"/>
                </a:solidFill>
                <a:latin typeface="Arial" charset="0"/>
              </a:rPr>
              <a:t>()</a:t>
            </a:r>
            <a:r>
              <a:rPr lang="en-US" sz="1800" dirty="0" smtClean="0">
                <a:latin typeface="Arial" charset="0"/>
              </a:rPr>
              <a:t>);</a:t>
            </a:r>
            <a:br>
              <a:rPr lang="en-US" sz="1800" dirty="0" smtClean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>
                <a:latin typeface="Arial" charset="0"/>
              </a:rPr>
              <a:t>r1.setSide(</a:t>
            </a:r>
            <a:r>
              <a:rPr lang="en-US" sz="1800" dirty="0" err="1">
                <a:latin typeface="Arial" charset="0"/>
              </a:rPr>
              <a:t>Direction..EAST</a:t>
            </a:r>
            <a:r>
              <a:rPr lang="en-US" sz="1800" dirty="0" smtClean="0">
                <a:latin typeface="Arial" charset="0"/>
              </a:rPr>
              <a:t>, </a:t>
            </a:r>
            <a:r>
              <a:rPr lang="en-US" sz="1800" dirty="0" err="1" smtClean="0">
                <a:latin typeface="Arial" charset="0"/>
              </a:rPr>
              <a:t>theDoor</a:t>
            </a:r>
            <a:r>
              <a:rPr lang="en-US" sz="1800" dirty="0" smtClean="0">
                <a:latin typeface="Arial" charset="0"/>
              </a:rPr>
              <a:t>);</a:t>
            </a:r>
            <a:br>
              <a:rPr lang="en-US" sz="1800" dirty="0" smtClean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>
                <a:latin typeface="Arial" charset="0"/>
              </a:rPr>
              <a:t>r1.setSide(</a:t>
            </a:r>
            <a:r>
              <a:rPr lang="en-US" sz="1800" dirty="0" err="1">
                <a:latin typeface="Arial" charset="0"/>
              </a:rPr>
              <a:t>Direction..SOUTH</a:t>
            </a:r>
            <a:r>
              <a:rPr lang="en-US" sz="1800" dirty="0" smtClean="0">
                <a:latin typeface="Arial" charset="0"/>
              </a:rPr>
              <a:t>, </a:t>
            </a:r>
            <a:r>
              <a:rPr lang="en-US" sz="1800" dirty="0" err="1" smtClean="0">
                <a:solidFill>
                  <a:srgbClr val="00B050"/>
                </a:solidFill>
                <a:latin typeface="Arial" charset="0"/>
              </a:rPr>
              <a:t>factory.makeWall</a:t>
            </a:r>
            <a:r>
              <a:rPr lang="en-US" sz="1800" dirty="0" smtClean="0">
                <a:solidFill>
                  <a:srgbClr val="00B050"/>
                </a:solidFill>
                <a:latin typeface="Arial" charset="0"/>
              </a:rPr>
              <a:t>()</a:t>
            </a:r>
            <a:r>
              <a:rPr lang="en-US" sz="1800" dirty="0" smtClean="0">
                <a:latin typeface="Arial" charset="0"/>
              </a:rPr>
              <a:t>);</a:t>
            </a:r>
            <a:br>
              <a:rPr lang="en-US" sz="1800" dirty="0" smtClean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>
                <a:latin typeface="Arial" charset="0"/>
              </a:rPr>
              <a:t>r1.setSide(</a:t>
            </a:r>
            <a:r>
              <a:rPr lang="en-US" sz="1800" dirty="0" err="1">
                <a:latin typeface="Arial" charset="0"/>
              </a:rPr>
              <a:t>Direction..WEST</a:t>
            </a:r>
            <a:r>
              <a:rPr lang="en-US" sz="1800" dirty="0" smtClean="0">
                <a:latin typeface="Arial" charset="0"/>
              </a:rPr>
              <a:t>, </a:t>
            </a:r>
            <a:r>
              <a:rPr lang="en-US" sz="1800" dirty="0" err="1" smtClean="0">
                <a:solidFill>
                  <a:srgbClr val="00B050"/>
                </a:solidFill>
                <a:latin typeface="Arial" charset="0"/>
              </a:rPr>
              <a:t>factory.makeWall</a:t>
            </a:r>
            <a:r>
              <a:rPr lang="en-US" sz="1800" dirty="0" smtClean="0">
                <a:solidFill>
                  <a:srgbClr val="00B050"/>
                </a:solidFill>
                <a:latin typeface="Arial" charset="0"/>
              </a:rPr>
              <a:t>()</a:t>
            </a:r>
            <a:r>
              <a:rPr lang="en-US" sz="1800" dirty="0" smtClean="0">
                <a:solidFill>
                  <a:schemeClr val="hlink"/>
                </a:solidFill>
                <a:latin typeface="Arial" charset="0"/>
              </a:rPr>
              <a:t>)</a:t>
            </a:r>
            <a:r>
              <a:rPr lang="en-US" sz="1800" dirty="0" smtClean="0">
                <a:latin typeface="Arial" charset="0"/>
              </a:rPr>
              <a:t>; 			</a:t>
            </a:r>
            <a:r>
              <a:rPr lang="en-US" sz="1800" dirty="0">
                <a:latin typeface="Arial" charset="0"/>
              </a:rPr>
              <a:t>r2.setSide(</a:t>
            </a:r>
            <a:r>
              <a:rPr lang="en-US" sz="1800" dirty="0" err="1">
                <a:latin typeface="Arial" charset="0"/>
              </a:rPr>
              <a:t>Direction..NORTH</a:t>
            </a:r>
            <a:r>
              <a:rPr lang="en-US" sz="1800" dirty="0" smtClean="0">
                <a:latin typeface="Arial" charset="0"/>
              </a:rPr>
              <a:t>, </a:t>
            </a:r>
            <a:r>
              <a:rPr lang="en-US" sz="1800" dirty="0" err="1" smtClean="0">
                <a:solidFill>
                  <a:srgbClr val="00B050"/>
                </a:solidFill>
                <a:latin typeface="Arial" charset="0"/>
              </a:rPr>
              <a:t>factory.makeWall</a:t>
            </a:r>
            <a:r>
              <a:rPr lang="en-US" sz="1800" dirty="0" smtClean="0">
                <a:solidFill>
                  <a:srgbClr val="00B050"/>
                </a:solidFill>
                <a:latin typeface="Arial" charset="0"/>
              </a:rPr>
              <a:t>()</a:t>
            </a:r>
            <a:r>
              <a:rPr lang="en-US" sz="1800" dirty="0" smtClean="0">
                <a:latin typeface="Arial" charset="0"/>
              </a:rPr>
              <a:t>);</a:t>
            </a:r>
            <a:br>
              <a:rPr lang="en-US" sz="1800" dirty="0" smtClean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>
                <a:latin typeface="Arial" charset="0"/>
              </a:rPr>
              <a:t>r2.setSide(</a:t>
            </a:r>
            <a:r>
              <a:rPr lang="en-US" sz="1800" dirty="0" err="1">
                <a:latin typeface="Arial" charset="0"/>
              </a:rPr>
              <a:t>Direction..EAST</a:t>
            </a:r>
            <a:r>
              <a:rPr lang="en-US" sz="1800" dirty="0" smtClean="0">
                <a:latin typeface="Arial" charset="0"/>
              </a:rPr>
              <a:t>, </a:t>
            </a:r>
            <a:r>
              <a:rPr lang="en-US" sz="1800" dirty="0" err="1" smtClean="0">
                <a:solidFill>
                  <a:srgbClr val="00B050"/>
                </a:solidFill>
                <a:latin typeface="Arial" charset="0"/>
              </a:rPr>
              <a:t>factory.makeWall</a:t>
            </a:r>
            <a:r>
              <a:rPr lang="en-US" sz="1800" dirty="0" smtClean="0">
                <a:solidFill>
                  <a:srgbClr val="00B050"/>
                </a:solidFill>
                <a:latin typeface="Arial" charset="0"/>
              </a:rPr>
              <a:t>()</a:t>
            </a:r>
            <a:r>
              <a:rPr lang="en-US" sz="1800" dirty="0" smtClean="0">
                <a:latin typeface="Arial" charset="0"/>
              </a:rPr>
              <a:t>);</a:t>
            </a:r>
            <a:br>
              <a:rPr lang="en-US" sz="1800" dirty="0" smtClean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>
                <a:latin typeface="Arial" charset="0"/>
              </a:rPr>
              <a:t>r2.setSide(</a:t>
            </a:r>
            <a:r>
              <a:rPr lang="en-US" sz="1800" dirty="0" err="1">
                <a:latin typeface="Arial" charset="0"/>
              </a:rPr>
              <a:t>Direction..SOUTH</a:t>
            </a:r>
            <a:r>
              <a:rPr lang="en-US" sz="1800" dirty="0" smtClean="0">
                <a:solidFill>
                  <a:schemeClr val="hlink"/>
                </a:solidFill>
                <a:latin typeface="Arial" charset="0"/>
              </a:rPr>
              <a:t>,</a:t>
            </a:r>
            <a:r>
              <a:rPr lang="en-US" sz="1800" dirty="0" smtClean="0">
                <a:solidFill>
                  <a:srgbClr val="00B050"/>
                </a:solidFill>
                <a:latin typeface="Arial" charset="0"/>
              </a:rPr>
              <a:t> </a:t>
            </a:r>
            <a:r>
              <a:rPr lang="en-US" sz="1800" dirty="0" err="1" smtClean="0">
                <a:solidFill>
                  <a:srgbClr val="00B050"/>
                </a:solidFill>
                <a:latin typeface="Arial" charset="0"/>
              </a:rPr>
              <a:t>factory.makeWall</a:t>
            </a:r>
            <a:r>
              <a:rPr lang="en-US" sz="1800" dirty="0" smtClean="0">
                <a:solidFill>
                  <a:srgbClr val="00B050"/>
                </a:solidFill>
                <a:latin typeface="Arial" charset="0"/>
              </a:rPr>
              <a:t>()</a:t>
            </a:r>
            <a:r>
              <a:rPr lang="en-US" sz="1800" dirty="0" smtClean="0">
                <a:latin typeface="Arial" charset="0"/>
              </a:rPr>
              <a:t>);</a:t>
            </a:r>
            <a:br>
              <a:rPr lang="en-US" sz="1800" dirty="0" smtClean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>
                <a:latin typeface="Arial" charset="0"/>
              </a:rPr>
              <a:t>r2.setSide(</a:t>
            </a:r>
            <a:r>
              <a:rPr lang="en-US" sz="1800" dirty="0" err="1">
                <a:latin typeface="Arial" charset="0"/>
              </a:rPr>
              <a:t>Direction</a:t>
            </a:r>
            <a:r>
              <a:rPr lang="en-US" sz="1800" dirty="0" err="1" smtClean="0">
                <a:latin typeface="Arial" charset="0"/>
              </a:rPr>
              <a:t>..WEST</a:t>
            </a:r>
            <a:r>
              <a:rPr lang="en-US" sz="1800" dirty="0" smtClean="0">
                <a:latin typeface="Arial" charset="0"/>
              </a:rPr>
              <a:t>, </a:t>
            </a:r>
            <a:r>
              <a:rPr lang="en-US" sz="1800" dirty="0" err="1" smtClean="0">
                <a:latin typeface="Arial" charset="0"/>
              </a:rPr>
              <a:t>theDoor</a:t>
            </a:r>
            <a:r>
              <a:rPr lang="en-US" sz="1800" dirty="0" smtClean="0">
                <a:latin typeface="Arial" charset="0"/>
              </a:rPr>
              <a:t>); 				return </a:t>
            </a:r>
            <a:r>
              <a:rPr lang="en-US" sz="1800" dirty="0" err="1" smtClean="0">
                <a:latin typeface="Arial" charset="0"/>
              </a:rPr>
              <a:t>aMaze</a:t>
            </a:r>
            <a:r>
              <a:rPr lang="en-US" sz="1800" dirty="0" smtClean="0">
                <a:latin typeface="Arial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Arial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Maze Components can be mixed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Factory Method Pattern</a:t>
            </a:r>
          </a:p>
          <a:p>
            <a:pPr lvl="1"/>
            <a:r>
              <a:rPr lang="en-US" dirty="0" smtClean="0"/>
              <a:t>Too many subclasses</a:t>
            </a:r>
          </a:p>
          <a:p>
            <a:endParaRPr lang="en-US" dirty="0" smtClean="0"/>
          </a:p>
          <a:p>
            <a:r>
              <a:rPr lang="en-US" dirty="0" smtClean="0"/>
              <a:t>For Abstract Factory Pattern</a:t>
            </a:r>
          </a:p>
          <a:p>
            <a:pPr lvl="1"/>
            <a:r>
              <a:rPr lang="en-US" dirty="0" smtClean="0"/>
              <a:t>Too many concrete factories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we can do? </a:t>
            </a:r>
          </a:p>
          <a:p>
            <a:pPr lvl="1"/>
            <a:r>
              <a:rPr lang="en-US" dirty="0" smtClean="0"/>
              <a:t>Introducing prototype pattern</a:t>
            </a:r>
          </a:p>
          <a:p>
            <a:pPr marL="27463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9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990600"/>
          </a:xfrm>
        </p:spPr>
        <p:txBody>
          <a:bodyPr/>
          <a:lstStyle/>
          <a:p>
            <a:r>
              <a:rPr lang="en-US" dirty="0" smtClean="0"/>
              <a:t>Prototype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21249</TotalTime>
  <Words>1546</Words>
  <Application>Microsoft Office PowerPoint</Application>
  <PresentationFormat>On-screen Show (4:3)</PresentationFormat>
  <Paragraphs>306</Paragraphs>
  <Slides>46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MS PGothic</vt:lpstr>
      <vt:lpstr>MS PGothic</vt:lpstr>
      <vt:lpstr>MS Pゴシック</vt:lpstr>
      <vt:lpstr>Arial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Visio</vt:lpstr>
      <vt:lpstr>Creational Patterns (2)</vt:lpstr>
      <vt:lpstr>PowerPoint Presentation</vt:lpstr>
      <vt:lpstr>Original Maze Game</vt:lpstr>
      <vt:lpstr>Factory Method Pattern</vt:lpstr>
      <vt:lpstr>Factory Method Pattern</vt:lpstr>
      <vt:lpstr>Abstract Factory Pattern</vt:lpstr>
      <vt:lpstr>Abstract Factory Pattern</vt:lpstr>
      <vt:lpstr>What if Maze Components can be mixed</vt:lpstr>
      <vt:lpstr>Prototype Pattern</vt:lpstr>
      <vt:lpstr>Creation vs. cloning</vt:lpstr>
      <vt:lpstr>Creation vs. cloning</vt:lpstr>
      <vt:lpstr>Prototype pattern</vt:lpstr>
      <vt:lpstr>Real world usage</vt:lpstr>
      <vt:lpstr>Prototype - structure</vt:lpstr>
      <vt:lpstr>Implementing Prototype Pattern</vt:lpstr>
      <vt:lpstr>Prototype in Java</vt:lpstr>
      <vt:lpstr>Shallow Copy vs. deep Copy</vt:lpstr>
      <vt:lpstr>Prototype MazeGame</vt:lpstr>
      <vt:lpstr>The Maintenance of Simple Maze Game</vt:lpstr>
      <vt:lpstr>What are the concerns? </vt:lpstr>
      <vt:lpstr>Simplification</vt:lpstr>
      <vt:lpstr>Meet the Builder</vt:lpstr>
      <vt:lpstr>Builder Pattern - structure</vt:lpstr>
      <vt:lpstr>Builder Participants</vt:lpstr>
      <vt:lpstr>Builder: motivation</vt:lpstr>
      <vt:lpstr>The Maze with Builder</vt:lpstr>
      <vt:lpstr>The Maze - Builder</vt:lpstr>
      <vt:lpstr>The Maze ---Builder</vt:lpstr>
      <vt:lpstr>Modified code</vt:lpstr>
      <vt:lpstr>The Maze ---Builder</vt:lpstr>
      <vt:lpstr>The Maze ---Builder</vt:lpstr>
      <vt:lpstr>Do we still need A Factory?</vt:lpstr>
      <vt:lpstr>The Maze ---Builder</vt:lpstr>
      <vt:lpstr>SimpleMazeBuilder</vt:lpstr>
      <vt:lpstr>FactoryMazeBuilder</vt:lpstr>
      <vt:lpstr>Builder Maze Game</vt:lpstr>
      <vt:lpstr>One of a Kind Objects</vt:lpstr>
      <vt:lpstr>Requirements</vt:lpstr>
      <vt:lpstr>The Singleton pattern</vt:lpstr>
      <vt:lpstr>A bullet-proof Java “idiom”</vt:lpstr>
      <vt:lpstr>PowerPoint Presentation</vt:lpstr>
      <vt:lpstr>The Singleton pattern</vt:lpstr>
      <vt:lpstr>Creational patterns</vt:lpstr>
      <vt:lpstr>PowerPoint Presentation</vt:lpstr>
      <vt:lpstr>(SOLID) Design Principles</vt:lpstr>
      <vt:lpstr>Code Smells </vt:lpstr>
    </vt:vector>
  </TitlesOfParts>
  <Company>Peppo Valetto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311 - Software Architecture II</dc:title>
  <dc:creator>Peppo Valetto</dc:creator>
  <cp:lastModifiedBy>Cai,Yuanfang</cp:lastModifiedBy>
  <cp:revision>280</cp:revision>
  <dcterms:created xsi:type="dcterms:W3CDTF">2008-01-21T14:27:17Z</dcterms:created>
  <dcterms:modified xsi:type="dcterms:W3CDTF">2015-10-06T14:42:27Z</dcterms:modified>
</cp:coreProperties>
</file>