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5"/>
  </p:notesMasterIdLst>
  <p:sldIdLst>
    <p:sldId id="257" r:id="rId2"/>
    <p:sldId id="488" r:id="rId3"/>
    <p:sldId id="346" r:id="rId4"/>
    <p:sldId id="479" r:id="rId5"/>
    <p:sldId id="374" r:id="rId6"/>
    <p:sldId id="480" r:id="rId7"/>
    <p:sldId id="375" r:id="rId8"/>
    <p:sldId id="376" r:id="rId9"/>
    <p:sldId id="377" r:id="rId10"/>
    <p:sldId id="393" r:id="rId11"/>
    <p:sldId id="394" r:id="rId12"/>
    <p:sldId id="395" r:id="rId13"/>
    <p:sldId id="398" r:id="rId14"/>
    <p:sldId id="399" r:id="rId15"/>
    <p:sldId id="481" r:id="rId16"/>
    <p:sldId id="48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9" r:id="rId25"/>
    <p:sldId id="411" r:id="rId26"/>
    <p:sldId id="412" r:id="rId27"/>
    <p:sldId id="413" r:id="rId28"/>
    <p:sldId id="414" r:id="rId29"/>
    <p:sldId id="415" r:id="rId30"/>
    <p:sldId id="416" r:id="rId31"/>
    <p:sldId id="478" r:id="rId32"/>
    <p:sldId id="466" r:id="rId33"/>
    <p:sldId id="445" r:id="rId34"/>
    <p:sldId id="487" r:id="rId35"/>
    <p:sldId id="446" r:id="rId36"/>
    <p:sldId id="447" r:id="rId37"/>
    <p:sldId id="448" r:id="rId38"/>
    <p:sldId id="450" r:id="rId39"/>
    <p:sldId id="451" r:id="rId40"/>
    <p:sldId id="452" r:id="rId41"/>
    <p:sldId id="453" r:id="rId42"/>
    <p:sldId id="454" r:id="rId43"/>
    <p:sldId id="455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82" r:id="rId52"/>
    <p:sldId id="485" r:id="rId53"/>
    <p:sldId id="486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90929"/>
  </p:normalViewPr>
  <p:slideViewPr>
    <p:cSldViewPr>
      <p:cViewPr varScale="1">
        <p:scale>
          <a:sx n="71" d="100"/>
          <a:sy n="71" d="100"/>
        </p:scale>
        <p:origin x="87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1CA5BA5-D1EF-4769-85C8-4D65557EF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79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78E77-128B-4794-AAED-9A8EE58F47A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84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AD647-05F2-4E62-839B-A4FACC9B3370}" type="slidenum">
              <a:rPr lang="en-US"/>
              <a:pPr/>
              <a:t>14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83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AD647-05F2-4E62-839B-A4FACC9B3370}" type="slidenum">
              <a:rPr lang="en-US"/>
              <a:pPr/>
              <a:t>15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BC0A7-A98E-4EEA-8E0B-166FE4B1258C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8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8714F-889B-4789-96A1-001776373BB0}" type="slidenum">
              <a:rPr lang="en-US"/>
              <a:pPr/>
              <a:t>18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8FD8B-2647-4699-B854-C8AD8A74A427}" type="slidenum">
              <a:rPr lang="en-US"/>
              <a:pPr/>
              <a:t>19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947A0-6F57-46E9-A908-78D5B0869107}" type="slidenum">
              <a:rPr lang="en-US"/>
              <a:pPr/>
              <a:t>28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1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0B34A-3B1A-4BCA-B36B-945D1D63CADE}" type="slidenum">
              <a:rPr lang="en-US"/>
              <a:pPr/>
              <a:t>29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2D39F-078B-4056-A739-7C10B5F88EFA}" type="slidenum">
              <a:rPr lang="en-US"/>
              <a:pPr/>
              <a:t>30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BB492-4359-41DD-A9FC-E1700581EAE0}" type="slidenum">
              <a:rPr lang="en-US"/>
              <a:pPr/>
              <a:t>32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E3836-0B5F-4918-91A3-F9179390C019}" type="slidenum">
              <a:rPr lang="en-US"/>
              <a:pPr/>
              <a:t>33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12B97-17AF-4FE0-97E7-4C41FF0E29D4}" type="slidenum">
              <a:rPr lang="en-US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22732-EEA1-43F4-B886-884745975AD4}" type="slidenum">
              <a:rPr lang="en-US"/>
              <a:pPr/>
              <a:t>35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6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6DDC4-63A2-4E82-B6C0-0674B3923D7A}" type="slidenum">
              <a:rPr lang="en-US"/>
              <a:pPr/>
              <a:t>37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6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890B-DD8A-4EE3-8CE8-C5D360DC1431}" type="slidenum">
              <a:rPr lang="en-US"/>
              <a:pPr/>
              <a:t>38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5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85F76-A595-4B88-B7C3-DEF9745C1EE4}" type="slidenum">
              <a:rPr lang="en-US"/>
              <a:pPr/>
              <a:t>39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99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2F677-8B38-4321-8B9D-D517E9A76242}" type="slidenum">
              <a:rPr lang="en-US"/>
              <a:pPr/>
              <a:t>40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DE0CE-505E-4EE1-8DF0-6592C3578961}" type="slidenum">
              <a:rPr lang="en-US"/>
              <a:pPr/>
              <a:t>41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04FC4-C814-489B-A91E-A1774269A62C}" type="slidenum">
              <a:rPr lang="en-US"/>
              <a:pPr/>
              <a:t>42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7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C2B40-FD8F-4A4F-A92A-17594DF8ED2A}" type="slidenum">
              <a:rPr lang="en-US"/>
              <a:pPr/>
              <a:t>43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2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2E7F9-2699-40EB-8910-823F4D7F60FA}" type="slidenum">
              <a:rPr lang="en-US"/>
              <a:pPr/>
              <a:t>44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0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2C56F-0AB6-4533-B0B3-7B11CEBAC874}" type="slidenum">
              <a:rPr lang="en-US"/>
              <a:pPr/>
              <a:t>45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E521A-08B2-4EF2-AD24-DD4EB084C291}" type="slidenum">
              <a:rPr lang="en-US"/>
              <a:pPr/>
              <a:t>7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4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50414-E681-4C5F-A2EB-8A5B79AE97B6}" type="slidenum">
              <a:rPr lang="en-US"/>
              <a:pPr/>
              <a:t>46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1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A531F-79CC-4B23-85D6-703A392A1B10}" type="slidenum">
              <a:rPr lang="en-US"/>
              <a:pPr/>
              <a:t>47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83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6EE57-06E7-481D-BA2A-FCCE1C3ED176}" type="slidenum">
              <a:rPr lang="en-US"/>
              <a:pPr/>
              <a:t>49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BD80D-4386-4555-99C6-B95E98DEAB04}" type="slidenum">
              <a:rPr lang="en-US"/>
              <a:pPr/>
              <a:t>50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5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FB9FE-E7F3-4089-8007-7E52D01E3FDB}" type="slidenum">
              <a:rPr lang="en-US"/>
              <a:pPr/>
              <a:t>51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C77E1-55C1-4FC7-8F53-67D6F1F177F8}" type="slidenum">
              <a:rPr lang="en-US"/>
              <a:pPr/>
              <a:t>8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79F1C-64D1-4FD9-8B02-0A42D5EB2F80}" type="slidenum">
              <a:rPr lang="en-US"/>
              <a:pPr/>
              <a:t>9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880E4-C1C8-4445-8793-08DC83323722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19AB0-62C2-49CE-8A9D-EE405CD9F9C5}" type="slidenum">
              <a:rPr lang="en-US"/>
              <a:pPr/>
              <a:t>11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9A02E-2792-4528-8690-ED3450F32542}" type="slidenum">
              <a:rPr lang="en-US"/>
              <a:pPr/>
              <a:t>12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8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E9E2D-F4B8-464A-9590-97AE40C8CC48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5CA5-E042-471C-8034-9FD3FB5D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AE79-431D-4BCD-AC53-2C8458480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5B9BB-62D9-40C0-ABDF-4A3D07B14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A8B02-A1C9-4782-93EC-398E30AA2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5A31-E87A-44FE-AF2B-818A7EA8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E7AC-1FCC-45BA-84F5-113560DD2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106D8-A4B0-47BC-BDD6-4D1B290FD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F1B9-87F6-46C0-832D-88C7FDFEB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1388-3654-4AB9-A80A-BE89D9B58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CDAC-CD98-408A-8214-C88EDEBED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5658-F004-45F4-911D-6946647F8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A7CDA8-F467-4B31-8FE9-9DF03795B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0" r:id="rId2"/>
    <p:sldLayoutId id="2147483755" r:id="rId3"/>
    <p:sldLayoutId id="2147483751" r:id="rId4"/>
    <p:sldLayoutId id="2147483752" r:id="rId5"/>
    <p:sldLayoutId id="2147483756" r:id="rId6"/>
    <p:sldLayoutId id="2147483757" r:id="rId7"/>
    <p:sldLayoutId id="2147483758" r:id="rId8"/>
    <p:sldLayoutId id="2147483759" r:id="rId9"/>
    <p:sldLayoutId id="2147483753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-16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-16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Decorator and Strategy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CS350/SE310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Fall, </a:t>
            </a:r>
            <a:r>
              <a:rPr lang="en-US" dirty="0" smtClean="0"/>
              <a:t>2015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#2</a:t>
            </a:r>
            <a:endParaRPr lang="en-US" dirty="0"/>
          </a:p>
        </p:txBody>
      </p:sp>
      <p:pic>
        <p:nvPicPr>
          <p:cNvPr id="274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57200"/>
            <a:ext cx="5053013" cy="563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#2 </a:t>
            </a:r>
            <a:r>
              <a:rPr lang="en-US" dirty="0"/>
              <a:t>- cont.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Beverage is no more abstract</a:t>
            </a:r>
          </a:p>
          <a:p>
            <a:r>
              <a:rPr lang="en-US"/>
              <a:t>Implements the cost() method</a:t>
            </a:r>
          </a:p>
          <a:p>
            <a:pPr lvl="1"/>
            <a:r>
              <a:rPr lang="en-US"/>
              <a:t>Using info in its instance variables</a:t>
            </a:r>
          </a:p>
          <a:p>
            <a:endParaRPr lang="en-US"/>
          </a:p>
          <a:p>
            <a:r>
              <a:rPr lang="en-US"/>
              <a:t>For each actual beverage:</a:t>
            </a:r>
          </a:p>
          <a:p>
            <a:pPr lvl="1"/>
            <a:r>
              <a:rPr lang="en-US"/>
              <a:t>The cost() method calls super.cost()</a:t>
            </a:r>
          </a:p>
          <a:p>
            <a:pPr lvl="1"/>
            <a:r>
              <a:rPr lang="en-US"/>
              <a:t>Then adds its own pricing to that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 </a:t>
            </a:r>
            <a:r>
              <a:rPr lang="en-US" dirty="0" smtClean="0"/>
              <a:t>2 </a:t>
            </a:r>
            <a:r>
              <a:rPr lang="en-US" dirty="0"/>
              <a:t>- comments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Every time a new condiment or other ingredient is included in the offering we have some code change.</a:t>
            </a:r>
          </a:p>
          <a:p>
            <a:pPr>
              <a:lnSpc>
                <a:spcPct val="90000"/>
              </a:lnSpc>
            </a:pPr>
            <a:r>
              <a:rPr lang="en-US"/>
              <a:t>What is the impact?</a:t>
            </a:r>
          </a:p>
          <a:p>
            <a:pPr lvl="1">
              <a:lnSpc>
                <a:spcPct val="90000"/>
              </a:lnSpc>
            </a:pPr>
            <a:r>
              <a:rPr lang="en-US"/>
              <a:t>on the structure of the Beverage class</a:t>
            </a:r>
          </a:p>
          <a:p>
            <a:pPr lvl="1">
              <a:lnSpc>
                <a:spcPct val="90000"/>
              </a:lnSpc>
            </a:pPr>
            <a:r>
              <a:rPr lang="en-US"/>
              <a:t>on the algorithm of Beverage.cost ()</a:t>
            </a:r>
          </a:p>
          <a:p>
            <a:pPr>
              <a:lnSpc>
                <a:spcPct val="90000"/>
              </a:lnSpc>
            </a:pPr>
            <a:r>
              <a:rPr lang="en-US"/>
              <a:t>These recurring changes to existing code increase the chances of introducing bugs or bad side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#3</a:t>
            </a:r>
            <a:endParaRPr lang="en-US" dirty="0"/>
          </a:p>
        </p:txBody>
      </p:sp>
      <p:pic>
        <p:nvPicPr>
          <p:cNvPr id="268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47800"/>
            <a:ext cx="757374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#3 </a:t>
            </a:r>
            <a:r>
              <a:rPr lang="en-US" dirty="0"/>
              <a:t>- cont.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Again, Beverage is not abstract anymore and implements cost()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contains a data structure to assign a variety of different ingredients as components of Beverage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Beverage.cost</a:t>
            </a:r>
            <a:r>
              <a:rPr lang="en-US" sz="2800" dirty="0"/>
              <a:t>() traverses the data structure and invokes all cost() method of the various ingredients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Another hierarchy for ingredients is rooted in an Ingredient abstract class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has a cost() </a:t>
            </a:r>
            <a:r>
              <a:rPr lang="en-US" sz="2400" dirty="0" smtClean="0"/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#3 </a:t>
            </a:r>
            <a:r>
              <a:rPr lang="en-US" dirty="0"/>
              <a:t>- cont.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 smtClean="0"/>
              <a:t>In the implementation of cost(), it implies that the ingredient cost is added before or after the cost of the coffee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In many cases, the order of these behaviors can not be determined beforehand. 	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Input/Output</a:t>
            </a:r>
            <a:r>
              <a:rPr lang="en-US" sz="2400" dirty="0" smtClean="0"/>
              <a:t> Stream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Text/Graph Border and </a:t>
            </a:r>
            <a:r>
              <a:rPr lang="en-US" sz="2400" dirty="0" err="1" smtClean="0"/>
              <a:t>Scroller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dirty="0"/>
              <a:t>Java stream classes</a:t>
            </a:r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578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55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/>
          <a:lstStyle/>
          <a:p>
            <a:r>
              <a:rPr lang="en-US"/>
              <a:t>Meet the Decorator pattern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idea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Start with an instance (object) of some type of beverage</a:t>
            </a:r>
          </a:p>
          <a:p>
            <a:pPr>
              <a:lnSpc>
                <a:spcPct val="90000"/>
              </a:lnSpc>
            </a:pPr>
            <a:r>
              <a:rPr lang="en-US" sz="2800"/>
              <a:t>“Decorate” that instance at run time with other objects for ingredients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Think of decorator objects as wrappers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Every instance of beverage served is a different collection of objects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Many decorators + 1 main beverage instance</a:t>
            </a:r>
          </a:p>
          <a:p>
            <a:pPr>
              <a:lnSpc>
                <a:spcPct val="90000"/>
              </a:lnSpc>
            </a:pPr>
            <a:r>
              <a:rPr lang="en-US" sz="2800"/>
              <a:t>Example order: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HouseBlend with double mocha and whipped cream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your order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715000" y="3810000"/>
            <a:ext cx="1512888" cy="1371600"/>
            <a:chOff x="3600" y="2400"/>
            <a:chExt cx="953" cy="864"/>
          </a:xfrm>
        </p:grpSpPr>
        <p:sp>
          <p:nvSpPr>
            <p:cNvPr id="118788" name="Oval 4"/>
            <p:cNvSpPr>
              <a:spLocks noChangeArrowheads="1"/>
            </p:cNvSpPr>
            <p:nvPr/>
          </p:nvSpPr>
          <p:spPr bwMode="auto">
            <a:xfrm>
              <a:off x="3600" y="2640"/>
              <a:ext cx="912" cy="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3696" y="2928"/>
              <a:ext cx="4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cost()</a:t>
              </a:r>
            </a:p>
          </p:txBody>
        </p:sp>
        <p:sp>
          <p:nvSpPr>
            <p:cNvPr id="118790" name="Text Box 6"/>
            <p:cNvSpPr txBox="1">
              <a:spLocks noChangeArrowheads="1"/>
            </p:cNvSpPr>
            <p:nvPr/>
          </p:nvSpPr>
          <p:spPr bwMode="auto">
            <a:xfrm>
              <a:off x="3648" y="2400"/>
              <a:ext cx="9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:HouseBlend</a:t>
              </a:r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648200" y="3200400"/>
            <a:ext cx="2895600" cy="2209800"/>
            <a:chOff x="2928" y="2016"/>
            <a:chExt cx="1824" cy="1392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2928" y="2208"/>
              <a:ext cx="1824" cy="1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3072" y="2928"/>
              <a:ext cx="4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cost()</a:t>
              </a:r>
            </a:p>
          </p:txBody>
        </p:sp>
        <p:sp>
          <p:nvSpPr>
            <p:cNvPr id="118793" name="Text Box 9"/>
            <p:cNvSpPr txBox="1">
              <a:spLocks noChangeArrowheads="1"/>
            </p:cNvSpPr>
            <p:nvPr/>
          </p:nvSpPr>
          <p:spPr bwMode="auto">
            <a:xfrm>
              <a:off x="3456" y="2016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:Mocha2</a:t>
              </a:r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810000" y="2787650"/>
            <a:ext cx="3886200" cy="3003550"/>
            <a:chOff x="2400" y="1756"/>
            <a:chExt cx="2448" cy="1892"/>
          </a:xfrm>
        </p:grpSpPr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2400" y="1920"/>
              <a:ext cx="2448" cy="1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/>
            <p:cNvSpPr txBox="1">
              <a:spLocks noChangeArrowheads="1"/>
            </p:cNvSpPr>
            <p:nvPr/>
          </p:nvSpPr>
          <p:spPr bwMode="auto">
            <a:xfrm>
              <a:off x="2496" y="2908"/>
              <a:ext cx="4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cost()</a:t>
              </a:r>
            </a:p>
          </p:txBody>
        </p:sp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3367" y="1756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:Mocha1</a:t>
              </a:r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743200" y="2209800"/>
            <a:ext cx="5181600" cy="3810000"/>
            <a:chOff x="1728" y="1392"/>
            <a:chExt cx="3264" cy="2400"/>
          </a:xfrm>
        </p:grpSpPr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1728" y="1680"/>
              <a:ext cx="3264" cy="21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1872" y="2880"/>
              <a:ext cx="4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cost()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2496" y="1392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:Whip</a:t>
              </a:r>
              <a:endParaRPr lang="en-US"/>
            </a:p>
          </p:txBody>
        </p:sp>
      </p:grpSp>
      <p:sp>
        <p:nvSpPr>
          <p:cNvPr id="118804" name="Freeform 20"/>
          <p:cNvSpPr>
            <a:spLocks/>
          </p:cNvSpPr>
          <p:nvPr/>
        </p:nvSpPr>
        <p:spPr bwMode="auto">
          <a:xfrm>
            <a:off x="2286000" y="4483100"/>
            <a:ext cx="990600" cy="2413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384" y="8"/>
              </a:cxn>
              <a:cxn ang="0">
                <a:pos x="624" y="104"/>
              </a:cxn>
            </a:cxnLst>
            <a:rect l="0" t="0" r="r" b="b"/>
            <a:pathLst>
              <a:path w="624" h="152">
                <a:moveTo>
                  <a:pt x="0" y="152"/>
                </a:moveTo>
                <a:cubicBezTo>
                  <a:pt x="140" y="84"/>
                  <a:pt x="280" y="16"/>
                  <a:pt x="384" y="8"/>
                </a:cubicBezTo>
                <a:cubicBezTo>
                  <a:pt x="488" y="0"/>
                  <a:pt x="556" y="52"/>
                  <a:pt x="624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Freeform 21"/>
          <p:cNvSpPr>
            <a:spLocks/>
          </p:cNvSpPr>
          <p:nvPr/>
        </p:nvSpPr>
        <p:spPr bwMode="auto">
          <a:xfrm>
            <a:off x="3429000" y="4495800"/>
            <a:ext cx="990600" cy="2413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384" y="8"/>
              </a:cxn>
              <a:cxn ang="0">
                <a:pos x="624" y="104"/>
              </a:cxn>
            </a:cxnLst>
            <a:rect l="0" t="0" r="r" b="b"/>
            <a:pathLst>
              <a:path w="624" h="152">
                <a:moveTo>
                  <a:pt x="0" y="152"/>
                </a:moveTo>
                <a:cubicBezTo>
                  <a:pt x="140" y="84"/>
                  <a:pt x="280" y="16"/>
                  <a:pt x="384" y="8"/>
                </a:cubicBezTo>
                <a:cubicBezTo>
                  <a:pt x="488" y="0"/>
                  <a:pt x="556" y="52"/>
                  <a:pt x="624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Freeform 22"/>
          <p:cNvSpPr>
            <a:spLocks/>
          </p:cNvSpPr>
          <p:nvPr/>
        </p:nvSpPr>
        <p:spPr bwMode="auto">
          <a:xfrm>
            <a:off x="4495800" y="4572000"/>
            <a:ext cx="762000" cy="2286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384" y="8"/>
              </a:cxn>
              <a:cxn ang="0">
                <a:pos x="624" y="104"/>
              </a:cxn>
            </a:cxnLst>
            <a:rect l="0" t="0" r="r" b="b"/>
            <a:pathLst>
              <a:path w="624" h="152">
                <a:moveTo>
                  <a:pt x="0" y="152"/>
                </a:moveTo>
                <a:cubicBezTo>
                  <a:pt x="140" y="84"/>
                  <a:pt x="280" y="16"/>
                  <a:pt x="384" y="8"/>
                </a:cubicBezTo>
                <a:cubicBezTo>
                  <a:pt x="488" y="0"/>
                  <a:pt x="556" y="52"/>
                  <a:pt x="624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8" name="Freeform 24"/>
          <p:cNvSpPr>
            <a:spLocks/>
          </p:cNvSpPr>
          <p:nvPr/>
        </p:nvSpPr>
        <p:spPr bwMode="auto">
          <a:xfrm>
            <a:off x="5410200" y="4572000"/>
            <a:ext cx="762000" cy="2286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384" y="8"/>
              </a:cxn>
              <a:cxn ang="0">
                <a:pos x="624" y="104"/>
              </a:cxn>
            </a:cxnLst>
            <a:rect l="0" t="0" r="r" b="b"/>
            <a:pathLst>
              <a:path w="624" h="152">
                <a:moveTo>
                  <a:pt x="0" y="152"/>
                </a:moveTo>
                <a:cubicBezTo>
                  <a:pt x="140" y="84"/>
                  <a:pt x="280" y="16"/>
                  <a:pt x="384" y="8"/>
                </a:cubicBezTo>
                <a:cubicBezTo>
                  <a:pt x="488" y="0"/>
                  <a:pt x="556" y="52"/>
                  <a:pt x="624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9" name="Freeform 25"/>
          <p:cNvSpPr>
            <a:spLocks/>
          </p:cNvSpPr>
          <p:nvPr/>
        </p:nvSpPr>
        <p:spPr bwMode="auto">
          <a:xfrm>
            <a:off x="5410200" y="4876800"/>
            <a:ext cx="914400" cy="3175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384" y="192"/>
              </a:cxn>
              <a:cxn ang="0">
                <a:pos x="0" y="48"/>
              </a:cxn>
            </a:cxnLst>
            <a:rect l="0" t="0" r="r" b="b"/>
            <a:pathLst>
              <a:path w="576" h="200">
                <a:moveTo>
                  <a:pt x="576" y="0"/>
                </a:moveTo>
                <a:cubicBezTo>
                  <a:pt x="528" y="92"/>
                  <a:pt x="480" y="184"/>
                  <a:pt x="384" y="192"/>
                </a:cubicBezTo>
                <a:cubicBezTo>
                  <a:pt x="288" y="200"/>
                  <a:pt x="144" y="124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10" name="Freeform 26"/>
          <p:cNvSpPr>
            <a:spLocks/>
          </p:cNvSpPr>
          <p:nvPr/>
        </p:nvSpPr>
        <p:spPr bwMode="auto">
          <a:xfrm>
            <a:off x="4470400" y="4838700"/>
            <a:ext cx="914400" cy="3175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384" y="192"/>
              </a:cxn>
              <a:cxn ang="0">
                <a:pos x="0" y="48"/>
              </a:cxn>
            </a:cxnLst>
            <a:rect l="0" t="0" r="r" b="b"/>
            <a:pathLst>
              <a:path w="576" h="200">
                <a:moveTo>
                  <a:pt x="576" y="0"/>
                </a:moveTo>
                <a:cubicBezTo>
                  <a:pt x="528" y="92"/>
                  <a:pt x="480" y="184"/>
                  <a:pt x="384" y="192"/>
                </a:cubicBezTo>
                <a:cubicBezTo>
                  <a:pt x="288" y="200"/>
                  <a:pt x="144" y="124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11" name="Freeform 27"/>
          <p:cNvSpPr>
            <a:spLocks/>
          </p:cNvSpPr>
          <p:nvPr/>
        </p:nvSpPr>
        <p:spPr bwMode="auto">
          <a:xfrm>
            <a:off x="3505200" y="4876800"/>
            <a:ext cx="914400" cy="2413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384" y="192"/>
              </a:cxn>
              <a:cxn ang="0">
                <a:pos x="0" y="48"/>
              </a:cxn>
            </a:cxnLst>
            <a:rect l="0" t="0" r="r" b="b"/>
            <a:pathLst>
              <a:path w="576" h="200">
                <a:moveTo>
                  <a:pt x="576" y="0"/>
                </a:moveTo>
                <a:cubicBezTo>
                  <a:pt x="528" y="92"/>
                  <a:pt x="480" y="184"/>
                  <a:pt x="384" y="192"/>
                </a:cubicBezTo>
                <a:cubicBezTo>
                  <a:pt x="288" y="200"/>
                  <a:pt x="144" y="124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2514600" y="4876800"/>
            <a:ext cx="914400" cy="3175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384" y="192"/>
              </a:cxn>
              <a:cxn ang="0">
                <a:pos x="0" y="48"/>
              </a:cxn>
            </a:cxnLst>
            <a:rect l="0" t="0" r="r" b="b"/>
            <a:pathLst>
              <a:path w="576" h="200">
                <a:moveTo>
                  <a:pt x="576" y="0"/>
                </a:moveTo>
                <a:cubicBezTo>
                  <a:pt x="528" y="92"/>
                  <a:pt x="480" y="184"/>
                  <a:pt x="384" y="192"/>
                </a:cubicBezTo>
                <a:cubicBezTo>
                  <a:pt x="288" y="200"/>
                  <a:pt x="144" y="124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4" grpId="0" animBg="1"/>
      <p:bldP spid="118805" grpId="0" animBg="1"/>
      <p:bldP spid="118806" grpId="0" animBg="1"/>
      <p:bldP spid="118808" grpId="0" animBg="1"/>
      <p:bldP spid="118809" grpId="0" animBg="1"/>
      <p:bldP spid="118810" grpId="0" animBg="1"/>
      <p:bldP spid="118811" grpId="0" animBg="1"/>
      <p:bldP spid="1188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pic>
        <p:nvPicPr>
          <p:cNvPr id="3031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42808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57598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- comments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All types of decorators have the same super-type as the object they decorate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You can pass around the wrapping decorator object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instead of the “decorated” object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Behavior: The decorator executes its own behavior either before or after invoking the same behavior on the object it wraps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Depending on business logic</a:t>
            </a:r>
          </a:p>
          <a:p>
            <a:pPr>
              <a:lnSpc>
                <a:spcPct val="90000"/>
              </a:lnSpc>
            </a:pPr>
            <a:r>
              <a:rPr lang="en-US" sz="2800"/>
              <a:t>Dynamism: decorator objects can be added at run time at any moment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Decorator: a definition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“The Decorator pattern dynamically attaches additional responsibilities  to an object”</a:t>
            </a:r>
          </a:p>
          <a:p>
            <a:pPr>
              <a:lnSpc>
                <a:spcPct val="90000"/>
              </a:lnSpc>
            </a:pPr>
            <a:r>
              <a:rPr lang="en-US"/>
              <a:t>Decorators provides </a:t>
            </a:r>
            <a:r>
              <a:rPr lang="en-US" u="sng"/>
              <a:t>an alternative to inheritance for extending functionality</a:t>
            </a:r>
          </a:p>
          <a:p>
            <a:pPr lvl="1">
              <a:lnSpc>
                <a:spcPct val="90000"/>
              </a:lnSpc>
            </a:pPr>
            <a:r>
              <a:rPr lang="en-US"/>
              <a:t>Through wrapping, i.e. composition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Wingdings" pitchFamily="-16" charset="2"/>
              <a:buNone/>
            </a:pPr>
            <a:r>
              <a:rPr lang="en-US"/>
              <a:t>Remember: </a:t>
            </a:r>
            <a:r>
              <a:rPr lang="en-US" sz="2400" b="1" i="1">
                <a:solidFill>
                  <a:srgbClr val="FF0000"/>
                </a:solidFill>
                <a:latin typeface="Arial" charset="0"/>
              </a:rPr>
              <a:t>Favor composition over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Decorator structure</a:t>
            </a:r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832571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The Decorator pattern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r>
              <a:rPr lang="en-US" sz="2400" dirty="0"/>
              <a:t>Classification:</a:t>
            </a:r>
          </a:p>
          <a:p>
            <a:pPr lvl="1"/>
            <a:r>
              <a:rPr lang="en-US" sz="2000" dirty="0"/>
              <a:t>Structural purpose;  object scope</a:t>
            </a:r>
          </a:p>
          <a:p>
            <a:r>
              <a:rPr lang="en-US" sz="2400" dirty="0"/>
              <a:t>Context: </a:t>
            </a:r>
            <a:r>
              <a:rPr lang="en-US" sz="2400" u="sng" dirty="0"/>
              <a:t>dynamically</a:t>
            </a:r>
            <a:r>
              <a:rPr lang="en-US" sz="2400" dirty="0"/>
              <a:t> add functionality </a:t>
            </a:r>
          </a:p>
          <a:p>
            <a:r>
              <a:rPr lang="en-US" sz="2400" dirty="0"/>
              <a:t>Problem: you want to use the basic functionality of an object, but you may need to invoke either before or after that some extra functionality</a:t>
            </a:r>
          </a:p>
          <a:p>
            <a:r>
              <a:rPr lang="en-US" sz="2400" dirty="0"/>
              <a:t>Solution: extension of basic functionality without </a:t>
            </a:r>
            <a:r>
              <a:rPr lang="en-US" sz="2400" dirty="0" err="1"/>
              <a:t>subclassing</a:t>
            </a:r>
            <a:endParaRPr lang="en-US" sz="2400" dirty="0"/>
          </a:p>
          <a:p>
            <a:r>
              <a:rPr lang="en-US" sz="2400" dirty="0"/>
              <a:t>Consequences:</a:t>
            </a:r>
          </a:p>
          <a:p>
            <a:pPr lvl="1"/>
            <a:r>
              <a:rPr lang="en-US" sz="2000" dirty="0"/>
              <a:t>Small objects that host extra functionality only</a:t>
            </a:r>
          </a:p>
          <a:p>
            <a:pPr lvl="1"/>
            <a:r>
              <a:rPr lang="en-US" sz="2000" dirty="0"/>
              <a:t>Instantiates possibly a lot of </a:t>
            </a:r>
            <a:r>
              <a:rPr lang="en-US" sz="2000" dirty="0" smtClean="0"/>
              <a:t>objects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24200"/>
            <a:ext cx="7772400" cy="1143000"/>
          </a:xfrm>
        </p:spPr>
        <p:txBody>
          <a:bodyPr/>
          <a:lstStyle/>
          <a:p>
            <a:r>
              <a:rPr lang="en-US"/>
              <a:t>Real-world Decorators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usage: Java I/O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Java I/O library of “stream” classes is an example of the Decorator pattern</a:t>
            </a:r>
          </a:p>
          <a:p>
            <a:pPr>
              <a:lnSpc>
                <a:spcPct val="90000"/>
              </a:lnSpc>
            </a:pPr>
            <a:r>
              <a:rPr lang="en-US"/>
              <a:t>java.io.InputStream is the abstract Component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by a bunch of concrete types of input stream classes</a:t>
            </a:r>
          </a:p>
          <a:p>
            <a:pPr>
              <a:lnSpc>
                <a:spcPct val="90000"/>
              </a:lnSpc>
            </a:pPr>
            <a:r>
              <a:rPr lang="en-US"/>
              <a:t>java.io.FilterInputStream is the abstract Decorator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dirty="0"/>
              <a:t>Java stream classes</a:t>
            </a:r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578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5867400" y="19050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Decorators</a:t>
            </a:r>
            <a:endParaRPr lang="en-US"/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743200" y="1600200"/>
            <a:ext cx="242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Concrete components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138247" name="AutoShape 7"/>
          <p:cNvSpPr>
            <a:spLocks noChangeArrowheads="1"/>
          </p:cNvSpPr>
          <p:nvPr/>
        </p:nvSpPr>
        <p:spPr bwMode="auto">
          <a:xfrm>
            <a:off x="7086600" y="1066800"/>
            <a:ext cx="1371600" cy="685800"/>
          </a:xfrm>
          <a:prstGeom prst="wedgeRectCallout">
            <a:avLst>
              <a:gd name="adj1" fmla="val -47685"/>
              <a:gd name="adj2" fmla="val 284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Adds buffering</a:t>
            </a:r>
          </a:p>
          <a:p>
            <a:pPr algn="ctr"/>
            <a:r>
              <a:rPr lang="en-US" sz="1400"/>
              <a:t> behavior</a:t>
            </a:r>
          </a:p>
        </p:txBody>
      </p:sp>
      <p:sp>
        <p:nvSpPr>
          <p:cNvPr id="138249" name="AutoShape 9"/>
          <p:cNvSpPr>
            <a:spLocks noChangeArrowheads="1"/>
          </p:cNvSpPr>
          <p:nvPr/>
        </p:nvSpPr>
        <p:spPr bwMode="auto">
          <a:xfrm>
            <a:off x="7772400" y="2362200"/>
            <a:ext cx="1371600" cy="685800"/>
          </a:xfrm>
          <a:prstGeom prst="wedgeRectCallout">
            <a:avLst>
              <a:gd name="adj1" fmla="val -85648"/>
              <a:gd name="adj2" fmla="val 2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Adds encryption</a:t>
            </a:r>
          </a:p>
          <a:p>
            <a:pPr algn="ctr"/>
            <a:r>
              <a:rPr lang="en-US" sz="1400"/>
              <a:t> behavior</a:t>
            </a:r>
          </a:p>
        </p:txBody>
      </p:sp>
      <p:sp>
        <p:nvSpPr>
          <p:cNvPr id="138250" name="AutoShape 10"/>
          <p:cNvSpPr>
            <a:spLocks noChangeArrowheads="1"/>
          </p:cNvSpPr>
          <p:nvPr/>
        </p:nvSpPr>
        <p:spPr bwMode="auto">
          <a:xfrm>
            <a:off x="685800" y="5334000"/>
            <a:ext cx="1371600" cy="685800"/>
          </a:xfrm>
          <a:prstGeom prst="wedgeRectCallout">
            <a:avLst>
              <a:gd name="adj1" fmla="val 218287"/>
              <a:gd name="adj2" fmla="val -3655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Decorator </a:t>
            </a:r>
          </a:p>
          <a:p>
            <a:pPr algn="ctr"/>
            <a:r>
              <a:rPr lang="en-US" sz="1400"/>
              <a:t>base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3363" y="609600"/>
            <a:ext cx="4892675" cy="533400"/>
          </a:xfrm>
        </p:spPr>
        <p:txBody>
          <a:bodyPr/>
          <a:lstStyle/>
          <a:p>
            <a:r>
              <a:rPr lang="en-US" dirty="0"/>
              <a:t>Bullet Points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28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Inheritance is one form of extension, but not necessarily the best way to achieve flexibility in our designs.</a:t>
            </a:r>
          </a:p>
          <a:p>
            <a:pPr>
              <a:lnSpc>
                <a:spcPct val="90000"/>
              </a:lnSpc>
            </a:pPr>
            <a:r>
              <a:rPr lang="en-US" dirty="0"/>
              <a:t>In our designs we should allow behavior to be extended without the need to modify existing code.</a:t>
            </a:r>
          </a:p>
          <a:p>
            <a:pPr>
              <a:lnSpc>
                <a:spcPct val="90000"/>
              </a:lnSpc>
            </a:pPr>
            <a:r>
              <a:rPr lang="en-US" dirty="0"/>
              <a:t>Composition and delegation can often be used to add new behaviors at runtime.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"/>
            <a:ext cx="1905000" cy="87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3363" y="609600"/>
            <a:ext cx="4892675" cy="533400"/>
          </a:xfrm>
        </p:spPr>
        <p:txBody>
          <a:bodyPr/>
          <a:lstStyle/>
          <a:p>
            <a:r>
              <a:rPr lang="en-US" dirty="0"/>
              <a:t>Bullet Points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32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Decorator Pattern provides an alternative to </a:t>
            </a:r>
            <a:r>
              <a:rPr lang="en-US" sz="2800" dirty="0" err="1"/>
              <a:t>subclassing</a:t>
            </a:r>
            <a:r>
              <a:rPr lang="en-US" sz="2800" dirty="0"/>
              <a:t> for extending behavior.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Decorator Pattern involves a set of decorator classes that are used to wrap concrete components.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Decorator classes mirror the type of the components they decorate. (In fact, they are the same type as the components they decorate, either through inheritance or interface implementation.)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"/>
            <a:ext cx="1905000" cy="87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124200"/>
            <a:ext cx="7772400" cy="1143000"/>
          </a:xfrm>
        </p:spPr>
        <p:txBody>
          <a:bodyPr/>
          <a:lstStyle/>
          <a:p>
            <a:r>
              <a:rPr lang="en-US" dirty="0"/>
              <a:t>An exercise in OO problem </a:t>
            </a:r>
            <a:r>
              <a:rPr lang="en-US" dirty="0" smtClean="0"/>
              <a:t>solving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3363" y="609600"/>
            <a:ext cx="4892675" cy="533400"/>
          </a:xfrm>
        </p:spPr>
        <p:txBody>
          <a:bodyPr/>
          <a:lstStyle/>
          <a:p>
            <a:r>
              <a:rPr lang="en-US" dirty="0"/>
              <a:t>Bullet Points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Decorators change the behavior of their components by adding new functionality before and/or after (or even in place of) method calls to the component.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You can wrap a component with any number of decorators.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Decorators are typically transparent to the client of the component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unless the client is relying on the component’s concrete type.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"/>
            <a:ext cx="1905000" cy="87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problems …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company introduces sizes for their beverages: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size attribute: {small, medium, large}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getSize</a:t>
            </a:r>
            <a:r>
              <a:rPr lang="en-US" dirty="0"/>
              <a:t>(), </a:t>
            </a:r>
            <a:r>
              <a:rPr lang="en-US" dirty="0" err="1"/>
              <a:t>setSize</a:t>
            </a:r>
            <a:r>
              <a:rPr lang="en-US" dirty="0"/>
              <a:t>() methods added to Beverage</a:t>
            </a:r>
          </a:p>
          <a:p>
            <a:pPr>
              <a:lnSpc>
                <a:spcPct val="90000"/>
              </a:lnSpc>
            </a:pPr>
            <a:r>
              <a:rPr lang="en-US" dirty="0"/>
              <a:t>Pricing depends on size, for the beverage as well as for ingredients</a:t>
            </a:r>
          </a:p>
          <a:p>
            <a:pPr>
              <a:lnSpc>
                <a:spcPct val="90000"/>
              </a:lnSpc>
            </a:pPr>
            <a:r>
              <a:rPr lang="en-US" dirty="0"/>
              <a:t>How would you modify the Decorator classes to handle pricing with 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Change: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Starbuzz</a:t>
            </a:r>
            <a:r>
              <a:rPr lang="en-US" dirty="0" smtClean="0"/>
              <a:t> now offers tea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you add Tea to existing beverage list? </a:t>
            </a:r>
          </a:p>
          <a:p>
            <a:pPr lvl="1"/>
            <a:r>
              <a:rPr lang="en-US" dirty="0" smtClean="0"/>
              <a:t>Different kinds of tea have different prices: </a:t>
            </a:r>
          </a:p>
          <a:p>
            <a:pPr lvl="2"/>
            <a:r>
              <a:rPr lang="en-US" dirty="0" err="1" smtClean="0"/>
              <a:t>Chrisansemum</a:t>
            </a:r>
            <a:r>
              <a:rPr lang="en-US" dirty="0" smtClean="0"/>
              <a:t> tea, Jasmine tea, ginseng tea…</a:t>
            </a:r>
          </a:p>
          <a:p>
            <a:r>
              <a:rPr lang="en-US" dirty="0" smtClean="0"/>
              <a:t>More requirements: </a:t>
            </a:r>
          </a:p>
          <a:p>
            <a:pPr lvl="1"/>
            <a:r>
              <a:rPr lang="en-US" dirty="0" smtClean="0"/>
              <a:t>Tea and Coffee  should be </a:t>
            </a:r>
            <a:r>
              <a:rPr lang="en-US" b="1" dirty="0" smtClean="0"/>
              <a:t>prepared</a:t>
            </a:r>
            <a:r>
              <a:rPr lang="en-US" dirty="0" smtClean="0"/>
              <a:t> differently </a:t>
            </a:r>
          </a:p>
          <a:p>
            <a:pPr lvl="1"/>
            <a:r>
              <a:rPr lang="en-US" dirty="0" smtClean="0"/>
              <a:t>Actually, </a:t>
            </a:r>
          </a:p>
          <a:p>
            <a:pPr lvl="2"/>
            <a:r>
              <a:rPr lang="en-US" dirty="0" smtClean="0"/>
              <a:t>Different kinds coffee are prepared differently</a:t>
            </a:r>
          </a:p>
          <a:p>
            <a:pPr lvl="2"/>
            <a:r>
              <a:rPr lang="en-US" dirty="0" smtClean="0"/>
              <a:t>Different kinds of teas are prepared differently</a:t>
            </a:r>
          </a:p>
          <a:p>
            <a:r>
              <a:rPr lang="en-US" dirty="0" smtClean="0"/>
              <a:t>Question to think: </a:t>
            </a:r>
          </a:p>
          <a:p>
            <a:pPr lvl="1"/>
            <a:r>
              <a:rPr lang="en-US" dirty="0" smtClean="0"/>
              <a:t>Can you use factory patterns? Why or why not? </a:t>
            </a:r>
          </a:p>
          <a:p>
            <a:pPr lvl="1"/>
            <a:r>
              <a:rPr lang="en-US" dirty="0" smtClean="0"/>
              <a:t>What’s the fundamental differences between the Coffee/Tea problem and the </a:t>
            </a:r>
            <a:r>
              <a:rPr lang="en-US" dirty="0" err="1" smtClean="0"/>
              <a:t>MazeGame</a:t>
            </a:r>
            <a:r>
              <a:rPr lang="en-US" dirty="0" smtClean="0"/>
              <a:t> problem?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Solution 1: Using Override to Prepare Different Beverage</a:t>
            </a:r>
            <a:endParaRPr lang="en-US" dirty="0"/>
          </a:p>
        </p:txBody>
      </p:sp>
      <p:pic>
        <p:nvPicPr>
          <p:cNvPr id="3061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7262485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772400" cy="4114800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/>
              <a:t>Be aware of the extensibility requirements (design for the unknown)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/>
              <a:t>Use OO to obtain substantial re-use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/>
              <a:t>Maximize maintainability</a:t>
            </a:r>
          </a:p>
          <a:p>
            <a:pPr marL="609600" indent="-609600">
              <a:buFont typeface="Arial" charset="0"/>
              <a:buNone/>
            </a:pPr>
            <a:endParaRPr lang="en-US"/>
          </a:p>
          <a:p>
            <a:pPr marL="609600" indent="-609600" algn="ctr">
              <a:buFont typeface="Arial" charset="0"/>
              <a:buNone/>
            </a:pPr>
            <a:r>
              <a:rPr lang="en-US"/>
              <a:t>Goal:</a:t>
            </a:r>
          </a:p>
          <a:p>
            <a:pPr marL="609600" indent="-609600" algn="ctr">
              <a:buFont typeface="Arial" charset="0"/>
              <a:buNone/>
            </a:pPr>
            <a:r>
              <a:rPr lang="en-US"/>
              <a:t>highly maintainable + highly re-usable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have here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localized update to the code caused a non-local side </a:t>
            </a:r>
            <a:r>
              <a:rPr lang="en-US" sz="2800" dirty="0" smtClean="0"/>
              <a:t>effect.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great use of inheritance for the purpose of </a:t>
            </a:r>
            <a:r>
              <a:rPr lang="en-US" sz="2800" u="sng" dirty="0"/>
              <a:t>reuse </a:t>
            </a:r>
            <a:r>
              <a:rPr lang="en-US" sz="2800" dirty="0"/>
              <a:t>hasn’t turned out so well when it comes to </a:t>
            </a:r>
            <a:r>
              <a:rPr lang="en-US" sz="2800" u="sng" dirty="0"/>
              <a:t>maintenance</a:t>
            </a:r>
          </a:p>
          <a:p>
            <a:pPr>
              <a:lnSpc>
                <a:spcPct val="90000"/>
              </a:lnSpc>
            </a:pPr>
            <a:endParaRPr lang="en-US" sz="2800" u="sng" dirty="0"/>
          </a:p>
          <a:p>
            <a:pPr algn="ctr">
              <a:lnSpc>
                <a:spcPct val="90000"/>
              </a:lnSpc>
              <a:buFont typeface="Wingdings" pitchFamily="-16" charset="2"/>
              <a:buNone/>
            </a:pPr>
            <a:r>
              <a:rPr lang="en-US" sz="2800" dirty="0"/>
              <a:t>Goal:</a:t>
            </a:r>
          </a:p>
          <a:p>
            <a:pPr algn="ctr">
              <a:lnSpc>
                <a:spcPct val="90000"/>
              </a:lnSpc>
              <a:buFont typeface="Wingdings" pitchFamily="-16" charset="2"/>
              <a:buNone/>
            </a:pPr>
            <a:r>
              <a:rPr lang="en-US" sz="2800" dirty="0">
                <a:solidFill>
                  <a:srgbClr val="FF0000"/>
                </a:solidFill>
                <a:sym typeface="Wingdings" pitchFamily="-16" charset="2"/>
              </a:rPr>
              <a:t></a:t>
            </a:r>
            <a:r>
              <a:rPr lang="en-US" sz="2800" dirty="0"/>
              <a:t>highly reusable + </a:t>
            </a:r>
            <a:r>
              <a:rPr lang="en-US" sz="2800" dirty="0">
                <a:solidFill>
                  <a:srgbClr val="FF0000"/>
                </a:solidFill>
                <a:sym typeface="Webdings" charset="2"/>
              </a:rPr>
              <a:t></a:t>
            </a:r>
            <a:r>
              <a:rPr lang="en-US" sz="2800" dirty="0"/>
              <a:t>highly maintainable</a:t>
            </a:r>
          </a:p>
          <a:p>
            <a:pPr>
              <a:lnSpc>
                <a:spcPct val="90000"/>
              </a:lnSpc>
              <a:buFont typeface="Wingdings" pitchFamily="-16" charset="2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762000"/>
          </a:xfrm>
        </p:spPr>
        <p:txBody>
          <a:bodyPr/>
          <a:lstStyle/>
          <a:p>
            <a:r>
              <a:rPr lang="en-US" dirty="0"/>
              <a:t>Your solution?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using interfaces?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1601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53340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HouseBlend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and Decaf share the same recipe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</a:t>
            </a:r>
            <a:r>
              <a:rPr lang="en-US" sz="1800" dirty="0" smtClean="0">
                <a:latin typeface="+mn-lt"/>
                <a:ea typeface="+mn-ea"/>
              </a:rPr>
              <a:t>n Tea and Red Tea share the same recipe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Tea and Decaf share the same size facto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-16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-16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have here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Completely destroys code reuse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Creates a </a:t>
            </a:r>
            <a:r>
              <a:rPr lang="en-US" sz="2800" i="1" dirty="0"/>
              <a:t>different </a:t>
            </a:r>
            <a:r>
              <a:rPr lang="en-US" sz="2800" dirty="0"/>
              <a:t>maintenance nightmare.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There might be more than one kind of </a:t>
            </a:r>
            <a:r>
              <a:rPr lang="en-US" sz="2400" dirty="0" smtClean="0"/>
              <a:t>size factor even </a:t>
            </a:r>
            <a:r>
              <a:rPr lang="en-US" sz="2400" dirty="0"/>
              <a:t>among </a:t>
            </a:r>
            <a:r>
              <a:rPr lang="en-US" sz="2400" dirty="0" smtClean="0"/>
              <a:t>different kinds of tea or coffee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algn="ctr">
              <a:lnSpc>
                <a:spcPct val="90000"/>
              </a:lnSpc>
              <a:buFont typeface="Wingdings" pitchFamily="-16" charset="2"/>
              <a:buNone/>
            </a:pPr>
            <a:r>
              <a:rPr lang="en-US" sz="2800" dirty="0"/>
              <a:t>Goal:</a:t>
            </a:r>
          </a:p>
          <a:p>
            <a:pPr algn="ctr">
              <a:lnSpc>
                <a:spcPct val="90000"/>
              </a:lnSpc>
              <a:buFont typeface="Wingdings" pitchFamily="-16" charset="2"/>
              <a:buNone/>
            </a:pPr>
            <a:r>
              <a:rPr lang="en-US" sz="2800" dirty="0">
                <a:solidFill>
                  <a:srgbClr val="FF0000"/>
                </a:solidFill>
                <a:sym typeface="Webdings" charset="2"/>
              </a:rPr>
              <a:t></a:t>
            </a:r>
            <a:r>
              <a:rPr lang="en-US" sz="2800" dirty="0" err="1"/>
              <a:t>higly</a:t>
            </a:r>
            <a:r>
              <a:rPr lang="en-US" sz="2800" dirty="0"/>
              <a:t> reusable + </a:t>
            </a:r>
            <a:r>
              <a:rPr lang="en-US" sz="2800" dirty="0">
                <a:solidFill>
                  <a:srgbClr val="FF0000"/>
                </a:solidFill>
                <a:sym typeface="Webdings" charset="2"/>
              </a:rPr>
              <a:t></a:t>
            </a:r>
            <a:r>
              <a:rPr lang="en-US" sz="2800" dirty="0"/>
              <a:t>highly maintainable</a:t>
            </a:r>
          </a:p>
          <a:p>
            <a:pPr>
              <a:lnSpc>
                <a:spcPct val="90000"/>
              </a:lnSpc>
              <a:buFont typeface="Wingdings" pitchFamily="-16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-16" charset="2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876800" cy="685800"/>
          </a:xfrm>
        </p:spPr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990600" y="1905000"/>
            <a:ext cx="662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Information Hiding: Identify </a:t>
            </a:r>
            <a:r>
              <a:rPr lang="en-US" sz="2400" i="1" dirty="0">
                <a:solidFill>
                  <a:srgbClr val="FF0000"/>
                </a:solidFill>
              </a:rPr>
              <a:t>the aspects of your application that vary and separate them from what stays the same.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04800" y="38100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 i="1"/>
              <a:t>Take what varies and “extract” it so it won’t affect the rest of your code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648200" y="3733800"/>
            <a:ext cx="449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 i="1"/>
              <a:t>The result? Fewer unintended consequences from code changes and more flexibility in your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Coffee Joint project</a:t>
            </a: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You have been hired to help with an ordering and accounting system for a the fastest growing coffee shops </a:t>
            </a:r>
            <a:r>
              <a:rPr lang="en-US" dirty="0" smtClean="0"/>
              <a:t>chain, </a:t>
            </a:r>
            <a:r>
              <a:rPr lang="en-US" dirty="0" err="1" smtClean="0"/>
              <a:t>StarBuzz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Their locations and their beverage offerings are growing more quickly that you can say “A tall latte”!</a:t>
            </a:r>
          </a:p>
          <a:p>
            <a:pPr>
              <a:lnSpc>
                <a:spcPct val="90000"/>
              </a:lnSpc>
            </a:pPr>
            <a:r>
              <a:rPr lang="en-US" dirty="0"/>
              <a:t>So quickly they have problems keeping their ordering systems up-to-date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000" dirty="0"/>
              <a:t>Separating what changes from what stays the same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73563"/>
          </a:xfrm>
        </p:spPr>
        <p:txBody>
          <a:bodyPr/>
          <a:lstStyle/>
          <a:p>
            <a:r>
              <a:rPr lang="en-US" dirty="0"/>
              <a:t>What is changing in the </a:t>
            </a:r>
            <a:r>
              <a:rPr lang="en-US" dirty="0" err="1" smtClean="0"/>
              <a:t>CoffeJoint</a:t>
            </a:r>
            <a:r>
              <a:rPr lang="en-US" dirty="0" smtClean="0"/>
              <a:t> objects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Size factor and recipe preparation</a:t>
            </a:r>
          </a:p>
          <a:p>
            <a:r>
              <a:rPr lang="en-US" dirty="0" smtClean="0"/>
              <a:t>To separate these behaviors from the Beverage class, we will:</a:t>
            </a:r>
          </a:p>
          <a:p>
            <a:pPr lvl="1"/>
            <a:r>
              <a:rPr lang="en-US" dirty="0" smtClean="0"/>
              <a:t>pull </a:t>
            </a:r>
            <a:r>
              <a:rPr lang="en-US" dirty="0"/>
              <a:t>both methods out of the </a:t>
            </a:r>
            <a:r>
              <a:rPr lang="en-US" dirty="0" smtClean="0"/>
              <a:t>Beverage class</a:t>
            </a:r>
            <a:endParaRPr lang="en-US" dirty="0"/>
          </a:p>
          <a:p>
            <a:pPr lvl="1"/>
            <a:r>
              <a:rPr lang="en-US" dirty="0"/>
              <a:t>create a new set of classes to represent each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Recipe </a:t>
            </a:r>
            <a:r>
              <a:rPr lang="en-US" dirty="0"/>
              <a:t>Behavior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86000"/>
            <a:ext cx="538599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Size Factor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819400"/>
            <a:ext cx="5535686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</a:t>
            </a:r>
            <a:r>
              <a:rPr lang="en-US" dirty="0" smtClean="0"/>
              <a:t>Beverage Behavior</a:t>
            </a:r>
            <a:endParaRPr lang="en-US" dirty="0"/>
          </a:p>
        </p:txBody>
      </p:sp>
      <p:graphicFrame>
        <p:nvGraphicFramePr>
          <p:cNvPr id="103435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1868488" y="2133600"/>
          <a:ext cx="3198812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5" name="Visio" r:id="rId4" imgW="3440887" imgH="4538167" progId="Visio.Drawing.11">
                  <p:embed/>
                </p:oleObj>
              </mc:Choice>
              <mc:Fallback>
                <p:oleObj name="Visio" r:id="rId4" imgW="3440887" imgH="453816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133600"/>
                        <a:ext cx="3198812" cy="422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1828800" y="1600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New </a:t>
            </a:r>
            <a:r>
              <a:rPr lang="en-US" dirty="0" smtClean="0"/>
              <a:t>Beverage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r>
              <a:rPr lang="en-US" sz="4000"/>
              <a:t>The big picture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371600"/>
            <a:ext cx="6629400" cy="530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Pattern - structure</a:t>
            </a:r>
          </a:p>
        </p:txBody>
      </p:sp>
      <p:graphicFrame>
        <p:nvGraphicFramePr>
          <p:cNvPr id="788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46163" y="2605088"/>
          <a:ext cx="69088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7" name="Visio" r:id="rId4" imgW="4015859" imgH="1455182" progId="Visio.Drawing.11">
                  <p:embed/>
                </p:oleObj>
              </mc:Choice>
              <mc:Fallback>
                <p:oleObj name="Visio" r:id="rId4" imgW="4015859" imgH="145518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05088"/>
                        <a:ext cx="6908800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here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Reuse: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Still take advantage of super-class </a:t>
            </a:r>
            <a:r>
              <a:rPr lang="en-US" sz="2000" dirty="0" smtClean="0"/>
              <a:t>Beverage </a:t>
            </a:r>
            <a:r>
              <a:rPr lang="en-US" sz="2000" i="1" dirty="0" smtClean="0"/>
              <a:t>as </a:t>
            </a:r>
            <a:r>
              <a:rPr lang="en-US" sz="2000" i="1" dirty="0"/>
              <a:t>a framework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Extendibility: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Maintainability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Changes and extensions are localized and do not have ripple effects</a:t>
            </a:r>
          </a:p>
          <a:p>
            <a:pPr>
              <a:lnSpc>
                <a:spcPct val="90000"/>
              </a:lnSpc>
              <a:buFont typeface="Wingdings" pitchFamily="-16" charset="2"/>
              <a:buNone/>
            </a:pPr>
            <a:endParaRPr lang="en-US" sz="2400" dirty="0"/>
          </a:p>
          <a:p>
            <a:pPr algn="ctr">
              <a:lnSpc>
                <a:spcPct val="90000"/>
              </a:lnSpc>
              <a:buFont typeface="Wingdings" pitchFamily="-16" charset="2"/>
              <a:buNone/>
            </a:pPr>
            <a:r>
              <a:rPr lang="en-US" sz="2400" dirty="0"/>
              <a:t>Goal:</a:t>
            </a:r>
          </a:p>
          <a:p>
            <a:pPr algn="ctr">
              <a:lnSpc>
                <a:spcPct val="90000"/>
              </a:lnSpc>
              <a:buFont typeface="Wingdings" pitchFamily="-16" charset="2"/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-16" charset="2"/>
              </a:rPr>
              <a:t></a:t>
            </a:r>
            <a:r>
              <a:rPr lang="en-US" sz="2400" dirty="0" err="1"/>
              <a:t>higly</a:t>
            </a:r>
            <a:r>
              <a:rPr lang="en-US" sz="2400" dirty="0"/>
              <a:t> reusable + </a:t>
            </a:r>
            <a:r>
              <a:rPr lang="en-US" sz="2400" dirty="0">
                <a:solidFill>
                  <a:srgbClr val="FF0000"/>
                </a:solidFill>
                <a:sym typeface="Wingdings" pitchFamily="-16" charset="2"/>
              </a:rPr>
              <a:t></a:t>
            </a:r>
            <a:r>
              <a:rPr lang="en-US" sz="2400" dirty="0"/>
              <a:t>highly maintainable</a:t>
            </a:r>
          </a:p>
          <a:p>
            <a:pPr>
              <a:lnSpc>
                <a:spcPct val="90000"/>
              </a:lnSpc>
              <a:buFont typeface="Wingdings" pitchFamily="-16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Official Strategy Pattern</a:t>
            </a:r>
          </a:p>
        </p:txBody>
      </p:sp>
      <p:graphicFrame>
        <p:nvGraphicFramePr>
          <p:cNvPr id="1126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46163" y="2605088"/>
          <a:ext cx="69088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1" name="Visio" r:id="rId4" imgW="4015859" imgH="1455182" progId="Visio.Drawing.11">
                  <p:embed/>
                </p:oleObj>
              </mc:Choice>
              <mc:Fallback>
                <p:oleObj name="Visio" r:id="rId4" imgW="4015859" imgH="145518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05088"/>
                        <a:ext cx="6908800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Strategy pattern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648200"/>
          </a:xfrm>
        </p:spPr>
        <p:txBody>
          <a:bodyPr/>
          <a:lstStyle/>
          <a:p>
            <a:r>
              <a:rPr lang="en-US" sz="2400" dirty="0"/>
              <a:t>Classification:</a:t>
            </a:r>
          </a:p>
          <a:p>
            <a:pPr lvl="1"/>
            <a:r>
              <a:rPr lang="en-US" sz="2000" dirty="0"/>
              <a:t>Behavioral purpose; Class scope</a:t>
            </a:r>
          </a:p>
          <a:p>
            <a:r>
              <a:rPr lang="en-US" sz="2400" dirty="0"/>
              <a:t>Pattern context: when you need to use different business rules or algorithms depending on the context of the processing</a:t>
            </a:r>
          </a:p>
          <a:p>
            <a:r>
              <a:rPr lang="en-US" sz="2400" dirty="0"/>
              <a:t>Problem: algorithm to be applied needs to be selected based on the data type (or the client making the request) </a:t>
            </a:r>
          </a:p>
          <a:p>
            <a:r>
              <a:rPr lang="en-US" sz="2400" dirty="0"/>
              <a:t>Consequences:</a:t>
            </a:r>
          </a:p>
          <a:p>
            <a:pPr lvl="1"/>
            <a:r>
              <a:rPr lang="en-US" sz="2000" dirty="0"/>
              <a:t>Defines a family of algorithms</a:t>
            </a:r>
          </a:p>
          <a:p>
            <a:pPr lvl="1"/>
            <a:r>
              <a:rPr lang="en-US" sz="2000" dirty="0"/>
              <a:t>Gets rid of switches or other condition controls</a:t>
            </a:r>
          </a:p>
          <a:p>
            <a:pPr lvl="1"/>
            <a:r>
              <a:rPr lang="en-US" sz="2000" dirty="0"/>
              <a:t>MUST invoke all algorithms through the same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715000" cy="762000"/>
          </a:xfrm>
        </p:spPr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38200" y="16002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Dependency Inversion: Program </a:t>
            </a:r>
            <a:r>
              <a:rPr lang="en-US" sz="2000" b="1" i="1" dirty="0">
                <a:solidFill>
                  <a:srgbClr val="FF0000"/>
                </a:solidFill>
              </a:rPr>
              <a:t>to an interface, not an implementation. 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2743200"/>
            <a:ext cx="556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 i="1" dirty="0">
                <a:solidFill>
                  <a:srgbClr val="FF0000"/>
                </a:solidFill>
              </a:rPr>
              <a:t>Favor composition over inheritance</a:t>
            </a:r>
            <a:endParaRPr lang="en-US" i="1" dirty="0">
              <a:solidFill>
                <a:srgbClr val="993366"/>
              </a:solidFill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38200" y="38100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 dirty="0"/>
              <a:t>Lesson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knowing major OO concepts like encapsulation inheritance, polymorphism does not  automatically make a good designer</a:t>
            </a:r>
            <a:endParaRPr lang="en-US" sz="2000" i="1" dirty="0"/>
          </a:p>
          <a:p>
            <a:endParaRPr lang="en-US" sz="2000" i="1" dirty="0"/>
          </a:p>
          <a:p>
            <a:r>
              <a:rPr lang="en-US" sz="2000" dirty="0"/>
              <a:t>A design guru thinks about how to create flexible designs that are maintainable and that can cope with change.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design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1752600"/>
            <a:ext cx="71397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410200" y="1752600"/>
            <a:ext cx="35210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dirty="0"/>
              <a:t>Beverage is an abstract </a:t>
            </a:r>
          </a:p>
          <a:p>
            <a:pPr eaLnBrk="1" hangingPunct="1"/>
            <a:r>
              <a:rPr lang="en-US" sz="1800" dirty="0"/>
              <a:t>super-class for all types of beverages offered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cost() must be implemented  by each Beverage sub-class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change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going to change?</a:t>
            </a:r>
          </a:p>
          <a:p>
            <a:endParaRPr lang="en-US" dirty="0"/>
          </a:p>
          <a:p>
            <a:r>
              <a:rPr lang="en-US" dirty="0"/>
              <a:t>How to deal with it? </a:t>
            </a:r>
          </a:p>
          <a:p>
            <a:pPr lvl="1"/>
            <a:r>
              <a:rPr lang="en-US" dirty="0"/>
              <a:t>That is why we learn design patterns</a:t>
            </a:r>
          </a:p>
          <a:p>
            <a:pPr lvl="1"/>
            <a:r>
              <a:rPr lang="en-US" dirty="0"/>
              <a:t>All patterns provide a way to let some part of a system vary independently of all other parts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876800" cy="609600"/>
          </a:xfrm>
        </p:spPr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57200" y="1524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i="1" dirty="0" smtClean="0">
                <a:solidFill>
                  <a:srgbClr val="FF0000"/>
                </a:solidFill>
              </a:rPr>
              <a:t>Information Hiding:  Identify </a:t>
            </a:r>
            <a:r>
              <a:rPr lang="en-US" i="1" dirty="0">
                <a:solidFill>
                  <a:srgbClr val="FF0000"/>
                </a:solidFill>
              </a:rPr>
              <a:t>the aspects of your application that vary and separate them from what stays the same.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04800" y="38100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i="1"/>
              <a:t>Take what varies and “extract” it so it won’t affect the rest of your code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4648200" y="3733800"/>
            <a:ext cx="449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i="1"/>
              <a:t>The result? Fewer unintended consequences from code changes and more flexibility in your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vs. inheritance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They both are ways to re-use functionality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Inheritance: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Re-use functionality of parent class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Statically decided (inheritance decided at run time)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Weakens encapsulation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Composition: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Re-use functionality of objects collected at run-time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Invoked through the interface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More dynamic: multiple types with same interface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Black-box re-use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Composition vs. inheritance (2)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Composition allows more behavior flexibility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possible use it instead of inheritance</a:t>
            </a:r>
          </a:p>
          <a:p>
            <a:pPr>
              <a:lnSpc>
                <a:spcPct val="90000"/>
              </a:lnSpc>
            </a:pPr>
            <a:r>
              <a:rPr lang="en-US" sz="2800"/>
              <a:t>Inheritance is still a quick way to design new components that are variants of exhisting ones </a:t>
            </a:r>
          </a:p>
          <a:p>
            <a:pPr>
              <a:lnSpc>
                <a:spcPct val="90000"/>
              </a:lnSpc>
            </a:pPr>
            <a:r>
              <a:rPr lang="en-US" sz="2800"/>
              <a:t>Over-use of inheritance creates bloated hierarchies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Code is more difficult to maintain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Unnecessary baggage for many classes</a:t>
            </a:r>
          </a:p>
          <a:p>
            <a:pPr>
              <a:lnSpc>
                <a:spcPct val="90000"/>
              </a:lnSpc>
            </a:pPr>
            <a:r>
              <a:rPr lang="en-US" sz="2800"/>
              <a:t>Composition drawback: it becomes harder to understand the behavior of a program by looking only at its source code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Semantics of interaction are decided at 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743200"/>
            <a:ext cx="8229600" cy="341376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StarBuzz</a:t>
            </a:r>
            <a:r>
              <a:rPr lang="en-US" dirty="0" smtClean="0"/>
              <a:t> will offer different types of coffee-based beverage</a:t>
            </a:r>
          </a:p>
          <a:p>
            <a:r>
              <a:rPr lang="en-US" dirty="0" smtClean="0"/>
              <a:t>Mocha</a:t>
            </a:r>
          </a:p>
          <a:p>
            <a:r>
              <a:rPr lang="en-US" dirty="0" smtClean="0"/>
              <a:t>Latte</a:t>
            </a:r>
          </a:p>
          <a:p>
            <a:r>
              <a:rPr lang="en-US" dirty="0" smtClean="0"/>
              <a:t>Cappuccino</a:t>
            </a:r>
          </a:p>
          <a:p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</a:t>
            </a:r>
            <a:endParaRPr lang="en-US" dirty="0"/>
          </a:p>
        </p:txBody>
      </p:sp>
      <p:graphicFrame>
        <p:nvGraphicFramePr>
          <p:cNvPr id="12902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685800" y="1600200"/>
          <a:ext cx="677545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Visio" r:id="rId4" imgW="9270087" imgH="6333649" progId="Visio.Drawing.11">
                  <p:embed/>
                </p:oleObj>
              </mc:Choice>
              <mc:Fallback>
                <p:oleObj name="Visio" r:id="rId4" imgW="9270087" imgH="633364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677545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10200" y="1752600"/>
            <a:ext cx="329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dirty="0"/>
              <a:t>Each cost() implementation must account for all ingredients of that Beverage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14400"/>
            <a:ext cx="8153400" cy="572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dirty="0" smtClean="0"/>
              <a:t>Comments on Solution 1: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609600"/>
          </a:xfrm>
        </p:spPr>
        <p:txBody>
          <a:bodyPr/>
          <a:lstStyle/>
          <a:p>
            <a:r>
              <a:rPr lang="en-US" dirty="0"/>
              <a:t>What if?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37760"/>
          </a:xfrm>
        </p:spPr>
        <p:txBody>
          <a:bodyPr/>
          <a:lstStyle/>
          <a:p>
            <a:r>
              <a:rPr lang="en-US" dirty="0"/>
              <a:t>What if a new optional caramel topping is introduced?</a:t>
            </a:r>
          </a:p>
          <a:p>
            <a:r>
              <a:rPr lang="en-US" dirty="0"/>
              <a:t>What if the milk price goes up?</a:t>
            </a:r>
          </a:p>
          <a:p>
            <a:r>
              <a:rPr lang="en-US" dirty="0"/>
              <a:t>What if a new basic type of beverage, say tea, is launched?</a:t>
            </a:r>
          </a:p>
          <a:p>
            <a:r>
              <a:rPr lang="en-US" dirty="0"/>
              <a:t>What if you want double mocha?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20099</TotalTime>
  <Words>1740</Words>
  <Application>Microsoft Office PowerPoint</Application>
  <PresentationFormat>On-screen Show (4:3)</PresentationFormat>
  <Paragraphs>275</Paragraphs>
  <Slides>53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ＭＳ Ｐゴシック</vt:lpstr>
      <vt:lpstr>Arial</vt:lpstr>
      <vt:lpstr>Bookman Old Style</vt:lpstr>
      <vt:lpstr>Gill Sans MT</vt:lpstr>
      <vt:lpstr>Webdings</vt:lpstr>
      <vt:lpstr>Wingdings</vt:lpstr>
      <vt:lpstr>Wingdings 3</vt:lpstr>
      <vt:lpstr>Origin</vt:lpstr>
      <vt:lpstr>Visio</vt:lpstr>
      <vt:lpstr>Decorator and Strategy Patterns</vt:lpstr>
      <vt:lpstr>SOLID</vt:lpstr>
      <vt:lpstr>An exercise in OO problem solving </vt:lpstr>
      <vt:lpstr>The Coffee Joint project</vt:lpstr>
      <vt:lpstr>Original design</vt:lpstr>
      <vt:lpstr>A Change</vt:lpstr>
      <vt:lpstr>Solution 1: </vt:lpstr>
      <vt:lpstr>Comments on Solution 1: </vt:lpstr>
      <vt:lpstr>What if?</vt:lpstr>
      <vt:lpstr>Solution #2</vt:lpstr>
      <vt:lpstr>Solution #2 - cont.</vt:lpstr>
      <vt:lpstr>Solution # 2 - comments</vt:lpstr>
      <vt:lpstr>Solution #3</vt:lpstr>
      <vt:lpstr>Solution #3 - cont.</vt:lpstr>
      <vt:lpstr>Solution #3 - cont.</vt:lpstr>
      <vt:lpstr>Java stream classes</vt:lpstr>
      <vt:lpstr>Meet the Decorator pattern …</vt:lpstr>
      <vt:lpstr>The basic idea</vt:lpstr>
      <vt:lpstr>Constructing your order</vt:lpstr>
      <vt:lpstr>Class diagram</vt:lpstr>
      <vt:lpstr>Decorator - comments</vt:lpstr>
      <vt:lpstr>Decorator: a definition</vt:lpstr>
      <vt:lpstr>Decorator structure</vt:lpstr>
      <vt:lpstr>The Decorator pattern</vt:lpstr>
      <vt:lpstr>Real-world Decorators</vt:lpstr>
      <vt:lpstr>Decorator usage: Java I/O</vt:lpstr>
      <vt:lpstr>Java stream classes</vt:lpstr>
      <vt:lpstr>Bullet Points</vt:lpstr>
      <vt:lpstr>Bullet Points</vt:lpstr>
      <vt:lpstr>Bullet Points</vt:lpstr>
      <vt:lpstr>More problems …</vt:lpstr>
      <vt:lpstr>Another Change:   Starbuzz now offers tea</vt:lpstr>
      <vt:lpstr>Solution 1: Using Override to Prepare Different Beverage</vt:lpstr>
      <vt:lpstr>Problem statement</vt:lpstr>
      <vt:lpstr>What we have here</vt:lpstr>
      <vt:lpstr>Your solution?</vt:lpstr>
      <vt:lpstr>How about using interfaces?</vt:lpstr>
      <vt:lpstr>What we have here</vt:lpstr>
      <vt:lpstr>Design Principle</vt:lpstr>
      <vt:lpstr>Separating what changes from what stays the same</vt:lpstr>
      <vt:lpstr>Separate Recipe Behavior</vt:lpstr>
      <vt:lpstr>Separate Size Factor</vt:lpstr>
      <vt:lpstr>Integrating the Beverage Behavior</vt:lpstr>
      <vt:lpstr>The big picture</vt:lpstr>
      <vt:lpstr>Strategy Pattern - structure</vt:lpstr>
      <vt:lpstr>What we have here</vt:lpstr>
      <vt:lpstr>Official Strategy Pattern</vt:lpstr>
      <vt:lpstr>The Strategy pattern</vt:lpstr>
      <vt:lpstr>Design Principle</vt:lpstr>
      <vt:lpstr>Dealing with change</vt:lpstr>
      <vt:lpstr>Design Principle</vt:lpstr>
      <vt:lpstr>Composition vs. inheritance</vt:lpstr>
      <vt:lpstr>Composition vs. inheritance (2)</vt:lpstr>
    </vt:vector>
  </TitlesOfParts>
  <Company>Peppo Valetto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311 - Software Architecture II</dc:title>
  <dc:creator>Peppo Valetto</dc:creator>
  <cp:lastModifiedBy>Yuanfang Cai</cp:lastModifiedBy>
  <cp:revision>141</cp:revision>
  <cp:lastPrinted>2011-10-27T16:21:13Z</cp:lastPrinted>
  <dcterms:created xsi:type="dcterms:W3CDTF">2008-01-21T14:27:17Z</dcterms:created>
  <dcterms:modified xsi:type="dcterms:W3CDTF">2015-11-03T14:57:27Z</dcterms:modified>
</cp:coreProperties>
</file>