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326" r:id="rId20"/>
    <p:sldId id="299" r:id="rId21"/>
    <p:sldId id="300" r:id="rId22"/>
    <p:sldId id="301" r:id="rId23"/>
    <p:sldId id="302" r:id="rId24"/>
    <p:sldId id="303" r:id="rId25"/>
    <p:sldId id="304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3" autoAdjust="0"/>
    <p:restoredTop sz="90929"/>
  </p:normalViewPr>
  <p:slideViewPr>
    <p:cSldViewPr>
      <p:cViewPr varScale="1">
        <p:scale>
          <a:sx n="52" d="100"/>
          <a:sy n="52" d="100"/>
        </p:scale>
        <p:origin x="6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C160-AC8C-4009-A3CC-A706019025B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30A7-1E27-4116-A80B-F5DC5367A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356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60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872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CC36C-7ADD-4CF3-AC7E-032249B3217F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350D-FC50-489D-B1B3-EF49FED46FD9}" type="slidenum">
              <a:rPr lang="en-US"/>
              <a:pPr/>
              <a:t>12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2CD55-BA1C-4FBB-B37D-36AAB60FF533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9310D-5A87-4EBF-B864-3F57211D70F5}" type="slidenum">
              <a:rPr lang="en-US"/>
              <a:pPr/>
              <a:t>14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4CBD3-8529-4BAF-BD99-8DD5FC309201}" type="slidenum">
              <a:rPr lang="en-US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7AEA5-3A23-4804-98AC-B6343268DF2A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7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0FB48-7654-472A-864B-AA54771A4EEE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5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DA98D-E439-490B-B311-8AFB5D73C435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5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47118-122D-4C4D-9394-AC648B45EBE6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612D7-D473-436A-87EF-8CA2093E678D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F7D2E-86AD-4F8C-9D29-D3869DAA6FB1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B003D-8E81-40D4-9DFD-F59937C4BD2C}" type="slidenum">
              <a:rPr lang="en-US"/>
              <a:pPr/>
              <a:t>27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5DD4E-F078-472A-8E5E-99864AD44D75}" type="slidenum">
              <a:rPr lang="en-US"/>
              <a:pPr/>
              <a:t>38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8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CD8A7-0902-4B54-A31B-1AB8CCA1B727}" type="slidenum">
              <a:rPr lang="en-US"/>
              <a:pPr/>
              <a:t>39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8" tIns="47500" rIns="94998" bIns="475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5DE60-BAB2-47FB-8D68-643FA83B953F}" type="slidenum">
              <a:rPr lang="en-US"/>
              <a:pPr/>
              <a:t>40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98" tIns="47500" rIns="94998" bIns="475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8736F-2B54-4330-B22B-E6EC7F882B35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2BFFC-5306-48AB-9C90-26CA37F8A56A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C9FFB-C0B8-4931-BD6D-B763D8B31D33}" type="slidenum">
              <a:rPr lang="en-US"/>
              <a:pPr/>
              <a:t>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65AAB-62F7-4AD5-B0C2-D8CF6FABB3D1}" type="slidenum">
              <a:rPr lang="en-US"/>
              <a:pPr/>
              <a:t>7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7AFC-25E5-4790-84EB-9B9EF76C901A}" type="slidenum">
              <a:rPr lang="en-US"/>
              <a:pPr/>
              <a:t>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96CC7-4D2C-4E82-95B0-75B5B25E7BE6}" type="slidenum">
              <a:rPr lang="en-US"/>
              <a:pPr/>
              <a:t>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A8F6F-F486-4897-9A88-C48CCF5F8731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3033C1-5600-4501-85A4-4CBBE3EAA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0" r:id="rId2"/>
    <p:sldLayoutId id="2147483755" r:id="rId3"/>
    <p:sldLayoutId id="2147483751" r:id="rId4"/>
    <p:sldLayoutId id="2147483752" r:id="rId5"/>
    <p:sldLayoutId id="2147483756" r:id="rId6"/>
    <p:sldLayoutId id="2147483757" r:id="rId7"/>
    <p:sldLayoutId id="2147483758" r:id="rId8"/>
    <p:sldLayoutId id="2147483759" r:id="rId9"/>
    <p:sldLayoutId id="2147483753" r:id="rId10"/>
    <p:sldLayoutId id="2147483760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Iterator</a:t>
            </a:r>
            <a:r>
              <a:rPr lang="en-US" dirty="0" smtClean="0"/>
              <a:t>, Composite, and Visitor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CS350/SE310 Fall 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Refactored</a:t>
            </a:r>
            <a:r>
              <a:rPr lang="en-US" dirty="0"/>
              <a:t> code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  <a:solidFill>
            <a:srgbClr val="FFFFFF"/>
          </a:solidFill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Iterator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storeAIter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 = </a:t>
            </a: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itemsA.iterator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Iterator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storeBIter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 = new </a:t>
            </a: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StoreBIterator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(</a:t>
            </a:r>
            <a:r>
              <a:rPr lang="en-US" sz="1600" dirty="0" err="1">
                <a:solidFill>
                  <a:schemeClr val="hlink"/>
                </a:solidFill>
                <a:latin typeface="Tahoma" charset="0"/>
              </a:rPr>
              <a:t>itemsB</a:t>
            </a:r>
            <a:r>
              <a:rPr lang="en-US" sz="1600" dirty="0">
                <a:solidFill>
                  <a:schemeClr val="hlink"/>
                </a:solidFill>
                <a:latin typeface="Tahoma" charset="0"/>
              </a:rPr>
              <a:t>);</a:t>
            </a:r>
            <a:endParaRPr lang="en-US" sz="1600" dirty="0">
              <a:latin typeface="Tahoma" charset="0"/>
            </a:endParaRPr>
          </a:p>
          <a:p>
            <a:pPr>
              <a:buFont typeface="Wingdings" charset="2"/>
              <a:buNone/>
            </a:pPr>
            <a:r>
              <a:rPr lang="en-US" sz="1600" dirty="0" err="1">
                <a:latin typeface="Tahoma" charset="0"/>
              </a:rPr>
              <a:t>outputCatalog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storeAIter</a:t>
            </a:r>
            <a:r>
              <a:rPr lang="en-US" sz="1600" dirty="0">
                <a:latin typeface="Tahoma" charset="0"/>
              </a:rPr>
              <a:t>);</a:t>
            </a:r>
          </a:p>
          <a:p>
            <a:pPr>
              <a:buFont typeface="Wingdings" charset="2"/>
              <a:buNone/>
            </a:pPr>
            <a:r>
              <a:rPr lang="en-US" sz="1600" dirty="0" err="1">
                <a:latin typeface="Tahoma" charset="0"/>
              </a:rPr>
              <a:t>outputCatalog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storeBIter</a:t>
            </a:r>
            <a:r>
              <a:rPr lang="en-US" sz="1600" dirty="0">
                <a:latin typeface="Tahoma" charset="0"/>
              </a:rPr>
              <a:t>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…</a:t>
            </a:r>
          </a:p>
          <a:p>
            <a:pPr>
              <a:buFont typeface="Wingdings" charset="2"/>
              <a:buNone/>
            </a:pPr>
            <a:endParaRPr lang="en-US" sz="1600" dirty="0">
              <a:latin typeface="Tahoma" charset="0"/>
            </a:endParaRP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private void </a:t>
            </a:r>
            <a:r>
              <a:rPr lang="en-US" sz="1600" dirty="0" err="1">
                <a:latin typeface="Tahoma" charset="0"/>
              </a:rPr>
              <a:t>outputCatalog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Iterator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err="1">
                <a:latin typeface="Tahoma" charset="0"/>
              </a:rPr>
              <a:t>iter</a:t>
            </a:r>
            <a:r>
              <a:rPr lang="en-US" sz="1600" dirty="0">
                <a:latin typeface="Tahoma" charset="0"/>
              </a:rPr>
              <a:t>)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while (</a:t>
            </a:r>
            <a:r>
              <a:rPr lang="en-US" sz="1600" dirty="0" err="1">
                <a:latin typeface="Tahoma" charset="0"/>
              </a:rPr>
              <a:t>iter.hasNext</a:t>
            </a:r>
            <a:r>
              <a:rPr lang="en-US" sz="1600" dirty="0">
                <a:latin typeface="Tahoma" charset="0"/>
              </a:rPr>
              <a:t>())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Item </a:t>
            </a:r>
            <a:r>
              <a:rPr lang="en-US" sz="1600" dirty="0" err="1">
                <a:latin typeface="Tahoma" charset="0"/>
              </a:rPr>
              <a:t>myItem</a:t>
            </a:r>
            <a:r>
              <a:rPr lang="en-US" sz="1600" dirty="0">
                <a:latin typeface="Tahoma" charset="0"/>
              </a:rPr>
              <a:t> = (Item) </a:t>
            </a:r>
            <a:r>
              <a:rPr lang="en-US" sz="1600" dirty="0" err="1">
                <a:latin typeface="Tahoma" charset="0"/>
              </a:rPr>
              <a:t>iter.next</a:t>
            </a:r>
            <a:r>
              <a:rPr lang="en-US" sz="1600" dirty="0">
                <a:latin typeface="Tahoma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dirty="0" err="1">
                <a:latin typeface="Tahoma" charset="0"/>
              </a:rPr>
              <a:t>System.out.println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myItem.getName</a:t>
            </a:r>
            <a:r>
              <a:rPr lang="en-US" sz="1600" dirty="0">
                <a:latin typeface="Tahoma" charset="0"/>
              </a:rPr>
              <a:t>());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…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}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572000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/>
              <a:t>Contrast with old code:</a:t>
            </a:r>
          </a:p>
          <a:p>
            <a:endParaRPr lang="en-US" sz="2400" dirty="0"/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for (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=0;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&lt;</a:t>
            </a:r>
            <a:r>
              <a:rPr lang="en-US" sz="1600" dirty="0" err="1">
                <a:latin typeface="Tahoma" charset="0"/>
              </a:rPr>
              <a:t>itemsA.size</a:t>
            </a:r>
            <a:r>
              <a:rPr lang="en-US" sz="1600" dirty="0">
                <a:latin typeface="Tahoma" charset="0"/>
              </a:rPr>
              <a:t>();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++){ 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Item </a:t>
            </a:r>
            <a:r>
              <a:rPr lang="en-US" sz="1600" dirty="0" err="1">
                <a:latin typeface="Tahoma" charset="0"/>
              </a:rPr>
              <a:t>myItem</a:t>
            </a:r>
            <a:r>
              <a:rPr lang="en-US" sz="1600" dirty="0">
                <a:latin typeface="Tahoma" charset="0"/>
              </a:rPr>
              <a:t> = (Item) </a:t>
            </a:r>
            <a:r>
              <a:rPr lang="en-US" sz="1600" dirty="0" err="1">
                <a:latin typeface="Tahoma" charset="0"/>
              </a:rPr>
              <a:t>itemsA.get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</a:t>
            </a:r>
            <a:r>
              <a:rPr lang="en-US" sz="1600" dirty="0" err="1">
                <a:latin typeface="Tahoma" charset="0"/>
              </a:rPr>
              <a:t>System.out.println</a:t>
            </a:r>
            <a:r>
              <a:rPr lang="en-US" sz="1600" dirty="0">
                <a:latin typeface="Tahoma" charset="0"/>
              </a:rPr>
              <a:t> (</a:t>
            </a:r>
            <a:r>
              <a:rPr lang="en-US" sz="1600" dirty="0" err="1">
                <a:latin typeface="Tahoma" charset="0"/>
              </a:rPr>
              <a:t>myItem.getName</a:t>
            </a:r>
            <a:r>
              <a:rPr lang="en-US" sz="1600" dirty="0">
                <a:latin typeface="Tahoma" charset="0"/>
              </a:rPr>
              <a:t>());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…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sz="1600" dirty="0">
              <a:latin typeface="Tahoma" charset="0"/>
            </a:endParaRP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for (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=0;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&lt;</a:t>
            </a:r>
            <a:r>
              <a:rPr lang="en-US" sz="1600" dirty="0" err="1">
                <a:latin typeface="Tahoma" charset="0"/>
              </a:rPr>
              <a:t>itemsB.length</a:t>
            </a:r>
            <a:r>
              <a:rPr lang="en-US" sz="1600" dirty="0">
                <a:latin typeface="Tahoma" charset="0"/>
              </a:rPr>
              <a:t>;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++)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Item </a:t>
            </a:r>
            <a:r>
              <a:rPr lang="en-US" sz="1600" dirty="0" err="1">
                <a:latin typeface="Tahoma" charset="0"/>
              </a:rPr>
              <a:t>myItem</a:t>
            </a:r>
            <a:r>
              <a:rPr lang="en-US" sz="1600" dirty="0">
                <a:latin typeface="Tahoma" charset="0"/>
              </a:rPr>
              <a:t> = </a:t>
            </a:r>
            <a:r>
              <a:rPr lang="en-US" sz="1600" dirty="0" err="1">
                <a:latin typeface="Tahoma" charset="0"/>
              </a:rPr>
              <a:t>itemsB</a:t>
            </a:r>
            <a:r>
              <a:rPr lang="en-US" sz="1600" dirty="0">
                <a:latin typeface="Tahoma" charset="0"/>
              </a:rPr>
              <a:t>[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];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</a:t>
            </a:r>
            <a:r>
              <a:rPr lang="en-US" sz="1600" dirty="0" err="1">
                <a:latin typeface="Tahoma" charset="0"/>
              </a:rPr>
              <a:t>System.out.println</a:t>
            </a:r>
            <a:r>
              <a:rPr lang="en-US" sz="1600" dirty="0">
                <a:latin typeface="Tahoma" charset="0"/>
              </a:rPr>
              <a:t> (</a:t>
            </a:r>
            <a:r>
              <a:rPr lang="en-US" sz="1600" dirty="0" err="1">
                <a:latin typeface="Tahoma" charset="0"/>
              </a:rPr>
              <a:t>myItem.getName</a:t>
            </a:r>
            <a:r>
              <a:rPr lang="en-US" sz="1600" dirty="0">
                <a:latin typeface="Tahoma" charset="0"/>
              </a:rPr>
              <a:t>());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…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}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/>
              <a:t>Before:</a:t>
            </a:r>
          </a:p>
          <a:p>
            <a:pPr>
              <a:lnSpc>
                <a:spcPct val="90000"/>
              </a:lnSpc>
            </a:pPr>
            <a:r>
              <a:rPr lang="en-US"/>
              <a:t>Catalogs not well-encapsulated</a:t>
            </a:r>
          </a:p>
          <a:p>
            <a:pPr>
              <a:lnSpc>
                <a:spcPct val="90000"/>
              </a:lnSpc>
            </a:pPr>
            <a:r>
              <a:rPr lang="en-US"/>
              <a:t>Two loops with code repetition</a:t>
            </a:r>
          </a:p>
          <a:p>
            <a:pPr>
              <a:lnSpc>
                <a:spcPct val="90000"/>
              </a:lnSpc>
            </a:pPr>
            <a:r>
              <a:rPr lang="en-US"/>
              <a:t>mid-tier programmed to concrete classes, not interface!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/>
              <a:t>After:</a:t>
            </a:r>
          </a:p>
          <a:p>
            <a:r>
              <a:rPr lang="en-US"/>
              <a:t>Catalogs implementation hidden from mid-tier</a:t>
            </a:r>
          </a:p>
          <a:p>
            <a:r>
              <a:rPr lang="en-US"/>
              <a:t>One (polymorphic) loop</a:t>
            </a:r>
          </a:p>
          <a:p>
            <a:r>
              <a:rPr lang="en-US"/>
              <a:t>Programming to the Iterator interface!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Iterator pattern structure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447800" y="1676400"/>
          <a:ext cx="6019800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6" name="Visio" r:id="rId4" imgW="3566160" imgH="2489835" progId="Visio.Drawing.11">
                  <p:embed/>
                </p:oleObj>
              </mc:Choice>
              <mc:Fallback>
                <p:oleObj name="Visio" r:id="rId4" imgW="3566160" imgH="248983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019800" cy="420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Iterator pattern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/>
              <a:t>Classification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Behavioral purpose; object scope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Context</a:t>
            </a:r>
            <a:r>
              <a:rPr lang="en-US" sz="2000" dirty="0"/>
              <a:t>: Enables traversal of elements in an Aggregate without exposing the Aggregate Implementation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Problem</a:t>
            </a:r>
            <a:r>
              <a:rPr lang="en-US" sz="2000" dirty="0"/>
              <a:t>: Depending on the data structures underpinning an Aggregate, you must  access its elements in different ways 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Solution</a:t>
            </a:r>
            <a:r>
              <a:rPr lang="en-US" sz="2000" dirty="0"/>
              <a:t>: Places the responsibility of traversal on an </a:t>
            </a:r>
            <a:r>
              <a:rPr lang="en-US" sz="2000" dirty="0" err="1"/>
              <a:t>Iterator</a:t>
            </a:r>
            <a:r>
              <a:rPr lang="en-US" sz="20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Consequences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Supports multiple ways to traverse an Aggregate (simply change the </a:t>
            </a:r>
            <a:r>
              <a:rPr lang="en-US" sz="1800" dirty="0" err="1"/>
              <a:t>Iterator</a:t>
            </a:r>
            <a:r>
              <a:rPr lang="en-US" sz="1800" dirty="0"/>
              <a:t> object)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can have multiple traversals at the same time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Iterators</a:t>
            </a:r>
            <a:r>
              <a:rPr lang="en-US" sz="1800" dirty="0"/>
              <a:t> simplify the interfaces of Aggregates (relieve the burden of making traversal methods available)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Separates responsibilities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Embracing more changes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What if SuperStoreAB acquires another Store?</a:t>
            </a:r>
          </a:p>
          <a:p>
            <a:pPr lvl="1"/>
            <a:r>
              <a:rPr lang="en-US" sz="2400"/>
              <a:t>Store C?</a:t>
            </a:r>
          </a:p>
          <a:p>
            <a:r>
              <a:rPr lang="en-US" sz="2800"/>
              <a:t>What changes?</a:t>
            </a:r>
          </a:p>
          <a:p>
            <a:pPr lvl="1"/>
            <a:r>
              <a:rPr lang="en-US" sz="2400"/>
              <a:t>(besides the name of the company!)</a:t>
            </a:r>
          </a:p>
          <a:p>
            <a:pPr lvl="1"/>
            <a:endParaRPr lang="en-US" sz="2400"/>
          </a:p>
          <a:p>
            <a:r>
              <a:rPr lang="en-US" sz="2800"/>
              <a:t>Say Store C uses a HashTable data structure for items</a:t>
            </a:r>
          </a:p>
          <a:p>
            <a:pPr lvl="1"/>
            <a:r>
              <a:rPr lang="en-US" sz="2400"/>
              <a:t>[ID ---&gt; Item]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changes?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/>
              <a:t>Create a </a:t>
            </a:r>
            <a:r>
              <a:rPr lang="en-US" sz="2800" dirty="0" err="1"/>
              <a:t>ConcreteAggregate</a:t>
            </a:r>
            <a:r>
              <a:rPr lang="en-US" sz="2800" dirty="0"/>
              <a:t> for Store C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err="1" smtClean="0">
                <a:latin typeface="Lucida Grande" charset="0"/>
              </a:rPr>
              <a:t>createIterator</a:t>
            </a:r>
            <a:r>
              <a:rPr lang="en-US" sz="2400" dirty="0">
                <a:latin typeface="Lucida Grande" charset="0"/>
              </a:rPr>
              <a:t>() </a:t>
            </a:r>
            <a:r>
              <a:rPr lang="en-US" sz="2400" dirty="0"/>
              <a:t>method</a:t>
            </a:r>
            <a:endParaRPr lang="en-US" sz="2400" dirty="0">
              <a:latin typeface="Tahoma" charset="0"/>
            </a:endParaRP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/>
              <a:t>Make available an </a:t>
            </a:r>
            <a:r>
              <a:rPr lang="en-US" sz="2800" dirty="0" err="1"/>
              <a:t>Iterator</a:t>
            </a:r>
            <a:r>
              <a:rPr lang="en-US" sz="2800" dirty="0"/>
              <a:t> object for the Store C data structure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err="1">
                <a:latin typeface="Lucida Grande" charset="0"/>
              </a:rPr>
              <a:t>ht.values.iterator</a:t>
            </a:r>
            <a:r>
              <a:rPr lang="en-US" sz="2400" dirty="0">
                <a:latin typeface="Lucida Grande" charset="0"/>
              </a:rPr>
              <a:t>();</a:t>
            </a:r>
            <a:endParaRPr lang="en-US" sz="2400" dirty="0">
              <a:latin typeface="Tahoma" charset="0"/>
            </a:endParaRP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Modify the Client to accommodate: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Instantiation of Store C </a:t>
            </a:r>
            <a:r>
              <a:rPr lang="en-US" sz="2400" dirty="0" err="1">
                <a:solidFill>
                  <a:srgbClr val="FF0000"/>
                </a:solidFill>
              </a:rPr>
              <a:t>Iterator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traversal of Store C catalog via that </a:t>
            </a:r>
            <a:r>
              <a:rPr lang="en-US" sz="2400" dirty="0" err="1">
                <a:solidFill>
                  <a:srgbClr val="FF0000"/>
                </a:solidFill>
              </a:rPr>
              <a:t>Iterator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Open-Closed principle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Your solution?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What about a Collection of Catalogs?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with a catalog Iterator?</a:t>
            </a:r>
          </a:p>
          <a:p>
            <a:pPr>
              <a:lnSpc>
                <a:spcPct val="90000"/>
              </a:lnSpc>
            </a:pPr>
            <a:r>
              <a:rPr lang="en-US" sz="2800"/>
              <a:t>1st level: iterate on Catalogs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2nd level: for each Catalog, iterate on its Items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Will it work?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Yes … for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 err="1"/>
              <a:t>SuperStores</a:t>
            </a:r>
            <a:r>
              <a:rPr lang="en-US" dirty="0"/>
              <a:t> have many levels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Any self-respecting </a:t>
            </a:r>
            <a:r>
              <a:rPr lang="en-US" dirty="0" err="1"/>
              <a:t>SuperStore</a:t>
            </a:r>
            <a:r>
              <a:rPr lang="en-US" dirty="0"/>
              <a:t> cannot have flat catalogs!</a:t>
            </a:r>
          </a:p>
          <a:p>
            <a:pPr>
              <a:lnSpc>
                <a:spcPct val="90000"/>
              </a:lnSpc>
            </a:pPr>
            <a:r>
              <a:rPr lang="en-US" dirty="0"/>
              <a:t>Will have many Departments</a:t>
            </a:r>
          </a:p>
          <a:p>
            <a:pPr>
              <a:lnSpc>
                <a:spcPct val="90000"/>
              </a:lnSpc>
            </a:pPr>
            <a:r>
              <a:rPr lang="en-US" dirty="0"/>
              <a:t>Will need to split its items in many separate Department catalogs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many levels of Aggregates within Aggregates?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4114800" y="129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SuperStore</a:t>
            </a: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7467600" y="243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StoreC</a:t>
            </a: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4572000" y="243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StoreB</a:t>
            </a:r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17526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StoreA</a:t>
            </a:r>
          </a:p>
        </p:txBody>
      </p:sp>
      <p:sp>
        <p:nvSpPr>
          <p:cNvPr id="143369" name="Oval 9"/>
          <p:cNvSpPr>
            <a:spLocks noChangeArrowheads="1"/>
          </p:cNvSpPr>
          <p:nvPr/>
        </p:nvSpPr>
        <p:spPr bwMode="auto">
          <a:xfrm>
            <a:off x="24384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Dept2</a:t>
            </a:r>
          </a:p>
        </p:txBody>
      </p:sp>
      <p:sp>
        <p:nvSpPr>
          <p:cNvPr id="143370" name="Oval 10"/>
          <p:cNvSpPr>
            <a:spLocks noChangeArrowheads="1"/>
          </p:cNvSpPr>
          <p:nvPr/>
        </p:nvSpPr>
        <p:spPr bwMode="auto">
          <a:xfrm>
            <a:off x="5334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Dept1</a:t>
            </a:r>
          </a:p>
        </p:txBody>
      </p:sp>
      <p:sp>
        <p:nvSpPr>
          <p:cNvPr id="143371" name="Oval 11"/>
          <p:cNvSpPr>
            <a:spLocks noChangeArrowheads="1"/>
          </p:cNvSpPr>
          <p:nvPr/>
        </p:nvSpPr>
        <p:spPr bwMode="auto">
          <a:xfrm>
            <a:off x="6477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Dept1C</a:t>
            </a:r>
          </a:p>
        </p:txBody>
      </p:sp>
      <p:sp>
        <p:nvSpPr>
          <p:cNvPr id="143372" name="Oval 12"/>
          <p:cNvSpPr>
            <a:spLocks noChangeArrowheads="1"/>
          </p:cNvSpPr>
          <p:nvPr/>
        </p:nvSpPr>
        <p:spPr bwMode="auto">
          <a:xfrm>
            <a:off x="37338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Dept1B</a:t>
            </a:r>
          </a:p>
        </p:txBody>
      </p:sp>
      <p:sp>
        <p:nvSpPr>
          <p:cNvPr id="143373" name="Oval 13"/>
          <p:cNvSpPr>
            <a:spLocks noChangeArrowheads="1"/>
          </p:cNvSpPr>
          <p:nvPr/>
        </p:nvSpPr>
        <p:spPr bwMode="auto">
          <a:xfrm>
            <a:off x="51816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Dept2B</a:t>
            </a:r>
          </a:p>
        </p:txBody>
      </p:sp>
      <p:sp>
        <p:nvSpPr>
          <p:cNvPr id="143374" name="Oval 14"/>
          <p:cNvSpPr>
            <a:spLocks noChangeArrowheads="1"/>
          </p:cNvSpPr>
          <p:nvPr/>
        </p:nvSpPr>
        <p:spPr bwMode="auto">
          <a:xfrm>
            <a:off x="83058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Dept2C</a:t>
            </a:r>
          </a:p>
        </p:txBody>
      </p:sp>
      <p:cxnSp>
        <p:nvCxnSpPr>
          <p:cNvPr id="143375" name="AutoShape 15"/>
          <p:cNvCxnSpPr>
            <a:cxnSpLocks noChangeShapeType="1"/>
            <a:stCxn id="143365" idx="2"/>
            <a:endCxn id="143368" idx="0"/>
          </p:cNvCxnSpPr>
          <p:nvPr/>
        </p:nvCxnSpPr>
        <p:spPr bwMode="auto">
          <a:xfrm flipH="1">
            <a:off x="2057400" y="1600200"/>
            <a:ext cx="2057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77" name="AutoShape 17"/>
          <p:cNvCxnSpPr>
            <a:cxnSpLocks noChangeShapeType="1"/>
            <a:stCxn id="143365" idx="4"/>
            <a:endCxn id="143367" idx="0"/>
          </p:cNvCxnSpPr>
          <p:nvPr/>
        </p:nvCxnSpPr>
        <p:spPr bwMode="auto">
          <a:xfrm>
            <a:off x="4419600" y="19050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78" name="AutoShape 18"/>
          <p:cNvCxnSpPr>
            <a:cxnSpLocks noChangeShapeType="1"/>
            <a:stCxn id="143365" idx="6"/>
            <a:endCxn id="143366" idx="1"/>
          </p:cNvCxnSpPr>
          <p:nvPr/>
        </p:nvCxnSpPr>
        <p:spPr bwMode="auto">
          <a:xfrm>
            <a:off x="4724400" y="1600200"/>
            <a:ext cx="2832100" cy="92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79" name="AutoShape 19"/>
          <p:cNvCxnSpPr>
            <a:cxnSpLocks noChangeShapeType="1"/>
            <a:stCxn id="143366" idx="5"/>
            <a:endCxn id="143374" idx="0"/>
          </p:cNvCxnSpPr>
          <p:nvPr/>
        </p:nvCxnSpPr>
        <p:spPr bwMode="auto">
          <a:xfrm>
            <a:off x="7988300" y="2959100"/>
            <a:ext cx="6223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80" name="AutoShape 20"/>
          <p:cNvCxnSpPr>
            <a:cxnSpLocks noChangeShapeType="1"/>
            <a:stCxn id="143366" idx="3"/>
            <a:endCxn id="143371" idx="0"/>
          </p:cNvCxnSpPr>
          <p:nvPr/>
        </p:nvCxnSpPr>
        <p:spPr bwMode="auto">
          <a:xfrm flipH="1">
            <a:off x="6781800" y="2959100"/>
            <a:ext cx="774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81" name="AutoShape 21"/>
          <p:cNvCxnSpPr>
            <a:cxnSpLocks noChangeShapeType="1"/>
            <a:stCxn id="143367" idx="5"/>
            <a:endCxn id="143373" idx="0"/>
          </p:cNvCxnSpPr>
          <p:nvPr/>
        </p:nvCxnSpPr>
        <p:spPr bwMode="auto">
          <a:xfrm>
            <a:off x="5092700" y="2959100"/>
            <a:ext cx="393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82" name="AutoShape 22"/>
          <p:cNvCxnSpPr>
            <a:cxnSpLocks noChangeShapeType="1"/>
            <a:stCxn id="143367" idx="3"/>
            <a:endCxn id="143372" idx="0"/>
          </p:cNvCxnSpPr>
          <p:nvPr/>
        </p:nvCxnSpPr>
        <p:spPr bwMode="auto">
          <a:xfrm flipH="1">
            <a:off x="4038600" y="2959100"/>
            <a:ext cx="6223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83" name="AutoShape 23"/>
          <p:cNvCxnSpPr>
            <a:cxnSpLocks noChangeShapeType="1"/>
            <a:stCxn id="143368" idx="5"/>
            <a:endCxn id="143369" idx="0"/>
          </p:cNvCxnSpPr>
          <p:nvPr/>
        </p:nvCxnSpPr>
        <p:spPr bwMode="auto">
          <a:xfrm>
            <a:off x="2273300" y="2882900"/>
            <a:ext cx="4699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384" name="AutoShape 24"/>
          <p:cNvCxnSpPr>
            <a:cxnSpLocks noChangeShapeType="1"/>
            <a:stCxn id="143368" idx="3"/>
            <a:endCxn id="143370" idx="0"/>
          </p:cNvCxnSpPr>
          <p:nvPr/>
        </p:nvCxnSpPr>
        <p:spPr bwMode="auto">
          <a:xfrm flipH="1">
            <a:off x="838200" y="2882900"/>
            <a:ext cx="1003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385" name="AutoShape 25"/>
          <p:cNvSpPr>
            <a:spLocks noChangeArrowheads="1"/>
          </p:cNvSpPr>
          <p:nvPr/>
        </p:nvSpPr>
        <p:spPr bwMode="auto">
          <a:xfrm>
            <a:off x="84582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86" name="AutoShape 26"/>
          <p:cNvSpPr>
            <a:spLocks noChangeArrowheads="1"/>
          </p:cNvSpPr>
          <p:nvPr/>
        </p:nvSpPr>
        <p:spPr bwMode="auto">
          <a:xfrm>
            <a:off x="20574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87" name="AutoShape 27"/>
          <p:cNvSpPr>
            <a:spLocks noChangeArrowheads="1"/>
          </p:cNvSpPr>
          <p:nvPr/>
        </p:nvSpPr>
        <p:spPr bwMode="auto">
          <a:xfrm>
            <a:off x="43434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88" name="AutoShape 28"/>
          <p:cNvSpPr>
            <a:spLocks noChangeArrowheads="1"/>
          </p:cNvSpPr>
          <p:nvPr/>
        </p:nvSpPr>
        <p:spPr bwMode="auto">
          <a:xfrm>
            <a:off x="50292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89" name="AutoShape 29"/>
          <p:cNvSpPr>
            <a:spLocks noChangeArrowheads="1"/>
          </p:cNvSpPr>
          <p:nvPr/>
        </p:nvSpPr>
        <p:spPr bwMode="auto">
          <a:xfrm>
            <a:off x="59436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0" name="AutoShape 30"/>
          <p:cNvSpPr>
            <a:spLocks noChangeArrowheads="1"/>
          </p:cNvSpPr>
          <p:nvPr/>
        </p:nvSpPr>
        <p:spPr bwMode="auto">
          <a:xfrm>
            <a:off x="70104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1" name="AutoShape 31"/>
          <p:cNvSpPr>
            <a:spLocks noChangeArrowheads="1"/>
          </p:cNvSpPr>
          <p:nvPr/>
        </p:nvSpPr>
        <p:spPr bwMode="auto">
          <a:xfrm>
            <a:off x="35814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2" name="AutoShape 32"/>
          <p:cNvSpPr>
            <a:spLocks noChangeArrowheads="1"/>
          </p:cNvSpPr>
          <p:nvPr/>
        </p:nvSpPr>
        <p:spPr bwMode="auto">
          <a:xfrm>
            <a:off x="27432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3" name="AutoShape 33"/>
          <p:cNvSpPr>
            <a:spLocks noChangeArrowheads="1"/>
          </p:cNvSpPr>
          <p:nvPr/>
        </p:nvSpPr>
        <p:spPr bwMode="auto">
          <a:xfrm>
            <a:off x="77724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4" name="AutoShape 34"/>
          <p:cNvSpPr>
            <a:spLocks noChangeArrowheads="1"/>
          </p:cNvSpPr>
          <p:nvPr/>
        </p:nvSpPr>
        <p:spPr bwMode="auto">
          <a:xfrm>
            <a:off x="3048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395" name="AutoShape 35"/>
          <p:cNvSpPr>
            <a:spLocks noChangeArrowheads="1"/>
          </p:cNvSpPr>
          <p:nvPr/>
        </p:nvSpPr>
        <p:spPr bwMode="auto">
          <a:xfrm>
            <a:off x="1143000" y="52578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cxnSp>
        <p:nvCxnSpPr>
          <p:cNvPr id="143396" name="AutoShape 36"/>
          <p:cNvCxnSpPr>
            <a:cxnSpLocks noChangeShapeType="1"/>
            <a:stCxn id="143374" idx="4"/>
            <a:endCxn id="143385" idx="0"/>
          </p:cNvCxnSpPr>
          <p:nvPr/>
        </p:nvCxnSpPr>
        <p:spPr bwMode="auto">
          <a:xfrm>
            <a:off x="8610600" y="4267200"/>
            <a:ext cx="76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397" name="AutoShape 37"/>
          <p:cNvCxnSpPr>
            <a:cxnSpLocks noChangeShapeType="1"/>
            <a:stCxn id="143370" idx="4"/>
            <a:endCxn id="143394" idx="0"/>
          </p:cNvCxnSpPr>
          <p:nvPr/>
        </p:nvCxnSpPr>
        <p:spPr bwMode="auto">
          <a:xfrm flipH="1">
            <a:off x="533400" y="42672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398" name="AutoShape 38"/>
          <p:cNvCxnSpPr>
            <a:cxnSpLocks noChangeShapeType="1"/>
            <a:stCxn id="143370" idx="4"/>
            <a:endCxn id="143395" idx="0"/>
          </p:cNvCxnSpPr>
          <p:nvPr/>
        </p:nvCxnSpPr>
        <p:spPr bwMode="auto">
          <a:xfrm>
            <a:off x="838200" y="4267200"/>
            <a:ext cx="533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399" name="AutoShape 39"/>
          <p:cNvSpPr>
            <a:spLocks noChangeArrowheads="1"/>
          </p:cNvSpPr>
          <p:nvPr/>
        </p:nvSpPr>
        <p:spPr bwMode="auto">
          <a:xfrm>
            <a:off x="1295400" y="5410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cxnSp>
        <p:nvCxnSpPr>
          <p:cNvPr id="143400" name="AutoShape 40"/>
          <p:cNvCxnSpPr>
            <a:cxnSpLocks noChangeShapeType="1"/>
            <a:stCxn id="143370" idx="5"/>
            <a:endCxn id="143399" idx="0"/>
          </p:cNvCxnSpPr>
          <p:nvPr/>
        </p:nvCxnSpPr>
        <p:spPr bwMode="auto">
          <a:xfrm>
            <a:off x="1054100" y="4178300"/>
            <a:ext cx="469900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1" name="AutoShape 41"/>
          <p:cNvCxnSpPr>
            <a:cxnSpLocks noChangeShapeType="1"/>
            <a:stCxn id="143369" idx="4"/>
            <a:endCxn id="143386" idx="0"/>
          </p:cNvCxnSpPr>
          <p:nvPr/>
        </p:nvCxnSpPr>
        <p:spPr bwMode="auto">
          <a:xfrm flipH="1">
            <a:off x="2286000" y="4267200"/>
            <a:ext cx="45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2" name="AutoShape 42"/>
          <p:cNvCxnSpPr>
            <a:cxnSpLocks noChangeShapeType="1"/>
            <a:stCxn id="143369" idx="4"/>
            <a:endCxn id="143392" idx="0"/>
          </p:cNvCxnSpPr>
          <p:nvPr/>
        </p:nvCxnSpPr>
        <p:spPr bwMode="auto">
          <a:xfrm>
            <a:off x="2743200" y="42672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3" name="AutoShape 43"/>
          <p:cNvCxnSpPr>
            <a:cxnSpLocks noChangeShapeType="1"/>
            <a:stCxn id="143372" idx="4"/>
            <a:endCxn id="143391" idx="0"/>
          </p:cNvCxnSpPr>
          <p:nvPr/>
        </p:nvCxnSpPr>
        <p:spPr bwMode="auto">
          <a:xfrm flipH="1">
            <a:off x="3810000" y="42672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4" name="AutoShape 44"/>
          <p:cNvCxnSpPr>
            <a:cxnSpLocks noChangeShapeType="1"/>
            <a:stCxn id="143372" idx="4"/>
            <a:endCxn id="143387" idx="0"/>
          </p:cNvCxnSpPr>
          <p:nvPr/>
        </p:nvCxnSpPr>
        <p:spPr bwMode="auto">
          <a:xfrm>
            <a:off x="4038600" y="4267200"/>
            <a:ext cx="533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05" name="AutoShape 45"/>
          <p:cNvSpPr>
            <a:spLocks noChangeArrowheads="1"/>
          </p:cNvSpPr>
          <p:nvPr/>
        </p:nvSpPr>
        <p:spPr bwMode="auto">
          <a:xfrm>
            <a:off x="5181600" y="5410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sp>
        <p:nvSpPr>
          <p:cNvPr id="143406" name="AutoShape 46"/>
          <p:cNvSpPr>
            <a:spLocks noChangeArrowheads="1"/>
          </p:cNvSpPr>
          <p:nvPr/>
        </p:nvSpPr>
        <p:spPr bwMode="auto">
          <a:xfrm>
            <a:off x="5334000" y="55626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r>
              <a:rPr lang="en-US"/>
              <a:t>Item</a:t>
            </a:r>
          </a:p>
        </p:txBody>
      </p:sp>
      <p:cxnSp>
        <p:nvCxnSpPr>
          <p:cNvPr id="143407" name="AutoShape 47"/>
          <p:cNvCxnSpPr>
            <a:cxnSpLocks noChangeShapeType="1"/>
            <a:stCxn id="143373" idx="4"/>
            <a:endCxn id="143388" idx="0"/>
          </p:cNvCxnSpPr>
          <p:nvPr/>
        </p:nvCxnSpPr>
        <p:spPr bwMode="auto">
          <a:xfrm flipH="1">
            <a:off x="5257800" y="42672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8" name="AutoShape 48"/>
          <p:cNvCxnSpPr>
            <a:cxnSpLocks noChangeShapeType="1"/>
            <a:stCxn id="143373" idx="4"/>
            <a:endCxn id="143405" idx="0"/>
          </p:cNvCxnSpPr>
          <p:nvPr/>
        </p:nvCxnSpPr>
        <p:spPr bwMode="auto">
          <a:xfrm flipH="1">
            <a:off x="5410200" y="4267200"/>
            <a:ext cx="76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09" name="AutoShape 49"/>
          <p:cNvCxnSpPr>
            <a:cxnSpLocks noChangeShapeType="1"/>
            <a:stCxn id="143373" idx="4"/>
            <a:endCxn id="143406" idx="0"/>
          </p:cNvCxnSpPr>
          <p:nvPr/>
        </p:nvCxnSpPr>
        <p:spPr bwMode="auto">
          <a:xfrm>
            <a:off x="5486400" y="4267200"/>
            <a:ext cx="76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10" name="AutoShape 50"/>
          <p:cNvCxnSpPr>
            <a:cxnSpLocks noChangeShapeType="1"/>
            <a:stCxn id="143371" idx="4"/>
            <a:endCxn id="143389" idx="0"/>
          </p:cNvCxnSpPr>
          <p:nvPr/>
        </p:nvCxnSpPr>
        <p:spPr bwMode="auto">
          <a:xfrm flipH="1">
            <a:off x="6172200" y="4267200"/>
            <a:ext cx="609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11" name="AutoShape 51"/>
          <p:cNvCxnSpPr>
            <a:cxnSpLocks noChangeShapeType="1"/>
            <a:stCxn id="143371" idx="4"/>
            <a:endCxn id="143390" idx="0"/>
          </p:cNvCxnSpPr>
          <p:nvPr/>
        </p:nvCxnSpPr>
        <p:spPr bwMode="auto">
          <a:xfrm>
            <a:off x="6781800" y="4267200"/>
            <a:ext cx="45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412" name="AutoShape 52"/>
          <p:cNvCxnSpPr>
            <a:cxnSpLocks noChangeShapeType="1"/>
            <a:stCxn id="143374" idx="4"/>
            <a:endCxn id="143393" idx="0"/>
          </p:cNvCxnSpPr>
          <p:nvPr/>
        </p:nvCxnSpPr>
        <p:spPr bwMode="auto">
          <a:xfrm flipH="1">
            <a:off x="8001000" y="4267200"/>
            <a:ext cx="609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Traditional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4724400" cy="48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95600"/>
            <a:ext cx="7772400" cy="1143000"/>
          </a:xfrm>
        </p:spPr>
        <p:txBody>
          <a:bodyPr/>
          <a:lstStyle/>
          <a:p>
            <a:r>
              <a:rPr lang="en-US"/>
              <a:t>A new problem:</a:t>
            </a:r>
            <a:br>
              <a:rPr lang="en-US"/>
            </a:br>
            <a:r>
              <a:rPr lang="en-US"/>
              <a:t>the Store Merger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/>
              <a:t>The Composite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pattern - structure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752600" y="1600200"/>
          <a:ext cx="6172200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0" name="Visio" r:id="rId4" imgW="4112895" imgH="2924175" progId="Visio.Drawing.11">
                  <p:embed/>
                </p:oleObj>
              </mc:Choice>
              <mc:Fallback>
                <p:oleObj name="Visio" r:id="rId4" imgW="4112895" imgH="292417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6172200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2362200" cy="16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Interface for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A top-level catalog;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A dept. catalog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An Item</a:t>
            </a: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V="1">
            <a:off x="2209800" y="24384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828800" y="4953000"/>
            <a:ext cx="1295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An Item (atomic)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2438400" y="44196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057400" y="5638800"/>
            <a:ext cx="3429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Either a top-level or a dept. catalog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V="1">
            <a:off x="4267200" y="4953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pattern - participants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Component</a:t>
            </a:r>
            <a:r>
              <a:rPr lang="en-US" sz="2400" dirty="0"/>
              <a:t>: abstract class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Defines default behavior for operations that have to do with handling the structure of the composition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Declares, abstract, other common behaviors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Composite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Has children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Implements structure-handling operations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Also implements behaviors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Leaf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children, atomic element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Only implements behaviors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Must not support structure-handling operations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Although it has inherited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Composite pattern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Classification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Structural purpose; object scope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Context</a:t>
            </a:r>
            <a:r>
              <a:rPr lang="en-US" sz="2400" dirty="0"/>
              <a:t>: Manages part-whole hierarchies as tree structures.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Problem</a:t>
            </a:r>
            <a:r>
              <a:rPr lang="en-US" sz="2400" dirty="0"/>
              <a:t>: You want to represent and handle nodes of a tree uniformly, independently from their nature (sub-trees or leaves)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Solution</a:t>
            </a:r>
            <a:r>
              <a:rPr lang="en-US" sz="2400" dirty="0"/>
              <a:t>: Uses inheritance to define uniform abstraction for both types of nodes.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Consequences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Provides way to compactly define part-whole hierarchies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Treats everything uniformly; makes client’s life simple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Overly-general design:  Leaf does not support Composite-handling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team-up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Composite and Iterator</a:t>
            </a:r>
          </a:p>
          <a:p>
            <a:endParaRPr lang="en-US"/>
          </a:p>
          <a:p>
            <a:r>
              <a:rPr lang="en-US"/>
              <a:t>How do they work together?</a:t>
            </a:r>
          </a:p>
          <a:p>
            <a:r>
              <a:rPr lang="en-US"/>
              <a:t>Where would you use an Iterator in the Composite pattern?</a:t>
            </a:r>
          </a:p>
          <a:p>
            <a:r>
              <a:rPr lang="en-US"/>
              <a:t>What is an Aggregate in this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Composite and Iterator</a:t>
            </a:r>
          </a:p>
        </p:txBody>
      </p:sp>
      <p:pic>
        <p:nvPicPr>
          <p:cNvPr id="122884" name="Picture 4" descr="Compos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7048500" cy="4953000"/>
          </a:xfrm>
          <a:prstGeom prst="rect">
            <a:avLst/>
          </a:prstGeom>
          <a:noFill/>
        </p:spPr>
      </p:pic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286000" y="3429000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3886200" y="6019800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146800" y="5410200"/>
            <a:ext cx="299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/>
              <a:t>What about the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Single Responsibility</a:t>
            </a:r>
            <a:endParaRPr lang="en-US" sz="1800" dirty="0"/>
          </a:p>
          <a:p>
            <a:pPr algn="l"/>
            <a:r>
              <a:rPr lang="en-US" sz="1800" dirty="0" smtClean="0"/>
              <a:t>Principle, </a:t>
            </a:r>
            <a:r>
              <a:rPr lang="en-US" sz="1800" dirty="0" smtClean="0">
                <a:solidFill>
                  <a:srgbClr val="FF0000"/>
                </a:solidFill>
              </a:rPr>
              <a:t>Dependency inversion</a:t>
            </a:r>
            <a:r>
              <a:rPr lang="en-US" sz="1800" dirty="0" smtClean="0"/>
              <a:t> principle?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Printing</a:t>
            </a:r>
            <a:endParaRPr lang="en-US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print the whole catalog of items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Top to bottom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elements in the Composite pattern must expose the print() operation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leaves it prints a set of data related to each Item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Will see in a bit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sub-tree elements: name of that element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And iterate on its </a:t>
            </a:r>
            <a:r>
              <a:rPr lang="en-US" sz="2400" dirty="0" smtClean="0"/>
              <a:t>sub-tree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critique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OK, so it helps with whole-part trees …</a:t>
            </a:r>
          </a:p>
          <a:p>
            <a:pPr>
              <a:lnSpc>
                <a:spcPct val="90000"/>
              </a:lnSpc>
            </a:pPr>
            <a:r>
              <a:rPr lang="en-US" sz="2800"/>
              <a:t>Provides uniformity to clients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Transparency with respect to what and where </a:t>
            </a:r>
          </a:p>
          <a:p>
            <a:pPr>
              <a:lnSpc>
                <a:spcPct val="90000"/>
              </a:lnSpc>
            </a:pPr>
            <a:r>
              <a:rPr lang="en-US" sz="2800"/>
              <a:t>But … it forces that uniformity on all elements in the whole-part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Leaves are “polluted” with structure-handling operations</a:t>
            </a:r>
          </a:p>
          <a:p>
            <a:pPr lvl="1">
              <a:lnSpc>
                <a:spcPct val="90000"/>
              </a:lnSpc>
            </a:pPr>
            <a:endParaRPr lang="en-US" sz="2400" u="sng"/>
          </a:p>
          <a:p>
            <a:pPr>
              <a:lnSpc>
                <a:spcPct val="90000"/>
              </a:lnSpc>
            </a:pPr>
            <a:r>
              <a:rPr lang="en-US" sz="2800" u="sng"/>
              <a:t>What if the application-level operations in different parts of the tree should be different?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41148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SuperStore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7467600" y="2971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StoreC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572000" y="2971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StoreB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7526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StoreA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4384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Dept2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5334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Dept1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Dept1C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Dept1B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5181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Dept2B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8305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Dept2C</a:t>
            </a:r>
          </a:p>
        </p:txBody>
      </p:sp>
      <p:cxnSp>
        <p:nvCxnSpPr>
          <p:cNvPr id="35853" name="AutoShape 13"/>
          <p:cNvCxnSpPr>
            <a:cxnSpLocks noChangeShapeType="1"/>
            <a:stCxn id="35843" idx="2"/>
            <a:endCxn id="35846" idx="0"/>
          </p:cNvCxnSpPr>
          <p:nvPr/>
        </p:nvCxnSpPr>
        <p:spPr bwMode="auto">
          <a:xfrm flipH="1">
            <a:off x="2057400" y="2133600"/>
            <a:ext cx="2057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4" name="AutoShape 14"/>
          <p:cNvCxnSpPr>
            <a:cxnSpLocks noChangeShapeType="1"/>
            <a:stCxn id="35843" idx="4"/>
            <a:endCxn id="35845" idx="0"/>
          </p:cNvCxnSpPr>
          <p:nvPr/>
        </p:nvCxnSpPr>
        <p:spPr bwMode="auto">
          <a:xfrm>
            <a:off x="4419600" y="2438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5" name="AutoShape 15"/>
          <p:cNvCxnSpPr>
            <a:cxnSpLocks noChangeShapeType="1"/>
            <a:stCxn id="35843" idx="6"/>
            <a:endCxn id="35844" idx="1"/>
          </p:cNvCxnSpPr>
          <p:nvPr/>
        </p:nvCxnSpPr>
        <p:spPr bwMode="auto">
          <a:xfrm>
            <a:off x="4724400" y="2133600"/>
            <a:ext cx="2832100" cy="92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6" name="AutoShape 16"/>
          <p:cNvCxnSpPr>
            <a:cxnSpLocks noChangeShapeType="1"/>
            <a:stCxn id="35844" idx="5"/>
            <a:endCxn id="35852" idx="0"/>
          </p:cNvCxnSpPr>
          <p:nvPr/>
        </p:nvCxnSpPr>
        <p:spPr bwMode="auto">
          <a:xfrm>
            <a:off x="7988300" y="3492500"/>
            <a:ext cx="6223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7" name="AutoShape 17"/>
          <p:cNvCxnSpPr>
            <a:cxnSpLocks noChangeShapeType="1"/>
            <a:stCxn id="35844" idx="3"/>
            <a:endCxn id="35849" idx="0"/>
          </p:cNvCxnSpPr>
          <p:nvPr/>
        </p:nvCxnSpPr>
        <p:spPr bwMode="auto">
          <a:xfrm flipH="1">
            <a:off x="6781800" y="3492500"/>
            <a:ext cx="774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8" name="AutoShape 18"/>
          <p:cNvCxnSpPr>
            <a:cxnSpLocks noChangeShapeType="1"/>
            <a:stCxn id="35845" idx="5"/>
            <a:endCxn id="35851" idx="0"/>
          </p:cNvCxnSpPr>
          <p:nvPr/>
        </p:nvCxnSpPr>
        <p:spPr bwMode="auto">
          <a:xfrm>
            <a:off x="5092700" y="3492500"/>
            <a:ext cx="393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9" name="AutoShape 19"/>
          <p:cNvCxnSpPr>
            <a:cxnSpLocks noChangeShapeType="1"/>
            <a:stCxn id="35845" idx="3"/>
            <a:endCxn id="35850" idx="0"/>
          </p:cNvCxnSpPr>
          <p:nvPr/>
        </p:nvCxnSpPr>
        <p:spPr bwMode="auto">
          <a:xfrm flipH="1">
            <a:off x="4038600" y="3492500"/>
            <a:ext cx="6223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0" name="AutoShape 20"/>
          <p:cNvCxnSpPr>
            <a:cxnSpLocks noChangeShapeType="1"/>
            <a:stCxn id="35846" idx="5"/>
            <a:endCxn id="35847" idx="0"/>
          </p:cNvCxnSpPr>
          <p:nvPr/>
        </p:nvCxnSpPr>
        <p:spPr bwMode="auto">
          <a:xfrm>
            <a:off x="2273300" y="3416300"/>
            <a:ext cx="4699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1" name="AutoShape 21"/>
          <p:cNvCxnSpPr>
            <a:cxnSpLocks noChangeShapeType="1"/>
            <a:stCxn id="35846" idx="3"/>
            <a:endCxn id="35848" idx="0"/>
          </p:cNvCxnSpPr>
          <p:nvPr/>
        </p:nvCxnSpPr>
        <p:spPr bwMode="auto">
          <a:xfrm flipH="1">
            <a:off x="838200" y="3416300"/>
            <a:ext cx="1003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2" name="AutoShape 22"/>
          <p:cNvSpPr>
            <a:spLocks noChangeArrowheads="1"/>
          </p:cNvSpPr>
          <p:nvPr/>
        </p:nvSpPr>
        <p:spPr bwMode="auto">
          <a:xfrm>
            <a:off x="84582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20574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auto">
          <a:xfrm>
            <a:off x="43434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50292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6" name="AutoShape 26"/>
          <p:cNvSpPr>
            <a:spLocks noChangeArrowheads="1"/>
          </p:cNvSpPr>
          <p:nvPr/>
        </p:nvSpPr>
        <p:spPr bwMode="auto">
          <a:xfrm>
            <a:off x="59436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>
            <a:off x="70104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35814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69" name="AutoShape 29"/>
          <p:cNvSpPr>
            <a:spLocks noChangeArrowheads="1"/>
          </p:cNvSpPr>
          <p:nvPr/>
        </p:nvSpPr>
        <p:spPr bwMode="auto">
          <a:xfrm>
            <a:off x="27432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70" name="AutoShape 30"/>
          <p:cNvSpPr>
            <a:spLocks noChangeArrowheads="1"/>
          </p:cNvSpPr>
          <p:nvPr/>
        </p:nvSpPr>
        <p:spPr bwMode="auto">
          <a:xfrm>
            <a:off x="77724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71" name="AutoShape 31"/>
          <p:cNvSpPr>
            <a:spLocks noChangeArrowheads="1"/>
          </p:cNvSpPr>
          <p:nvPr/>
        </p:nvSpPr>
        <p:spPr bwMode="auto">
          <a:xfrm>
            <a:off x="3048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72" name="AutoShape 32"/>
          <p:cNvSpPr>
            <a:spLocks noChangeArrowheads="1"/>
          </p:cNvSpPr>
          <p:nvPr/>
        </p:nvSpPr>
        <p:spPr bwMode="auto">
          <a:xfrm>
            <a:off x="1143000" y="57912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cxnSp>
        <p:nvCxnSpPr>
          <p:cNvPr id="35873" name="AutoShape 33"/>
          <p:cNvCxnSpPr>
            <a:cxnSpLocks noChangeShapeType="1"/>
            <a:stCxn id="35852" idx="4"/>
            <a:endCxn id="35862" idx="0"/>
          </p:cNvCxnSpPr>
          <p:nvPr/>
        </p:nvCxnSpPr>
        <p:spPr bwMode="auto">
          <a:xfrm>
            <a:off x="8610600" y="4800600"/>
            <a:ext cx="76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74" name="AutoShape 34"/>
          <p:cNvCxnSpPr>
            <a:cxnSpLocks noChangeShapeType="1"/>
            <a:stCxn id="35848" idx="4"/>
            <a:endCxn id="35871" idx="0"/>
          </p:cNvCxnSpPr>
          <p:nvPr/>
        </p:nvCxnSpPr>
        <p:spPr bwMode="auto">
          <a:xfrm flipH="1">
            <a:off x="533400" y="48006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75" name="AutoShape 35"/>
          <p:cNvCxnSpPr>
            <a:cxnSpLocks noChangeShapeType="1"/>
            <a:stCxn id="35848" idx="4"/>
            <a:endCxn id="35872" idx="0"/>
          </p:cNvCxnSpPr>
          <p:nvPr/>
        </p:nvCxnSpPr>
        <p:spPr bwMode="auto">
          <a:xfrm>
            <a:off x="838200" y="4800600"/>
            <a:ext cx="533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876" name="AutoShape 36"/>
          <p:cNvSpPr>
            <a:spLocks noChangeArrowheads="1"/>
          </p:cNvSpPr>
          <p:nvPr/>
        </p:nvSpPr>
        <p:spPr bwMode="auto">
          <a:xfrm>
            <a:off x="1295400" y="59436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cxnSp>
        <p:nvCxnSpPr>
          <p:cNvPr id="35877" name="AutoShape 37"/>
          <p:cNvCxnSpPr>
            <a:cxnSpLocks noChangeShapeType="1"/>
            <a:stCxn id="35848" idx="5"/>
            <a:endCxn id="35876" idx="0"/>
          </p:cNvCxnSpPr>
          <p:nvPr/>
        </p:nvCxnSpPr>
        <p:spPr bwMode="auto">
          <a:xfrm>
            <a:off x="1054100" y="4711700"/>
            <a:ext cx="469900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78" name="AutoShape 38"/>
          <p:cNvCxnSpPr>
            <a:cxnSpLocks noChangeShapeType="1"/>
            <a:stCxn id="35847" idx="4"/>
            <a:endCxn id="35863" idx="0"/>
          </p:cNvCxnSpPr>
          <p:nvPr/>
        </p:nvCxnSpPr>
        <p:spPr bwMode="auto">
          <a:xfrm flipH="1">
            <a:off x="2286000" y="4800600"/>
            <a:ext cx="45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79" name="AutoShape 39"/>
          <p:cNvCxnSpPr>
            <a:cxnSpLocks noChangeShapeType="1"/>
            <a:stCxn id="35847" idx="4"/>
            <a:endCxn id="35869" idx="0"/>
          </p:cNvCxnSpPr>
          <p:nvPr/>
        </p:nvCxnSpPr>
        <p:spPr bwMode="auto">
          <a:xfrm>
            <a:off x="2743200" y="48006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0" name="AutoShape 40"/>
          <p:cNvCxnSpPr>
            <a:cxnSpLocks noChangeShapeType="1"/>
            <a:stCxn id="35850" idx="4"/>
            <a:endCxn id="35868" idx="0"/>
          </p:cNvCxnSpPr>
          <p:nvPr/>
        </p:nvCxnSpPr>
        <p:spPr bwMode="auto">
          <a:xfrm flipH="1">
            <a:off x="3810000" y="48006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1" name="AutoShape 41"/>
          <p:cNvCxnSpPr>
            <a:cxnSpLocks noChangeShapeType="1"/>
            <a:stCxn id="35850" idx="4"/>
            <a:endCxn id="35864" idx="0"/>
          </p:cNvCxnSpPr>
          <p:nvPr/>
        </p:nvCxnSpPr>
        <p:spPr bwMode="auto">
          <a:xfrm>
            <a:off x="4038600" y="4800600"/>
            <a:ext cx="533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882" name="AutoShape 42"/>
          <p:cNvSpPr>
            <a:spLocks noChangeArrowheads="1"/>
          </p:cNvSpPr>
          <p:nvPr/>
        </p:nvSpPr>
        <p:spPr bwMode="auto">
          <a:xfrm>
            <a:off x="5181600" y="59436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sp>
        <p:nvSpPr>
          <p:cNvPr id="35883" name="AutoShape 43"/>
          <p:cNvSpPr>
            <a:spLocks noChangeArrowheads="1"/>
          </p:cNvSpPr>
          <p:nvPr/>
        </p:nvSpPr>
        <p:spPr bwMode="auto">
          <a:xfrm>
            <a:off x="5334000" y="6096000"/>
            <a:ext cx="4572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r>
              <a:rPr lang="en-US" sz="1600"/>
              <a:t>Item</a:t>
            </a:r>
          </a:p>
        </p:txBody>
      </p:sp>
      <p:cxnSp>
        <p:nvCxnSpPr>
          <p:cNvPr id="35884" name="AutoShape 44"/>
          <p:cNvCxnSpPr>
            <a:cxnSpLocks noChangeShapeType="1"/>
            <a:stCxn id="35851" idx="4"/>
            <a:endCxn id="35865" idx="0"/>
          </p:cNvCxnSpPr>
          <p:nvPr/>
        </p:nvCxnSpPr>
        <p:spPr bwMode="auto">
          <a:xfrm flipH="1">
            <a:off x="5257800" y="4800600"/>
            <a:ext cx="228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5" name="AutoShape 45"/>
          <p:cNvCxnSpPr>
            <a:cxnSpLocks noChangeShapeType="1"/>
            <a:stCxn id="35851" idx="4"/>
            <a:endCxn id="35882" idx="0"/>
          </p:cNvCxnSpPr>
          <p:nvPr/>
        </p:nvCxnSpPr>
        <p:spPr bwMode="auto">
          <a:xfrm flipH="1">
            <a:off x="5410200" y="4800600"/>
            <a:ext cx="76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6" name="AutoShape 46"/>
          <p:cNvCxnSpPr>
            <a:cxnSpLocks noChangeShapeType="1"/>
            <a:stCxn id="35851" idx="4"/>
            <a:endCxn id="35883" idx="0"/>
          </p:cNvCxnSpPr>
          <p:nvPr/>
        </p:nvCxnSpPr>
        <p:spPr bwMode="auto">
          <a:xfrm>
            <a:off x="5486400" y="4800600"/>
            <a:ext cx="76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7" name="AutoShape 47"/>
          <p:cNvCxnSpPr>
            <a:cxnSpLocks noChangeShapeType="1"/>
            <a:stCxn id="35849" idx="4"/>
            <a:endCxn id="35866" idx="0"/>
          </p:cNvCxnSpPr>
          <p:nvPr/>
        </p:nvCxnSpPr>
        <p:spPr bwMode="auto">
          <a:xfrm flipH="1">
            <a:off x="6172200" y="4800600"/>
            <a:ext cx="609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8" name="AutoShape 48"/>
          <p:cNvCxnSpPr>
            <a:cxnSpLocks noChangeShapeType="1"/>
            <a:stCxn id="35849" idx="4"/>
            <a:endCxn id="35867" idx="0"/>
          </p:cNvCxnSpPr>
          <p:nvPr/>
        </p:nvCxnSpPr>
        <p:spPr bwMode="auto">
          <a:xfrm>
            <a:off x="6781800" y="4800600"/>
            <a:ext cx="457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89" name="AutoShape 49"/>
          <p:cNvCxnSpPr>
            <a:cxnSpLocks noChangeShapeType="1"/>
            <a:stCxn id="35852" idx="4"/>
            <a:endCxn id="35870" idx="0"/>
          </p:cNvCxnSpPr>
          <p:nvPr/>
        </p:nvCxnSpPr>
        <p:spPr bwMode="auto">
          <a:xfrm flipH="1">
            <a:off x="8001000" y="4800600"/>
            <a:ext cx="609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76200" y="5562600"/>
            <a:ext cx="8991600" cy="1066800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63500" y="3886200"/>
            <a:ext cx="8991600" cy="1066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76200" y="2667000"/>
            <a:ext cx="8991600" cy="1066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At the leaf level - Items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Retrieve description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unit price (perhaps with discount)</a:t>
            </a:r>
          </a:p>
          <a:p>
            <a:pPr>
              <a:lnSpc>
                <a:spcPct val="90000"/>
              </a:lnSpc>
            </a:pPr>
            <a:r>
              <a:rPr lang="en-US" sz="2800"/>
              <a:t>At the department level what makes sense is different: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what is in stock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revenues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Assume that we store the necessary info in the appropriate classes</a:t>
            </a:r>
          </a:p>
          <a:p>
            <a:pPr>
              <a:lnSpc>
                <a:spcPct val="90000"/>
              </a:lnSpc>
            </a:pPr>
            <a:r>
              <a:rPr lang="en-US" sz="2800"/>
              <a:t>Same thing (cumulative) at the store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store catalogs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StoreA and StoreB are merging into a single company</a:t>
            </a:r>
          </a:p>
          <a:p>
            <a:pPr>
              <a:lnSpc>
                <a:spcPct val="90000"/>
              </a:lnSpc>
            </a:pPr>
            <a:r>
              <a:rPr lang="en-US" sz="2800"/>
              <a:t>They both have their own Internet catalog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Info kept in different types of data structures</a:t>
            </a:r>
          </a:p>
          <a:p>
            <a:pPr>
              <a:lnSpc>
                <a:spcPct val="90000"/>
              </a:lnSpc>
            </a:pPr>
            <a:r>
              <a:rPr lang="en-US" sz="2800"/>
              <a:t>They want to present their unified catalog in the new </a:t>
            </a:r>
            <a:r>
              <a:rPr lang="en-US" sz="2800" i="1"/>
              <a:t>SuperStoreAB</a:t>
            </a:r>
            <a:r>
              <a:rPr lang="en-US" sz="2800"/>
              <a:t> e-commerce portal</a:t>
            </a:r>
          </a:p>
          <a:p>
            <a:pPr>
              <a:lnSpc>
                <a:spcPct val="90000"/>
              </a:lnSpc>
            </a:pPr>
            <a:r>
              <a:rPr lang="en-US" sz="2800"/>
              <a:t>They want to: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Maximize re-use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Minimize disruption to existing code on both sides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and changing behaviors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Problem: we have the Composite structure in place and we don’t want to throw it away</a:t>
            </a:r>
          </a:p>
          <a:p>
            <a:pPr>
              <a:lnSpc>
                <a:spcPct val="90000"/>
              </a:lnSpc>
            </a:pPr>
            <a:r>
              <a:rPr lang="en-US" sz="2800"/>
              <a:t>We want to add application-level methods as needed in various parts of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NOTE: adding methods for all needed functionality in Component super-class won’t 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would further “pollute” classes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Very poor </a:t>
            </a:r>
            <a:r>
              <a:rPr lang="en-US" sz="2400" b="1"/>
              <a:t>cohesion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What would you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you remember Decorator?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Adds behaviors to unsuspecting objects</a:t>
            </a:r>
          </a:p>
          <a:p>
            <a:r>
              <a:rPr lang="en-US" sz="2800"/>
              <a:t>The problem here is that the behaviors are not already defined in the target object</a:t>
            </a:r>
          </a:p>
          <a:p>
            <a:r>
              <a:rPr lang="en-US" sz="2800"/>
              <a:t>We need a  more dynamic way to adding behaviors</a:t>
            </a:r>
          </a:p>
          <a:p>
            <a:pPr lvl="1"/>
            <a:r>
              <a:rPr lang="en-US" sz="2400"/>
              <a:t>Depending on where we are in the tree traversal</a:t>
            </a:r>
          </a:p>
          <a:p>
            <a:pPr lvl="1"/>
            <a:r>
              <a:rPr lang="en-US" sz="2400"/>
              <a:t>Two cases: </a:t>
            </a:r>
          </a:p>
          <a:p>
            <a:pPr lvl="2"/>
            <a:r>
              <a:rPr lang="en-US" sz="2000"/>
              <a:t>Item (i.e. Leaf)</a:t>
            </a:r>
          </a:p>
          <a:p>
            <a:pPr lvl="2"/>
            <a:r>
              <a:rPr lang="en-US" sz="2000"/>
              <a:t>Dept. or Store (i.e. Composite)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00400"/>
            <a:ext cx="7772400" cy="1143000"/>
          </a:xfrm>
        </p:spPr>
        <p:txBody>
          <a:bodyPr/>
          <a:lstStyle/>
          <a:p>
            <a:r>
              <a:rPr lang="en-US"/>
              <a:t>The Visitor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Visitor?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Visitor is an object that “is applied” to an element in a complex object structure</a:t>
            </a:r>
          </a:p>
          <a:p>
            <a:pPr lvl="1"/>
            <a:r>
              <a:rPr lang="en-US"/>
              <a:t>Such as a Composite hierarchy</a:t>
            </a:r>
          </a:p>
          <a:p>
            <a:r>
              <a:rPr lang="en-US"/>
              <a:t>Depending on the type of the object it is applied to, the Visitor will execute certain operations</a:t>
            </a:r>
          </a:p>
          <a:p>
            <a:r>
              <a:rPr lang="en-US"/>
              <a:t>The target object must “accept” the Visitor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dirty="0"/>
              <a:t>Visitor pattern - structure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762000" y="-152400"/>
          <a:ext cx="6705600" cy="679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4" name="Visio" r:id="rId3" imgW="6246571" imgH="5925617" progId="Visio.Drawing.11">
                  <p:embed/>
                </p:oleObj>
              </mc:Choice>
              <mc:Fallback>
                <p:oleObj name="Visio" r:id="rId3" imgW="6246571" imgH="592561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-152400"/>
                        <a:ext cx="6705600" cy="6796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Visitor - participants (1)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Object structure</a:t>
            </a:r>
            <a:r>
              <a:rPr lang="en-US" sz="2800" dirty="0"/>
              <a:t>: it is the overall set of objects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Composite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Collection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 our example: the whole </a:t>
            </a:r>
            <a:r>
              <a:rPr lang="en-US" sz="2400" dirty="0" err="1"/>
              <a:t>SuperStore</a:t>
            </a:r>
            <a:r>
              <a:rPr lang="en-US" sz="2400" dirty="0"/>
              <a:t> tree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Element</a:t>
            </a:r>
            <a:r>
              <a:rPr lang="en-US" sz="2800" dirty="0"/>
              <a:t>: abstraction for all types of elements in the object structure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Defines the </a:t>
            </a:r>
            <a:r>
              <a:rPr lang="en-US" sz="2400" dirty="0">
                <a:latin typeface="Tahoma" charset="0"/>
              </a:rPr>
              <a:t>accept(Visitor)</a:t>
            </a:r>
            <a:r>
              <a:rPr lang="en-US" sz="2400" i="1" dirty="0"/>
              <a:t> </a:t>
            </a:r>
            <a:r>
              <a:rPr lang="en-US" sz="2400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our example: the Component common interface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ConcreteElements</a:t>
            </a:r>
            <a:r>
              <a:rPr lang="en-US" sz="2800" dirty="0"/>
              <a:t>: implement </a:t>
            </a:r>
            <a:r>
              <a:rPr lang="en-US" sz="2800" dirty="0">
                <a:latin typeface="Tahoma" charset="0"/>
              </a:rPr>
              <a:t>accept(Visitor),</a:t>
            </a:r>
            <a:r>
              <a:rPr lang="en-US" sz="2800" dirty="0"/>
              <a:t> by calling the appropriate method in their Visitors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our example: Stores and Departments, or Items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Visitor - participants (2)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sz="2800" b="1" dirty="0"/>
              <a:t>Visitor</a:t>
            </a:r>
            <a:r>
              <a:rPr lang="en-US" sz="2800" dirty="0"/>
              <a:t>: interface that declares specific operations for the various types of elements to be visited</a:t>
            </a:r>
          </a:p>
          <a:p>
            <a:r>
              <a:rPr lang="en-US" sz="2800" b="1" dirty="0" err="1"/>
              <a:t>ConcreteVisitors</a:t>
            </a:r>
            <a:r>
              <a:rPr lang="en-US" sz="2800" dirty="0"/>
              <a:t>: implement the Visitor interface with sets of </a:t>
            </a:r>
            <a:r>
              <a:rPr lang="en-US" sz="2800" u="sng" dirty="0"/>
              <a:t>cohesive</a:t>
            </a:r>
            <a:r>
              <a:rPr lang="en-US" sz="2800" dirty="0"/>
              <a:t> algorithms that account for different visit purposes</a:t>
            </a:r>
          </a:p>
          <a:p>
            <a:pPr lvl="1"/>
            <a:r>
              <a:rPr lang="en-US" sz="2400" dirty="0"/>
              <a:t>Those algorithms make use of functionality of the visited elements</a:t>
            </a:r>
          </a:p>
          <a:p>
            <a:pPr lvl="1"/>
            <a:r>
              <a:rPr lang="en-US" sz="2400" dirty="0"/>
              <a:t>Examples: </a:t>
            </a:r>
          </a:p>
          <a:p>
            <a:pPr lvl="2"/>
            <a:r>
              <a:rPr lang="en-US" sz="2000" dirty="0" err="1"/>
              <a:t>ConcreteVisitorA</a:t>
            </a:r>
            <a:r>
              <a:rPr lang="en-US" sz="2000" dirty="0"/>
              <a:t> for accounting purposes</a:t>
            </a:r>
          </a:p>
          <a:p>
            <a:pPr lvl="2"/>
            <a:r>
              <a:rPr lang="en-US" sz="2000" dirty="0" err="1"/>
              <a:t>ConcreteVisitorB</a:t>
            </a:r>
            <a:r>
              <a:rPr lang="en-US" sz="2000" dirty="0"/>
              <a:t> for stocking and logistic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- interactions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990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838200" y="1828800"/>
            <a:ext cx="304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1550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objectStructure</a:t>
            </a:r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352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200400" y="1828800"/>
            <a:ext cx="304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743200" y="1295400"/>
            <a:ext cx="1562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concreteElemA</a:t>
            </a:r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2578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648200" y="1295400"/>
            <a:ext cx="1562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concreteElemB</a:t>
            </a:r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7467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7315200" y="1828800"/>
            <a:ext cx="304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858000" y="1295400"/>
            <a:ext cx="1528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concreteVisitor</a:t>
            </a:r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1143000" y="2057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122363" y="1752600"/>
            <a:ext cx="2001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accept(concreteVisitor)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3505200" y="2286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3581400" y="1981200"/>
            <a:ext cx="237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visitConcreteElementA(this)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3200400" y="2895600"/>
            <a:ext cx="304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3505200" y="3048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580063" y="2743200"/>
            <a:ext cx="116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operationA()</a:t>
            </a: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105400" y="4191000"/>
            <a:ext cx="304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5105400" y="5181600"/>
            <a:ext cx="304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1143000" y="434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1143000" y="4038600"/>
            <a:ext cx="2001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accept(concreteVisitor)</a:t>
            </a:r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7315200" y="4114800"/>
            <a:ext cx="304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54102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257800" y="4343400"/>
            <a:ext cx="237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visitConcreteElementB(this)</a:t>
            </a: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>
            <a:off x="5410200" y="5334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6019800" y="5029200"/>
            <a:ext cx="116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operationB()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Visitor pattern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Classification: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Behavioral purpose; Object scope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Context: When you need to extend or differentiate what an application does upon different elements contained in the same polymorphic “object structure”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Problem: lets you define new operations without changing the classes of the visited elements in the object structure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Solution: Visitor executes the right algorithm for each type of element that it finds while traversing the object structure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Consequences: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benefits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… and some drawbacks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Benefits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Makes it easier to extend elements with new and diverse operations</a:t>
            </a:r>
          </a:p>
          <a:p>
            <a:pPr lvl="1"/>
            <a:r>
              <a:rPr lang="en-US" dirty="0"/>
              <a:t>Each Visitor is </a:t>
            </a:r>
            <a:r>
              <a:rPr lang="en-US" b="1" dirty="0" smtClean="0"/>
              <a:t>cohesive unit</a:t>
            </a:r>
            <a:endParaRPr lang="en-US" dirty="0"/>
          </a:p>
          <a:p>
            <a:pPr lvl="1"/>
            <a:r>
              <a:rPr lang="en-US" dirty="0"/>
              <a:t>Visitors can </a:t>
            </a:r>
            <a:r>
              <a:rPr lang="en-US" b="1" dirty="0"/>
              <a:t>accumulate state</a:t>
            </a:r>
            <a:r>
              <a:rPr lang="en-US" dirty="0"/>
              <a:t> as they go</a:t>
            </a:r>
          </a:p>
          <a:p>
            <a:pPr lvl="1"/>
            <a:r>
              <a:rPr lang="en-US" dirty="0"/>
              <a:t>Visitors are more flexible than Iterators because they can traverse and operate upon multiple types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SuperStoreAB Architecture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Typical web-based 3-tier business application</a:t>
            </a:r>
          </a:p>
          <a:p>
            <a:pPr lvl="1"/>
            <a:r>
              <a:rPr lang="en-US" dirty="0"/>
              <a:t>but with 2 back ends</a:t>
            </a:r>
          </a:p>
          <a:p>
            <a:pPr lvl="1"/>
            <a:r>
              <a:rPr lang="en-US" dirty="0"/>
              <a:t>and a business logic mid-tier</a:t>
            </a:r>
          </a:p>
          <a:p>
            <a:r>
              <a:rPr lang="en-US" dirty="0"/>
              <a:t>The mid-tier is the Client for the 2 catalogs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5943600" y="2971800"/>
            <a:ext cx="1828800" cy="762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Business logic</a:t>
            </a:r>
            <a:endParaRPr lang="en-US" sz="2400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5943600" y="5029200"/>
            <a:ext cx="1524000" cy="9144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dirty="0"/>
              <a:t>Customer</a:t>
            </a:r>
          </a:p>
          <a:p>
            <a:r>
              <a:rPr lang="en-US" dirty="0"/>
              <a:t>browser</a:t>
            </a:r>
            <a:endParaRPr lang="en-US" sz="2400" dirty="0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6477000" y="3733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6858000" y="3733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7239000" y="1219200"/>
            <a:ext cx="1066800" cy="7620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DBMS 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6705600" y="1981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5105400" y="1219200"/>
            <a:ext cx="990600" cy="8382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DBMS 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 flipV="1">
            <a:off x="5562600" y="19812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Drawbacks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new types of </a:t>
            </a:r>
            <a:r>
              <a:rPr lang="en-US" dirty="0" err="1"/>
              <a:t>ConcreteElements</a:t>
            </a:r>
            <a:r>
              <a:rPr lang="en-US" dirty="0"/>
              <a:t> breaks the Open-Closed principle:</a:t>
            </a:r>
          </a:p>
          <a:p>
            <a:pPr lvl="1"/>
            <a:r>
              <a:rPr lang="en-US" dirty="0"/>
              <a:t>impacts code of all </a:t>
            </a:r>
            <a:r>
              <a:rPr lang="en-US" dirty="0" err="1"/>
              <a:t>ConcreteVisitors</a:t>
            </a:r>
            <a:endParaRPr lang="en-US" dirty="0"/>
          </a:p>
          <a:p>
            <a:pPr lvl="1"/>
            <a:r>
              <a:rPr lang="en-US" dirty="0"/>
              <a:t>requires change also to the top Visitor interface </a:t>
            </a:r>
          </a:p>
          <a:p>
            <a:r>
              <a:rPr lang="en-US" dirty="0"/>
              <a:t>The Composite classes encapsulation may need to be weakened</a:t>
            </a:r>
          </a:p>
          <a:p>
            <a:pPr lvl="1"/>
            <a:r>
              <a:rPr lang="en-US" dirty="0"/>
              <a:t>to allow the Visitor to tap onto the data and functionality of the Element it visits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of </a:t>
            </a:r>
            <a:r>
              <a:rPr lang="en-US" smtClean="0"/>
              <a:t>visitor pattern</a:t>
            </a:r>
            <a:endParaRPr lang="en-US" dirty="0" smtClean="0"/>
          </a:p>
          <a:p>
            <a:r>
              <a:rPr lang="en-US" dirty="0" smtClean="0"/>
              <a:t>The difference between Question creation and Question printing</a:t>
            </a:r>
          </a:p>
          <a:p>
            <a:endParaRPr lang="en-US" dirty="0"/>
          </a:p>
          <a:p>
            <a:r>
              <a:rPr lang="en-US" dirty="0" smtClean="0"/>
              <a:t>Design principles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2"/>
            <a:r>
              <a:rPr lang="en-US" dirty="0" smtClean="0"/>
              <a:t>Data encapsulation</a:t>
            </a:r>
          </a:p>
          <a:p>
            <a:pPr marL="661988" lvl="1" indent="-342900"/>
            <a:r>
              <a:rPr lang="en-US" dirty="0" smtClean="0"/>
              <a:t>Dependency inversion principle recap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dirty="0"/>
              <a:t>Integration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Both catalogs implemented with Java data structures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But </a:t>
            </a:r>
            <a:r>
              <a:rPr lang="en-US" sz="28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StoreA</a:t>
            </a:r>
            <a:r>
              <a:rPr lang="en-US" sz="2800" dirty="0"/>
              <a:t> keeps catalog items in an </a:t>
            </a:r>
            <a:r>
              <a:rPr lang="en-US" sz="2800" dirty="0" err="1"/>
              <a:t>ArrayList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Tahoma" charset="0"/>
              </a:rPr>
              <a:t>itemsA</a:t>
            </a:r>
            <a:r>
              <a:rPr lang="en-US" sz="2400" dirty="0">
                <a:latin typeface="Tahoma" charset="0"/>
              </a:rPr>
              <a:t> = new </a:t>
            </a:r>
            <a:r>
              <a:rPr lang="en-US" sz="2400" dirty="0" err="1">
                <a:latin typeface="Tahoma" charset="0"/>
              </a:rPr>
              <a:t>ArrayList</a:t>
            </a:r>
            <a:r>
              <a:rPr lang="en-US" sz="2400" dirty="0">
                <a:latin typeface="Tahoma" charset="0"/>
              </a:rPr>
              <a:t>();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StoreB</a:t>
            </a:r>
            <a:r>
              <a:rPr lang="en-US" sz="2800" dirty="0"/>
              <a:t> keeps catalog items in an array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Item[] </a:t>
            </a:r>
            <a:r>
              <a:rPr lang="en-US" sz="2400" dirty="0" err="1">
                <a:latin typeface="Tahoma" charset="0"/>
              </a:rPr>
              <a:t>itemsB</a:t>
            </a:r>
            <a:r>
              <a:rPr lang="en-US" sz="2400" dirty="0">
                <a:latin typeface="Tahoma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Tahoma" charset="0"/>
              </a:rPr>
              <a:t>itemsB</a:t>
            </a:r>
            <a:r>
              <a:rPr lang="en-US" sz="2400" dirty="0">
                <a:latin typeface="Tahoma" charset="0"/>
              </a:rPr>
              <a:t> = new Item[MAX_ITEMS];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Item?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Item keeps the following info: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Description</a:t>
            </a:r>
          </a:p>
          <a:p>
            <a:pPr lvl="1"/>
            <a:r>
              <a:rPr lang="en-US"/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Integration problem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2286000"/>
          </a:xfrm>
        </p:spPr>
        <p:txBody>
          <a:bodyPr/>
          <a:lstStyle/>
          <a:p>
            <a:r>
              <a:rPr lang="en-US" sz="2400" dirty="0"/>
              <a:t>None of the two stores want to change their Java </a:t>
            </a:r>
            <a:r>
              <a:rPr lang="en-US" sz="2400" b="1" i="1" dirty="0"/>
              <a:t>collections</a:t>
            </a:r>
            <a:endParaRPr lang="en-US" sz="2400" dirty="0"/>
          </a:p>
          <a:p>
            <a:pPr lvl="1"/>
            <a:r>
              <a:rPr lang="en-US" sz="2000" dirty="0"/>
              <a:t>Too much legacy code depends on their previous choices</a:t>
            </a:r>
          </a:p>
          <a:p>
            <a:r>
              <a:rPr lang="en-US" sz="2400" dirty="0"/>
              <a:t>The mid-tier must iterate over two different types of collections to return a Web page showing the integrated catalog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838200" y="3505200"/>
            <a:ext cx="7848600" cy="3124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for (i=0; i&lt;itemsA</a:t>
            </a:r>
            <a:r>
              <a:rPr lang="en-US" sz="1400">
                <a:solidFill>
                  <a:schemeClr val="hlink"/>
                </a:solidFill>
                <a:latin typeface="Tahoma" charset="0"/>
                <a:ea typeface="MS Pゴシック" pitchFamily="-92" charset="-128"/>
              </a:rPr>
              <a:t>.size()</a:t>
            </a:r>
            <a:r>
              <a:rPr lang="en-US" sz="1400">
                <a:latin typeface="Tahoma" charset="0"/>
                <a:ea typeface="MS Pゴシック" pitchFamily="-92" charset="-128"/>
              </a:rPr>
              <a:t>; i++){ 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Item myItem = </a:t>
            </a:r>
            <a:r>
              <a:rPr lang="en-US" sz="1400">
                <a:solidFill>
                  <a:schemeClr val="hlink"/>
                </a:solidFill>
                <a:latin typeface="Tahoma" charset="0"/>
                <a:ea typeface="MS Pゴシック" pitchFamily="-92" charset="-128"/>
              </a:rPr>
              <a:t>(Item) itemsA.get(i)</a:t>
            </a:r>
            <a:r>
              <a:rPr lang="en-US" sz="1400">
                <a:latin typeface="Tahoma" charset="0"/>
                <a:ea typeface="MS Pゴシック" pitchFamily="-92" charset="-128"/>
              </a:rPr>
              <a:t>;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System.out.println (myItem.getName());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…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}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endParaRPr lang="en-US" sz="1400">
              <a:latin typeface="Tahoma" charset="0"/>
              <a:ea typeface="MS Pゴシック" pitchFamily="-92" charset="-128"/>
            </a:endParaRP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for (i=0; i&lt;itemsB.</a:t>
            </a:r>
            <a:r>
              <a:rPr lang="en-US" sz="1400">
                <a:solidFill>
                  <a:srgbClr val="FF8000"/>
                </a:solidFill>
                <a:latin typeface="Tahoma" charset="0"/>
                <a:ea typeface="MS Pゴシック" pitchFamily="-92" charset="-128"/>
              </a:rPr>
              <a:t>length</a:t>
            </a:r>
            <a:r>
              <a:rPr lang="en-US" sz="1400">
                <a:latin typeface="Tahoma" charset="0"/>
                <a:ea typeface="MS Pゴシック" pitchFamily="-92" charset="-128"/>
              </a:rPr>
              <a:t>; i++) {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Item myItem = </a:t>
            </a:r>
            <a:r>
              <a:rPr lang="en-US" sz="1400">
                <a:solidFill>
                  <a:srgbClr val="FF8000"/>
                </a:solidFill>
                <a:latin typeface="Tahoma" charset="0"/>
                <a:ea typeface="MS Pゴシック" pitchFamily="-92" charset="-128"/>
              </a:rPr>
              <a:t>itemsB[i]</a:t>
            </a:r>
            <a:r>
              <a:rPr lang="en-US" sz="1400">
                <a:latin typeface="Tahoma" charset="0"/>
                <a:ea typeface="MS Pゴシック" pitchFamily="-92" charset="-128"/>
              </a:rPr>
              <a:t>;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System.out.println (myItem.getName());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	…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charset="2"/>
              <a:buNone/>
            </a:pPr>
            <a:r>
              <a:rPr lang="en-US" sz="1400">
                <a:latin typeface="Tahoma" charset="0"/>
                <a:ea typeface="MS Pゴシック" pitchFamily="-92" charset="-128"/>
              </a:rPr>
              <a:t>}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715000" y="4343400"/>
            <a:ext cx="30400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Can we encapsulate </a:t>
            </a:r>
          </a:p>
          <a:p>
            <a:pPr algn="l"/>
            <a:r>
              <a:rPr lang="en-US" sz="2400"/>
              <a:t>what varies?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over a collection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Haven’t we seen this already …</a:t>
            </a:r>
          </a:p>
          <a:p>
            <a:r>
              <a:rPr lang="en-US"/>
              <a:t>… a unified abstraction for traversing collections</a:t>
            </a:r>
          </a:p>
          <a:p>
            <a:endParaRPr lang="en-US"/>
          </a:p>
          <a:p>
            <a:r>
              <a:rPr lang="en-US"/>
              <a:t>An Iterator!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962400" y="3733800"/>
          <a:ext cx="243205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2" name="Visio" r:id="rId4" imgW="2434947" imgH="1899880" progId="Visio.Drawing.11">
                  <p:embed/>
                </p:oleObj>
              </mc:Choice>
              <mc:Fallback>
                <p:oleObj name="Visio" r:id="rId4" imgW="2434947" imgH="18998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43205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dirty="0" err="1"/>
              <a:t>StoreBIterator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295400"/>
            <a:ext cx="5410200" cy="5105400"/>
          </a:xfrm>
        </p:spPr>
        <p:txBody>
          <a:bodyPr/>
          <a:lstStyle/>
          <a:p>
            <a:r>
              <a:rPr lang="en-US" sz="2800" dirty="0"/>
              <a:t>We need to develop it because arrays don’t have </a:t>
            </a:r>
            <a:r>
              <a:rPr lang="en-US" sz="2800" dirty="0" err="1"/>
              <a:t>Iterators</a:t>
            </a:r>
            <a:r>
              <a:rPr lang="en-US" sz="2800" dirty="0"/>
              <a:t> built-in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public class </a:t>
            </a:r>
            <a:r>
              <a:rPr lang="en-US" sz="1600" dirty="0" err="1">
                <a:latin typeface="Tahoma" charset="0"/>
              </a:rPr>
              <a:t>StoreBIterator</a:t>
            </a:r>
            <a:r>
              <a:rPr lang="en-US" sz="1600" dirty="0">
                <a:latin typeface="Tahoma" charset="0"/>
              </a:rPr>
              <a:t> implements </a:t>
            </a:r>
            <a:r>
              <a:rPr lang="en-US" sz="1600" dirty="0" err="1">
                <a:latin typeface="Tahoma" charset="0"/>
              </a:rPr>
              <a:t>Iterator</a:t>
            </a:r>
            <a:r>
              <a:rPr lang="en-US" sz="1600" dirty="0">
                <a:latin typeface="Tahoma" charset="0"/>
              </a:rPr>
              <a:t>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private Item[] </a:t>
            </a:r>
            <a:r>
              <a:rPr lang="en-US" sz="1600" dirty="0" err="1">
                <a:latin typeface="Tahoma" charset="0"/>
              </a:rPr>
              <a:t>itemsB</a:t>
            </a:r>
            <a:r>
              <a:rPr lang="en-US" sz="1600" dirty="0">
                <a:latin typeface="Tahoma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private </a:t>
            </a:r>
            <a:r>
              <a:rPr lang="en-US" sz="1600" dirty="0" err="1">
                <a:latin typeface="Tahoma" charset="0"/>
              </a:rPr>
              <a:t>int</a:t>
            </a:r>
            <a:r>
              <a:rPr lang="en-US" sz="1600" dirty="0">
                <a:latin typeface="Tahoma" charset="0"/>
              </a:rPr>
              <a:t> index = 0;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public </a:t>
            </a:r>
            <a:r>
              <a:rPr lang="en-US" sz="1600" dirty="0" err="1">
                <a:latin typeface="Tahoma" charset="0"/>
              </a:rPr>
              <a:t>StoreBIterator</a:t>
            </a:r>
            <a:r>
              <a:rPr lang="en-US" sz="1600" dirty="0">
                <a:latin typeface="Tahoma" charset="0"/>
              </a:rPr>
              <a:t>(Item[] </a:t>
            </a:r>
            <a:r>
              <a:rPr lang="en-US" sz="1600" dirty="0" err="1">
                <a:latin typeface="Tahoma" charset="0"/>
              </a:rPr>
              <a:t>theCatalog</a:t>
            </a:r>
            <a:r>
              <a:rPr lang="en-US" sz="1600" dirty="0">
                <a:latin typeface="Tahoma" charset="0"/>
              </a:rPr>
              <a:t>)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dirty="0" err="1">
                <a:latin typeface="Tahoma" charset="0"/>
              </a:rPr>
              <a:t>itemsB</a:t>
            </a:r>
            <a:r>
              <a:rPr lang="en-US" sz="1600" dirty="0">
                <a:latin typeface="Tahoma" charset="0"/>
              </a:rPr>
              <a:t> = </a:t>
            </a:r>
            <a:r>
              <a:rPr lang="en-US" sz="1600" dirty="0" err="1">
                <a:latin typeface="Tahoma" charset="0"/>
              </a:rPr>
              <a:t>theCatalog</a:t>
            </a:r>
            <a:r>
              <a:rPr lang="en-US" sz="1600" dirty="0">
                <a:latin typeface="Tahoma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public Object next() { return </a:t>
            </a:r>
            <a:r>
              <a:rPr lang="en-US" sz="1600" dirty="0" err="1">
                <a:latin typeface="Tahoma" charset="0"/>
              </a:rPr>
              <a:t>itemsB</a:t>
            </a:r>
            <a:r>
              <a:rPr lang="en-US" sz="1600" dirty="0">
                <a:latin typeface="Tahoma" charset="0"/>
              </a:rPr>
              <a:t>[index++]; }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public </a:t>
            </a:r>
            <a:r>
              <a:rPr lang="en-US" sz="1600" dirty="0" err="1">
                <a:latin typeface="Tahoma" charset="0"/>
              </a:rPr>
              <a:t>boolean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err="1">
                <a:latin typeface="Tahoma" charset="0"/>
              </a:rPr>
              <a:t>hasNext</a:t>
            </a:r>
            <a:r>
              <a:rPr lang="en-US" sz="1600" dirty="0">
                <a:latin typeface="Tahoma" charset="0"/>
              </a:rPr>
              <a:t>() {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return (index &lt; </a:t>
            </a:r>
            <a:r>
              <a:rPr lang="en-US" sz="1600" dirty="0" err="1">
                <a:latin typeface="Tahoma" charset="0"/>
              </a:rPr>
              <a:t>itemsB.length</a:t>
            </a:r>
            <a:r>
              <a:rPr lang="en-US" sz="1600" dirty="0">
                <a:latin typeface="Tahoma" charset="0"/>
              </a:rPr>
              <a:t> &amp;&amp; 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		</a:t>
            </a:r>
            <a:r>
              <a:rPr lang="en-US" sz="1600" dirty="0" err="1">
                <a:latin typeface="Tahoma" charset="0"/>
              </a:rPr>
              <a:t>itemsB</a:t>
            </a:r>
            <a:r>
              <a:rPr lang="en-US" sz="1600" dirty="0">
                <a:latin typeface="Tahoma" charset="0"/>
              </a:rPr>
              <a:t>[index] != null);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sz="1600" dirty="0">
                <a:latin typeface="Tahoma" charset="0"/>
              </a:rPr>
              <a:t>}</a:t>
            </a:r>
            <a:endParaRPr lang="en-US" sz="2800" dirty="0"/>
          </a:p>
        </p:txBody>
      </p:sp>
      <p:pic>
        <p:nvPicPr>
          <p:cNvPr id="71687" name="Picture 7" descr="Iterator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524000"/>
            <a:ext cx="1912938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15498</TotalTime>
  <Words>1589</Words>
  <Application>Microsoft Office PowerPoint</Application>
  <PresentationFormat>On-screen Show (4:3)</PresentationFormat>
  <Paragraphs>370</Paragraphs>
  <Slides>41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Lucida Grande</vt:lpstr>
      <vt:lpstr>ＭＳ Ｐゴシック</vt:lpstr>
      <vt:lpstr>MS Pゴシック</vt:lpstr>
      <vt:lpstr>Arial</vt:lpstr>
      <vt:lpstr>Bookman Old Style</vt:lpstr>
      <vt:lpstr>Gill Sans MT</vt:lpstr>
      <vt:lpstr>Tahoma</vt:lpstr>
      <vt:lpstr>Wingdings</vt:lpstr>
      <vt:lpstr>Wingdings 3</vt:lpstr>
      <vt:lpstr>Origin</vt:lpstr>
      <vt:lpstr>Visio</vt:lpstr>
      <vt:lpstr>Iterator, Composite, and Visitor</vt:lpstr>
      <vt:lpstr>A new problem: the Store Merger project</vt:lpstr>
      <vt:lpstr>Merging store catalogs</vt:lpstr>
      <vt:lpstr>SuperStoreAB Architecture</vt:lpstr>
      <vt:lpstr>Integration problem</vt:lpstr>
      <vt:lpstr>What is an Item?</vt:lpstr>
      <vt:lpstr>Integration problem</vt:lpstr>
      <vt:lpstr>Iterating over a collection</vt:lpstr>
      <vt:lpstr>StoreBIterator</vt:lpstr>
      <vt:lpstr>Refactored code</vt:lpstr>
      <vt:lpstr>Observations</vt:lpstr>
      <vt:lpstr>Complete Iterator pattern structure</vt:lpstr>
      <vt:lpstr>The Iterator pattern</vt:lpstr>
      <vt:lpstr>Embracing more changes</vt:lpstr>
      <vt:lpstr>What changes?</vt:lpstr>
      <vt:lpstr>Improving the Open-Closed principle</vt:lpstr>
      <vt:lpstr>SuperStores have many levels</vt:lpstr>
      <vt:lpstr>Example</vt:lpstr>
      <vt:lpstr>A Traditional Tree</vt:lpstr>
      <vt:lpstr>The Composite pattern</vt:lpstr>
      <vt:lpstr>Composite pattern - structure</vt:lpstr>
      <vt:lpstr>Composite pattern - participants</vt:lpstr>
      <vt:lpstr>The Composite pattern</vt:lpstr>
      <vt:lpstr>Patterns team-up</vt:lpstr>
      <vt:lpstr>Composite and Iterator</vt:lpstr>
      <vt:lpstr>Store Printing</vt:lpstr>
      <vt:lpstr>Composite critique</vt:lpstr>
      <vt:lpstr>Example</vt:lpstr>
      <vt:lpstr>Example</vt:lpstr>
      <vt:lpstr>Adding and changing behaviors</vt:lpstr>
      <vt:lpstr>Do you remember Decorator?</vt:lpstr>
      <vt:lpstr>The Visitor pattern</vt:lpstr>
      <vt:lpstr>What is a Visitor?</vt:lpstr>
      <vt:lpstr>Visitor pattern - structure</vt:lpstr>
      <vt:lpstr>Visitor - participants (1)</vt:lpstr>
      <vt:lpstr>Visitor - participants (2)</vt:lpstr>
      <vt:lpstr>Visitor - interactions</vt:lpstr>
      <vt:lpstr>The Visitor pattern</vt:lpstr>
      <vt:lpstr>Visitor Benefits</vt:lpstr>
      <vt:lpstr>Visitor Drawbacks</vt:lpstr>
      <vt:lpstr>Homework recap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Yuanfang Cai</cp:lastModifiedBy>
  <cp:revision>165</cp:revision>
  <dcterms:created xsi:type="dcterms:W3CDTF">2008-01-21T14:27:17Z</dcterms:created>
  <dcterms:modified xsi:type="dcterms:W3CDTF">2015-11-17T15:52:25Z</dcterms:modified>
</cp:coreProperties>
</file>