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506" r:id="rId3"/>
    <p:sldId id="513" r:id="rId4"/>
    <p:sldId id="514" r:id="rId5"/>
    <p:sldId id="517" r:id="rId6"/>
    <p:sldId id="516" r:id="rId7"/>
    <p:sldId id="503" r:id="rId8"/>
    <p:sldId id="508" r:id="rId9"/>
    <p:sldId id="518" r:id="rId10"/>
    <p:sldId id="519" r:id="rId11"/>
    <p:sldId id="520" r:id="rId12"/>
    <p:sldId id="521" r:id="rId13"/>
    <p:sldId id="522" r:id="rId14"/>
    <p:sldId id="512" r:id="rId15"/>
    <p:sldId id="505" r:id="rId16"/>
    <p:sldId id="523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873" autoAdjust="0"/>
    <p:restoredTop sz="90929"/>
  </p:normalViewPr>
  <p:slideViewPr>
    <p:cSldViewPr>
      <p:cViewPr varScale="1">
        <p:scale>
          <a:sx n="87" d="100"/>
          <a:sy n="87" d="100"/>
        </p:scale>
        <p:origin x="77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F26A6-55B8-491F-9B9F-F9BE71D0C8E7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ADB37-F5C3-4312-9B7B-687A722EA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8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29" y="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6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29" y="9723560"/>
            <a:ext cx="3076671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71CA5BA5-D1EF-4769-85C8-4D65557EF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9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78E77-128B-4794-AAED-9A8EE58F47A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5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5CA5-E042-471C-8034-9FD3FB5D9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AE79-431D-4BCD-AC53-2C8458480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5B9BB-62D9-40C0-ABDF-4A3D07B14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A8B02-A1C9-4782-93EC-398E30AA2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5A31-E87A-44FE-AF2B-818A7EA84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E7AC-1FCC-45BA-84F5-113560DD2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106D8-A4B0-47BC-BDD6-4D1B290FD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F1B9-87F6-46C0-832D-88C7FDFEB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1388-3654-4AB9-A80A-BE89D9B58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ACDAC-CD98-408A-8214-C88EDEBED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55658-F004-45F4-911D-6946647F8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A7CDA8-F467-4B31-8FE9-9DF03795B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0" r:id="rId2"/>
    <p:sldLayoutId id="2147483755" r:id="rId3"/>
    <p:sldLayoutId id="2147483751" r:id="rId4"/>
    <p:sldLayoutId id="2147483752" r:id="rId5"/>
    <p:sldLayoutId id="2147483756" r:id="rId6"/>
    <p:sldLayoutId id="2147483757" r:id="rId7"/>
    <p:sldLayoutId id="2147483758" r:id="rId8"/>
    <p:sldLayoutId id="2147483759" r:id="rId9"/>
    <p:sldLayoutId id="2147483753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-16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-16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CS 350/SE 310 Final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CS350, Fall </a:t>
            </a:r>
            <a:r>
              <a:rPr lang="en-US" dirty="0" smtClean="0"/>
              <a:t>2015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Modularization In OO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-16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6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Design Skills</a:t>
            </a:r>
          </a:p>
          <a:p>
            <a:pPr lvl="1"/>
            <a:r>
              <a:rPr lang="en-US" sz="2100" dirty="0" smtClean="0"/>
              <a:t>Abstraction</a:t>
            </a:r>
          </a:p>
          <a:p>
            <a:pPr lvl="2"/>
            <a:r>
              <a:rPr lang="en-US" sz="1800" dirty="0" smtClean="0"/>
              <a:t>Design interfaces</a:t>
            </a:r>
          </a:p>
          <a:p>
            <a:pPr lvl="2"/>
            <a:r>
              <a:rPr lang="en-US" sz="1800" dirty="0" smtClean="0"/>
              <a:t>Design abstract methods</a:t>
            </a:r>
            <a:endParaRPr lang="en-US" sz="2100" dirty="0"/>
          </a:p>
          <a:p>
            <a:pPr lvl="1"/>
            <a:r>
              <a:rPr lang="en-US" sz="2100" dirty="0" smtClean="0"/>
              <a:t>Modularization</a:t>
            </a:r>
          </a:p>
          <a:p>
            <a:pPr lvl="2"/>
            <a:r>
              <a:rPr lang="en-US" sz="1800" dirty="0" smtClean="0"/>
              <a:t>Data encapsulation</a:t>
            </a:r>
          </a:p>
          <a:p>
            <a:pPr lvl="2"/>
            <a:r>
              <a:rPr lang="en-US" sz="1800" dirty="0" smtClean="0"/>
              <a:t>Shift responsibility</a:t>
            </a:r>
            <a:endParaRPr lang="en-US" sz="2100" dirty="0"/>
          </a:p>
          <a:p>
            <a:r>
              <a:rPr lang="en-US" sz="2400" dirty="0" smtClean="0"/>
              <a:t>Language support	</a:t>
            </a:r>
          </a:p>
          <a:p>
            <a:pPr lvl="1"/>
            <a:r>
              <a:rPr lang="en-US" sz="2100" dirty="0" smtClean="0"/>
              <a:t>Encapsulation</a:t>
            </a:r>
          </a:p>
          <a:p>
            <a:pPr lvl="1"/>
            <a:r>
              <a:rPr lang="en-US" sz="2100" dirty="0" smtClean="0"/>
              <a:t>Inheritance</a:t>
            </a:r>
          </a:p>
          <a:p>
            <a:pPr lvl="1"/>
            <a:r>
              <a:rPr lang="en-US" sz="2100" dirty="0" smtClean="0"/>
              <a:t>Polymorphism</a:t>
            </a:r>
          </a:p>
          <a:p>
            <a:endParaRPr lang="en-US" sz="2400" dirty="0"/>
          </a:p>
        </p:txBody>
      </p:sp>
      <p:pic>
        <p:nvPicPr>
          <p:cNvPr id="5126" name="Picture 6" descr="http://www.dofactory.com/Patterns/Diagrams/brid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0400"/>
            <a:ext cx="42672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1624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0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Modularization In OO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-16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6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Design Skills</a:t>
            </a:r>
          </a:p>
          <a:p>
            <a:pPr lvl="1"/>
            <a:r>
              <a:rPr lang="en-US" sz="2100" dirty="0" smtClean="0"/>
              <a:t>Abstraction</a:t>
            </a:r>
          </a:p>
          <a:p>
            <a:pPr lvl="2"/>
            <a:r>
              <a:rPr lang="en-US" sz="1800" dirty="0" smtClean="0"/>
              <a:t>Design interfaces</a:t>
            </a:r>
          </a:p>
          <a:p>
            <a:pPr lvl="2"/>
            <a:r>
              <a:rPr lang="en-US" sz="1800" dirty="0" smtClean="0"/>
              <a:t>Design abstract methods</a:t>
            </a:r>
            <a:endParaRPr lang="en-US" sz="2100" dirty="0"/>
          </a:p>
          <a:p>
            <a:pPr lvl="1"/>
            <a:r>
              <a:rPr lang="en-US" sz="2100" dirty="0" smtClean="0"/>
              <a:t>Modularization</a:t>
            </a:r>
          </a:p>
          <a:p>
            <a:pPr lvl="2"/>
            <a:r>
              <a:rPr lang="en-US" sz="1800" dirty="0" smtClean="0"/>
              <a:t>Data encapsulation</a:t>
            </a:r>
          </a:p>
          <a:p>
            <a:pPr lvl="2"/>
            <a:r>
              <a:rPr lang="en-US" sz="1800" dirty="0" smtClean="0"/>
              <a:t>Shift responsibility</a:t>
            </a:r>
            <a:endParaRPr lang="en-US" sz="2100" dirty="0"/>
          </a:p>
          <a:p>
            <a:r>
              <a:rPr lang="en-US" sz="2400" dirty="0" smtClean="0"/>
              <a:t>Language support	</a:t>
            </a:r>
          </a:p>
          <a:p>
            <a:pPr lvl="1"/>
            <a:r>
              <a:rPr lang="en-US" sz="2100" dirty="0" smtClean="0"/>
              <a:t>Encapsulation</a:t>
            </a:r>
          </a:p>
          <a:p>
            <a:pPr lvl="1"/>
            <a:r>
              <a:rPr lang="en-US" sz="2100" dirty="0" smtClean="0"/>
              <a:t>Inheritance</a:t>
            </a:r>
          </a:p>
          <a:p>
            <a:pPr lvl="1"/>
            <a:r>
              <a:rPr lang="en-US" sz="2100" dirty="0" smtClean="0"/>
              <a:t>Polymorphism</a:t>
            </a:r>
          </a:p>
          <a:p>
            <a:endParaRPr lang="en-US" sz="2400" dirty="0"/>
          </a:p>
        </p:txBody>
      </p:sp>
      <p:pic>
        <p:nvPicPr>
          <p:cNvPr id="10242" name="Picture 2" descr="http://www.dofactory.com/Patterns/Diagrams/observ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39433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dofactory.com/Patterns/Diagrams/templa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31051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4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Modularization In OO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-16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6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Design Skills</a:t>
            </a:r>
          </a:p>
          <a:p>
            <a:pPr lvl="1"/>
            <a:r>
              <a:rPr lang="en-US" sz="2100" dirty="0" smtClean="0"/>
              <a:t>Abstraction</a:t>
            </a:r>
          </a:p>
          <a:p>
            <a:pPr lvl="2"/>
            <a:r>
              <a:rPr lang="en-US" sz="1800" dirty="0" smtClean="0"/>
              <a:t>Design abstract interfaces</a:t>
            </a:r>
          </a:p>
          <a:p>
            <a:pPr lvl="2"/>
            <a:r>
              <a:rPr lang="en-US" sz="1800" dirty="0" smtClean="0"/>
              <a:t>Design abstract methods</a:t>
            </a:r>
            <a:endParaRPr lang="en-US" sz="2100" dirty="0"/>
          </a:p>
          <a:p>
            <a:pPr lvl="1"/>
            <a:r>
              <a:rPr lang="en-US" sz="2100" dirty="0" smtClean="0"/>
              <a:t>Modularization</a:t>
            </a:r>
          </a:p>
          <a:p>
            <a:pPr lvl="2"/>
            <a:r>
              <a:rPr lang="en-US" sz="1800" dirty="0" smtClean="0"/>
              <a:t>Data encapsulation</a:t>
            </a:r>
          </a:p>
          <a:p>
            <a:pPr lvl="2"/>
            <a:r>
              <a:rPr lang="en-US" sz="1800" dirty="0" smtClean="0"/>
              <a:t>Shift responsibility</a:t>
            </a:r>
            <a:endParaRPr lang="en-US" sz="2100" dirty="0"/>
          </a:p>
          <a:p>
            <a:r>
              <a:rPr lang="en-US" sz="2400" dirty="0" smtClean="0"/>
              <a:t>Language support	</a:t>
            </a:r>
          </a:p>
          <a:p>
            <a:pPr lvl="1"/>
            <a:r>
              <a:rPr lang="en-US" sz="2100" dirty="0" smtClean="0"/>
              <a:t>Encapsulation</a:t>
            </a:r>
          </a:p>
          <a:p>
            <a:pPr lvl="1"/>
            <a:r>
              <a:rPr lang="en-US" sz="2100" dirty="0" smtClean="0"/>
              <a:t>Inheritance</a:t>
            </a:r>
          </a:p>
          <a:p>
            <a:pPr lvl="1"/>
            <a:r>
              <a:rPr lang="en-US" sz="2100" dirty="0" smtClean="0"/>
              <a:t>Polymorphism</a:t>
            </a:r>
          </a:p>
          <a:p>
            <a:endParaRPr lang="en-US" sz="2400" dirty="0"/>
          </a:p>
        </p:txBody>
      </p:sp>
      <p:pic>
        <p:nvPicPr>
          <p:cNvPr id="9218" name="Picture 2" descr="http://www.dofactory.com/Patterns/Diagrams/visi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448175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7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Modularization In OO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-16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6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Design Skills</a:t>
            </a:r>
          </a:p>
          <a:p>
            <a:pPr lvl="1"/>
            <a:r>
              <a:rPr lang="en-US" sz="2100" dirty="0" smtClean="0"/>
              <a:t>Abstraction</a:t>
            </a:r>
          </a:p>
          <a:p>
            <a:pPr lvl="2"/>
            <a:r>
              <a:rPr lang="en-US" sz="1800" dirty="0" smtClean="0"/>
              <a:t>Design interfaces</a:t>
            </a:r>
          </a:p>
          <a:p>
            <a:pPr lvl="2"/>
            <a:r>
              <a:rPr lang="en-US" sz="1800" dirty="0" smtClean="0"/>
              <a:t>Design abstract methods</a:t>
            </a:r>
            <a:endParaRPr lang="en-US" sz="2100" dirty="0"/>
          </a:p>
          <a:p>
            <a:pPr lvl="1"/>
            <a:r>
              <a:rPr lang="en-US" sz="2100" dirty="0" smtClean="0"/>
              <a:t>Modularization</a:t>
            </a:r>
          </a:p>
          <a:p>
            <a:pPr lvl="2"/>
            <a:r>
              <a:rPr lang="en-US" sz="1800" dirty="0" smtClean="0"/>
              <a:t>Data encapsulation</a:t>
            </a:r>
          </a:p>
          <a:p>
            <a:pPr lvl="2"/>
            <a:r>
              <a:rPr lang="en-US" sz="1800" dirty="0" smtClean="0"/>
              <a:t>Shift responsibility</a:t>
            </a:r>
            <a:endParaRPr lang="en-US" sz="2100" dirty="0"/>
          </a:p>
          <a:p>
            <a:r>
              <a:rPr lang="en-US" sz="2400" dirty="0" smtClean="0"/>
              <a:t>Language support	</a:t>
            </a:r>
          </a:p>
          <a:p>
            <a:pPr lvl="1"/>
            <a:r>
              <a:rPr lang="en-US" sz="2100" dirty="0" smtClean="0"/>
              <a:t>Encapsulation</a:t>
            </a:r>
          </a:p>
          <a:p>
            <a:pPr lvl="1"/>
            <a:r>
              <a:rPr lang="en-US" sz="2100" dirty="0" smtClean="0"/>
              <a:t>Inheritance</a:t>
            </a:r>
          </a:p>
          <a:p>
            <a:pPr lvl="1"/>
            <a:r>
              <a:rPr lang="en-US" sz="2100" dirty="0" smtClean="0"/>
              <a:t>Polymorphism</a:t>
            </a:r>
          </a:p>
          <a:p>
            <a:endParaRPr lang="en-US" sz="2400" dirty="0"/>
          </a:p>
        </p:txBody>
      </p:sp>
      <p:pic>
        <p:nvPicPr>
          <p:cNvPr id="5124" name="Picture 4" descr="http://www.dofactory.com/Patterns/Diagrams/adap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0767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893024"/>
            <a:ext cx="4343400" cy="235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1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Modularization In OO</a:t>
            </a:r>
            <a:endParaRPr lang="en-US" dirty="0"/>
          </a:p>
        </p:txBody>
      </p:sp>
      <p:pic>
        <p:nvPicPr>
          <p:cNvPr id="7170" name="Picture 2" descr="http://www.dofactory.com/Patterns/Diagrams/comm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371601"/>
            <a:ext cx="3142798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dofactory.com/Patterns/Diagrams/composi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3657600" cy="26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2954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-16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6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Design Skills</a:t>
            </a:r>
          </a:p>
          <a:p>
            <a:pPr lvl="1"/>
            <a:r>
              <a:rPr lang="en-US" sz="2100" dirty="0" smtClean="0"/>
              <a:t>Abstraction</a:t>
            </a:r>
          </a:p>
          <a:p>
            <a:pPr lvl="2"/>
            <a:r>
              <a:rPr lang="en-US" sz="1800" dirty="0" smtClean="0"/>
              <a:t>Design interfaces</a:t>
            </a:r>
          </a:p>
          <a:p>
            <a:pPr lvl="2"/>
            <a:r>
              <a:rPr lang="en-US" sz="1800" dirty="0" smtClean="0"/>
              <a:t>Design abstract methods</a:t>
            </a:r>
            <a:endParaRPr lang="en-US" sz="2100" dirty="0"/>
          </a:p>
          <a:p>
            <a:pPr lvl="1"/>
            <a:r>
              <a:rPr lang="en-US" sz="2100" dirty="0" smtClean="0"/>
              <a:t>Modularization</a:t>
            </a:r>
          </a:p>
          <a:p>
            <a:pPr lvl="2"/>
            <a:r>
              <a:rPr lang="en-US" sz="1800" dirty="0" smtClean="0"/>
              <a:t>Data encapsulation</a:t>
            </a:r>
          </a:p>
          <a:p>
            <a:pPr lvl="2"/>
            <a:r>
              <a:rPr lang="en-US" sz="1800" dirty="0" smtClean="0"/>
              <a:t>Shift responsibility</a:t>
            </a:r>
            <a:endParaRPr lang="en-US" sz="2100" dirty="0"/>
          </a:p>
          <a:p>
            <a:r>
              <a:rPr lang="en-US" sz="2400" dirty="0" smtClean="0"/>
              <a:t>Language support	</a:t>
            </a:r>
          </a:p>
          <a:p>
            <a:pPr lvl="1"/>
            <a:r>
              <a:rPr lang="en-US" sz="2100" dirty="0" smtClean="0"/>
              <a:t>Encapsulation</a:t>
            </a:r>
          </a:p>
          <a:p>
            <a:pPr lvl="1"/>
            <a:r>
              <a:rPr lang="en-US" sz="2100" dirty="0" smtClean="0"/>
              <a:t>Inheritance</a:t>
            </a:r>
          </a:p>
          <a:p>
            <a:pPr lvl="1"/>
            <a:r>
              <a:rPr lang="en-US" sz="2100" dirty="0" smtClean="0"/>
              <a:t>Polymorphism</a:t>
            </a:r>
          </a:p>
          <a:p>
            <a:endParaRPr lang="en-US" sz="2400" dirty="0"/>
          </a:p>
        </p:txBody>
      </p:sp>
      <p:pic>
        <p:nvPicPr>
          <p:cNvPr id="7172" name="Picture 4" descr="http://www.dofactory.com/Patterns/Diagrams/iterato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2790825" cy="20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4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and Modularization In OO</a:t>
            </a:r>
          </a:p>
        </p:txBody>
      </p:sp>
      <p:pic>
        <p:nvPicPr>
          <p:cNvPr id="8196" name="Picture 4" descr="http://www.dofactory.com/Patterns/Diagrams/faca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19200"/>
            <a:ext cx="3619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dofactory.com/Patterns/Diagrams/medi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89572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2954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-16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6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Design Skills</a:t>
            </a:r>
          </a:p>
          <a:p>
            <a:pPr lvl="1"/>
            <a:r>
              <a:rPr lang="en-US" sz="2100" dirty="0" smtClean="0"/>
              <a:t>Abstraction</a:t>
            </a:r>
          </a:p>
          <a:p>
            <a:pPr lvl="2"/>
            <a:r>
              <a:rPr lang="en-US" sz="1800" dirty="0" smtClean="0"/>
              <a:t>Design interfaces</a:t>
            </a:r>
          </a:p>
          <a:p>
            <a:pPr lvl="2"/>
            <a:r>
              <a:rPr lang="en-US" sz="1800" dirty="0" smtClean="0"/>
              <a:t>Design abstract methods</a:t>
            </a:r>
            <a:endParaRPr lang="en-US" sz="2100" dirty="0"/>
          </a:p>
          <a:p>
            <a:pPr lvl="1"/>
            <a:r>
              <a:rPr lang="en-US" sz="2100" dirty="0" smtClean="0"/>
              <a:t>Modularization</a:t>
            </a:r>
          </a:p>
          <a:p>
            <a:pPr lvl="2"/>
            <a:r>
              <a:rPr lang="en-US" sz="1800" dirty="0" smtClean="0"/>
              <a:t>Data encapsulation</a:t>
            </a:r>
          </a:p>
          <a:p>
            <a:pPr lvl="2"/>
            <a:r>
              <a:rPr lang="en-US" sz="1800" dirty="0" smtClean="0"/>
              <a:t>Shift responsibility</a:t>
            </a:r>
            <a:endParaRPr lang="en-US" sz="2100" dirty="0"/>
          </a:p>
          <a:p>
            <a:r>
              <a:rPr lang="en-US" sz="2400" dirty="0" smtClean="0"/>
              <a:t>Language support	</a:t>
            </a:r>
          </a:p>
          <a:p>
            <a:pPr lvl="1"/>
            <a:r>
              <a:rPr lang="en-US" sz="2100" dirty="0" smtClean="0"/>
              <a:t>Encapsulation</a:t>
            </a:r>
          </a:p>
          <a:p>
            <a:pPr lvl="1"/>
            <a:r>
              <a:rPr lang="en-US" sz="2100" dirty="0" smtClean="0"/>
              <a:t>Inheritance</a:t>
            </a:r>
          </a:p>
          <a:p>
            <a:pPr lvl="1"/>
            <a:r>
              <a:rPr lang="en-US" sz="2100" dirty="0" smtClean="0"/>
              <a:t>Polymorphism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0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goals: </a:t>
            </a:r>
          </a:p>
          <a:p>
            <a:pPr lvl="1"/>
            <a:r>
              <a:rPr lang="en-US" dirty="0" smtClean="0"/>
              <a:t>Fulfill functionality</a:t>
            </a:r>
          </a:p>
          <a:p>
            <a:pPr lvl="1"/>
            <a:r>
              <a:rPr lang="en-US" dirty="0"/>
              <a:t>Localize and minimize </a:t>
            </a:r>
            <a:r>
              <a:rPr lang="en-US" dirty="0" smtClean="0"/>
              <a:t>changes</a:t>
            </a:r>
          </a:p>
          <a:p>
            <a:r>
              <a:rPr lang="en-US" dirty="0"/>
              <a:t>Reflect designer’s thoughts in </a:t>
            </a:r>
            <a:r>
              <a:rPr lang="en-US" dirty="0" smtClean="0"/>
              <a:t>code. Good design requires:</a:t>
            </a:r>
          </a:p>
          <a:p>
            <a:pPr lvl="1"/>
            <a:r>
              <a:rPr lang="en-US" b="1" dirty="0" smtClean="0"/>
              <a:t>Follow good design principles</a:t>
            </a:r>
          </a:p>
          <a:p>
            <a:pPr lvl="1"/>
            <a:r>
              <a:rPr lang="en-US" dirty="0" smtClean="0"/>
              <a:t>Solid programming skills</a:t>
            </a:r>
            <a:endParaRPr lang="en-US" dirty="0"/>
          </a:p>
          <a:p>
            <a:r>
              <a:rPr lang="en-US" dirty="0" smtClean="0"/>
              <a:t>Software Design in General</a:t>
            </a:r>
          </a:p>
          <a:p>
            <a:pPr lvl="1"/>
            <a:r>
              <a:rPr lang="en-US" dirty="0" smtClean="0"/>
              <a:t>Data structure, interfaces and logic</a:t>
            </a:r>
          </a:p>
          <a:p>
            <a:r>
              <a:rPr lang="en-US" dirty="0" smtClean="0"/>
              <a:t>Software Design in OO</a:t>
            </a:r>
          </a:p>
          <a:p>
            <a:pPr lvl="1"/>
            <a:r>
              <a:rPr lang="en-US" dirty="0" smtClean="0"/>
              <a:t>Classes with data structure, interfaces and logic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Abstraction and </a:t>
            </a:r>
            <a:r>
              <a:rPr lang="en-US" sz="2400" dirty="0" smtClean="0"/>
              <a:t>Modularization</a:t>
            </a:r>
          </a:p>
          <a:p>
            <a:pPr lvl="1"/>
            <a:r>
              <a:rPr lang="en-US" sz="2000" dirty="0" smtClean="0"/>
              <a:t>How to apply Abstraction and Modularization in</a:t>
            </a:r>
          </a:p>
          <a:p>
            <a:pPr lvl="2"/>
            <a:r>
              <a:rPr lang="en-US" sz="1800" dirty="0" smtClean="0"/>
              <a:t>Software Design</a:t>
            </a:r>
          </a:p>
          <a:p>
            <a:pPr lvl="2"/>
            <a:r>
              <a:rPr lang="en-US" sz="1800" dirty="0" smtClean="0"/>
              <a:t>OO Design</a:t>
            </a:r>
          </a:p>
          <a:p>
            <a:r>
              <a:rPr lang="en-US" sz="2400" dirty="0" smtClean="0"/>
              <a:t>Design principles</a:t>
            </a:r>
          </a:p>
          <a:p>
            <a:pPr lvl="2"/>
            <a:r>
              <a:rPr lang="en-US" sz="1800" dirty="0" smtClean="0"/>
              <a:t>General design principles: </a:t>
            </a:r>
          </a:p>
          <a:p>
            <a:pPr lvl="3"/>
            <a:r>
              <a:rPr lang="en-US" sz="1600" dirty="0" smtClean="0"/>
              <a:t>Information Hiding—Hide data structure,  hide details, hide variations</a:t>
            </a:r>
            <a:endParaRPr lang="en-US" sz="1600" dirty="0"/>
          </a:p>
          <a:p>
            <a:pPr lvl="3"/>
            <a:r>
              <a:rPr lang="en-US" sz="1600" dirty="0" smtClean="0"/>
              <a:t>Low </a:t>
            </a:r>
            <a:r>
              <a:rPr lang="en-US" sz="1600" dirty="0"/>
              <a:t>coupling,  High </a:t>
            </a:r>
            <a:r>
              <a:rPr lang="en-US" sz="1600" dirty="0" smtClean="0"/>
              <a:t>cohesion</a:t>
            </a:r>
          </a:p>
          <a:p>
            <a:pPr lvl="3"/>
            <a:r>
              <a:rPr lang="en-US" sz="1600" dirty="0"/>
              <a:t>Least of </a:t>
            </a:r>
            <a:r>
              <a:rPr lang="en-US" sz="1600" dirty="0" smtClean="0"/>
              <a:t>Knowledge</a:t>
            </a:r>
          </a:p>
          <a:p>
            <a:pPr lvl="2"/>
            <a:r>
              <a:rPr lang="en-US" sz="1800" dirty="0" smtClean="0"/>
              <a:t>OO design principles (SOLID)</a:t>
            </a:r>
          </a:p>
          <a:p>
            <a:pPr lvl="3"/>
            <a:r>
              <a:rPr lang="en-US" sz="1600" dirty="0"/>
              <a:t>Single Responsibility </a:t>
            </a:r>
            <a:r>
              <a:rPr lang="en-US" sz="1600" dirty="0" smtClean="0"/>
              <a:t>Principle</a:t>
            </a:r>
            <a:endParaRPr lang="en-US" sz="1600" dirty="0"/>
          </a:p>
          <a:p>
            <a:pPr lvl="3"/>
            <a:r>
              <a:rPr lang="en-US" sz="1600" dirty="0"/>
              <a:t>Open Close Principle </a:t>
            </a:r>
            <a:endParaRPr lang="en-US" sz="1600" dirty="0" smtClean="0"/>
          </a:p>
          <a:p>
            <a:pPr lvl="3"/>
            <a:r>
              <a:rPr lang="en-US" sz="1600" dirty="0" err="1" smtClean="0"/>
              <a:t>Liskov</a:t>
            </a:r>
            <a:r>
              <a:rPr lang="en-US" sz="1600" dirty="0" smtClean="0"/>
              <a:t> </a:t>
            </a:r>
            <a:r>
              <a:rPr lang="en-US" sz="1600" dirty="0"/>
              <a:t>Substitution </a:t>
            </a:r>
            <a:r>
              <a:rPr lang="en-US" sz="1600" dirty="0" smtClean="0"/>
              <a:t>Principle</a:t>
            </a:r>
          </a:p>
          <a:p>
            <a:pPr lvl="3"/>
            <a:r>
              <a:rPr lang="en-US" sz="1600" dirty="0" smtClean="0"/>
              <a:t>Interface </a:t>
            </a:r>
            <a:r>
              <a:rPr lang="en-US" sz="1600" dirty="0"/>
              <a:t>Segregation </a:t>
            </a:r>
            <a:r>
              <a:rPr lang="en-US" sz="1600" dirty="0" smtClean="0"/>
              <a:t>Principle</a:t>
            </a:r>
            <a:endParaRPr lang="en-US" sz="1600" dirty="0"/>
          </a:p>
          <a:p>
            <a:pPr lvl="3"/>
            <a:r>
              <a:rPr lang="en-US" sz="1600" dirty="0"/>
              <a:t>Dependency Inversion </a:t>
            </a:r>
            <a:r>
              <a:rPr lang="en-US" sz="1600" dirty="0" smtClean="0"/>
              <a:t>Principle</a:t>
            </a:r>
          </a:p>
          <a:p>
            <a:pPr lvl="2"/>
            <a:endParaRPr lang="en-US" sz="18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47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Information Hiding</a:t>
            </a:r>
          </a:p>
          <a:p>
            <a:pPr lvl="2"/>
            <a:r>
              <a:rPr lang="en-US" sz="2800" dirty="0" smtClean="0"/>
              <a:t>Hide data</a:t>
            </a:r>
          </a:p>
          <a:p>
            <a:pPr lvl="3"/>
            <a:r>
              <a:rPr lang="en-US" sz="2600" dirty="0" smtClean="0"/>
              <a:t>Do not expose internal data structure! </a:t>
            </a:r>
          </a:p>
          <a:p>
            <a:pPr lvl="3"/>
            <a:r>
              <a:rPr lang="en-US" sz="2600" dirty="0" smtClean="0"/>
              <a:t>Be careful about getter and setter! </a:t>
            </a:r>
          </a:p>
          <a:p>
            <a:pPr lvl="2"/>
            <a:r>
              <a:rPr lang="en-US" sz="2800" dirty="0" smtClean="0"/>
              <a:t>Hide details</a:t>
            </a:r>
          </a:p>
          <a:p>
            <a:pPr lvl="2"/>
            <a:r>
              <a:rPr lang="en-US" sz="2800" dirty="0" smtClean="0"/>
              <a:t>Hide variation</a:t>
            </a:r>
          </a:p>
          <a:p>
            <a:pPr lvl="1"/>
            <a:r>
              <a:rPr lang="en-US" sz="2800" dirty="0" smtClean="0"/>
              <a:t>High cohesion, low coupling</a:t>
            </a:r>
          </a:p>
          <a:p>
            <a:pPr lvl="2"/>
            <a:r>
              <a:rPr lang="en-US" sz="2500" dirty="0"/>
              <a:t>Methods should only access data within their </a:t>
            </a:r>
            <a:r>
              <a:rPr lang="en-US" sz="2500" dirty="0" smtClean="0"/>
              <a:t>class</a:t>
            </a:r>
          </a:p>
          <a:p>
            <a:pPr lvl="2"/>
            <a:r>
              <a:rPr lang="en-US" sz="2500" dirty="0"/>
              <a:t>A function should always access the same data. </a:t>
            </a:r>
            <a:endParaRPr lang="en-US" sz="2800" dirty="0" smtClean="0"/>
          </a:p>
          <a:p>
            <a:pPr lvl="1"/>
            <a:r>
              <a:rPr lang="en-US" sz="2800" dirty="0" smtClean="0"/>
              <a:t>Least </a:t>
            </a:r>
            <a:r>
              <a:rPr lang="en-US" sz="2800" dirty="0"/>
              <a:t>of </a:t>
            </a:r>
            <a:r>
              <a:rPr lang="en-US" sz="2800" dirty="0" smtClean="0"/>
              <a:t>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lvl="1"/>
            <a:r>
              <a:rPr lang="en-US" sz="1600" dirty="0" smtClean="0"/>
              <a:t>Single </a:t>
            </a:r>
            <a:r>
              <a:rPr lang="en-US" sz="1600" dirty="0"/>
              <a:t>Responsibility </a:t>
            </a:r>
            <a:r>
              <a:rPr lang="en-US" sz="1600" dirty="0" smtClean="0"/>
              <a:t>Principle: t</a:t>
            </a:r>
            <a:r>
              <a:rPr lang="en-US" sz="1400" dirty="0" smtClean="0"/>
              <a:t>here </a:t>
            </a:r>
            <a:r>
              <a:rPr lang="en-US" sz="1400" dirty="0"/>
              <a:t>can be only one reason for a class to change.</a:t>
            </a:r>
            <a:endParaRPr lang="en-US" sz="1800" dirty="0"/>
          </a:p>
          <a:p>
            <a:pPr lvl="3"/>
            <a:r>
              <a:rPr lang="en-US" sz="1400" dirty="0" smtClean="0"/>
              <a:t>Use </a:t>
            </a:r>
            <a:r>
              <a:rPr lang="en-US" sz="1400" dirty="0"/>
              <a:t>separate </a:t>
            </a:r>
            <a:r>
              <a:rPr lang="en-US" sz="1400" dirty="0" smtClean="0"/>
              <a:t>classes </a:t>
            </a:r>
            <a:r>
              <a:rPr lang="en-US" sz="1400" dirty="0"/>
              <a:t>for different set of functionality</a:t>
            </a:r>
          </a:p>
          <a:p>
            <a:pPr lvl="3"/>
            <a:r>
              <a:rPr lang="en-US" sz="1400" dirty="0" smtClean="0"/>
              <a:t>No </a:t>
            </a:r>
            <a:r>
              <a:rPr lang="en-US" sz="1400" dirty="0"/>
              <a:t>function should have two purposes.</a:t>
            </a:r>
          </a:p>
          <a:p>
            <a:pPr lvl="1"/>
            <a:r>
              <a:rPr lang="en-US" sz="1600" dirty="0" smtClean="0"/>
              <a:t>Open </a:t>
            </a:r>
            <a:r>
              <a:rPr lang="en-US" sz="1600" dirty="0"/>
              <a:t>Close </a:t>
            </a:r>
            <a:r>
              <a:rPr lang="en-US" sz="1600" dirty="0" smtClean="0"/>
              <a:t>Principle:  </a:t>
            </a:r>
            <a:r>
              <a:rPr lang="en-US" sz="1400" dirty="0" smtClean="0"/>
              <a:t>Classes </a:t>
            </a:r>
            <a:r>
              <a:rPr lang="en-US" sz="1400" dirty="0"/>
              <a:t>and methods should be open for extension but closed for modification.</a:t>
            </a:r>
            <a:endParaRPr lang="en-US" sz="2000" dirty="0"/>
          </a:p>
          <a:p>
            <a:pPr lvl="3"/>
            <a:r>
              <a:rPr lang="en-US" sz="1400" dirty="0"/>
              <a:t>Always think about future </a:t>
            </a:r>
            <a:r>
              <a:rPr lang="en-US" sz="1400" dirty="0" smtClean="0"/>
              <a:t>changes</a:t>
            </a:r>
            <a:endParaRPr lang="en-US" sz="1200" dirty="0"/>
          </a:p>
          <a:p>
            <a:pPr lvl="1"/>
            <a:r>
              <a:rPr lang="en-US" sz="1600" dirty="0" err="1" smtClean="0"/>
              <a:t>Liskov</a:t>
            </a:r>
            <a:r>
              <a:rPr lang="en-US" sz="1600" dirty="0" smtClean="0"/>
              <a:t> Substitution Principle: </a:t>
            </a:r>
            <a:r>
              <a:rPr lang="en-US" sz="1200" dirty="0" smtClean="0"/>
              <a:t>Every </a:t>
            </a:r>
            <a:r>
              <a:rPr lang="en-US" sz="1200" dirty="0"/>
              <a:t>function or method which expects an object parameter of class A must be able to accept a subclass of A as well, without knowing it.</a:t>
            </a:r>
          </a:p>
          <a:p>
            <a:pPr lvl="3"/>
            <a:r>
              <a:rPr lang="en-US" sz="1200" dirty="0"/>
              <a:t>Forget Is-a when you design an heritance </a:t>
            </a:r>
            <a:r>
              <a:rPr lang="en-US" sz="1200" dirty="0" smtClean="0"/>
              <a:t>hierarchy</a:t>
            </a:r>
            <a:endParaRPr lang="en-US" sz="1200" dirty="0"/>
          </a:p>
          <a:p>
            <a:pPr lvl="1"/>
            <a:r>
              <a:rPr lang="en-US" sz="1600" dirty="0" smtClean="0"/>
              <a:t>Interface </a:t>
            </a:r>
            <a:r>
              <a:rPr lang="en-US" sz="1600" dirty="0"/>
              <a:t>Segregation </a:t>
            </a:r>
            <a:r>
              <a:rPr lang="en-US" sz="1600" dirty="0" smtClean="0"/>
              <a:t>Principle: </a:t>
            </a:r>
            <a:r>
              <a:rPr lang="en-US" sz="1200" dirty="0" smtClean="0"/>
              <a:t>Classes </a:t>
            </a:r>
            <a:r>
              <a:rPr lang="en-US" sz="1200" dirty="0"/>
              <a:t>should not depend on interfaces that they not use.</a:t>
            </a:r>
            <a:endParaRPr lang="en-US" sz="1600" dirty="0"/>
          </a:p>
          <a:p>
            <a:pPr lvl="2"/>
            <a:r>
              <a:rPr lang="en-US" sz="1400" dirty="0" smtClean="0"/>
              <a:t>Interface </a:t>
            </a:r>
            <a:r>
              <a:rPr lang="en-US" sz="1400" dirty="0"/>
              <a:t>design should also have high cohesion</a:t>
            </a:r>
          </a:p>
          <a:p>
            <a:pPr lvl="2"/>
            <a:r>
              <a:rPr lang="en-US" sz="1400" dirty="0"/>
              <a:t>Single responsibility principle applied at Interface design</a:t>
            </a:r>
          </a:p>
          <a:p>
            <a:pPr lvl="1"/>
            <a:r>
              <a:rPr lang="en-US" sz="1600" dirty="0" smtClean="0"/>
              <a:t>Dependency </a:t>
            </a:r>
            <a:r>
              <a:rPr lang="en-US" sz="1600" dirty="0"/>
              <a:t>Inversion </a:t>
            </a:r>
            <a:r>
              <a:rPr lang="en-US" sz="1600" dirty="0" smtClean="0"/>
              <a:t>Principle: </a:t>
            </a:r>
            <a:r>
              <a:rPr lang="en-US" sz="1600" i="1" dirty="0" smtClean="0"/>
              <a:t>High </a:t>
            </a:r>
            <a:r>
              <a:rPr lang="en-US" sz="1600" i="1" dirty="0"/>
              <a:t>level classes should not depend on low level classes. Both should depend upon abstractions.</a:t>
            </a:r>
            <a:r>
              <a:rPr lang="en-US" sz="1600" dirty="0"/>
              <a:t> </a:t>
            </a:r>
            <a:r>
              <a:rPr lang="en-US" sz="1600" i="1" dirty="0"/>
              <a:t>Details should depend upon abstractions. Abstractions should not depend upon details.</a:t>
            </a:r>
            <a:endParaRPr lang="en-US" sz="2000" i="1" dirty="0"/>
          </a:p>
          <a:p>
            <a:pPr lvl="3"/>
            <a:r>
              <a:rPr lang="en-US" sz="1600" dirty="0"/>
              <a:t>Favor composition over inheritance</a:t>
            </a:r>
          </a:p>
          <a:p>
            <a:pPr lvl="3"/>
            <a:r>
              <a:rPr lang="en-US" sz="1600" dirty="0"/>
              <a:t>Try you best not to inherit from a common class</a:t>
            </a:r>
          </a:p>
          <a:p>
            <a:pPr lvl="3"/>
            <a:r>
              <a:rPr lang="en-US" sz="1600" dirty="0"/>
              <a:t>Use interfaces to abstract the commonality between classes, and only depend on the interfaces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33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 and minimize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100" dirty="0"/>
              <a:t>A design can only follow </a:t>
            </a:r>
            <a:r>
              <a:rPr lang="en-US" sz="3100" dirty="0" smtClean="0"/>
              <a:t>these principles </a:t>
            </a:r>
            <a:r>
              <a:rPr lang="en-US" sz="3100" dirty="0"/>
              <a:t>under </a:t>
            </a:r>
            <a:r>
              <a:rPr lang="en-US" sz="3100" b="1" i="1" u="sng" dirty="0"/>
              <a:t>some</a:t>
            </a:r>
            <a:r>
              <a:rPr lang="en-US" sz="3100" dirty="0"/>
              <a:t> </a:t>
            </a:r>
            <a:r>
              <a:rPr lang="en-US" sz="3100" dirty="0" smtClean="0"/>
              <a:t>circumstances.</a:t>
            </a:r>
          </a:p>
          <a:p>
            <a:endParaRPr lang="en-US" sz="3100" dirty="0"/>
          </a:p>
          <a:p>
            <a:r>
              <a:rPr lang="en-US" sz="3100" dirty="0" smtClean="0"/>
              <a:t>Changes can only be localized to certain extend. </a:t>
            </a:r>
          </a:p>
          <a:p>
            <a:endParaRPr lang="en-US" sz="3100" dirty="0" smtClean="0"/>
          </a:p>
          <a:p>
            <a:endParaRPr lang="en-US" sz="3100" dirty="0" smtClean="0"/>
          </a:p>
          <a:p>
            <a:r>
              <a:rPr lang="en-US" sz="2800" dirty="0" smtClean="0"/>
              <a:t>Crosscutting </a:t>
            </a:r>
            <a:r>
              <a:rPr lang="en-US" sz="2800" dirty="0"/>
              <a:t>changes are </a:t>
            </a:r>
            <a:r>
              <a:rPr lang="en-US" sz="2800" dirty="0" smtClean="0"/>
              <a:t>inevitable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r>
              <a:rPr lang="en-US" sz="2400" dirty="0" smtClean="0"/>
              <a:t>Patterns we have learned</a:t>
            </a:r>
          </a:p>
          <a:p>
            <a:pPr lvl="1"/>
            <a:r>
              <a:rPr lang="en-US" sz="2000" dirty="0" smtClean="0"/>
              <a:t>Creational </a:t>
            </a:r>
          </a:p>
          <a:p>
            <a:pPr lvl="2"/>
            <a:r>
              <a:rPr lang="en-US" dirty="0" smtClean="0"/>
              <a:t>Factory Method,  Abstract Factory, Builder,  Prototype, Singleton</a:t>
            </a:r>
            <a:endParaRPr lang="en-US" dirty="0"/>
          </a:p>
          <a:p>
            <a:pPr lvl="1"/>
            <a:r>
              <a:rPr lang="en-US" sz="2000" dirty="0" smtClean="0"/>
              <a:t>Behavioral</a:t>
            </a:r>
          </a:p>
          <a:p>
            <a:pPr lvl="2"/>
            <a:r>
              <a:rPr lang="en-US" dirty="0" smtClean="0"/>
              <a:t>Command, Strategy, Observer, Mediator, Iterator,  Visitor, Template Method</a:t>
            </a:r>
          </a:p>
          <a:p>
            <a:pPr lvl="1"/>
            <a:r>
              <a:rPr lang="en-US" sz="2000" dirty="0" smtClean="0"/>
              <a:t>Structural  </a:t>
            </a:r>
          </a:p>
          <a:p>
            <a:pPr lvl="2"/>
            <a:r>
              <a:rPr lang="en-US" dirty="0" smtClean="0"/>
              <a:t>Composite, Bridge,  Adapter, Façade, Decorator</a:t>
            </a:r>
          </a:p>
          <a:p>
            <a:r>
              <a:rPr lang="en-US" sz="2800" dirty="0" smtClean="0"/>
              <a:t>Their UML diagrams</a:t>
            </a:r>
          </a:p>
          <a:p>
            <a:r>
              <a:rPr lang="en-US" sz="2800" dirty="0" smtClean="0"/>
              <a:t>Their similarity and differences</a:t>
            </a:r>
          </a:p>
          <a:p>
            <a:r>
              <a:rPr lang="en-US" sz="2800" dirty="0" smtClean="0"/>
              <a:t>Not all patterns follow all the principles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5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Modularization In OO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4695238" cy="19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750873"/>
              </p:ext>
            </p:extLst>
          </p:nvPr>
        </p:nvGraphicFramePr>
        <p:xfrm>
          <a:off x="3733800" y="3886200"/>
          <a:ext cx="485560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4" imgW="3832384" imgH="1564481" progId="Visio.Drawing.11">
                  <p:embed/>
                </p:oleObj>
              </mc:Choice>
              <mc:Fallback>
                <p:oleObj name="Visio" r:id="rId4" imgW="3832384" imgH="156448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86200"/>
                        <a:ext cx="4855604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-16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6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Abstraction</a:t>
            </a:r>
          </a:p>
          <a:p>
            <a:pPr lvl="1"/>
            <a:r>
              <a:rPr lang="en-US" sz="2100" dirty="0" smtClean="0"/>
              <a:t>Design interfaces</a:t>
            </a:r>
          </a:p>
          <a:p>
            <a:pPr lvl="1"/>
            <a:r>
              <a:rPr lang="en-US" sz="2100" dirty="0" smtClean="0"/>
              <a:t>Design abstract methods</a:t>
            </a:r>
          </a:p>
          <a:p>
            <a:pPr lvl="1"/>
            <a:endParaRPr lang="en-US" sz="2100" dirty="0"/>
          </a:p>
          <a:p>
            <a:r>
              <a:rPr lang="en-US" sz="2400" dirty="0" smtClean="0"/>
              <a:t>Modularization</a:t>
            </a:r>
          </a:p>
          <a:p>
            <a:pPr lvl="1"/>
            <a:r>
              <a:rPr lang="en-US" sz="2100" dirty="0" smtClean="0"/>
              <a:t>Data encapsulation</a:t>
            </a:r>
          </a:p>
          <a:p>
            <a:pPr lvl="1"/>
            <a:r>
              <a:rPr lang="en-US" sz="2100" dirty="0" smtClean="0"/>
              <a:t>Shift responsibility</a:t>
            </a:r>
          </a:p>
          <a:p>
            <a:pPr lvl="1"/>
            <a:endParaRPr lang="en-US" sz="2100" dirty="0"/>
          </a:p>
          <a:p>
            <a:r>
              <a:rPr lang="en-US" sz="2400" dirty="0" smtClean="0"/>
              <a:t>Language support	</a:t>
            </a:r>
          </a:p>
          <a:p>
            <a:pPr lvl="1"/>
            <a:r>
              <a:rPr lang="en-US" sz="2100" dirty="0" smtClean="0"/>
              <a:t>Encapsulation</a:t>
            </a:r>
          </a:p>
          <a:p>
            <a:pPr lvl="1"/>
            <a:r>
              <a:rPr lang="en-US" sz="2100" dirty="0" smtClean="0"/>
              <a:t>Inheritance</a:t>
            </a:r>
          </a:p>
          <a:p>
            <a:pPr lvl="1"/>
            <a:r>
              <a:rPr lang="en-US" sz="2100" dirty="0" smtClean="0"/>
              <a:t>Polymorphism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Modularization In OO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396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-16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6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Design Skills</a:t>
            </a:r>
          </a:p>
          <a:p>
            <a:pPr lvl="1"/>
            <a:r>
              <a:rPr lang="en-US" sz="2100" dirty="0" smtClean="0"/>
              <a:t>Abstraction</a:t>
            </a:r>
          </a:p>
          <a:p>
            <a:pPr lvl="2"/>
            <a:r>
              <a:rPr lang="en-US" sz="1800" dirty="0" smtClean="0"/>
              <a:t>Design interfaces</a:t>
            </a:r>
          </a:p>
          <a:p>
            <a:pPr lvl="2"/>
            <a:r>
              <a:rPr lang="en-US" sz="1800" dirty="0" smtClean="0"/>
              <a:t>Design abstract methods</a:t>
            </a:r>
            <a:endParaRPr lang="en-US" sz="2100" dirty="0"/>
          </a:p>
          <a:p>
            <a:pPr lvl="1"/>
            <a:r>
              <a:rPr lang="en-US" sz="2100" dirty="0" smtClean="0"/>
              <a:t>Modularization</a:t>
            </a:r>
          </a:p>
          <a:p>
            <a:pPr lvl="2"/>
            <a:r>
              <a:rPr lang="en-US" sz="1800" dirty="0" smtClean="0"/>
              <a:t>Data encapsulation</a:t>
            </a:r>
          </a:p>
          <a:p>
            <a:pPr lvl="2"/>
            <a:r>
              <a:rPr lang="en-US" sz="1800" dirty="0" smtClean="0"/>
              <a:t>Shift responsibility</a:t>
            </a:r>
            <a:endParaRPr lang="en-US" sz="2100" dirty="0"/>
          </a:p>
          <a:p>
            <a:r>
              <a:rPr lang="en-US" sz="2400" dirty="0" smtClean="0"/>
              <a:t>Language support	</a:t>
            </a:r>
          </a:p>
          <a:p>
            <a:pPr lvl="1"/>
            <a:r>
              <a:rPr lang="en-US" sz="2100" dirty="0" smtClean="0"/>
              <a:t>Encapsulation</a:t>
            </a:r>
          </a:p>
          <a:p>
            <a:pPr lvl="1"/>
            <a:r>
              <a:rPr lang="en-US" sz="2100" dirty="0" smtClean="0"/>
              <a:t>Inheritance</a:t>
            </a:r>
          </a:p>
          <a:p>
            <a:pPr lvl="1"/>
            <a:r>
              <a:rPr lang="en-US" sz="2100" dirty="0" smtClean="0"/>
              <a:t>Polymorphism</a:t>
            </a:r>
          </a:p>
          <a:p>
            <a:endParaRPr lang="en-US" sz="2400" dirty="0"/>
          </a:p>
        </p:txBody>
      </p:sp>
      <p:pic>
        <p:nvPicPr>
          <p:cNvPr id="8" name="Picture 2" descr="http://www.dofactory.com/Patterns/Diagrams/abstra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16242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05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17220</TotalTime>
  <Words>606</Words>
  <Application>Microsoft Office PowerPoint</Application>
  <PresentationFormat>On-screen Show (4:3)</PresentationFormat>
  <Paragraphs>176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Bookman Old Style</vt:lpstr>
      <vt:lpstr>Gill Sans MT</vt:lpstr>
      <vt:lpstr>Wingdings</vt:lpstr>
      <vt:lpstr>Wingdings 3</vt:lpstr>
      <vt:lpstr>Origin</vt:lpstr>
      <vt:lpstr>Visio</vt:lpstr>
      <vt:lpstr>CS 350/SE 310 Final Review</vt:lpstr>
      <vt:lpstr>Software Design</vt:lpstr>
      <vt:lpstr>The fundamentals</vt:lpstr>
      <vt:lpstr>General Design Principles</vt:lpstr>
      <vt:lpstr>SOLID</vt:lpstr>
      <vt:lpstr>Localize and minimize changes</vt:lpstr>
      <vt:lpstr>Design Patterns</vt:lpstr>
      <vt:lpstr>Abstraction and Modularization In OO</vt:lpstr>
      <vt:lpstr>Abstraction and Modularization In OO</vt:lpstr>
      <vt:lpstr>Abstraction and Modularization In OO</vt:lpstr>
      <vt:lpstr>Abstraction and Modularization In OO</vt:lpstr>
      <vt:lpstr>Abstraction and Modularization In OO</vt:lpstr>
      <vt:lpstr>Abstraction and Modularization In OO</vt:lpstr>
      <vt:lpstr>Abstraction and Modularization In OO</vt:lpstr>
      <vt:lpstr>Abstraction and Modularization In OO</vt:lpstr>
      <vt:lpstr>Final Exam Review</vt:lpstr>
    </vt:vector>
  </TitlesOfParts>
  <Company>Peppo Valetto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311 - Software Architecture II</dc:title>
  <dc:creator>Peppo Valetto</dc:creator>
  <cp:lastModifiedBy>Yuanfang Cai</cp:lastModifiedBy>
  <cp:revision>192</cp:revision>
  <dcterms:created xsi:type="dcterms:W3CDTF">2008-01-21T14:27:17Z</dcterms:created>
  <dcterms:modified xsi:type="dcterms:W3CDTF">2015-12-03T14:20:31Z</dcterms:modified>
</cp:coreProperties>
</file>