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1" r:id="rId7"/>
    <p:sldId id="269" r:id="rId8"/>
    <p:sldId id="270" r:id="rId9"/>
    <p:sldId id="271" r:id="rId10"/>
    <p:sldId id="275" r:id="rId11"/>
    <p:sldId id="262" r:id="rId12"/>
    <p:sldId id="263" r:id="rId13"/>
    <p:sldId id="264" r:id="rId14"/>
    <p:sldId id="266" r:id="rId15"/>
    <p:sldId id="272" r:id="rId16"/>
    <p:sldId id="273"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D83C937-DDE8-4065-A998-3CCA190C46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AD92AE-F349-47AB-8B91-E2D465DDF269}">
      <dgm:prSet/>
      <dgm:spPr/>
      <dgm:t>
        <a:bodyPr/>
        <a:lstStyle/>
        <a:p>
          <a:r>
            <a:rPr lang="en-US"/>
            <a:t>The first dataset had a lot of rows 7.5 million to be specific so the first thing we did was dropping the nulls. </a:t>
          </a:r>
        </a:p>
      </dgm:t>
    </dgm:pt>
    <dgm:pt modelId="{1CFD9DF7-F56C-41B1-AA63-24779614A945}" type="parTrans" cxnId="{1A36F801-66A3-4FAE-93B4-DFB680DAF05F}">
      <dgm:prSet/>
      <dgm:spPr/>
      <dgm:t>
        <a:bodyPr/>
        <a:lstStyle/>
        <a:p>
          <a:endParaRPr lang="en-US"/>
        </a:p>
      </dgm:t>
    </dgm:pt>
    <dgm:pt modelId="{DB92D7BD-CCB5-440C-99FF-5644A8D52E14}" type="sibTrans" cxnId="{1A36F801-66A3-4FAE-93B4-DFB680DAF05F}">
      <dgm:prSet/>
      <dgm:spPr/>
      <dgm:t>
        <a:bodyPr/>
        <a:lstStyle/>
        <a:p>
          <a:endParaRPr lang="en-US"/>
        </a:p>
      </dgm:t>
    </dgm:pt>
    <dgm:pt modelId="{1A8675F7-0AB2-412F-9B29-80867B6A46F6}">
      <dgm:prSet/>
      <dgm:spPr/>
      <dgm:t>
        <a:bodyPr/>
        <a:lstStyle/>
        <a:p>
          <a:r>
            <a:rPr lang="en-US" dirty="0"/>
            <a:t>We used the LOC function to choose specific columns for each question to answer it.</a:t>
          </a:r>
        </a:p>
      </dgm:t>
    </dgm:pt>
    <dgm:pt modelId="{62269739-1DC5-4ABC-BE81-CD66F578C227}" type="parTrans" cxnId="{E24B9444-A94E-4162-970E-7F34F0DB9306}">
      <dgm:prSet/>
      <dgm:spPr/>
      <dgm:t>
        <a:bodyPr/>
        <a:lstStyle/>
        <a:p>
          <a:endParaRPr lang="en-US"/>
        </a:p>
      </dgm:t>
    </dgm:pt>
    <dgm:pt modelId="{8022D134-E429-44D8-898C-04FEE6715387}" type="sibTrans" cxnId="{E24B9444-A94E-4162-970E-7F34F0DB9306}">
      <dgm:prSet/>
      <dgm:spPr/>
      <dgm:t>
        <a:bodyPr/>
        <a:lstStyle/>
        <a:p>
          <a:endParaRPr lang="en-US"/>
        </a:p>
      </dgm:t>
    </dgm:pt>
    <dgm:pt modelId="{9A8435A6-C219-4763-8AB4-F9EE2A5F146B}" type="pres">
      <dgm:prSet presAssocID="{0D83C937-DDE8-4065-A998-3CCA190C46BA}" presName="root" presStyleCnt="0">
        <dgm:presLayoutVars>
          <dgm:dir/>
          <dgm:resizeHandles val="exact"/>
        </dgm:presLayoutVars>
      </dgm:prSet>
      <dgm:spPr/>
    </dgm:pt>
    <dgm:pt modelId="{E7D79811-F846-4228-9FCE-BD675CDCAFCA}" type="pres">
      <dgm:prSet presAssocID="{D5AD92AE-F349-47AB-8B91-E2D465DDF269}" presName="compNode" presStyleCnt="0"/>
      <dgm:spPr/>
    </dgm:pt>
    <dgm:pt modelId="{F524DB57-AD77-4C30-81FF-2E6EA939A741}" type="pres">
      <dgm:prSet presAssocID="{D5AD92AE-F349-47AB-8B91-E2D465DDF269}" presName="bgRect" presStyleLbl="bgShp" presStyleIdx="0" presStyleCnt="2"/>
      <dgm:spPr/>
    </dgm:pt>
    <dgm:pt modelId="{0C8A78B0-CD7A-40BE-97F4-89E8D64089A2}" type="pres">
      <dgm:prSet presAssocID="{D5AD92AE-F349-47AB-8B91-E2D465DDF2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C6F9518-0A10-4A9D-A9C6-F3B11F15D209}" type="pres">
      <dgm:prSet presAssocID="{D5AD92AE-F349-47AB-8B91-E2D465DDF269}" presName="spaceRect" presStyleCnt="0"/>
      <dgm:spPr/>
    </dgm:pt>
    <dgm:pt modelId="{C0F495F2-AC21-402F-AABA-535B54469AEF}" type="pres">
      <dgm:prSet presAssocID="{D5AD92AE-F349-47AB-8B91-E2D465DDF269}" presName="parTx" presStyleLbl="revTx" presStyleIdx="0" presStyleCnt="2">
        <dgm:presLayoutVars>
          <dgm:chMax val="0"/>
          <dgm:chPref val="0"/>
        </dgm:presLayoutVars>
      </dgm:prSet>
      <dgm:spPr/>
    </dgm:pt>
    <dgm:pt modelId="{3BE9258D-83FE-4850-A7B9-6CE4554DE020}" type="pres">
      <dgm:prSet presAssocID="{DB92D7BD-CCB5-440C-99FF-5644A8D52E14}" presName="sibTrans" presStyleCnt="0"/>
      <dgm:spPr/>
    </dgm:pt>
    <dgm:pt modelId="{15B3E88E-0DC9-4E31-919C-F86D1A659EC6}" type="pres">
      <dgm:prSet presAssocID="{1A8675F7-0AB2-412F-9B29-80867B6A46F6}" presName="compNode" presStyleCnt="0"/>
      <dgm:spPr/>
    </dgm:pt>
    <dgm:pt modelId="{CEF598D1-AAF2-41A6-BE69-B41585E5E587}" type="pres">
      <dgm:prSet presAssocID="{1A8675F7-0AB2-412F-9B29-80867B6A46F6}" presName="bgRect" presStyleLbl="bgShp" presStyleIdx="1" presStyleCnt="2"/>
      <dgm:spPr/>
    </dgm:pt>
    <dgm:pt modelId="{76356206-6C08-4397-8E57-2D39B9D27CCB}" type="pres">
      <dgm:prSet presAssocID="{1A8675F7-0AB2-412F-9B29-80867B6A46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B9B5E5A-922F-4F31-9135-BCF682A4017A}" type="pres">
      <dgm:prSet presAssocID="{1A8675F7-0AB2-412F-9B29-80867B6A46F6}" presName="spaceRect" presStyleCnt="0"/>
      <dgm:spPr/>
    </dgm:pt>
    <dgm:pt modelId="{FD6FA56A-40A1-4289-B768-E560EF7EE937}" type="pres">
      <dgm:prSet presAssocID="{1A8675F7-0AB2-412F-9B29-80867B6A46F6}" presName="parTx" presStyleLbl="revTx" presStyleIdx="1" presStyleCnt="2">
        <dgm:presLayoutVars>
          <dgm:chMax val="0"/>
          <dgm:chPref val="0"/>
        </dgm:presLayoutVars>
      </dgm:prSet>
      <dgm:spPr/>
    </dgm:pt>
  </dgm:ptLst>
  <dgm:cxnLst>
    <dgm:cxn modelId="{1A36F801-66A3-4FAE-93B4-DFB680DAF05F}" srcId="{0D83C937-DDE8-4065-A998-3CCA190C46BA}" destId="{D5AD92AE-F349-47AB-8B91-E2D465DDF269}" srcOrd="0" destOrd="0" parTransId="{1CFD9DF7-F56C-41B1-AA63-24779614A945}" sibTransId="{DB92D7BD-CCB5-440C-99FF-5644A8D52E14}"/>
    <dgm:cxn modelId="{063CA05D-375F-4F27-BB2E-D8568479AAD7}" type="presOf" srcId="{0D83C937-DDE8-4065-A998-3CCA190C46BA}" destId="{9A8435A6-C219-4763-8AB4-F9EE2A5F146B}" srcOrd="0" destOrd="0" presId="urn:microsoft.com/office/officeart/2018/2/layout/IconVerticalSolidList"/>
    <dgm:cxn modelId="{E24B9444-A94E-4162-970E-7F34F0DB9306}" srcId="{0D83C937-DDE8-4065-A998-3CCA190C46BA}" destId="{1A8675F7-0AB2-412F-9B29-80867B6A46F6}" srcOrd="1" destOrd="0" parTransId="{62269739-1DC5-4ABC-BE81-CD66F578C227}" sibTransId="{8022D134-E429-44D8-898C-04FEE6715387}"/>
    <dgm:cxn modelId="{22450068-AF41-49BE-8FEF-613C86E4F444}" type="presOf" srcId="{D5AD92AE-F349-47AB-8B91-E2D465DDF269}" destId="{C0F495F2-AC21-402F-AABA-535B54469AEF}" srcOrd="0" destOrd="0" presId="urn:microsoft.com/office/officeart/2018/2/layout/IconVerticalSolidList"/>
    <dgm:cxn modelId="{4C3C536A-CC6C-4DF4-98B5-D03E69B95F62}" type="presOf" srcId="{1A8675F7-0AB2-412F-9B29-80867B6A46F6}" destId="{FD6FA56A-40A1-4289-B768-E560EF7EE937}" srcOrd="0" destOrd="0" presId="urn:microsoft.com/office/officeart/2018/2/layout/IconVerticalSolidList"/>
    <dgm:cxn modelId="{D1E6BCB4-BCDF-43C4-BA42-64244A4F5CFD}" type="presParOf" srcId="{9A8435A6-C219-4763-8AB4-F9EE2A5F146B}" destId="{E7D79811-F846-4228-9FCE-BD675CDCAFCA}" srcOrd="0" destOrd="0" presId="urn:microsoft.com/office/officeart/2018/2/layout/IconVerticalSolidList"/>
    <dgm:cxn modelId="{78982A27-E0B6-4A09-8B68-451E5FF1867E}" type="presParOf" srcId="{E7D79811-F846-4228-9FCE-BD675CDCAFCA}" destId="{F524DB57-AD77-4C30-81FF-2E6EA939A741}" srcOrd="0" destOrd="0" presId="urn:microsoft.com/office/officeart/2018/2/layout/IconVerticalSolidList"/>
    <dgm:cxn modelId="{A2A707E1-907D-45F7-9F4D-8E0BF1B32503}" type="presParOf" srcId="{E7D79811-F846-4228-9FCE-BD675CDCAFCA}" destId="{0C8A78B0-CD7A-40BE-97F4-89E8D64089A2}" srcOrd="1" destOrd="0" presId="urn:microsoft.com/office/officeart/2018/2/layout/IconVerticalSolidList"/>
    <dgm:cxn modelId="{74E1F4E2-61AA-45BE-A063-CD4507BECF2D}" type="presParOf" srcId="{E7D79811-F846-4228-9FCE-BD675CDCAFCA}" destId="{2C6F9518-0A10-4A9D-A9C6-F3B11F15D209}" srcOrd="2" destOrd="0" presId="urn:microsoft.com/office/officeart/2018/2/layout/IconVerticalSolidList"/>
    <dgm:cxn modelId="{0B3500FD-F779-431F-AECC-3EE8121F82E1}" type="presParOf" srcId="{E7D79811-F846-4228-9FCE-BD675CDCAFCA}" destId="{C0F495F2-AC21-402F-AABA-535B54469AEF}" srcOrd="3" destOrd="0" presId="urn:microsoft.com/office/officeart/2018/2/layout/IconVerticalSolidList"/>
    <dgm:cxn modelId="{EFD0E604-6D98-49B5-A4CF-9DFF7CCD139F}" type="presParOf" srcId="{9A8435A6-C219-4763-8AB4-F9EE2A5F146B}" destId="{3BE9258D-83FE-4850-A7B9-6CE4554DE020}" srcOrd="1" destOrd="0" presId="urn:microsoft.com/office/officeart/2018/2/layout/IconVerticalSolidList"/>
    <dgm:cxn modelId="{97BB28AE-EBC0-4CA3-A2B6-AB300FF3EE3D}" type="presParOf" srcId="{9A8435A6-C219-4763-8AB4-F9EE2A5F146B}" destId="{15B3E88E-0DC9-4E31-919C-F86D1A659EC6}" srcOrd="2" destOrd="0" presId="urn:microsoft.com/office/officeart/2018/2/layout/IconVerticalSolidList"/>
    <dgm:cxn modelId="{9000B7FA-A70A-4FB5-A6BD-F4A0E2FAC24D}" type="presParOf" srcId="{15B3E88E-0DC9-4E31-919C-F86D1A659EC6}" destId="{CEF598D1-AAF2-41A6-BE69-B41585E5E587}" srcOrd="0" destOrd="0" presId="urn:microsoft.com/office/officeart/2018/2/layout/IconVerticalSolidList"/>
    <dgm:cxn modelId="{01173BFF-385A-4820-86AA-AD071B8A3CF8}" type="presParOf" srcId="{15B3E88E-0DC9-4E31-919C-F86D1A659EC6}" destId="{76356206-6C08-4397-8E57-2D39B9D27CCB}" srcOrd="1" destOrd="0" presId="urn:microsoft.com/office/officeart/2018/2/layout/IconVerticalSolidList"/>
    <dgm:cxn modelId="{D4EE82FD-8E6F-4D45-85D0-9B91CBBCD37E}" type="presParOf" srcId="{15B3E88E-0DC9-4E31-919C-F86D1A659EC6}" destId="{AB9B5E5A-922F-4F31-9135-BCF682A4017A}" srcOrd="2" destOrd="0" presId="urn:microsoft.com/office/officeart/2018/2/layout/IconVerticalSolidList"/>
    <dgm:cxn modelId="{22EE8996-F32F-4874-B10E-74F8D4C6D91D}" type="presParOf" srcId="{15B3E88E-0DC9-4E31-919C-F86D1A659EC6}" destId="{FD6FA56A-40A1-4289-B768-E560EF7EE9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F54F0-D8AE-45E3-A519-7E28C91921F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24B5C3-5F13-4DA1-BFF8-CA4DFADB2972}">
      <dgm:prSet/>
      <dgm:spPr/>
      <dgm:t>
        <a:bodyPr/>
        <a:lstStyle/>
        <a:p>
          <a:r>
            <a:rPr lang="en-US"/>
            <a:t>We scraped the data from three different types of files HTML, JSON, and PDF.</a:t>
          </a:r>
        </a:p>
      </dgm:t>
    </dgm:pt>
    <dgm:pt modelId="{C7E9F642-91D4-419B-8A1D-59E9C7857C5E}" type="parTrans" cxnId="{F62CEB88-A2BD-44BF-B2FC-5C069A71A2F8}">
      <dgm:prSet/>
      <dgm:spPr/>
      <dgm:t>
        <a:bodyPr/>
        <a:lstStyle/>
        <a:p>
          <a:endParaRPr lang="en-US"/>
        </a:p>
      </dgm:t>
    </dgm:pt>
    <dgm:pt modelId="{93E3746B-E0E2-4D6B-B190-F901569C7564}" type="sibTrans" cxnId="{F62CEB88-A2BD-44BF-B2FC-5C069A71A2F8}">
      <dgm:prSet/>
      <dgm:spPr/>
      <dgm:t>
        <a:bodyPr/>
        <a:lstStyle/>
        <a:p>
          <a:endParaRPr lang="en-US"/>
        </a:p>
      </dgm:t>
    </dgm:pt>
    <dgm:pt modelId="{3B6A4578-1515-465F-836A-530284E26D4E}">
      <dgm:prSet/>
      <dgm:spPr/>
      <dgm:t>
        <a:bodyPr/>
        <a:lstStyle/>
        <a:p>
          <a:r>
            <a:rPr lang="en-US"/>
            <a:t>We had to look up google on how to scrap the data using the PDF file and JSON.</a:t>
          </a:r>
        </a:p>
      </dgm:t>
    </dgm:pt>
    <dgm:pt modelId="{26611B70-DCF2-4BBD-BFD5-BAC830B9EF09}" type="parTrans" cxnId="{0CC2BE5B-7554-4E56-9F28-A6CE74595A5B}">
      <dgm:prSet/>
      <dgm:spPr/>
      <dgm:t>
        <a:bodyPr/>
        <a:lstStyle/>
        <a:p>
          <a:endParaRPr lang="en-US"/>
        </a:p>
      </dgm:t>
    </dgm:pt>
    <dgm:pt modelId="{9B718688-AC2B-46B8-9A29-C6B632BCFA31}" type="sibTrans" cxnId="{0CC2BE5B-7554-4E56-9F28-A6CE74595A5B}">
      <dgm:prSet/>
      <dgm:spPr/>
      <dgm:t>
        <a:bodyPr/>
        <a:lstStyle/>
        <a:p>
          <a:endParaRPr lang="en-US"/>
        </a:p>
      </dgm:t>
    </dgm:pt>
    <dgm:pt modelId="{8ADACCF2-39F5-40C9-A9A1-BB4EE47A2EC9}">
      <dgm:prSet/>
      <dgm:spPr/>
      <dgm:t>
        <a:bodyPr/>
        <a:lstStyle/>
        <a:p>
          <a:r>
            <a:rPr lang="en-US"/>
            <a:t>We used “read_html” function to retrieve the html page and request the data.  Then we searched for the table in the html page, and then saved it in a dataframe.</a:t>
          </a:r>
        </a:p>
      </dgm:t>
    </dgm:pt>
    <dgm:pt modelId="{54984246-6017-4EE9-9544-1937C4DB0360}" type="parTrans" cxnId="{19FDF9A3-FCD7-44F3-B4DE-3B35EF981849}">
      <dgm:prSet/>
      <dgm:spPr/>
      <dgm:t>
        <a:bodyPr/>
        <a:lstStyle/>
        <a:p>
          <a:endParaRPr lang="en-US"/>
        </a:p>
      </dgm:t>
    </dgm:pt>
    <dgm:pt modelId="{93ADA533-AB60-4A86-8ADC-2E5EC02C62D5}" type="sibTrans" cxnId="{19FDF9A3-FCD7-44F3-B4DE-3B35EF981849}">
      <dgm:prSet/>
      <dgm:spPr/>
      <dgm:t>
        <a:bodyPr/>
        <a:lstStyle/>
        <a:p>
          <a:endParaRPr lang="en-US"/>
        </a:p>
      </dgm:t>
    </dgm:pt>
    <dgm:pt modelId="{7918F32C-22E4-4B40-92DB-A6C6D5BEC2DD}">
      <dgm:prSet/>
      <dgm:spPr/>
      <dgm:t>
        <a:bodyPr/>
        <a:lstStyle/>
        <a:p>
          <a:r>
            <a:rPr lang="en-US"/>
            <a:t>In the JSON scrapping we had to request the JSON link, then converted it to html, then we saved it in a dataframe.</a:t>
          </a:r>
        </a:p>
      </dgm:t>
    </dgm:pt>
    <dgm:pt modelId="{8AAEC8CF-1559-4FEE-BE21-BAD08AB75587}" type="parTrans" cxnId="{F8D73D1E-C4E1-434E-B89A-F7A9DF8A4529}">
      <dgm:prSet/>
      <dgm:spPr/>
      <dgm:t>
        <a:bodyPr/>
        <a:lstStyle/>
        <a:p>
          <a:endParaRPr lang="en-US"/>
        </a:p>
      </dgm:t>
    </dgm:pt>
    <dgm:pt modelId="{993D9B6C-2E36-4C62-8139-283A947B72FD}" type="sibTrans" cxnId="{F8D73D1E-C4E1-434E-B89A-F7A9DF8A4529}">
      <dgm:prSet/>
      <dgm:spPr/>
      <dgm:t>
        <a:bodyPr/>
        <a:lstStyle/>
        <a:p>
          <a:endParaRPr lang="en-US"/>
        </a:p>
      </dgm:t>
    </dgm:pt>
    <dgm:pt modelId="{872418FB-32E1-489C-8386-08FE3C998C81}">
      <dgm:prSet/>
      <dgm:spPr/>
      <dgm:t>
        <a:bodyPr/>
        <a:lstStyle/>
        <a:p>
          <a:r>
            <a:rPr lang="en-US"/>
            <a:t>In the pdf file we had to read the file, convert it to an excel file and then read the excel file to save the data in a dataframe.</a:t>
          </a:r>
        </a:p>
      </dgm:t>
    </dgm:pt>
    <dgm:pt modelId="{C5E87822-8BA8-49F9-AD04-97EAA3FD6491}" type="parTrans" cxnId="{945F2B08-3B30-4B33-9F54-5AC5025F0E45}">
      <dgm:prSet/>
      <dgm:spPr/>
      <dgm:t>
        <a:bodyPr/>
        <a:lstStyle/>
        <a:p>
          <a:endParaRPr lang="en-US"/>
        </a:p>
      </dgm:t>
    </dgm:pt>
    <dgm:pt modelId="{50063581-E210-4242-9C9B-C3627679EA5E}" type="sibTrans" cxnId="{945F2B08-3B30-4B33-9F54-5AC5025F0E45}">
      <dgm:prSet/>
      <dgm:spPr/>
      <dgm:t>
        <a:bodyPr/>
        <a:lstStyle/>
        <a:p>
          <a:endParaRPr lang="en-US"/>
        </a:p>
      </dgm:t>
    </dgm:pt>
    <dgm:pt modelId="{4E3741AB-E1CB-4693-8C95-9C03558F2D1B}" type="pres">
      <dgm:prSet presAssocID="{C33F54F0-D8AE-45E3-A519-7E28C91921F9}" presName="root" presStyleCnt="0">
        <dgm:presLayoutVars>
          <dgm:dir/>
          <dgm:resizeHandles val="exact"/>
        </dgm:presLayoutVars>
      </dgm:prSet>
      <dgm:spPr/>
    </dgm:pt>
    <dgm:pt modelId="{2599C72C-4D24-44EF-A707-ED2F2EA410DE}" type="pres">
      <dgm:prSet presAssocID="{3A24B5C3-5F13-4DA1-BFF8-CA4DFADB2972}" presName="compNode" presStyleCnt="0"/>
      <dgm:spPr/>
    </dgm:pt>
    <dgm:pt modelId="{01F44F63-EC6C-47E3-883B-CE7196CB1A40}" type="pres">
      <dgm:prSet presAssocID="{3A24B5C3-5F13-4DA1-BFF8-CA4DFADB2972}" presName="bgRect" presStyleLbl="bgShp" presStyleIdx="0" presStyleCnt="5"/>
      <dgm:spPr/>
    </dgm:pt>
    <dgm:pt modelId="{D62C4350-CF05-4AE5-A3D2-01FD46CE8C3E}" type="pres">
      <dgm:prSet presAssocID="{3A24B5C3-5F13-4DA1-BFF8-CA4DFADB297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F1911CC0-BF51-4577-A846-0A638AAE933E}" type="pres">
      <dgm:prSet presAssocID="{3A24B5C3-5F13-4DA1-BFF8-CA4DFADB2972}" presName="spaceRect" presStyleCnt="0"/>
      <dgm:spPr/>
    </dgm:pt>
    <dgm:pt modelId="{DD765D2A-9433-4C29-A0B0-9136BF25651C}" type="pres">
      <dgm:prSet presAssocID="{3A24B5C3-5F13-4DA1-BFF8-CA4DFADB2972}" presName="parTx" presStyleLbl="revTx" presStyleIdx="0" presStyleCnt="5">
        <dgm:presLayoutVars>
          <dgm:chMax val="0"/>
          <dgm:chPref val="0"/>
        </dgm:presLayoutVars>
      </dgm:prSet>
      <dgm:spPr/>
    </dgm:pt>
    <dgm:pt modelId="{F2E6ABE0-49E5-4D35-AD0F-1663C0A66419}" type="pres">
      <dgm:prSet presAssocID="{93E3746B-E0E2-4D6B-B190-F901569C7564}" presName="sibTrans" presStyleCnt="0"/>
      <dgm:spPr/>
    </dgm:pt>
    <dgm:pt modelId="{F61AF9A1-4B8D-47B7-AEA0-2E1ED2E3CDAC}" type="pres">
      <dgm:prSet presAssocID="{3B6A4578-1515-465F-836A-530284E26D4E}" presName="compNode" presStyleCnt="0"/>
      <dgm:spPr/>
    </dgm:pt>
    <dgm:pt modelId="{C509E1B8-21C9-4905-8C9E-4871FD17E19D}" type="pres">
      <dgm:prSet presAssocID="{3B6A4578-1515-465F-836A-530284E26D4E}" presName="bgRect" presStyleLbl="bgShp" presStyleIdx="1" presStyleCnt="5"/>
      <dgm:spPr/>
    </dgm:pt>
    <dgm:pt modelId="{072CC706-726E-495F-A535-D72557CAF50B}" type="pres">
      <dgm:prSet presAssocID="{3B6A4578-1515-465F-836A-530284E26D4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2046ACD3-4F10-47E0-8A29-0D0F51C09182}" type="pres">
      <dgm:prSet presAssocID="{3B6A4578-1515-465F-836A-530284E26D4E}" presName="spaceRect" presStyleCnt="0"/>
      <dgm:spPr/>
    </dgm:pt>
    <dgm:pt modelId="{0B814239-9E61-4A46-8A3F-F9507635503D}" type="pres">
      <dgm:prSet presAssocID="{3B6A4578-1515-465F-836A-530284E26D4E}" presName="parTx" presStyleLbl="revTx" presStyleIdx="1" presStyleCnt="5">
        <dgm:presLayoutVars>
          <dgm:chMax val="0"/>
          <dgm:chPref val="0"/>
        </dgm:presLayoutVars>
      </dgm:prSet>
      <dgm:spPr/>
    </dgm:pt>
    <dgm:pt modelId="{D35EFA45-728A-4347-8916-15C63750F64F}" type="pres">
      <dgm:prSet presAssocID="{9B718688-AC2B-46B8-9A29-C6B632BCFA31}" presName="sibTrans" presStyleCnt="0"/>
      <dgm:spPr/>
    </dgm:pt>
    <dgm:pt modelId="{537F717A-F3B9-470A-8655-BAAC3D340D9A}" type="pres">
      <dgm:prSet presAssocID="{8ADACCF2-39F5-40C9-A9A1-BB4EE47A2EC9}" presName="compNode" presStyleCnt="0"/>
      <dgm:spPr/>
    </dgm:pt>
    <dgm:pt modelId="{674CDACC-F5FA-48B3-8B79-606034689BF4}" type="pres">
      <dgm:prSet presAssocID="{8ADACCF2-39F5-40C9-A9A1-BB4EE47A2EC9}" presName="bgRect" presStyleLbl="bgShp" presStyleIdx="2" presStyleCnt="5"/>
      <dgm:spPr/>
    </dgm:pt>
    <dgm:pt modelId="{25DFA86F-9611-48AB-A2C9-1CF88B1C423E}" type="pres">
      <dgm:prSet presAssocID="{8ADACCF2-39F5-40C9-A9A1-BB4EE47A2EC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40E59E51-3B3F-44A3-9D63-5CD9B7D7CEE3}" type="pres">
      <dgm:prSet presAssocID="{8ADACCF2-39F5-40C9-A9A1-BB4EE47A2EC9}" presName="spaceRect" presStyleCnt="0"/>
      <dgm:spPr/>
    </dgm:pt>
    <dgm:pt modelId="{4AD88460-006E-4076-851B-E36123F790E8}" type="pres">
      <dgm:prSet presAssocID="{8ADACCF2-39F5-40C9-A9A1-BB4EE47A2EC9}" presName="parTx" presStyleLbl="revTx" presStyleIdx="2" presStyleCnt="5">
        <dgm:presLayoutVars>
          <dgm:chMax val="0"/>
          <dgm:chPref val="0"/>
        </dgm:presLayoutVars>
      </dgm:prSet>
      <dgm:spPr/>
    </dgm:pt>
    <dgm:pt modelId="{512BE63B-30DD-4165-BEDE-B2466BB47B29}" type="pres">
      <dgm:prSet presAssocID="{93ADA533-AB60-4A86-8ADC-2E5EC02C62D5}" presName="sibTrans" presStyleCnt="0"/>
      <dgm:spPr/>
    </dgm:pt>
    <dgm:pt modelId="{FB1492CB-97FD-4DED-A2DF-63B9B27840C3}" type="pres">
      <dgm:prSet presAssocID="{7918F32C-22E4-4B40-92DB-A6C6D5BEC2DD}" presName="compNode" presStyleCnt="0"/>
      <dgm:spPr/>
    </dgm:pt>
    <dgm:pt modelId="{4743918F-2284-4B4A-8D50-1F695B2E5832}" type="pres">
      <dgm:prSet presAssocID="{7918F32C-22E4-4B40-92DB-A6C6D5BEC2DD}" presName="bgRect" presStyleLbl="bgShp" presStyleIdx="3" presStyleCnt="5"/>
      <dgm:spPr/>
    </dgm:pt>
    <dgm:pt modelId="{709B2C89-D918-441D-881F-AD6E0EA155FD}" type="pres">
      <dgm:prSet presAssocID="{7918F32C-22E4-4B40-92DB-A6C6D5BEC2D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9758C2CD-81C1-4A71-BB84-251721EBF45E}" type="pres">
      <dgm:prSet presAssocID="{7918F32C-22E4-4B40-92DB-A6C6D5BEC2DD}" presName="spaceRect" presStyleCnt="0"/>
      <dgm:spPr/>
    </dgm:pt>
    <dgm:pt modelId="{0B69A470-EF63-4D58-AF8F-AABA4444E5EB}" type="pres">
      <dgm:prSet presAssocID="{7918F32C-22E4-4B40-92DB-A6C6D5BEC2DD}" presName="parTx" presStyleLbl="revTx" presStyleIdx="3" presStyleCnt="5">
        <dgm:presLayoutVars>
          <dgm:chMax val="0"/>
          <dgm:chPref val="0"/>
        </dgm:presLayoutVars>
      </dgm:prSet>
      <dgm:spPr/>
    </dgm:pt>
    <dgm:pt modelId="{BC3BFC32-D4C9-495C-A381-241131A6CD3B}" type="pres">
      <dgm:prSet presAssocID="{993D9B6C-2E36-4C62-8139-283A947B72FD}" presName="sibTrans" presStyleCnt="0"/>
      <dgm:spPr/>
    </dgm:pt>
    <dgm:pt modelId="{72B13F83-E763-43BB-B45B-2D9D2C844AD5}" type="pres">
      <dgm:prSet presAssocID="{872418FB-32E1-489C-8386-08FE3C998C81}" presName="compNode" presStyleCnt="0"/>
      <dgm:spPr/>
    </dgm:pt>
    <dgm:pt modelId="{D8038530-D334-4646-97D2-158AF2E71244}" type="pres">
      <dgm:prSet presAssocID="{872418FB-32E1-489C-8386-08FE3C998C81}" presName="bgRect" presStyleLbl="bgShp" presStyleIdx="4" presStyleCnt="5"/>
      <dgm:spPr/>
    </dgm:pt>
    <dgm:pt modelId="{E729E47E-F566-4E48-8375-9AC6233501F3}" type="pres">
      <dgm:prSet presAssocID="{872418FB-32E1-489C-8386-08FE3C998C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k"/>
        </a:ext>
      </dgm:extLst>
    </dgm:pt>
    <dgm:pt modelId="{6789AC86-606B-44ED-88C0-F27B2C70B799}" type="pres">
      <dgm:prSet presAssocID="{872418FB-32E1-489C-8386-08FE3C998C81}" presName="spaceRect" presStyleCnt="0"/>
      <dgm:spPr/>
    </dgm:pt>
    <dgm:pt modelId="{1007B4AF-7ADB-4CC8-8F55-A80EC290A88D}" type="pres">
      <dgm:prSet presAssocID="{872418FB-32E1-489C-8386-08FE3C998C81}" presName="parTx" presStyleLbl="revTx" presStyleIdx="4" presStyleCnt="5">
        <dgm:presLayoutVars>
          <dgm:chMax val="0"/>
          <dgm:chPref val="0"/>
        </dgm:presLayoutVars>
      </dgm:prSet>
      <dgm:spPr/>
    </dgm:pt>
  </dgm:ptLst>
  <dgm:cxnLst>
    <dgm:cxn modelId="{945F2B08-3B30-4B33-9F54-5AC5025F0E45}" srcId="{C33F54F0-D8AE-45E3-A519-7E28C91921F9}" destId="{872418FB-32E1-489C-8386-08FE3C998C81}" srcOrd="4" destOrd="0" parTransId="{C5E87822-8BA8-49F9-AD04-97EAA3FD6491}" sibTransId="{50063581-E210-4242-9C9B-C3627679EA5E}"/>
    <dgm:cxn modelId="{F8D73D1E-C4E1-434E-B89A-F7A9DF8A4529}" srcId="{C33F54F0-D8AE-45E3-A519-7E28C91921F9}" destId="{7918F32C-22E4-4B40-92DB-A6C6D5BEC2DD}" srcOrd="3" destOrd="0" parTransId="{8AAEC8CF-1559-4FEE-BE21-BAD08AB75587}" sibTransId="{993D9B6C-2E36-4C62-8139-283A947B72FD}"/>
    <dgm:cxn modelId="{9A064E27-259C-40DE-85CF-A6A8CA49D9D7}" type="presOf" srcId="{3B6A4578-1515-465F-836A-530284E26D4E}" destId="{0B814239-9E61-4A46-8A3F-F9507635503D}" srcOrd="0" destOrd="0" presId="urn:microsoft.com/office/officeart/2018/2/layout/IconVerticalSolidList"/>
    <dgm:cxn modelId="{8408AB3E-65E4-4C31-9720-3F5450192049}" type="presOf" srcId="{3A24B5C3-5F13-4DA1-BFF8-CA4DFADB2972}" destId="{DD765D2A-9433-4C29-A0B0-9136BF25651C}" srcOrd="0" destOrd="0" presId="urn:microsoft.com/office/officeart/2018/2/layout/IconVerticalSolidList"/>
    <dgm:cxn modelId="{0CC2BE5B-7554-4E56-9F28-A6CE74595A5B}" srcId="{C33F54F0-D8AE-45E3-A519-7E28C91921F9}" destId="{3B6A4578-1515-465F-836A-530284E26D4E}" srcOrd="1" destOrd="0" parTransId="{26611B70-DCF2-4BBD-BFD5-BAC830B9EF09}" sibTransId="{9B718688-AC2B-46B8-9A29-C6B632BCFA31}"/>
    <dgm:cxn modelId="{6874986A-22DD-46DF-8FB8-E4F5F150BF10}" type="presOf" srcId="{872418FB-32E1-489C-8386-08FE3C998C81}" destId="{1007B4AF-7ADB-4CC8-8F55-A80EC290A88D}" srcOrd="0" destOrd="0" presId="urn:microsoft.com/office/officeart/2018/2/layout/IconVerticalSolidList"/>
    <dgm:cxn modelId="{F62CEB88-A2BD-44BF-B2FC-5C069A71A2F8}" srcId="{C33F54F0-D8AE-45E3-A519-7E28C91921F9}" destId="{3A24B5C3-5F13-4DA1-BFF8-CA4DFADB2972}" srcOrd="0" destOrd="0" parTransId="{C7E9F642-91D4-419B-8A1D-59E9C7857C5E}" sibTransId="{93E3746B-E0E2-4D6B-B190-F901569C7564}"/>
    <dgm:cxn modelId="{09A19A9D-A520-4B43-9EB5-1F9E3E44B00F}" type="presOf" srcId="{8ADACCF2-39F5-40C9-A9A1-BB4EE47A2EC9}" destId="{4AD88460-006E-4076-851B-E36123F790E8}" srcOrd="0" destOrd="0" presId="urn:microsoft.com/office/officeart/2018/2/layout/IconVerticalSolidList"/>
    <dgm:cxn modelId="{19FDF9A3-FCD7-44F3-B4DE-3B35EF981849}" srcId="{C33F54F0-D8AE-45E3-A519-7E28C91921F9}" destId="{8ADACCF2-39F5-40C9-A9A1-BB4EE47A2EC9}" srcOrd="2" destOrd="0" parTransId="{54984246-6017-4EE9-9544-1937C4DB0360}" sibTransId="{93ADA533-AB60-4A86-8ADC-2E5EC02C62D5}"/>
    <dgm:cxn modelId="{CF4218DC-ACEB-4DEE-BCD7-62AD58607A77}" type="presOf" srcId="{C33F54F0-D8AE-45E3-A519-7E28C91921F9}" destId="{4E3741AB-E1CB-4693-8C95-9C03558F2D1B}" srcOrd="0" destOrd="0" presId="urn:microsoft.com/office/officeart/2018/2/layout/IconVerticalSolidList"/>
    <dgm:cxn modelId="{D4C6A5DF-FE7C-4165-B92A-B71540CEAAE0}" type="presOf" srcId="{7918F32C-22E4-4B40-92DB-A6C6D5BEC2DD}" destId="{0B69A470-EF63-4D58-AF8F-AABA4444E5EB}" srcOrd="0" destOrd="0" presId="urn:microsoft.com/office/officeart/2018/2/layout/IconVerticalSolidList"/>
    <dgm:cxn modelId="{5E117CC3-E7E4-40E4-A4D3-018521057AE4}" type="presParOf" srcId="{4E3741AB-E1CB-4693-8C95-9C03558F2D1B}" destId="{2599C72C-4D24-44EF-A707-ED2F2EA410DE}" srcOrd="0" destOrd="0" presId="urn:microsoft.com/office/officeart/2018/2/layout/IconVerticalSolidList"/>
    <dgm:cxn modelId="{0B0A64CB-A79B-4A44-87E2-B3E405A92B0A}" type="presParOf" srcId="{2599C72C-4D24-44EF-A707-ED2F2EA410DE}" destId="{01F44F63-EC6C-47E3-883B-CE7196CB1A40}" srcOrd="0" destOrd="0" presId="urn:microsoft.com/office/officeart/2018/2/layout/IconVerticalSolidList"/>
    <dgm:cxn modelId="{7C36D82E-B5FE-4007-B923-7C2F9C52325A}" type="presParOf" srcId="{2599C72C-4D24-44EF-A707-ED2F2EA410DE}" destId="{D62C4350-CF05-4AE5-A3D2-01FD46CE8C3E}" srcOrd="1" destOrd="0" presId="urn:microsoft.com/office/officeart/2018/2/layout/IconVerticalSolidList"/>
    <dgm:cxn modelId="{1D7FDD3A-DE70-4D0F-A8D6-B3B725FCAC20}" type="presParOf" srcId="{2599C72C-4D24-44EF-A707-ED2F2EA410DE}" destId="{F1911CC0-BF51-4577-A846-0A638AAE933E}" srcOrd="2" destOrd="0" presId="urn:microsoft.com/office/officeart/2018/2/layout/IconVerticalSolidList"/>
    <dgm:cxn modelId="{288F49CB-741F-41BD-93F8-C01D395BA33A}" type="presParOf" srcId="{2599C72C-4D24-44EF-A707-ED2F2EA410DE}" destId="{DD765D2A-9433-4C29-A0B0-9136BF25651C}" srcOrd="3" destOrd="0" presId="urn:microsoft.com/office/officeart/2018/2/layout/IconVerticalSolidList"/>
    <dgm:cxn modelId="{8B61B642-0CE1-4790-993B-DEEECE24F6D8}" type="presParOf" srcId="{4E3741AB-E1CB-4693-8C95-9C03558F2D1B}" destId="{F2E6ABE0-49E5-4D35-AD0F-1663C0A66419}" srcOrd="1" destOrd="0" presId="urn:microsoft.com/office/officeart/2018/2/layout/IconVerticalSolidList"/>
    <dgm:cxn modelId="{774FDFE2-B551-4CB3-B11E-A18F101713AD}" type="presParOf" srcId="{4E3741AB-E1CB-4693-8C95-9C03558F2D1B}" destId="{F61AF9A1-4B8D-47B7-AEA0-2E1ED2E3CDAC}" srcOrd="2" destOrd="0" presId="urn:microsoft.com/office/officeart/2018/2/layout/IconVerticalSolidList"/>
    <dgm:cxn modelId="{8252FA32-FD45-4A77-BC36-CDE159DD8DD5}" type="presParOf" srcId="{F61AF9A1-4B8D-47B7-AEA0-2E1ED2E3CDAC}" destId="{C509E1B8-21C9-4905-8C9E-4871FD17E19D}" srcOrd="0" destOrd="0" presId="urn:microsoft.com/office/officeart/2018/2/layout/IconVerticalSolidList"/>
    <dgm:cxn modelId="{F5A154BE-34EF-4AC6-819B-D735DB62A6CF}" type="presParOf" srcId="{F61AF9A1-4B8D-47B7-AEA0-2E1ED2E3CDAC}" destId="{072CC706-726E-495F-A535-D72557CAF50B}" srcOrd="1" destOrd="0" presId="urn:microsoft.com/office/officeart/2018/2/layout/IconVerticalSolidList"/>
    <dgm:cxn modelId="{6ED36F05-CDD1-4587-80B9-24530780B4AB}" type="presParOf" srcId="{F61AF9A1-4B8D-47B7-AEA0-2E1ED2E3CDAC}" destId="{2046ACD3-4F10-47E0-8A29-0D0F51C09182}" srcOrd="2" destOrd="0" presId="urn:microsoft.com/office/officeart/2018/2/layout/IconVerticalSolidList"/>
    <dgm:cxn modelId="{9C81F9DC-E0F9-42C0-A494-BC3CFEC9D86E}" type="presParOf" srcId="{F61AF9A1-4B8D-47B7-AEA0-2E1ED2E3CDAC}" destId="{0B814239-9E61-4A46-8A3F-F9507635503D}" srcOrd="3" destOrd="0" presId="urn:microsoft.com/office/officeart/2018/2/layout/IconVerticalSolidList"/>
    <dgm:cxn modelId="{8E0D4E00-AAAA-4C2F-9547-FAF53D1F0A2C}" type="presParOf" srcId="{4E3741AB-E1CB-4693-8C95-9C03558F2D1B}" destId="{D35EFA45-728A-4347-8916-15C63750F64F}" srcOrd="3" destOrd="0" presId="urn:microsoft.com/office/officeart/2018/2/layout/IconVerticalSolidList"/>
    <dgm:cxn modelId="{292E74C7-52CC-4F7F-AD73-13532D97466D}" type="presParOf" srcId="{4E3741AB-E1CB-4693-8C95-9C03558F2D1B}" destId="{537F717A-F3B9-470A-8655-BAAC3D340D9A}" srcOrd="4" destOrd="0" presId="urn:microsoft.com/office/officeart/2018/2/layout/IconVerticalSolidList"/>
    <dgm:cxn modelId="{ABA09429-0A68-4834-8767-A03F6EAEBB7B}" type="presParOf" srcId="{537F717A-F3B9-470A-8655-BAAC3D340D9A}" destId="{674CDACC-F5FA-48B3-8B79-606034689BF4}" srcOrd="0" destOrd="0" presId="urn:microsoft.com/office/officeart/2018/2/layout/IconVerticalSolidList"/>
    <dgm:cxn modelId="{A846CE43-0205-426A-83DF-39007A1D8B22}" type="presParOf" srcId="{537F717A-F3B9-470A-8655-BAAC3D340D9A}" destId="{25DFA86F-9611-48AB-A2C9-1CF88B1C423E}" srcOrd="1" destOrd="0" presId="urn:microsoft.com/office/officeart/2018/2/layout/IconVerticalSolidList"/>
    <dgm:cxn modelId="{99EC596C-4E4A-42D3-A4CF-A017F409DEEE}" type="presParOf" srcId="{537F717A-F3B9-470A-8655-BAAC3D340D9A}" destId="{40E59E51-3B3F-44A3-9D63-5CD9B7D7CEE3}" srcOrd="2" destOrd="0" presId="urn:microsoft.com/office/officeart/2018/2/layout/IconVerticalSolidList"/>
    <dgm:cxn modelId="{8DFC7202-4EFF-46D5-8F4C-BDBAA647EE0B}" type="presParOf" srcId="{537F717A-F3B9-470A-8655-BAAC3D340D9A}" destId="{4AD88460-006E-4076-851B-E36123F790E8}" srcOrd="3" destOrd="0" presId="urn:microsoft.com/office/officeart/2018/2/layout/IconVerticalSolidList"/>
    <dgm:cxn modelId="{A631F240-C6F4-4143-A5E1-A9A2E33E6D2A}" type="presParOf" srcId="{4E3741AB-E1CB-4693-8C95-9C03558F2D1B}" destId="{512BE63B-30DD-4165-BEDE-B2466BB47B29}" srcOrd="5" destOrd="0" presId="urn:microsoft.com/office/officeart/2018/2/layout/IconVerticalSolidList"/>
    <dgm:cxn modelId="{BAD933AE-9563-436A-9B73-C56D804D2306}" type="presParOf" srcId="{4E3741AB-E1CB-4693-8C95-9C03558F2D1B}" destId="{FB1492CB-97FD-4DED-A2DF-63B9B27840C3}" srcOrd="6" destOrd="0" presId="urn:microsoft.com/office/officeart/2018/2/layout/IconVerticalSolidList"/>
    <dgm:cxn modelId="{AA2AF413-AA21-4028-9889-7817EDB52219}" type="presParOf" srcId="{FB1492CB-97FD-4DED-A2DF-63B9B27840C3}" destId="{4743918F-2284-4B4A-8D50-1F695B2E5832}" srcOrd="0" destOrd="0" presId="urn:microsoft.com/office/officeart/2018/2/layout/IconVerticalSolidList"/>
    <dgm:cxn modelId="{FD628C9F-3E2B-4F81-B3DB-34811AEEDC6A}" type="presParOf" srcId="{FB1492CB-97FD-4DED-A2DF-63B9B27840C3}" destId="{709B2C89-D918-441D-881F-AD6E0EA155FD}" srcOrd="1" destOrd="0" presId="urn:microsoft.com/office/officeart/2018/2/layout/IconVerticalSolidList"/>
    <dgm:cxn modelId="{5F2B55D3-A5F7-4B42-A0C9-0DFCDD97A89B}" type="presParOf" srcId="{FB1492CB-97FD-4DED-A2DF-63B9B27840C3}" destId="{9758C2CD-81C1-4A71-BB84-251721EBF45E}" srcOrd="2" destOrd="0" presId="urn:microsoft.com/office/officeart/2018/2/layout/IconVerticalSolidList"/>
    <dgm:cxn modelId="{ADB400D0-34D9-4064-BF02-183EDF0E5431}" type="presParOf" srcId="{FB1492CB-97FD-4DED-A2DF-63B9B27840C3}" destId="{0B69A470-EF63-4D58-AF8F-AABA4444E5EB}" srcOrd="3" destOrd="0" presId="urn:microsoft.com/office/officeart/2018/2/layout/IconVerticalSolidList"/>
    <dgm:cxn modelId="{347746EA-8EEE-4E01-A320-4ACFA59722A4}" type="presParOf" srcId="{4E3741AB-E1CB-4693-8C95-9C03558F2D1B}" destId="{BC3BFC32-D4C9-495C-A381-241131A6CD3B}" srcOrd="7" destOrd="0" presId="urn:microsoft.com/office/officeart/2018/2/layout/IconVerticalSolidList"/>
    <dgm:cxn modelId="{1C0C7851-4DD1-4F36-B3DD-E928BBE8F6EA}" type="presParOf" srcId="{4E3741AB-E1CB-4693-8C95-9C03558F2D1B}" destId="{72B13F83-E763-43BB-B45B-2D9D2C844AD5}" srcOrd="8" destOrd="0" presId="urn:microsoft.com/office/officeart/2018/2/layout/IconVerticalSolidList"/>
    <dgm:cxn modelId="{5A5F1B5F-931D-414F-A526-3258263D632F}" type="presParOf" srcId="{72B13F83-E763-43BB-B45B-2D9D2C844AD5}" destId="{D8038530-D334-4646-97D2-158AF2E71244}" srcOrd="0" destOrd="0" presId="urn:microsoft.com/office/officeart/2018/2/layout/IconVerticalSolidList"/>
    <dgm:cxn modelId="{BF4906F6-BF94-4FD1-A3D8-44D6813AAD1F}" type="presParOf" srcId="{72B13F83-E763-43BB-B45B-2D9D2C844AD5}" destId="{E729E47E-F566-4E48-8375-9AC6233501F3}" srcOrd="1" destOrd="0" presId="urn:microsoft.com/office/officeart/2018/2/layout/IconVerticalSolidList"/>
    <dgm:cxn modelId="{BBE31245-7F0F-474B-91EF-EB1419B5F424}" type="presParOf" srcId="{72B13F83-E763-43BB-B45B-2D9D2C844AD5}" destId="{6789AC86-606B-44ED-88C0-F27B2C70B799}" srcOrd="2" destOrd="0" presId="urn:microsoft.com/office/officeart/2018/2/layout/IconVerticalSolidList"/>
    <dgm:cxn modelId="{7035FE86-F8EC-4D8F-BEE2-6F07FDB80CF3}" type="presParOf" srcId="{72B13F83-E763-43BB-B45B-2D9D2C844AD5}" destId="{1007B4AF-7ADB-4CC8-8F55-A80EC290A8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4DB57-AD77-4C30-81FF-2E6EA939A741}">
      <dsp:nvSpPr>
        <dsp:cNvPr id="0" name=""/>
        <dsp:cNvSpPr/>
      </dsp:nvSpPr>
      <dsp:spPr>
        <a:xfrm>
          <a:off x="0" y="752236"/>
          <a:ext cx="5924550" cy="13887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A78B0-CD7A-40BE-97F4-89E8D64089A2}">
      <dsp:nvSpPr>
        <dsp:cNvPr id="0" name=""/>
        <dsp:cNvSpPr/>
      </dsp:nvSpPr>
      <dsp:spPr>
        <a:xfrm>
          <a:off x="420095" y="1064704"/>
          <a:ext cx="763809" cy="7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F495F2-AC21-402F-AABA-535B54469AEF}">
      <dsp:nvSpPr>
        <dsp:cNvPr id="0" name=""/>
        <dsp:cNvSpPr/>
      </dsp:nvSpPr>
      <dsp:spPr>
        <a:xfrm>
          <a:off x="1604000" y="752236"/>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889000">
            <a:lnSpc>
              <a:spcPct val="90000"/>
            </a:lnSpc>
            <a:spcBef>
              <a:spcPct val="0"/>
            </a:spcBef>
            <a:spcAft>
              <a:spcPct val="35000"/>
            </a:spcAft>
            <a:buNone/>
          </a:pPr>
          <a:r>
            <a:rPr lang="en-US" sz="2000" kern="1200"/>
            <a:t>The first dataset had a lot of rows 7.5 million to be specific so the first thing we did was dropping the nulls. </a:t>
          </a:r>
        </a:p>
      </dsp:txBody>
      <dsp:txXfrm>
        <a:off x="1604000" y="752236"/>
        <a:ext cx="4320549" cy="1388745"/>
      </dsp:txXfrm>
    </dsp:sp>
    <dsp:sp modelId="{CEF598D1-AAF2-41A6-BE69-B41585E5E587}">
      <dsp:nvSpPr>
        <dsp:cNvPr id="0" name=""/>
        <dsp:cNvSpPr/>
      </dsp:nvSpPr>
      <dsp:spPr>
        <a:xfrm>
          <a:off x="0" y="2488168"/>
          <a:ext cx="5924550" cy="13887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56206-6C08-4397-8E57-2D39B9D27CCB}">
      <dsp:nvSpPr>
        <dsp:cNvPr id="0" name=""/>
        <dsp:cNvSpPr/>
      </dsp:nvSpPr>
      <dsp:spPr>
        <a:xfrm>
          <a:off x="420095" y="2800635"/>
          <a:ext cx="763809" cy="7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6FA56A-40A1-4289-B768-E560EF7EE937}">
      <dsp:nvSpPr>
        <dsp:cNvPr id="0" name=""/>
        <dsp:cNvSpPr/>
      </dsp:nvSpPr>
      <dsp:spPr>
        <a:xfrm>
          <a:off x="1604000" y="2488168"/>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889000">
            <a:lnSpc>
              <a:spcPct val="90000"/>
            </a:lnSpc>
            <a:spcBef>
              <a:spcPct val="0"/>
            </a:spcBef>
            <a:spcAft>
              <a:spcPct val="35000"/>
            </a:spcAft>
            <a:buNone/>
          </a:pPr>
          <a:r>
            <a:rPr lang="en-US" sz="2000" kern="1200" dirty="0"/>
            <a:t>We used the LOC function to choose specific columns for each question to answer it.</a:t>
          </a:r>
        </a:p>
      </dsp:txBody>
      <dsp:txXfrm>
        <a:off x="1604000" y="2488168"/>
        <a:ext cx="4320549" cy="1388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44F63-EC6C-47E3-883B-CE7196CB1A40}">
      <dsp:nvSpPr>
        <dsp:cNvPr id="0" name=""/>
        <dsp:cNvSpPr/>
      </dsp:nvSpPr>
      <dsp:spPr>
        <a:xfrm>
          <a:off x="0" y="3616"/>
          <a:ext cx="5924550" cy="7703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C4350-CF05-4AE5-A3D2-01FD46CE8C3E}">
      <dsp:nvSpPr>
        <dsp:cNvPr id="0" name=""/>
        <dsp:cNvSpPr/>
      </dsp:nvSpPr>
      <dsp:spPr>
        <a:xfrm>
          <a:off x="233021" y="176938"/>
          <a:ext cx="423675" cy="4236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765D2A-9433-4C29-A0B0-9136BF25651C}">
      <dsp:nvSpPr>
        <dsp:cNvPr id="0" name=""/>
        <dsp:cNvSpPr/>
      </dsp:nvSpPr>
      <dsp:spPr>
        <a:xfrm>
          <a:off x="889719" y="3616"/>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666750">
            <a:lnSpc>
              <a:spcPct val="90000"/>
            </a:lnSpc>
            <a:spcBef>
              <a:spcPct val="0"/>
            </a:spcBef>
            <a:spcAft>
              <a:spcPct val="35000"/>
            </a:spcAft>
            <a:buNone/>
          </a:pPr>
          <a:r>
            <a:rPr lang="en-US" sz="1500" kern="1200"/>
            <a:t>We scraped the data from three different types of files HTML, JSON, and PDF.</a:t>
          </a:r>
        </a:p>
      </dsp:txBody>
      <dsp:txXfrm>
        <a:off x="889719" y="3616"/>
        <a:ext cx="5034830" cy="770319"/>
      </dsp:txXfrm>
    </dsp:sp>
    <dsp:sp modelId="{C509E1B8-21C9-4905-8C9E-4871FD17E19D}">
      <dsp:nvSpPr>
        <dsp:cNvPr id="0" name=""/>
        <dsp:cNvSpPr/>
      </dsp:nvSpPr>
      <dsp:spPr>
        <a:xfrm>
          <a:off x="0" y="966515"/>
          <a:ext cx="5924550" cy="7703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2CC706-726E-495F-A535-D72557CAF50B}">
      <dsp:nvSpPr>
        <dsp:cNvPr id="0" name=""/>
        <dsp:cNvSpPr/>
      </dsp:nvSpPr>
      <dsp:spPr>
        <a:xfrm>
          <a:off x="233021" y="1139837"/>
          <a:ext cx="423675" cy="4236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814239-9E61-4A46-8A3F-F9507635503D}">
      <dsp:nvSpPr>
        <dsp:cNvPr id="0" name=""/>
        <dsp:cNvSpPr/>
      </dsp:nvSpPr>
      <dsp:spPr>
        <a:xfrm>
          <a:off x="889719" y="966515"/>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666750">
            <a:lnSpc>
              <a:spcPct val="90000"/>
            </a:lnSpc>
            <a:spcBef>
              <a:spcPct val="0"/>
            </a:spcBef>
            <a:spcAft>
              <a:spcPct val="35000"/>
            </a:spcAft>
            <a:buNone/>
          </a:pPr>
          <a:r>
            <a:rPr lang="en-US" sz="1500" kern="1200"/>
            <a:t>We had to look up google on how to scrap the data using the PDF file and JSON.</a:t>
          </a:r>
        </a:p>
      </dsp:txBody>
      <dsp:txXfrm>
        <a:off x="889719" y="966515"/>
        <a:ext cx="5034830" cy="770319"/>
      </dsp:txXfrm>
    </dsp:sp>
    <dsp:sp modelId="{674CDACC-F5FA-48B3-8B79-606034689BF4}">
      <dsp:nvSpPr>
        <dsp:cNvPr id="0" name=""/>
        <dsp:cNvSpPr/>
      </dsp:nvSpPr>
      <dsp:spPr>
        <a:xfrm>
          <a:off x="0" y="1929415"/>
          <a:ext cx="5924550" cy="7703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DFA86F-9611-48AB-A2C9-1CF88B1C423E}">
      <dsp:nvSpPr>
        <dsp:cNvPr id="0" name=""/>
        <dsp:cNvSpPr/>
      </dsp:nvSpPr>
      <dsp:spPr>
        <a:xfrm>
          <a:off x="233021" y="2102737"/>
          <a:ext cx="423675" cy="4236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D88460-006E-4076-851B-E36123F790E8}">
      <dsp:nvSpPr>
        <dsp:cNvPr id="0" name=""/>
        <dsp:cNvSpPr/>
      </dsp:nvSpPr>
      <dsp:spPr>
        <a:xfrm>
          <a:off x="889719" y="1929415"/>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666750">
            <a:lnSpc>
              <a:spcPct val="90000"/>
            </a:lnSpc>
            <a:spcBef>
              <a:spcPct val="0"/>
            </a:spcBef>
            <a:spcAft>
              <a:spcPct val="35000"/>
            </a:spcAft>
            <a:buNone/>
          </a:pPr>
          <a:r>
            <a:rPr lang="en-US" sz="1500" kern="1200"/>
            <a:t>We used “read_html” function to retrieve the html page and request the data.  Then we searched for the table in the html page, and then saved it in a dataframe.</a:t>
          </a:r>
        </a:p>
      </dsp:txBody>
      <dsp:txXfrm>
        <a:off x="889719" y="1929415"/>
        <a:ext cx="5034830" cy="770319"/>
      </dsp:txXfrm>
    </dsp:sp>
    <dsp:sp modelId="{4743918F-2284-4B4A-8D50-1F695B2E5832}">
      <dsp:nvSpPr>
        <dsp:cNvPr id="0" name=""/>
        <dsp:cNvSpPr/>
      </dsp:nvSpPr>
      <dsp:spPr>
        <a:xfrm>
          <a:off x="0" y="2892314"/>
          <a:ext cx="5924550" cy="7703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B2C89-D918-441D-881F-AD6E0EA155FD}">
      <dsp:nvSpPr>
        <dsp:cNvPr id="0" name=""/>
        <dsp:cNvSpPr/>
      </dsp:nvSpPr>
      <dsp:spPr>
        <a:xfrm>
          <a:off x="233021" y="3065636"/>
          <a:ext cx="423675" cy="4236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69A470-EF63-4D58-AF8F-AABA4444E5EB}">
      <dsp:nvSpPr>
        <dsp:cNvPr id="0" name=""/>
        <dsp:cNvSpPr/>
      </dsp:nvSpPr>
      <dsp:spPr>
        <a:xfrm>
          <a:off x="889719" y="2892314"/>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666750">
            <a:lnSpc>
              <a:spcPct val="90000"/>
            </a:lnSpc>
            <a:spcBef>
              <a:spcPct val="0"/>
            </a:spcBef>
            <a:spcAft>
              <a:spcPct val="35000"/>
            </a:spcAft>
            <a:buNone/>
          </a:pPr>
          <a:r>
            <a:rPr lang="en-US" sz="1500" kern="1200"/>
            <a:t>In the JSON scrapping we had to request the JSON link, then converted it to html, then we saved it in a dataframe.</a:t>
          </a:r>
        </a:p>
      </dsp:txBody>
      <dsp:txXfrm>
        <a:off x="889719" y="2892314"/>
        <a:ext cx="5034830" cy="770319"/>
      </dsp:txXfrm>
    </dsp:sp>
    <dsp:sp modelId="{D8038530-D334-4646-97D2-158AF2E71244}">
      <dsp:nvSpPr>
        <dsp:cNvPr id="0" name=""/>
        <dsp:cNvSpPr/>
      </dsp:nvSpPr>
      <dsp:spPr>
        <a:xfrm>
          <a:off x="0" y="3855213"/>
          <a:ext cx="5924550" cy="7703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9E47E-F566-4E48-8375-9AC6233501F3}">
      <dsp:nvSpPr>
        <dsp:cNvPr id="0" name=""/>
        <dsp:cNvSpPr/>
      </dsp:nvSpPr>
      <dsp:spPr>
        <a:xfrm>
          <a:off x="233021" y="4028535"/>
          <a:ext cx="423675" cy="4236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7B4AF-7ADB-4CC8-8F55-A80EC290A88D}">
      <dsp:nvSpPr>
        <dsp:cNvPr id="0" name=""/>
        <dsp:cNvSpPr/>
      </dsp:nvSpPr>
      <dsp:spPr>
        <a:xfrm>
          <a:off x="889719" y="3855213"/>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666750">
            <a:lnSpc>
              <a:spcPct val="90000"/>
            </a:lnSpc>
            <a:spcBef>
              <a:spcPct val="0"/>
            </a:spcBef>
            <a:spcAft>
              <a:spcPct val="35000"/>
            </a:spcAft>
            <a:buNone/>
          </a:pPr>
          <a:r>
            <a:rPr lang="en-US" sz="1500" kern="1200"/>
            <a:t>In the pdf file we had to read the file, convert it to an excel file and then read the excel file to save the data in a dataframe.</a:t>
          </a:r>
        </a:p>
      </dsp:txBody>
      <dsp:txXfrm>
        <a:off x="889719" y="3855213"/>
        <a:ext cx="5034830" cy="7703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5/8/2022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3" name="Picture 4" descr="Codes on papers">
            <a:extLst>
              <a:ext uri="{FF2B5EF4-FFF2-40B4-BE49-F238E27FC236}">
                <a16:creationId xmlns:a16="http://schemas.microsoft.com/office/drawing/2014/main" id="{76412A56-42DF-3FF8-6E2D-72DB493DD449}"/>
              </a:ext>
            </a:extLst>
          </p:cNvPr>
          <p:cNvPicPr>
            <a:picLocks noChangeAspect="1"/>
          </p:cNvPicPr>
          <p:nvPr/>
        </p:nvPicPr>
        <p:blipFill rotWithShape="1">
          <a:blip r:embed="rId3">
            <a:alphaModFix amt="35000"/>
            <a:grayscl/>
          </a:blip>
          <a:srcRect t="3608" b="12122"/>
          <a:stretch/>
        </p:blipFill>
        <p:spPr>
          <a:xfrm>
            <a:off x="20" y="10"/>
            <a:ext cx="12191980" cy="6857990"/>
          </a:xfrm>
          <a:prstGeom prst="rect">
            <a:avLst/>
          </a:prstGeom>
        </p:spPr>
      </p:pic>
      <p:sp>
        <p:nvSpPr>
          <p:cNvPr id="14"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C36E4335-4248-C8AD-F00C-1E2A9DF1974A}"/>
              </a:ext>
            </a:extLst>
          </p:cNvPr>
          <p:cNvSpPr>
            <a:spLocks noGrp="1"/>
          </p:cNvSpPr>
          <p:nvPr>
            <p:ph type="ctrTitle"/>
          </p:nvPr>
        </p:nvSpPr>
        <p:spPr>
          <a:xfrm>
            <a:off x="1595269" y="1122363"/>
            <a:ext cx="9001462" cy="2387600"/>
          </a:xfrm>
        </p:spPr>
        <p:txBody>
          <a:bodyPr>
            <a:normAutofit/>
          </a:bodyPr>
          <a:lstStyle/>
          <a:p>
            <a:r>
              <a:rPr lang="en-US" sz="4400" b="1">
                <a:effectLst/>
                <a:latin typeface="Times New Roman" panose="02020603050405020304" pitchFamily="18" charset="0"/>
                <a:ea typeface="Times New Roman" panose="02020603050405020304" pitchFamily="18" charset="0"/>
                <a:cs typeface="Arial" panose="020B0604020202020204" pitchFamily="34" charset="0"/>
              </a:rPr>
              <a:t>Crime and Socioeconomics Indicators</a:t>
            </a:r>
            <a:br>
              <a:rPr lang="en-US" sz="4400">
                <a:effectLst/>
                <a:latin typeface="Calibri" panose="020F0502020204030204" pitchFamily="34" charset="0"/>
                <a:ea typeface="Times New Roman" panose="02020603050405020304" pitchFamily="18" charset="0"/>
                <a:cs typeface="Arial" panose="020B0604020202020204" pitchFamily="34" charset="0"/>
              </a:rPr>
            </a:br>
            <a:endParaRPr lang="en-US" sz="4400"/>
          </a:p>
        </p:txBody>
      </p:sp>
      <p:sp>
        <p:nvSpPr>
          <p:cNvPr id="3" name="Subtitle 2">
            <a:extLst>
              <a:ext uri="{FF2B5EF4-FFF2-40B4-BE49-F238E27FC236}">
                <a16:creationId xmlns:a16="http://schemas.microsoft.com/office/drawing/2014/main" id="{29BF6EE9-C24A-1099-35C7-BB1E7BB2C169}"/>
              </a:ext>
            </a:extLst>
          </p:cNvPr>
          <p:cNvSpPr>
            <a:spLocks noGrp="1"/>
          </p:cNvSpPr>
          <p:nvPr>
            <p:ph type="subTitle" idx="1"/>
          </p:nvPr>
        </p:nvSpPr>
        <p:spPr>
          <a:xfrm>
            <a:off x="1595269" y="3602038"/>
            <a:ext cx="9001462" cy="1655762"/>
          </a:xfrm>
        </p:spPr>
        <p:txBody>
          <a:bodyPr>
            <a:normAutofit/>
          </a:bodyPr>
          <a:lstStyle/>
          <a:p>
            <a:pPr>
              <a:lnSpc>
                <a:spcPct val="110000"/>
              </a:lnSpc>
            </a:pPr>
            <a:r>
              <a:rPr lang="en-US" sz="1700"/>
              <a:t>By:</a:t>
            </a:r>
          </a:p>
          <a:p>
            <a:pPr>
              <a:lnSpc>
                <a:spcPct val="110000"/>
              </a:lnSpc>
            </a:pPr>
            <a:r>
              <a:rPr lang="en-US" sz="1700">
                <a:effectLst/>
                <a:latin typeface="Times New Roman" panose="02020603050405020304" pitchFamily="18" charset="0"/>
                <a:ea typeface="Times New Roman" panose="02020603050405020304" pitchFamily="18" charset="0"/>
              </a:rPr>
              <a:t>Abdelrahman Walid 196643</a:t>
            </a:r>
          </a:p>
          <a:p>
            <a:pPr>
              <a:lnSpc>
                <a:spcPct val="110000"/>
              </a:lnSpc>
            </a:pPr>
            <a:r>
              <a:rPr lang="en-US" sz="1700">
                <a:effectLst/>
                <a:latin typeface="Times New Roman" panose="02020603050405020304" pitchFamily="18" charset="0"/>
              </a:rPr>
              <a:t>Adam Elhefnawy 193183</a:t>
            </a:r>
          </a:p>
          <a:p>
            <a:pPr>
              <a:lnSpc>
                <a:spcPct val="110000"/>
              </a:lnSpc>
            </a:pPr>
            <a:r>
              <a:rPr lang="en-US" sz="1700">
                <a:effectLst/>
                <a:latin typeface="Times New Roman" panose="02020603050405020304" pitchFamily="18" charset="0"/>
              </a:rPr>
              <a:t>Mohamed Fawzy 194379</a:t>
            </a:r>
            <a:endParaRPr lang="en-US" sz="1700"/>
          </a:p>
          <a:p>
            <a:pPr>
              <a:lnSpc>
                <a:spcPct val="110000"/>
              </a:lnSpc>
            </a:pPr>
            <a:endParaRPr lang="en-US" sz="1700"/>
          </a:p>
          <a:p>
            <a:pPr>
              <a:lnSpc>
                <a:spcPct val="110000"/>
              </a:lnSpc>
            </a:pPr>
            <a:endParaRPr lang="en-US" sz="1700"/>
          </a:p>
        </p:txBody>
      </p:sp>
    </p:spTree>
    <p:extLst>
      <p:ext uri="{BB962C8B-B14F-4D97-AF65-F5344CB8AC3E}">
        <p14:creationId xmlns:p14="http://schemas.microsoft.com/office/powerpoint/2010/main" val="36550165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EF2EA607-B7AA-4ECF-B8E9-B0883AF5E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571A55B-8C56-492F-B317-105830ECF9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0" y="1"/>
            <a:ext cx="4690532" cy="6858000"/>
          </a:xfrm>
          <a:prstGeom prst="rect">
            <a:avLst/>
          </a:prstGeom>
        </p:spPr>
      </p:pic>
      <p:sp>
        <p:nvSpPr>
          <p:cNvPr id="26" name="Rectangle 21">
            <a:extLst>
              <a:ext uri="{FF2B5EF4-FFF2-40B4-BE49-F238E27FC236}">
                <a16:creationId xmlns:a16="http://schemas.microsoft.com/office/drawing/2014/main" id="{494843BA-DEF9-406F-8134-09F810F0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326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8933441-44E4-AC68-2ACF-C297D562D3AD}"/>
              </a:ext>
            </a:extLst>
          </p:cNvPr>
          <p:cNvPicPr>
            <a:picLocks noChangeAspect="1"/>
          </p:cNvPicPr>
          <p:nvPr/>
        </p:nvPicPr>
        <p:blipFill>
          <a:blip r:embed="rId4"/>
          <a:stretch>
            <a:fillRect/>
          </a:stretch>
        </p:blipFill>
        <p:spPr>
          <a:xfrm>
            <a:off x="185106" y="355093"/>
            <a:ext cx="4247824" cy="1953998"/>
          </a:xfrm>
          <a:prstGeom prst="rect">
            <a:avLst/>
          </a:prstGeom>
        </p:spPr>
      </p:pic>
      <p:pic>
        <p:nvPicPr>
          <p:cNvPr id="5" name="Content Placeholder 4">
            <a:extLst>
              <a:ext uri="{FF2B5EF4-FFF2-40B4-BE49-F238E27FC236}">
                <a16:creationId xmlns:a16="http://schemas.microsoft.com/office/drawing/2014/main" id="{16949767-C96B-B3EB-18D3-163ED91DF96D}"/>
              </a:ext>
            </a:extLst>
          </p:cNvPr>
          <p:cNvPicPr>
            <a:picLocks noChangeAspect="1"/>
          </p:cNvPicPr>
          <p:nvPr/>
        </p:nvPicPr>
        <p:blipFill>
          <a:blip r:embed="rId5"/>
          <a:stretch>
            <a:fillRect/>
          </a:stretch>
        </p:blipFill>
        <p:spPr>
          <a:xfrm>
            <a:off x="655212" y="2476796"/>
            <a:ext cx="2936785" cy="2285247"/>
          </a:xfrm>
          <a:prstGeom prst="rect">
            <a:avLst/>
          </a:prstGeom>
        </p:spPr>
      </p:pic>
      <p:pic>
        <p:nvPicPr>
          <p:cNvPr id="7" name="Picture 6">
            <a:extLst>
              <a:ext uri="{FF2B5EF4-FFF2-40B4-BE49-F238E27FC236}">
                <a16:creationId xmlns:a16="http://schemas.microsoft.com/office/drawing/2014/main" id="{995C590B-72F4-9C72-9E47-146276C881D4}"/>
              </a:ext>
            </a:extLst>
          </p:cNvPr>
          <p:cNvPicPr>
            <a:picLocks noChangeAspect="1"/>
          </p:cNvPicPr>
          <p:nvPr/>
        </p:nvPicPr>
        <p:blipFill>
          <a:blip r:embed="rId6"/>
          <a:stretch>
            <a:fillRect/>
          </a:stretch>
        </p:blipFill>
        <p:spPr>
          <a:xfrm>
            <a:off x="185105" y="4969164"/>
            <a:ext cx="4178176" cy="1681715"/>
          </a:xfrm>
          <a:prstGeom prst="rect">
            <a:avLst/>
          </a:prstGeom>
        </p:spPr>
      </p:pic>
      <p:sp>
        <p:nvSpPr>
          <p:cNvPr id="15" name="Content Placeholder 14">
            <a:extLst>
              <a:ext uri="{FF2B5EF4-FFF2-40B4-BE49-F238E27FC236}">
                <a16:creationId xmlns:a16="http://schemas.microsoft.com/office/drawing/2014/main" id="{3DE3F778-55E8-64B6-DEBC-AE5D569548B7}"/>
              </a:ext>
            </a:extLst>
          </p:cNvPr>
          <p:cNvSpPr>
            <a:spLocks noGrp="1"/>
          </p:cNvSpPr>
          <p:nvPr>
            <p:ph idx="1"/>
          </p:nvPr>
        </p:nvSpPr>
        <p:spPr>
          <a:xfrm>
            <a:off x="4957011" y="1905802"/>
            <a:ext cx="6310546" cy="3885398"/>
          </a:xfrm>
        </p:spPr>
        <p:txBody>
          <a:bodyPr>
            <a:normAutofit/>
          </a:bodyPr>
          <a:lstStyle/>
          <a:p>
            <a:pPr>
              <a:buClr>
                <a:srgbClr val="FEB949"/>
              </a:buClr>
            </a:pPr>
            <a:r>
              <a:rPr lang="en-US" dirty="0"/>
              <a:t>The first dataset represents the number of daily COVID-19 cases in Chicago and some other details as the age and ethnicity.</a:t>
            </a:r>
          </a:p>
          <a:p>
            <a:pPr>
              <a:buClr>
                <a:srgbClr val="FEB949"/>
              </a:buClr>
            </a:pPr>
            <a:r>
              <a:rPr lang="en-US" dirty="0"/>
              <a:t>The second dataset represents the average income for Chicago by the year.</a:t>
            </a:r>
          </a:p>
          <a:p>
            <a:pPr>
              <a:buClr>
                <a:srgbClr val="FEB949"/>
              </a:buClr>
            </a:pPr>
            <a:r>
              <a:rPr lang="en-US" dirty="0"/>
              <a:t>The third dataset is the number of crimes in both districts that have lights and the other that does not.</a:t>
            </a:r>
          </a:p>
        </p:txBody>
      </p:sp>
      <p:sp>
        <p:nvSpPr>
          <p:cNvPr id="2" name="Title 1">
            <a:extLst>
              <a:ext uri="{FF2B5EF4-FFF2-40B4-BE49-F238E27FC236}">
                <a16:creationId xmlns:a16="http://schemas.microsoft.com/office/drawing/2014/main" id="{13843B3C-1B18-E195-5BF7-1794E05D27BA}"/>
              </a:ext>
            </a:extLst>
          </p:cNvPr>
          <p:cNvSpPr>
            <a:spLocks noGrp="1"/>
          </p:cNvSpPr>
          <p:nvPr>
            <p:ph type="title"/>
          </p:nvPr>
        </p:nvSpPr>
        <p:spPr>
          <a:xfrm>
            <a:off x="4957011" y="609600"/>
            <a:ext cx="6310546" cy="1296202"/>
          </a:xfrm>
        </p:spPr>
        <p:txBody>
          <a:bodyPr>
            <a:normAutofit/>
          </a:bodyPr>
          <a:lstStyle/>
          <a:p>
            <a:r>
              <a:rPr lang="en-US"/>
              <a:t>The data-phase two</a:t>
            </a:r>
            <a:endParaRPr lang="en-GB" dirty="0"/>
          </a:p>
        </p:txBody>
      </p:sp>
    </p:spTree>
    <p:extLst>
      <p:ext uri="{BB962C8B-B14F-4D97-AF65-F5344CB8AC3E}">
        <p14:creationId xmlns:p14="http://schemas.microsoft.com/office/powerpoint/2010/main" val="189286378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30A4-6AC3-0E9A-E0FD-6DA8E4D61911}"/>
              </a:ext>
            </a:extLst>
          </p:cNvPr>
          <p:cNvSpPr>
            <a:spLocks noGrp="1"/>
          </p:cNvSpPr>
          <p:nvPr>
            <p:ph type="title"/>
          </p:nvPr>
        </p:nvSpPr>
        <p:spPr>
          <a:xfrm>
            <a:off x="752475" y="609600"/>
            <a:ext cx="3643150" cy="5603310"/>
          </a:xfrm>
        </p:spPr>
        <p:txBody>
          <a:bodyPr>
            <a:normAutofit/>
          </a:bodyPr>
          <a:lstStyle/>
          <a:p>
            <a:r>
              <a:rPr lang="en-US" dirty="0"/>
              <a:t>Data Scraping-Phase TWO</a:t>
            </a:r>
          </a:p>
        </p:txBody>
      </p:sp>
      <p:graphicFrame>
        <p:nvGraphicFramePr>
          <p:cNvPr id="5" name="Content Placeholder 2">
            <a:extLst>
              <a:ext uri="{FF2B5EF4-FFF2-40B4-BE49-F238E27FC236}">
                <a16:creationId xmlns:a16="http://schemas.microsoft.com/office/drawing/2014/main" id="{A440F200-D020-82C1-1A6A-621E30DCDA10}"/>
              </a:ext>
            </a:extLst>
          </p:cNvPr>
          <p:cNvGraphicFramePr>
            <a:graphicFrameLocks noGrp="1"/>
          </p:cNvGraphicFramePr>
          <p:nvPr>
            <p:ph idx="1"/>
            <p:extLst>
              <p:ext uri="{D42A27DB-BD31-4B8C-83A1-F6EECF244321}">
                <p14:modId xmlns:p14="http://schemas.microsoft.com/office/powerpoint/2010/main" val="2052318752"/>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87992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7EFF-1B23-97F8-61CD-614EC2E59D35}"/>
              </a:ext>
            </a:extLst>
          </p:cNvPr>
          <p:cNvSpPr>
            <a:spLocks noGrp="1"/>
          </p:cNvSpPr>
          <p:nvPr>
            <p:ph type="title"/>
          </p:nvPr>
        </p:nvSpPr>
        <p:spPr/>
        <p:txBody>
          <a:bodyPr/>
          <a:lstStyle/>
          <a:p>
            <a:r>
              <a:rPr lang="en-US" dirty="0"/>
              <a:t>The Questions-Phase TWO</a:t>
            </a:r>
          </a:p>
        </p:txBody>
      </p:sp>
      <p:sp>
        <p:nvSpPr>
          <p:cNvPr id="3" name="Content Placeholder 2">
            <a:extLst>
              <a:ext uri="{FF2B5EF4-FFF2-40B4-BE49-F238E27FC236}">
                <a16:creationId xmlns:a16="http://schemas.microsoft.com/office/drawing/2014/main" id="{BA0A0F65-45CC-F7A7-CA0F-EFA9E662A71B}"/>
              </a:ext>
            </a:extLst>
          </p:cNvPr>
          <p:cNvSpPr>
            <a:spLocks noGrp="1"/>
          </p:cNvSpPr>
          <p:nvPr>
            <p:ph idx="1"/>
          </p:nvPr>
        </p:nvSpPr>
        <p:spPr/>
        <p:txBody>
          <a:bodyPr/>
          <a:lstStyle/>
          <a:p>
            <a:r>
              <a:rPr lang="en-US" dirty="0"/>
              <a:t>Does Crime differ between Districts that have more Light than the ones that do not have Lights?</a:t>
            </a:r>
          </a:p>
          <a:p>
            <a:r>
              <a:rPr lang="en-US" dirty="0"/>
              <a:t>Does the days with high COVID-19 cases have an impact on the crime rate?</a:t>
            </a:r>
          </a:p>
          <a:p>
            <a:r>
              <a:rPr lang="en-US" dirty="0"/>
              <a:t>Is there a relation between the average income in Chicago and the crime rate?</a:t>
            </a:r>
          </a:p>
          <a:p>
            <a:endParaRPr lang="en-US" dirty="0"/>
          </a:p>
        </p:txBody>
      </p:sp>
    </p:spTree>
    <p:extLst>
      <p:ext uri="{BB962C8B-B14F-4D97-AF65-F5344CB8AC3E}">
        <p14:creationId xmlns:p14="http://schemas.microsoft.com/office/powerpoint/2010/main" val="65484574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0824-0E64-8022-A4CA-C0135B292B45}"/>
              </a:ext>
            </a:extLst>
          </p:cNvPr>
          <p:cNvSpPr>
            <a:spLocks noGrp="1"/>
          </p:cNvSpPr>
          <p:nvPr>
            <p:ph type="title"/>
          </p:nvPr>
        </p:nvSpPr>
        <p:spPr/>
        <p:txBody>
          <a:bodyPr/>
          <a:lstStyle/>
          <a:p>
            <a:r>
              <a:rPr lang="en-US" dirty="0"/>
              <a:t>Data Cleaning –Phase TWO</a:t>
            </a:r>
          </a:p>
        </p:txBody>
      </p:sp>
      <p:sp>
        <p:nvSpPr>
          <p:cNvPr id="3" name="Content Placeholder 2">
            <a:extLst>
              <a:ext uri="{FF2B5EF4-FFF2-40B4-BE49-F238E27FC236}">
                <a16:creationId xmlns:a16="http://schemas.microsoft.com/office/drawing/2014/main" id="{87EE62BA-E254-ECFE-E0F8-28B6E31217F3}"/>
              </a:ext>
            </a:extLst>
          </p:cNvPr>
          <p:cNvSpPr>
            <a:spLocks noGrp="1"/>
          </p:cNvSpPr>
          <p:nvPr>
            <p:ph idx="1"/>
          </p:nvPr>
        </p:nvSpPr>
        <p:spPr/>
        <p:txBody>
          <a:bodyPr>
            <a:normAutofit fontScale="92500" lnSpcReduction="20000"/>
          </a:bodyPr>
          <a:lstStyle/>
          <a:p>
            <a:r>
              <a:rPr lang="en-US" dirty="0"/>
              <a:t>We dropped an unnecessary column from the table we got from HTML.</a:t>
            </a:r>
          </a:p>
          <a:p>
            <a:r>
              <a:rPr lang="en-US" dirty="0"/>
              <a:t>We merged the table we got from JSON and the data frame from question 2 in phase one.</a:t>
            </a:r>
          </a:p>
          <a:p>
            <a:r>
              <a:rPr lang="en-US" dirty="0"/>
              <a:t>We dropped the rows that contained nulls in the merged data frame then dropped some unneeded columns. </a:t>
            </a:r>
          </a:p>
          <a:p>
            <a:r>
              <a:rPr lang="en-US" dirty="0"/>
              <a:t>We merged the table we received from HTML and the data frame from question 1 in phase 1.</a:t>
            </a:r>
          </a:p>
          <a:p>
            <a:r>
              <a:rPr lang="en-US" dirty="0"/>
              <a:t>We dropped the rows that contained nulls in the merged data frame.</a:t>
            </a:r>
            <a:endParaRPr lang="ar-EG" dirty="0"/>
          </a:p>
          <a:p>
            <a:r>
              <a:rPr lang="en-US" dirty="0"/>
              <a:t>We added a new column(Crime Rate) to the data frame that equals the mean of specific columns we chose using loc then we dropped those columns as they have no use for us now.</a:t>
            </a:r>
          </a:p>
        </p:txBody>
      </p:sp>
    </p:spTree>
    <p:extLst>
      <p:ext uri="{BB962C8B-B14F-4D97-AF65-F5344CB8AC3E}">
        <p14:creationId xmlns:p14="http://schemas.microsoft.com/office/powerpoint/2010/main" val="10354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07C70-7766-29B6-32D7-0899834D9D86}"/>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Visualization And analysis q5</a:t>
            </a:r>
          </a:p>
        </p:txBody>
      </p:sp>
      <p:sp>
        <p:nvSpPr>
          <p:cNvPr id="14" name="Rectangle 13">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50A9DCC-9376-01F1-75C8-DC1F86638124}"/>
              </a:ext>
            </a:extLst>
          </p:cNvPr>
          <p:cNvPicPr>
            <a:picLocks noChangeAspect="1"/>
          </p:cNvPicPr>
          <p:nvPr/>
        </p:nvPicPr>
        <p:blipFill>
          <a:blip r:embed="rId2"/>
          <a:stretch>
            <a:fillRect/>
          </a:stretch>
        </p:blipFill>
        <p:spPr>
          <a:xfrm>
            <a:off x="1137490" y="2162309"/>
            <a:ext cx="5926045" cy="2533383"/>
          </a:xfrm>
          <a:prstGeom prst="rect">
            <a:avLst/>
          </a:prstGeom>
        </p:spPr>
      </p:pic>
      <p:sp>
        <p:nvSpPr>
          <p:cNvPr id="16" name="Rectangle 15">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1692E95-8649-CCF6-E95C-169E4DD789B5}"/>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From Q5 it seems that there is no link between crime rates and the average income.</a:t>
            </a:r>
          </a:p>
          <a:p>
            <a:r>
              <a:rPr lang="en-US" sz="1600" dirty="0">
                <a:solidFill>
                  <a:srgbClr val="FFFFFF"/>
                </a:solidFill>
              </a:rPr>
              <a:t>We can find that the crime rate is constantly rising, while the average income declined at first and then increased but declined again at the end.</a:t>
            </a:r>
          </a:p>
        </p:txBody>
      </p:sp>
    </p:spTree>
    <p:extLst>
      <p:ext uri="{BB962C8B-B14F-4D97-AF65-F5344CB8AC3E}">
        <p14:creationId xmlns:p14="http://schemas.microsoft.com/office/powerpoint/2010/main" val="76446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DA80-0771-5E43-1766-DCA5DF378E8D}"/>
              </a:ext>
            </a:extLst>
          </p:cNvPr>
          <p:cNvSpPr>
            <a:spLocks noGrp="1"/>
          </p:cNvSpPr>
          <p:nvPr>
            <p:ph type="title"/>
          </p:nvPr>
        </p:nvSpPr>
        <p:spPr>
          <a:xfrm>
            <a:off x="913795" y="609600"/>
            <a:ext cx="10353761" cy="1326321"/>
          </a:xfrm>
        </p:spPr>
        <p:txBody>
          <a:bodyPr>
            <a:normAutofit/>
          </a:bodyPr>
          <a:lstStyle/>
          <a:p>
            <a:r>
              <a:rPr lang="en-US" sz="3600" dirty="0">
                <a:solidFill>
                  <a:srgbClr val="FFFFFF"/>
                </a:solidFill>
              </a:rPr>
              <a:t>Visualization And analysis q6</a:t>
            </a:r>
            <a:endParaRPr lang="en-GB" dirty="0"/>
          </a:p>
        </p:txBody>
      </p:sp>
      <p:sp>
        <p:nvSpPr>
          <p:cNvPr id="11" name="Content Placeholder 10">
            <a:extLst>
              <a:ext uri="{FF2B5EF4-FFF2-40B4-BE49-F238E27FC236}">
                <a16:creationId xmlns:a16="http://schemas.microsoft.com/office/drawing/2014/main" id="{4455B848-8913-549B-6611-89B629816E48}"/>
              </a:ext>
            </a:extLst>
          </p:cNvPr>
          <p:cNvSpPr>
            <a:spLocks noGrp="1"/>
          </p:cNvSpPr>
          <p:nvPr>
            <p:ph idx="1"/>
          </p:nvPr>
        </p:nvSpPr>
        <p:spPr>
          <a:xfrm>
            <a:off x="913795" y="2096064"/>
            <a:ext cx="5016860" cy="3695136"/>
          </a:xfrm>
        </p:spPr>
        <p:txBody>
          <a:bodyPr>
            <a:normAutofit/>
          </a:bodyPr>
          <a:lstStyle/>
          <a:p>
            <a:r>
              <a:rPr lang="en-US" sz="1600" dirty="0"/>
              <a:t>It was concluded in Q6 that crimes are bigger in the districts that do not have lights while the crime assault being an exception.</a:t>
            </a:r>
          </a:p>
          <a:p>
            <a:r>
              <a:rPr lang="en-US" sz="1600" dirty="0"/>
              <a:t>It is observed that in the Murder, the SA, and Assault are slightly more in the District with Light.</a:t>
            </a:r>
          </a:p>
          <a:p>
            <a:r>
              <a:rPr lang="en-US" sz="1600" dirty="0"/>
              <a:t>While the difference between the two districts in the other crimes is well noticeable as the difference between each of the crimes is pretty large that it sometimes reaches around 900!</a:t>
            </a:r>
          </a:p>
        </p:txBody>
      </p:sp>
      <p:pic>
        <p:nvPicPr>
          <p:cNvPr id="7" name="Content Placeholder 6">
            <a:extLst>
              <a:ext uri="{FF2B5EF4-FFF2-40B4-BE49-F238E27FC236}">
                <a16:creationId xmlns:a16="http://schemas.microsoft.com/office/drawing/2014/main" id="{C79EF9CA-BE95-9FB0-8A08-724DAEB76F66}"/>
              </a:ext>
            </a:extLst>
          </p:cNvPr>
          <p:cNvPicPr>
            <a:picLocks noChangeAspect="1"/>
          </p:cNvPicPr>
          <p:nvPr/>
        </p:nvPicPr>
        <p:blipFill>
          <a:blip r:embed="rId3"/>
          <a:stretch>
            <a:fillRect/>
          </a:stretch>
        </p:blipFill>
        <p:spPr>
          <a:xfrm>
            <a:off x="6357257" y="2706920"/>
            <a:ext cx="4837216" cy="250121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1470192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243-8344-289C-27DB-DE1D9F5CFD5E}"/>
              </a:ext>
            </a:extLst>
          </p:cNvPr>
          <p:cNvSpPr>
            <a:spLocks noGrp="1"/>
          </p:cNvSpPr>
          <p:nvPr>
            <p:ph type="title"/>
          </p:nvPr>
        </p:nvSpPr>
        <p:spPr>
          <a:xfrm>
            <a:off x="8499854" y="643467"/>
            <a:ext cx="2767702" cy="997640"/>
          </a:xfrm>
        </p:spPr>
        <p:txBody>
          <a:bodyPr anchor="b">
            <a:normAutofit/>
          </a:bodyPr>
          <a:lstStyle/>
          <a:p>
            <a:pPr algn="l"/>
            <a:r>
              <a:rPr lang="en-US" sz="1600" dirty="0">
                <a:solidFill>
                  <a:srgbClr val="FFFFFF"/>
                </a:solidFill>
              </a:rPr>
              <a:t>Visualization And analysis q7</a:t>
            </a:r>
            <a:endParaRPr lang="en-GB" sz="1600" dirty="0"/>
          </a:p>
        </p:txBody>
      </p:sp>
      <p:pic>
        <p:nvPicPr>
          <p:cNvPr id="5" name="Content Placeholder 4">
            <a:extLst>
              <a:ext uri="{FF2B5EF4-FFF2-40B4-BE49-F238E27FC236}">
                <a16:creationId xmlns:a16="http://schemas.microsoft.com/office/drawing/2014/main" id="{DB9B334E-C199-B902-E054-194804DEFC62}"/>
              </a:ext>
            </a:extLst>
          </p:cNvPr>
          <p:cNvPicPr>
            <a:picLocks noChangeAspect="1"/>
          </p:cNvPicPr>
          <p:nvPr/>
        </p:nvPicPr>
        <p:blipFill>
          <a:blip r:embed="rId3"/>
          <a:stretch>
            <a:fillRect/>
          </a:stretch>
        </p:blipFill>
        <p:spPr>
          <a:xfrm>
            <a:off x="643467" y="1914287"/>
            <a:ext cx="7212920" cy="3029425"/>
          </a:xfrm>
          <a:prstGeom prst="rect">
            <a:avLst/>
          </a:prstGeom>
        </p:spPr>
      </p:pic>
      <p:sp>
        <p:nvSpPr>
          <p:cNvPr id="18" name="Content Placeholder 8">
            <a:extLst>
              <a:ext uri="{FF2B5EF4-FFF2-40B4-BE49-F238E27FC236}">
                <a16:creationId xmlns:a16="http://schemas.microsoft.com/office/drawing/2014/main" id="{1F533217-BAEC-D6CE-0EB6-AB6CBCE75526}"/>
              </a:ext>
            </a:extLst>
          </p:cNvPr>
          <p:cNvSpPr>
            <a:spLocks noGrp="1"/>
          </p:cNvSpPr>
          <p:nvPr>
            <p:ph idx="1"/>
          </p:nvPr>
        </p:nvSpPr>
        <p:spPr>
          <a:xfrm>
            <a:off x="8499855" y="1641108"/>
            <a:ext cx="2767702" cy="4573426"/>
          </a:xfrm>
        </p:spPr>
        <p:txBody>
          <a:bodyPr anchor="ctr">
            <a:normAutofit/>
          </a:bodyPr>
          <a:lstStyle/>
          <a:p>
            <a:r>
              <a:rPr lang="en-US" sz="1400" dirty="0"/>
              <a:t>It was found out in Q7 that most of the time COVID-19 and crime rate do not have a connection. Except on the COVID-19 peaks.</a:t>
            </a:r>
          </a:p>
          <a:p>
            <a:r>
              <a:rPr lang="en-US" sz="1400" dirty="0"/>
              <a:t>Most of the time COVID-19 does not have any effect on the crime rate, although on some days where COVID-19 peaks in numbers crime rate gets relatively low, and when COVID-19 gets extra low in number there are some occasions where the crime rate does get larger. But most of the time they have no relation.</a:t>
            </a:r>
          </a:p>
        </p:txBody>
      </p:sp>
    </p:spTree>
    <p:extLst>
      <p:ext uri="{BB962C8B-B14F-4D97-AF65-F5344CB8AC3E}">
        <p14:creationId xmlns:p14="http://schemas.microsoft.com/office/powerpoint/2010/main" val="261252851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C8C1-DF3A-61E9-66A6-72A7B535AA77}"/>
              </a:ext>
            </a:extLst>
          </p:cNvPr>
          <p:cNvSpPr>
            <a:spLocks noGrp="1"/>
          </p:cNvSpPr>
          <p:nvPr>
            <p:ph type="title"/>
          </p:nvPr>
        </p:nvSpPr>
        <p:spPr>
          <a:xfrm>
            <a:off x="4927472" y="609600"/>
            <a:ext cx="6340084" cy="1326321"/>
          </a:xfrm>
        </p:spPr>
        <p:txBody>
          <a:bodyPr>
            <a:normAutofit/>
          </a:bodyPr>
          <a:lstStyle/>
          <a:p>
            <a:r>
              <a:rPr lang="en-US" dirty="0"/>
              <a:t>Obstacles we faced</a:t>
            </a:r>
          </a:p>
        </p:txBody>
      </p:sp>
      <p:pic>
        <p:nvPicPr>
          <p:cNvPr id="5" name="Picture 4" descr="Computer script on a screen">
            <a:extLst>
              <a:ext uri="{FF2B5EF4-FFF2-40B4-BE49-F238E27FC236}">
                <a16:creationId xmlns:a16="http://schemas.microsoft.com/office/drawing/2014/main" id="{D860DE6E-A896-E26B-7E0A-9160BAF503CD}"/>
              </a:ext>
            </a:extLst>
          </p:cNvPr>
          <p:cNvPicPr>
            <a:picLocks noChangeAspect="1"/>
          </p:cNvPicPr>
          <p:nvPr/>
        </p:nvPicPr>
        <p:blipFill rotWithShape="1">
          <a:blip r:embed="rId3"/>
          <a:srcRect l="7552" r="47324"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65B89609-5686-DDBA-2153-5E73F9CE6062}"/>
              </a:ext>
            </a:extLst>
          </p:cNvPr>
          <p:cNvSpPr>
            <a:spLocks noGrp="1"/>
          </p:cNvSpPr>
          <p:nvPr>
            <p:ph idx="1"/>
          </p:nvPr>
        </p:nvSpPr>
        <p:spPr>
          <a:xfrm>
            <a:off x="4927471" y="2096064"/>
            <a:ext cx="6340085" cy="3695136"/>
          </a:xfrm>
        </p:spPr>
        <p:txBody>
          <a:bodyPr>
            <a:normAutofit/>
          </a:bodyPr>
          <a:lstStyle/>
          <a:p>
            <a:pPr marL="342900" marR="0" lvl="0" indent="-342900" rtl="0">
              <a:lnSpc>
                <a:spcPct val="110000"/>
              </a:lnSpc>
              <a:spcBef>
                <a:spcPts val="300"/>
              </a:spcBef>
              <a:spcAft>
                <a:spcPts val="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We did not find a suitable dataset for a question, so we had to change the question with another one.</a:t>
            </a:r>
          </a:p>
          <a:p>
            <a:pPr marL="342900" marR="0" lvl="0" indent="-342900">
              <a:lnSpc>
                <a:spcPct val="11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While data scraping, we discovered that the URL did not show us the desired table that was shown on the website it turned out that the data we wanted was in a JSON file that is called very late.</a:t>
            </a:r>
          </a:p>
          <a:p>
            <a:pPr marL="342900" marR="0" lvl="0" indent="-342900">
              <a:lnSpc>
                <a:spcPct val="11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We found out later by using google how to scrap the data using JSON files.</a:t>
            </a:r>
          </a:p>
          <a:p>
            <a:pPr marL="342900" marR="0" lvl="0" indent="-342900">
              <a:lnSpc>
                <a:spcPct val="110000"/>
              </a:lnSpc>
              <a:spcBef>
                <a:spcPts val="0"/>
              </a:spcBef>
              <a:spcAft>
                <a:spcPts val="30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One of the problems that we encountered was that one of the tables was in a pdf file, so we had to search on google how to retrieve the table using the pdf file.</a:t>
            </a:r>
          </a:p>
          <a:p>
            <a:pPr>
              <a:lnSpc>
                <a:spcPct val="110000"/>
              </a:lnSpc>
            </a:pPr>
            <a:endParaRPr lang="en-US" sz="1900" dirty="0"/>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847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FADC-64C1-AF01-0B8A-6BA508D11879}"/>
              </a:ext>
            </a:extLst>
          </p:cNvPr>
          <p:cNvSpPr>
            <a:spLocks noGrp="1"/>
          </p:cNvSpPr>
          <p:nvPr>
            <p:ph type="title"/>
          </p:nvPr>
        </p:nvSpPr>
        <p:spPr>
          <a:xfrm>
            <a:off x="919119" y="2541037"/>
            <a:ext cx="10353761" cy="1326321"/>
          </a:xfrm>
        </p:spPr>
        <p:txBody>
          <a:bodyPr/>
          <a:lstStyle/>
          <a:p>
            <a:r>
              <a:rPr lang="en-US" dirty="0"/>
              <a:t>Thank you!</a:t>
            </a:r>
            <a:br>
              <a:rPr lang="en-US" dirty="0"/>
            </a:br>
            <a:r>
              <a:rPr lang="en-US"/>
              <a:t>Any questions?</a:t>
            </a:r>
            <a:endParaRPr lang="en-US" dirty="0"/>
          </a:p>
        </p:txBody>
      </p:sp>
    </p:spTree>
    <p:extLst>
      <p:ext uri="{BB962C8B-B14F-4D97-AF65-F5344CB8AC3E}">
        <p14:creationId xmlns:p14="http://schemas.microsoft.com/office/powerpoint/2010/main" val="10850800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5030-2218-689F-D850-B0E811BC335C}"/>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0BE59E78-C1A8-63C1-ED60-D748099BC7D7}"/>
              </a:ext>
            </a:extLst>
          </p:cNvPr>
          <p:cNvSpPr>
            <a:spLocks noGrp="1"/>
          </p:cNvSpPr>
          <p:nvPr>
            <p:ph idx="1"/>
          </p:nvPr>
        </p:nvSpPr>
        <p:spPr/>
        <p:txBody>
          <a:bodyPr/>
          <a:lstStyle/>
          <a:p>
            <a:r>
              <a:rPr lang="en-US" dirty="0"/>
              <a:t>Chicago is one of the most known cities in USA, but also the most city known by the high crime rate in it.</a:t>
            </a:r>
          </a:p>
          <a:p>
            <a:r>
              <a:rPr lang="en-US" dirty="0"/>
              <a:t>We decided to analyze the crime and socioeconomics of the city, to see what are the reasons to these crimes. Whether it was the population, the holidays and global pandemics, the economics of the city, or even the lights.</a:t>
            </a:r>
          </a:p>
          <a:p>
            <a:r>
              <a:rPr lang="en-US" dirty="0"/>
              <a:t>We visualized the output to help deliver the information we discovered.</a:t>
            </a:r>
          </a:p>
        </p:txBody>
      </p:sp>
    </p:spTree>
    <p:extLst>
      <p:ext uri="{BB962C8B-B14F-4D97-AF65-F5344CB8AC3E}">
        <p14:creationId xmlns:p14="http://schemas.microsoft.com/office/powerpoint/2010/main" val="36818864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F99FF037-F179-44F2-8110-A76AD8C7F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FD074-DF65-5E8E-1917-55379B24F832}"/>
              </a:ext>
            </a:extLst>
          </p:cNvPr>
          <p:cNvSpPr>
            <a:spLocks noGrp="1"/>
          </p:cNvSpPr>
          <p:nvPr>
            <p:ph type="title"/>
          </p:nvPr>
        </p:nvSpPr>
        <p:spPr>
          <a:xfrm>
            <a:off x="4927472" y="609600"/>
            <a:ext cx="6340084" cy="1326321"/>
          </a:xfrm>
        </p:spPr>
        <p:txBody>
          <a:bodyPr>
            <a:normAutofit/>
          </a:bodyPr>
          <a:lstStyle/>
          <a:p>
            <a:r>
              <a:rPr lang="en-US" dirty="0"/>
              <a:t>The Data-phase one</a:t>
            </a:r>
          </a:p>
        </p:txBody>
      </p:sp>
      <p:sp>
        <p:nvSpPr>
          <p:cNvPr id="18" name="Rectangle 13">
            <a:extLst>
              <a:ext uri="{FF2B5EF4-FFF2-40B4-BE49-F238E27FC236}">
                <a16:creationId xmlns:a16="http://schemas.microsoft.com/office/drawing/2014/main" id="{8D83E6CB-DF74-4884-A854-7F9B9A1B0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84A6A1-1D76-452D-B158-00B067BD1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 calendar&#10;&#10;Description automatically generated">
            <a:extLst>
              <a:ext uri="{FF2B5EF4-FFF2-40B4-BE49-F238E27FC236}">
                <a16:creationId xmlns:a16="http://schemas.microsoft.com/office/drawing/2014/main" id="{3129917F-0A80-BCF3-02CC-F60A07EB67DA}"/>
              </a:ext>
            </a:extLst>
          </p:cNvPr>
          <p:cNvPicPr>
            <a:picLocks noChangeAspect="1"/>
          </p:cNvPicPr>
          <p:nvPr/>
        </p:nvPicPr>
        <p:blipFill rotWithShape="1">
          <a:blip r:embed="rId3"/>
          <a:srcRect r="7761" b="1"/>
          <a:stretch/>
        </p:blipFill>
        <p:spPr>
          <a:xfrm>
            <a:off x="924443" y="3581298"/>
            <a:ext cx="3336257" cy="2428943"/>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6988231F-2EDC-B46F-0C5F-65021D070EBD}"/>
              </a:ext>
            </a:extLst>
          </p:cNvPr>
          <p:cNvPicPr>
            <a:picLocks noChangeAspect="1"/>
          </p:cNvPicPr>
          <p:nvPr/>
        </p:nvPicPr>
        <p:blipFill rotWithShape="1">
          <a:blip r:embed="rId4"/>
          <a:srcRect l="8126" r="44426" b="-2"/>
          <a:stretch/>
        </p:blipFill>
        <p:spPr>
          <a:xfrm>
            <a:off x="1037011" y="1000055"/>
            <a:ext cx="3223690" cy="2428946"/>
          </a:xfrm>
          <a:prstGeom prst="rect">
            <a:avLst/>
          </a:prstGeom>
        </p:spPr>
      </p:pic>
      <p:sp>
        <p:nvSpPr>
          <p:cNvPr id="3" name="Content Placeholder 2">
            <a:extLst>
              <a:ext uri="{FF2B5EF4-FFF2-40B4-BE49-F238E27FC236}">
                <a16:creationId xmlns:a16="http://schemas.microsoft.com/office/drawing/2014/main" id="{4151C9F8-CE6D-FB68-52FA-E116457605D6}"/>
              </a:ext>
            </a:extLst>
          </p:cNvPr>
          <p:cNvSpPr>
            <a:spLocks noGrp="1"/>
          </p:cNvSpPr>
          <p:nvPr>
            <p:ph idx="1"/>
          </p:nvPr>
        </p:nvSpPr>
        <p:spPr>
          <a:xfrm>
            <a:off x="4927471" y="2096063"/>
            <a:ext cx="6340085" cy="3957131"/>
          </a:xfrm>
        </p:spPr>
        <p:txBody>
          <a:bodyPr>
            <a:normAutofit/>
          </a:bodyPr>
          <a:lstStyle/>
          <a:p>
            <a:r>
              <a:rPr lang="en-US" dirty="0"/>
              <a:t>The first dataset represents crimes that happened in Chicago from 2001 till now. Our is from the Chicago police department and it consists of about 7.5 million records.</a:t>
            </a:r>
          </a:p>
          <a:p>
            <a:r>
              <a:rPr lang="en-US" dirty="0"/>
              <a:t>The second dataset includes the crime rates from 1994 to 2013.</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303105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3304-9F33-9C58-1DD5-16BD240CA5E7}"/>
              </a:ext>
            </a:extLst>
          </p:cNvPr>
          <p:cNvSpPr>
            <a:spLocks noGrp="1"/>
          </p:cNvSpPr>
          <p:nvPr>
            <p:ph type="title"/>
          </p:nvPr>
        </p:nvSpPr>
        <p:spPr>
          <a:xfrm>
            <a:off x="752475" y="609600"/>
            <a:ext cx="3643150" cy="5603310"/>
          </a:xfrm>
        </p:spPr>
        <p:txBody>
          <a:bodyPr>
            <a:normAutofit/>
          </a:bodyPr>
          <a:lstStyle/>
          <a:p>
            <a:r>
              <a:rPr lang="en-US" dirty="0"/>
              <a:t>Data Cleaning-Phase ONE</a:t>
            </a:r>
          </a:p>
        </p:txBody>
      </p:sp>
      <p:graphicFrame>
        <p:nvGraphicFramePr>
          <p:cNvPr id="5" name="Content Placeholder 2">
            <a:extLst>
              <a:ext uri="{FF2B5EF4-FFF2-40B4-BE49-F238E27FC236}">
                <a16:creationId xmlns:a16="http://schemas.microsoft.com/office/drawing/2014/main" id="{2DE8F4F2-0A0A-6177-305D-03E1030A93A1}"/>
              </a:ext>
            </a:extLst>
          </p:cNvPr>
          <p:cNvGraphicFramePr>
            <a:graphicFrameLocks noGrp="1"/>
          </p:cNvGraphicFramePr>
          <p:nvPr>
            <p:ph idx="1"/>
            <p:extLst>
              <p:ext uri="{D42A27DB-BD31-4B8C-83A1-F6EECF244321}">
                <p14:modId xmlns:p14="http://schemas.microsoft.com/office/powerpoint/2010/main" val="3561274841"/>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04762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FDFB-C439-F7AC-2AA7-67F0995A873C}"/>
              </a:ext>
            </a:extLst>
          </p:cNvPr>
          <p:cNvSpPr>
            <a:spLocks noGrp="1"/>
          </p:cNvSpPr>
          <p:nvPr>
            <p:ph type="title"/>
          </p:nvPr>
        </p:nvSpPr>
        <p:spPr/>
        <p:txBody>
          <a:bodyPr/>
          <a:lstStyle/>
          <a:p>
            <a:r>
              <a:rPr lang="en-US" dirty="0"/>
              <a:t>The Questions-Phase ONE</a:t>
            </a:r>
          </a:p>
        </p:txBody>
      </p:sp>
      <p:sp>
        <p:nvSpPr>
          <p:cNvPr id="3" name="Content Placeholder 2">
            <a:extLst>
              <a:ext uri="{FF2B5EF4-FFF2-40B4-BE49-F238E27FC236}">
                <a16:creationId xmlns:a16="http://schemas.microsoft.com/office/drawing/2014/main" id="{CD809003-B956-F4B0-5C8E-F02AA767B4F1}"/>
              </a:ext>
            </a:extLst>
          </p:cNvPr>
          <p:cNvSpPr>
            <a:spLocks noGrp="1"/>
          </p:cNvSpPr>
          <p:nvPr>
            <p:ph idx="1"/>
          </p:nvPr>
        </p:nvSpPr>
        <p:spPr/>
        <p:txBody>
          <a:bodyPr/>
          <a:lstStyle/>
          <a:p>
            <a:r>
              <a:rPr lang="en-US" dirty="0"/>
              <a:t>What is the rate of change of crimes with respect to the population and the year?</a:t>
            </a:r>
          </a:p>
          <a:p>
            <a:r>
              <a:rPr lang="en-US" dirty="0"/>
              <a:t>What is the crime peak times and dates and does the holidays affect the crime rate?</a:t>
            </a:r>
          </a:p>
          <a:p>
            <a:r>
              <a:rPr lang="en-US" dirty="0"/>
              <a:t>Do the districts having a high arrest rate affect the rate of crime in the district?</a:t>
            </a:r>
          </a:p>
          <a:p>
            <a:r>
              <a:rPr lang="en-US" dirty="0"/>
              <a:t>Do the percentage of housing crowded get affected by the percentage of unemployment and does that affect the per capita income as well?</a:t>
            </a:r>
          </a:p>
        </p:txBody>
      </p:sp>
    </p:spTree>
    <p:extLst>
      <p:ext uri="{BB962C8B-B14F-4D97-AF65-F5344CB8AC3E}">
        <p14:creationId xmlns:p14="http://schemas.microsoft.com/office/powerpoint/2010/main" val="25695516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3636-FCFE-EF08-AF71-5E09DDF792A5}"/>
              </a:ext>
            </a:extLst>
          </p:cNvPr>
          <p:cNvSpPr>
            <a:spLocks noGrp="1"/>
          </p:cNvSpPr>
          <p:nvPr>
            <p:ph type="title"/>
          </p:nvPr>
        </p:nvSpPr>
        <p:spPr>
          <a:xfrm>
            <a:off x="4927472" y="609600"/>
            <a:ext cx="6340084" cy="1326321"/>
          </a:xfrm>
        </p:spPr>
        <p:txBody>
          <a:bodyPr>
            <a:normAutofit/>
          </a:bodyPr>
          <a:lstStyle/>
          <a:p>
            <a:r>
              <a:rPr lang="en-US" sz="3600" dirty="0">
                <a:solidFill>
                  <a:srgbClr val="FFFFFF"/>
                </a:solidFill>
              </a:rPr>
              <a:t>Visualization And analysis q1</a:t>
            </a:r>
            <a:endParaRPr lang="en-US" dirty="0"/>
          </a:p>
        </p:txBody>
      </p:sp>
      <p:sp>
        <p:nvSpPr>
          <p:cNvPr id="14" name="Rectangle 13">
            <a:extLst>
              <a:ext uri="{FF2B5EF4-FFF2-40B4-BE49-F238E27FC236}">
                <a16:creationId xmlns:a16="http://schemas.microsoft.com/office/drawing/2014/main" id="{F53F218C-D376-40A2-8215-DC5A53861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A2D4F8B-E1DD-316B-57A4-FB2C15F66D94}"/>
              </a:ext>
            </a:extLst>
          </p:cNvPr>
          <p:cNvPicPr>
            <a:picLocks noChangeAspect="1"/>
          </p:cNvPicPr>
          <p:nvPr/>
        </p:nvPicPr>
        <p:blipFill>
          <a:blip r:embed="rId3"/>
          <a:stretch>
            <a:fillRect/>
          </a:stretch>
        </p:blipFill>
        <p:spPr>
          <a:xfrm>
            <a:off x="811340" y="819072"/>
            <a:ext cx="3160296" cy="2512436"/>
          </a:xfrm>
          <a:prstGeom prst="rect">
            <a:avLst/>
          </a:prstGeom>
        </p:spPr>
      </p:pic>
      <p:sp>
        <p:nvSpPr>
          <p:cNvPr id="20" name="Rectangle 15">
            <a:extLst>
              <a:ext uri="{FF2B5EF4-FFF2-40B4-BE49-F238E27FC236}">
                <a16:creationId xmlns:a16="http://schemas.microsoft.com/office/drawing/2014/main" id="{3AE5CF73-3769-4377-8DFC-C1463DDDE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CEF6A9-F4A3-17D6-DFBA-7085B62B1937}"/>
              </a:ext>
            </a:extLst>
          </p:cNvPr>
          <p:cNvPicPr>
            <a:picLocks noChangeAspect="1"/>
          </p:cNvPicPr>
          <p:nvPr/>
        </p:nvPicPr>
        <p:blipFill>
          <a:blip r:embed="rId4"/>
          <a:stretch>
            <a:fillRect/>
          </a:stretch>
        </p:blipFill>
        <p:spPr>
          <a:xfrm>
            <a:off x="867892" y="3420405"/>
            <a:ext cx="3427017" cy="2621149"/>
          </a:xfrm>
          <a:prstGeom prst="rect">
            <a:avLst/>
          </a:prstGeom>
        </p:spPr>
      </p:pic>
      <p:sp>
        <p:nvSpPr>
          <p:cNvPr id="11" name="Content Placeholder 10">
            <a:extLst>
              <a:ext uri="{FF2B5EF4-FFF2-40B4-BE49-F238E27FC236}">
                <a16:creationId xmlns:a16="http://schemas.microsoft.com/office/drawing/2014/main" id="{5966127F-973C-0E2B-E333-268CD1AD0509}"/>
              </a:ext>
            </a:extLst>
          </p:cNvPr>
          <p:cNvSpPr>
            <a:spLocks noGrp="1"/>
          </p:cNvSpPr>
          <p:nvPr>
            <p:ph idx="1"/>
          </p:nvPr>
        </p:nvSpPr>
        <p:spPr>
          <a:xfrm>
            <a:off x="4927471" y="2096063"/>
            <a:ext cx="6340085" cy="3957131"/>
          </a:xfrm>
        </p:spPr>
        <p:txBody>
          <a:bodyPr>
            <a:normAutofit/>
          </a:bodyPr>
          <a:lstStyle/>
          <a:p>
            <a:r>
              <a:rPr lang="en-US" sz="1600" dirty="0"/>
              <a:t>Analysis of Q1 states that there is an inverse relationship between the rate of crimes and population from 1994 to 2000 as the crime rate was dropping and the population was rising. From 2000 to 2008 it is probably the same as 1994 to 2000 except for motor vehicle which increased so as years passed population rose and crime rates declined.</a:t>
            </a:r>
          </a:p>
        </p:txBody>
      </p:sp>
    </p:spTree>
    <p:extLst>
      <p:ext uri="{BB962C8B-B14F-4D97-AF65-F5344CB8AC3E}">
        <p14:creationId xmlns:p14="http://schemas.microsoft.com/office/powerpoint/2010/main" val="2483363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F99FF037-F179-44F2-8110-A76AD8C7F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E9572-7ADC-0E79-270C-18DCC63C32F7}"/>
              </a:ext>
            </a:extLst>
          </p:cNvPr>
          <p:cNvSpPr>
            <a:spLocks noGrp="1"/>
          </p:cNvSpPr>
          <p:nvPr>
            <p:ph type="title"/>
          </p:nvPr>
        </p:nvSpPr>
        <p:spPr>
          <a:xfrm>
            <a:off x="4927472" y="609600"/>
            <a:ext cx="6340084" cy="1326321"/>
          </a:xfrm>
        </p:spPr>
        <p:txBody>
          <a:bodyPr>
            <a:normAutofit/>
          </a:bodyPr>
          <a:lstStyle/>
          <a:p>
            <a:r>
              <a:rPr lang="en-US" sz="3600" dirty="0">
                <a:solidFill>
                  <a:srgbClr val="FFFFFF"/>
                </a:solidFill>
              </a:rPr>
              <a:t>Visualization And analysis q2</a:t>
            </a:r>
            <a:endParaRPr lang="en-GB" dirty="0"/>
          </a:p>
        </p:txBody>
      </p:sp>
      <p:sp>
        <p:nvSpPr>
          <p:cNvPr id="16" name="Rectangle 15">
            <a:extLst>
              <a:ext uri="{FF2B5EF4-FFF2-40B4-BE49-F238E27FC236}">
                <a16:creationId xmlns:a16="http://schemas.microsoft.com/office/drawing/2014/main" id="{8D83E6CB-DF74-4884-A854-7F9B9A1B0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84A6A1-1D76-452D-B158-00B067BD1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888A035-8EEA-0E7C-0ADD-9C6B345315C5}"/>
              </a:ext>
            </a:extLst>
          </p:cNvPr>
          <p:cNvPicPr>
            <a:picLocks noChangeAspect="1"/>
          </p:cNvPicPr>
          <p:nvPr/>
        </p:nvPicPr>
        <p:blipFill rotWithShape="1">
          <a:blip r:embed="rId3"/>
          <a:srcRect t="5522" r="-5" b="-5"/>
          <a:stretch/>
        </p:blipFill>
        <p:spPr>
          <a:xfrm>
            <a:off x="924444" y="897307"/>
            <a:ext cx="3253310" cy="2451260"/>
          </a:xfrm>
          <a:prstGeom prst="rect">
            <a:avLst/>
          </a:prstGeom>
        </p:spPr>
      </p:pic>
      <p:pic>
        <p:nvPicPr>
          <p:cNvPr id="7" name="Picture 6">
            <a:extLst>
              <a:ext uri="{FF2B5EF4-FFF2-40B4-BE49-F238E27FC236}">
                <a16:creationId xmlns:a16="http://schemas.microsoft.com/office/drawing/2014/main" id="{F5C915D3-B30F-368E-5352-27A1FB333952}"/>
              </a:ext>
            </a:extLst>
          </p:cNvPr>
          <p:cNvPicPr>
            <a:picLocks noChangeAspect="1"/>
          </p:cNvPicPr>
          <p:nvPr/>
        </p:nvPicPr>
        <p:blipFill rotWithShape="1">
          <a:blip r:embed="rId4"/>
          <a:srcRect t="8393" r="-5" b="-5"/>
          <a:stretch/>
        </p:blipFill>
        <p:spPr>
          <a:xfrm>
            <a:off x="924444" y="3345621"/>
            <a:ext cx="3351992" cy="2525618"/>
          </a:xfrm>
          <a:prstGeom prst="rect">
            <a:avLst/>
          </a:prstGeom>
        </p:spPr>
      </p:pic>
      <p:sp>
        <p:nvSpPr>
          <p:cNvPr id="24" name="Content Placeholder 10">
            <a:extLst>
              <a:ext uri="{FF2B5EF4-FFF2-40B4-BE49-F238E27FC236}">
                <a16:creationId xmlns:a16="http://schemas.microsoft.com/office/drawing/2014/main" id="{6A08238B-2888-62BE-2A85-15DCFE16A4E4}"/>
              </a:ext>
            </a:extLst>
          </p:cNvPr>
          <p:cNvSpPr>
            <a:spLocks noGrp="1"/>
          </p:cNvSpPr>
          <p:nvPr>
            <p:ph idx="1"/>
          </p:nvPr>
        </p:nvSpPr>
        <p:spPr>
          <a:xfrm>
            <a:off x="4927471" y="2096063"/>
            <a:ext cx="6340085" cy="3957131"/>
          </a:xfrm>
        </p:spPr>
        <p:txBody>
          <a:bodyPr>
            <a:normAutofit/>
          </a:bodyPr>
          <a:lstStyle/>
          <a:p>
            <a:r>
              <a:rPr lang="en-US" sz="1600" dirty="0"/>
              <a:t>In Q2 it was concluded that crime rates are greatly affected by the holidays.</a:t>
            </a:r>
          </a:p>
          <a:p>
            <a:r>
              <a:rPr lang="en-US" sz="1600" dirty="0"/>
              <a:t>There is an obvious peak on the new year's eve.</a:t>
            </a:r>
          </a:p>
          <a:p>
            <a:r>
              <a:rPr lang="en-US" sz="1600" dirty="0"/>
              <a:t>The average frequency of arrests is increased in the months of the summer vacation (from May to October).</a:t>
            </a:r>
          </a:p>
          <a:p>
            <a:r>
              <a:rPr lang="en-US" sz="1600" dirty="0"/>
              <a:t> There is a huge peak of arrests in May 2020, which is when the black lives matter protests happened.</a:t>
            </a:r>
          </a:p>
          <a:p>
            <a:r>
              <a:rPr lang="en-US" sz="1600" dirty="0"/>
              <a:t>Winter break also has an impact on the arrest rates, as there is a peak trend in February of every year.</a:t>
            </a:r>
          </a:p>
        </p:txBody>
      </p:sp>
    </p:spTree>
    <p:extLst>
      <p:ext uri="{BB962C8B-B14F-4D97-AF65-F5344CB8AC3E}">
        <p14:creationId xmlns:p14="http://schemas.microsoft.com/office/powerpoint/2010/main" val="373159105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5A75-D102-13ED-E6B5-AEA260A9A675}"/>
              </a:ext>
            </a:extLst>
          </p:cNvPr>
          <p:cNvSpPr>
            <a:spLocks noGrp="1"/>
          </p:cNvSpPr>
          <p:nvPr>
            <p:ph type="title"/>
          </p:nvPr>
        </p:nvSpPr>
        <p:spPr>
          <a:xfrm>
            <a:off x="913795" y="609600"/>
            <a:ext cx="10353761" cy="1326321"/>
          </a:xfrm>
        </p:spPr>
        <p:txBody>
          <a:bodyPr>
            <a:normAutofit/>
          </a:bodyPr>
          <a:lstStyle/>
          <a:p>
            <a:r>
              <a:rPr lang="en-US" sz="3600" dirty="0">
                <a:solidFill>
                  <a:srgbClr val="FFFFFF"/>
                </a:solidFill>
              </a:rPr>
              <a:t>Visualization And analysis q3</a:t>
            </a:r>
            <a:endParaRPr lang="en-GB" dirty="0"/>
          </a:p>
        </p:txBody>
      </p:sp>
      <p:sp>
        <p:nvSpPr>
          <p:cNvPr id="25" name="Content Placeholder 12">
            <a:extLst>
              <a:ext uri="{FF2B5EF4-FFF2-40B4-BE49-F238E27FC236}">
                <a16:creationId xmlns:a16="http://schemas.microsoft.com/office/drawing/2014/main" id="{36420557-D4AC-D343-C9AB-FDFC7BBE4770}"/>
              </a:ext>
            </a:extLst>
          </p:cNvPr>
          <p:cNvSpPr>
            <a:spLocks noGrp="1"/>
          </p:cNvSpPr>
          <p:nvPr>
            <p:ph idx="1"/>
          </p:nvPr>
        </p:nvSpPr>
        <p:spPr>
          <a:xfrm>
            <a:off x="331105" y="1845077"/>
            <a:ext cx="5759570" cy="4590230"/>
          </a:xfrm>
        </p:spPr>
        <p:txBody>
          <a:bodyPr>
            <a:noAutofit/>
          </a:bodyPr>
          <a:lstStyle/>
          <a:p>
            <a:r>
              <a:rPr lang="en-US" sz="1200" dirty="0"/>
              <a:t>It was discovered in Q3 that a low arrest rate does not always mean the ratio of crime to arrest is bigger also the crime rate does not have to impacted by the high arrest rate.</a:t>
            </a:r>
          </a:p>
          <a:p>
            <a:r>
              <a:rPr lang="en-US" sz="1200" dirty="0"/>
              <a:t>In District 8, which has the highest number of arrests overall, has lower number of crimes than about 5 other districts. While having one of the lowest crimes to arrest ratio (The lower the better), especially in the first 15 district.</a:t>
            </a:r>
          </a:p>
          <a:p>
            <a:r>
              <a:rPr lang="en-US" sz="1200" dirty="0"/>
              <a:t>On the other hand, district 20 has the lowest number of arrest and the lowest number of crimes, but a low ratio of crimes to arrest which indicates a good police department and a safe neighborhood with little to no crimes. </a:t>
            </a:r>
          </a:p>
          <a:p>
            <a:r>
              <a:rPr lang="en-US" sz="1200" dirty="0"/>
              <a:t>While there are exceptions like district 11 which has all three of high arrest numbers, high crime number and high crime to arrest ratio. Which may indicate that this district has a high arrest number indicating a good police department as well but a dangerous neighborhood.</a:t>
            </a:r>
          </a:p>
          <a:p>
            <a:r>
              <a:rPr lang="en-US" sz="1200" dirty="0"/>
              <a:t>While there is a trend of having a low arrest rate tend to give a better ratio of crime to arrest, there are some exceptions where a district might have a high arrest rate but a low ratio as in district 8.</a:t>
            </a:r>
          </a:p>
        </p:txBody>
      </p:sp>
      <p:pic>
        <p:nvPicPr>
          <p:cNvPr id="9" name="Picture 8">
            <a:extLst>
              <a:ext uri="{FF2B5EF4-FFF2-40B4-BE49-F238E27FC236}">
                <a16:creationId xmlns:a16="http://schemas.microsoft.com/office/drawing/2014/main" id="{CC2DD251-DFE7-A8AA-7412-EB1605CFEF4A}"/>
              </a:ext>
            </a:extLst>
          </p:cNvPr>
          <p:cNvPicPr>
            <a:picLocks noChangeAspect="1"/>
          </p:cNvPicPr>
          <p:nvPr/>
        </p:nvPicPr>
        <p:blipFill rotWithShape="1">
          <a:blip r:embed="rId3"/>
          <a:srcRect t="9545" r="-1" b="673"/>
          <a:stretch/>
        </p:blipFill>
        <p:spPr>
          <a:xfrm>
            <a:off x="6357257" y="2210935"/>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8362117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B03C8E17-A139-4EFD-A536-48D5DBB9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C425E-F8D9-2812-1D7D-D310E3E7FA62}"/>
              </a:ext>
            </a:extLst>
          </p:cNvPr>
          <p:cNvSpPr>
            <a:spLocks noGrp="1"/>
          </p:cNvSpPr>
          <p:nvPr>
            <p:ph type="title"/>
          </p:nvPr>
        </p:nvSpPr>
        <p:spPr>
          <a:xfrm>
            <a:off x="731485" y="609600"/>
            <a:ext cx="4754022" cy="1326321"/>
          </a:xfrm>
        </p:spPr>
        <p:txBody>
          <a:bodyPr>
            <a:normAutofit/>
          </a:bodyPr>
          <a:lstStyle/>
          <a:p>
            <a:r>
              <a:rPr lang="en-US" sz="3600" dirty="0">
                <a:solidFill>
                  <a:srgbClr val="FFFFFF"/>
                </a:solidFill>
              </a:rPr>
              <a:t>Visualization And analysis q4</a:t>
            </a:r>
            <a:endParaRPr lang="en-GB" dirty="0"/>
          </a:p>
        </p:txBody>
      </p:sp>
      <p:sp>
        <p:nvSpPr>
          <p:cNvPr id="18" name="Content Placeholder 10">
            <a:extLst>
              <a:ext uri="{FF2B5EF4-FFF2-40B4-BE49-F238E27FC236}">
                <a16:creationId xmlns:a16="http://schemas.microsoft.com/office/drawing/2014/main" id="{FF43A173-2118-9FA6-DA14-BF84B6266F90}"/>
              </a:ext>
            </a:extLst>
          </p:cNvPr>
          <p:cNvSpPr>
            <a:spLocks noGrp="1"/>
          </p:cNvSpPr>
          <p:nvPr>
            <p:ph idx="1"/>
          </p:nvPr>
        </p:nvSpPr>
        <p:spPr>
          <a:xfrm>
            <a:off x="656321" y="1935921"/>
            <a:ext cx="4754022" cy="4312479"/>
          </a:xfrm>
        </p:spPr>
        <p:txBody>
          <a:bodyPr>
            <a:normAutofit lnSpcReduction="10000"/>
          </a:bodyPr>
          <a:lstStyle/>
          <a:p>
            <a:r>
              <a:rPr lang="en-US" sz="1100" dirty="0"/>
              <a:t>Q4 shows that there is a positive relationship between the percentage of housing crowded and unemployment  except for three districts while the per capita income has an inverse relationship between it and the housing crowded and unemployment rates.</a:t>
            </a:r>
          </a:p>
          <a:p>
            <a:r>
              <a:rPr lang="en-US" sz="1100" dirty="0"/>
              <a:t>In the first graph both lines of unemployment and housing crowded are nearly identical, in the peaks and the lowest points, with a strange exception of the districts 50, 51, 52, where they have a high unemployment rate and has a decreasing line, but unlike the remaining 77 district, they have a low housing crowded rate but an escalating line, which means that they have an inverse relation. The second graph indicates that as the unemployment rate is low the per capita income is high, as in district 8, which has the highest per capita income, has a low unemployment and housing crowded rate. While district 54 which has the lowest per capita income has the highest unemployment rate.</a:t>
            </a:r>
          </a:p>
          <a:p>
            <a:r>
              <a:rPr lang="en-US" sz="1100" dirty="0"/>
              <a:t>Percentage of housing crowded gets affected identically as the unemployment, except for the exception of districts 50, 51, and 52. While the per capita income is nearly the exact inverse of the housing crowded and unemployment rates.</a:t>
            </a:r>
          </a:p>
        </p:txBody>
      </p:sp>
      <p:pic>
        <p:nvPicPr>
          <p:cNvPr id="7" name="Picture 6">
            <a:extLst>
              <a:ext uri="{FF2B5EF4-FFF2-40B4-BE49-F238E27FC236}">
                <a16:creationId xmlns:a16="http://schemas.microsoft.com/office/drawing/2014/main" id="{82F0CE7C-A560-5C93-6FB7-ED8EEA4EA806}"/>
              </a:ext>
            </a:extLst>
          </p:cNvPr>
          <p:cNvPicPr>
            <a:picLocks noChangeAspect="1"/>
          </p:cNvPicPr>
          <p:nvPr/>
        </p:nvPicPr>
        <p:blipFill rotWithShape="1">
          <a:blip r:embed="rId3"/>
          <a:srcRect l="23635" r="15495" b="-1"/>
          <a:stretch/>
        </p:blipFill>
        <p:spPr>
          <a:xfrm>
            <a:off x="6096000" y="2900218"/>
            <a:ext cx="6096000" cy="3957782"/>
          </a:xfrm>
          <a:prstGeom prst="rect">
            <a:avLst/>
          </a:prstGeom>
        </p:spPr>
      </p:pic>
      <p:pic>
        <p:nvPicPr>
          <p:cNvPr id="5" name="Content Placeholder 4">
            <a:extLst>
              <a:ext uri="{FF2B5EF4-FFF2-40B4-BE49-F238E27FC236}">
                <a16:creationId xmlns:a16="http://schemas.microsoft.com/office/drawing/2014/main" id="{4D9DC1EA-8725-4914-E421-B0D439F4D511}"/>
              </a:ext>
            </a:extLst>
          </p:cNvPr>
          <p:cNvPicPr>
            <a:picLocks noChangeAspect="1"/>
          </p:cNvPicPr>
          <p:nvPr/>
        </p:nvPicPr>
        <p:blipFill rotWithShape="1">
          <a:blip r:embed="rId4"/>
          <a:srcRect l="1596" r="3515" b="2"/>
          <a:stretch/>
        </p:blipFill>
        <p:spPr>
          <a:xfrm>
            <a:off x="6181725" y="10"/>
            <a:ext cx="6010275" cy="2900208"/>
          </a:xfrm>
          <a:prstGeom prst="rect">
            <a:avLst/>
          </a:prstGeom>
        </p:spPr>
      </p:pic>
      <p:cxnSp>
        <p:nvCxnSpPr>
          <p:cNvPr id="28" name="Straight Connector 24">
            <a:extLst>
              <a:ext uri="{FF2B5EF4-FFF2-40B4-BE49-F238E27FC236}">
                <a16:creationId xmlns:a16="http://schemas.microsoft.com/office/drawing/2014/main" id="{375D48A8-2626-43C2-A49F-191CD45CAE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430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423</TotalTime>
  <Words>1587</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Rockwell</vt:lpstr>
      <vt:lpstr>Symbol</vt:lpstr>
      <vt:lpstr>Times New Roman</vt:lpstr>
      <vt:lpstr>Damask</vt:lpstr>
      <vt:lpstr>Crime and Socioeconomics Indicators </vt:lpstr>
      <vt:lpstr>Problem statement</vt:lpstr>
      <vt:lpstr>The Data-phase one</vt:lpstr>
      <vt:lpstr>Data Cleaning-Phase ONE</vt:lpstr>
      <vt:lpstr>The Questions-Phase ONE</vt:lpstr>
      <vt:lpstr>Visualization And analysis q1</vt:lpstr>
      <vt:lpstr>Visualization And analysis q2</vt:lpstr>
      <vt:lpstr>Visualization And analysis q3</vt:lpstr>
      <vt:lpstr>Visualization And analysis q4</vt:lpstr>
      <vt:lpstr>The data-phase two</vt:lpstr>
      <vt:lpstr>Data Scraping-Phase TWO</vt:lpstr>
      <vt:lpstr>The Questions-Phase TWO</vt:lpstr>
      <vt:lpstr>Data Cleaning –Phase TWO</vt:lpstr>
      <vt:lpstr>Visualization And analysis q5</vt:lpstr>
      <vt:lpstr>Visualization And analysis q6</vt:lpstr>
      <vt:lpstr>Visualization And analysis q7</vt:lpstr>
      <vt:lpstr>Obstacles we faced</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Socioeconomics Indicators </dc:title>
  <dc:creator>Mohamed194379</dc:creator>
  <cp:lastModifiedBy>Abdelrahman Zaky</cp:lastModifiedBy>
  <cp:revision>42</cp:revision>
  <dcterms:created xsi:type="dcterms:W3CDTF">2022-05-07T10:57:44Z</dcterms:created>
  <dcterms:modified xsi:type="dcterms:W3CDTF">2022-05-08T19:57:54Z</dcterms:modified>
</cp:coreProperties>
</file>