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595"/>
  </p:normalViewPr>
  <p:slideViewPr>
    <p:cSldViewPr snapToGrid="0" snapToObjects="1">
      <p:cViewPr>
        <p:scale>
          <a:sx n="91" d="100"/>
          <a:sy n="91" d="100"/>
        </p:scale>
        <p:origin x="176" y="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C5678-F3BA-874E-BD10-B501597CA1D2}" type="datetimeFigureOut">
              <a:rPr lang="en-US" smtClean="0"/>
              <a:t>11/7/16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0967F-505C-514F-8642-DC30FB28F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995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C5678-F3BA-874E-BD10-B501597CA1D2}" type="datetimeFigureOut">
              <a:rPr lang="en-US" smtClean="0"/>
              <a:t>11/7/16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0967F-505C-514F-8642-DC30FB28F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80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C5678-F3BA-874E-BD10-B501597CA1D2}" type="datetimeFigureOut">
              <a:rPr lang="en-US" smtClean="0"/>
              <a:t>11/7/16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0967F-505C-514F-8642-DC30FB28F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814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C5678-F3BA-874E-BD10-B501597CA1D2}" type="datetimeFigureOut">
              <a:rPr lang="en-US" smtClean="0"/>
              <a:t>11/7/16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0967F-505C-514F-8642-DC30FB28F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809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C5678-F3BA-874E-BD10-B501597CA1D2}" type="datetimeFigureOut">
              <a:rPr lang="en-US" smtClean="0"/>
              <a:t>11/7/16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0967F-505C-514F-8642-DC30FB28F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65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C5678-F3BA-874E-BD10-B501597CA1D2}" type="datetimeFigureOut">
              <a:rPr lang="en-US" smtClean="0"/>
              <a:t>11/7/16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0967F-505C-514F-8642-DC30FB28F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001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C5678-F3BA-874E-BD10-B501597CA1D2}" type="datetimeFigureOut">
              <a:rPr lang="en-US" smtClean="0"/>
              <a:t>11/7/16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0967F-505C-514F-8642-DC30FB28F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197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C5678-F3BA-874E-BD10-B501597CA1D2}" type="datetimeFigureOut">
              <a:rPr lang="en-US" smtClean="0"/>
              <a:t>11/7/16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0967F-505C-514F-8642-DC30FB28F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491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C5678-F3BA-874E-BD10-B501597CA1D2}" type="datetimeFigureOut">
              <a:rPr lang="en-US" smtClean="0"/>
              <a:t>11/7/16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0967F-505C-514F-8642-DC30FB28F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457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C5678-F3BA-874E-BD10-B501597CA1D2}" type="datetimeFigureOut">
              <a:rPr lang="en-US" smtClean="0"/>
              <a:t>11/7/16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0967F-505C-514F-8642-DC30FB28F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609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C5678-F3BA-874E-BD10-B501597CA1D2}" type="datetimeFigureOut">
              <a:rPr lang="en-US" smtClean="0"/>
              <a:t>11/7/16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0967F-505C-514F-8642-DC30FB28F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91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5C5678-F3BA-874E-BD10-B501597CA1D2}" type="datetimeFigureOut">
              <a:rPr lang="en-US" smtClean="0"/>
              <a:t>11/7/16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C0967F-505C-514F-8642-DC30FB28F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297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1" t="13743" r="61117" b="2062"/>
          <a:stretch/>
        </p:blipFill>
        <p:spPr>
          <a:xfrm>
            <a:off x="661180" y="379828"/>
            <a:ext cx="10592974" cy="455793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61180" y="5359791"/>
            <a:ext cx="10874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Figure 1.a </a:t>
            </a:r>
            <a:r>
              <a:rPr lang="mr-IN" b="1" dirty="0" smtClean="0"/>
              <a:t>–</a:t>
            </a:r>
            <a:r>
              <a:rPr lang="en-US" b="1" dirty="0" smtClean="0"/>
              <a:t> Spike Train Response To 20Hz Stimuli.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61180" y="0"/>
            <a:ext cx="10592974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Neural Activity Response Modulated by 20Hz Sinusoidal Wave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 rot="5400000">
            <a:off x="-311277" y="2474127"/>
            <a:ext cx="1575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Voltage (V)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957667" y="4964109"/>
            <a:ext cx="879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Time(s)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783771" y="5729123"/>
            <a:ext cx="104703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recording shows the elicited response of the cockroach afferent axon to a 20Hz stimulation. The spikes phase lock to the peak of each cycle.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361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5" t="12048" b="11570"/>
          <a:stretch/>
        </p:blipFill>
        <p:spPr>
          <a:xfrm>
            <a:off x="1943100" y="676698"/>
            <a:ext cx="8370228" cy="389530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543550" y="4572000"/>
            <a:ext cx="1805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Times (</a:t>
            </a:r>
            <a:r>
              <a:rPr lang="en-US" dirty="0" err="1" smtClean="0"/>
              <a:t>ms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 rot="5400000">
            <a:off x="1089779" y="2548890"/>
            <a:ext cx="1337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Counts/Bin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068830" y="182880"/>
            <a:ext cx="8244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Raster Display and PSTH of Neural Response to Periodic 20 Hz Stimulation 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068830" y="5052060"/>
            <a:ext cx="82444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Figure 1.b </a:t>
            </a:r>
            <a:r>
              <a:rPr lang="mr-IN" b="1" dirty="0" smtClean="0"/>
              <a:t>–</a:t>
            </a:r>
            <a:r>
              <a:rPr lang="en-US" b="1" dirty="0" smtClean="0"/>
              <a:t> Neural Activity During 20Hz Stimulation.</a:t>
            </a:r>
          </a:p>
          <a:p>
            <a:r>
              <a:rPr lang="en-US" dirty="0" smtClean="0"/>
              <a:t>This shows the average spikes divided into each bin, providing an estimate of spike rate as a function of time. </a:t>
            </a:r>
            <a:r>
              <a:rPr lang="en-US" b="1" dirty="0" smtClean="0"/>
              <a:t> </a:t>
            </a:r>
            <a:r>
              <a:rPr lang="en-US" dirty="0" smtClean="0"/>
              <a:t>The nerve was stimulated by a 20Hz stimulus and we see that about every 1/20</a:t>
            </a:r>
            <a:r>
              <a:rPr lang="en-US" baseline="30000" dirty="0" smtClean="0"/>
              <a:t>th</a:t>
            </a:r>
            <a:r>
              <a:rPr lang="en-US" dirty="0" smtClean="0"/>
              <a:t>  of a second a spike occurs consistently for each trial.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17696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9" t="21947" r="61295" b="1666"/>
          <a:stretch/>
        </p:blipFill>
        <p:spPr>
          <a:xfrm>
            <a:off x="725761" y="592126"/>
            <a:ext cx="6916011" cy="551475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9647" y="268960"/>
            <a:ext cx="6916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Neural Activity Response Modulated by 30Hz Sinusoidal Wave</a:t>
            </a:r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 rot="5400000">
            <a:off x="2589" y="2719364"/>
            <a:ext cx="12141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Voltage (V)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497943" y="6211669"/>
            <a:ext cx="8803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Time(s)</a:t>
            </a: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641772" y="592125"/>
            <a:ext cx="436154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Figure 2.a </a:t>
            </a:r>
            <a:r>
              <a:rPr lang="mr-IN" b="1" dirty="0" smtClean="0"/>
              <a:t>–</a:t>
            </a:r>
            <a:r>
              <a:rPr lang="en-US" b="1" dirty="0" smtClean="0"/>
              <a:t> Spike Train Response To 30Hz Stimuli.</a:t>
            </a:r>
            <a:r>
              <a:rPr lang="en-US" dirty="0" smtClean="0"/>
              <a:t> This recording shows the elicited response of the cockroach afferent axon to a 30Hz stimulation. There is responses coming from two nerves, one which spikes at an amplitude around the height of the orange line (approx. </a:t>
            </a:r>
            <a:r>
              <a:rPr lang="en-US" dirty="0" smtClean="0"/>
              <a:t>0.005V), and another at an amplitude at the height of the the blue line (approx. 0.01V).  </a:t>
            </a:r>
            <a:endParaRPr lang="en-US" b="1" dirty="0" smtClean="0"/>
          </a:p>
          <a:p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3497943" y="1631852"/>
            <a:ext cx="0" cy="464234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3868615" y="915291"/>
            <a:ext cx="0" cy="1180795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2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2" t="10476" b="12380"/>
          <a:stretch/>
        </p:blipFill>
        <p:spPr>
          <a:xfrm>
            <a:off x="609600" y="566058"/>
            <a:ext cx="10960100" cy="4292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4743" y="275771"/>
            <a:ext cx="10814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Raster Display and PSTH of Neural Response to Periodic 30 Hz Stimulation  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54743" y="5355771"/>
            <a:ext cx="1065348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Figure 2.b </a:t>
            </a:r>
            <a:r>
              <a:rPr lang="mr-IN" b="1" dirty="0" smtClean="0"/>
              <a:t>–</a:t>
            </a:r>
            <a:r>
              <a:rPr lang="en-US" b="1" dirty="0" smtClean="0"/>
              <a:t> Neural Activity During 30Hz Stimulation.</a:t>
            </a:r>
          </a:p>
          <a:p>
            <a:r>
              <a:rPr lang="en-US" dirty="0" smtClean="0"/>
              <a:t>This shows the average spikes divided into each bin, providing an estimate of spike rate as a function of time. </a:t>
            </a:r>
            <a:r>
              <a:rPr lang="en-US" b="1" dirty="0" smtClean="0"/>
              <a:t> </a:t>
            </a:r>
            <a:r>
              <a:rPr lang="en-US" dirty="0" smtClean="0"/>
              <a:t>The nerve was stimulated by a 30Hz stimulus and we see that the some spiking occurs inconsistently for the combined 10 trials.</a:t>
            </a:r>
            <a:r>
              <a:rPr lang="en-US" u="sng" dirty="0" smtClean="0"/>
              <a:t> </a:t>
            </a:r>
            <a:r>
              <a:rPr lang="en-US" dirty="0" smtClean="0"/>
              <a:t>This means the responses are not consistently phase-locking to the cycles of the sinusoidal stimuli during each trial. </a:t>
            </a:r>
            <a:endParaRPr lang="en-US" b="1" dirty="0" smtClean="0"/>
          </a:p>
          <a:p>
            <a:r>
              <a:rPr lang="en-US" b="1" dirty="0" smtClean="0"/>
              <a:t> </a:t>
            </a:r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 rot="5400000">
            <a:off x="-43809" y="2527692"/>
            <a:ext cx="1227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/>
              <a:t>Counts/Bin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477795" y="4858658"/>
            <a:ext cx="1207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Times (</a:t>
            </a:r>
            <a:r>
              <a:rPr lang="en-US" dirty="0" err="1" smtClean="0"/>
              <a:t>ms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037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3" t="21164" r="61527" b="2222"/>
          <a:stretch/>
        </p:blipFill>
        <p:spPr>
          <a:xfrm>
            <a:off x="624114" y="493484"/>
            <a:ext cx="7315200" cy="561703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 rot="5400000">
            <a:off x="-167610" y="3117333"/>
            <a:ext cx="12141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/>
              <a:t>Voltage (V)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841529" y="6110514"/>
            <a:ext cx="88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Time(s)</a:t>
            </a:r>
            <a:endParaRPr lang="en-US" dirty="0" smtClean="0"/>
          </a:p>
        </p:txBody>
      </p:sp>
      <p:sp>
        <p:nvSpPr>
          <p:cNvPr id="7" name="Rectangle 6"/>
          <p:cNvSpPr/>
          <p:nvPr/>
        </p:nvSpPr>
        <p:spPr>
          <a:xfrm>
            <a:off x="624114" y="124152"/>
            <a:ext cx="7315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Neural Activity Response Modulated by 40Hz Sinusoidal Wave</a:t>
            </a:r>
            <a:endParaRPr lang="en-US" dirty="0" smtClean="0"/>
          </a:p>
        </p:txBody>
      </p:sp>
      <p:sp>
        <p:nvSpPr>
          <p:cNvPr id="8" name="Rectangle 7"/>
          <p:cNvSpPr/>
          <p:nvPr/>
        </p:nvSpPr>
        <p:spPr>
          <a:xfrm>
            <a:off x="8080833" y="704334"/>
            <a:ext cx="373379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Figure 3 </a:t>
            </a:r>
            <a:r>
              <a:rPr lang="mr-IN" b="1" dirty="0" smtClean="0"/>
              <a:t>–</a:t>
            </a:r>
            <a:r>
              <a:rPr lang="en-US" b="1" dirty="0" smtClean="0"/>
              <a:t> Spike Train Response To 40Hz Stimuli.</a:t>
            </a:r>
            <a:r>
              <a:rPr lang="en-US" dirty="0" smtClean="0"/>
              <a:t> This recording shows the elicited response of the cockroach afferent axon to a 40Hz stimulation. This shows two nerves spiking. The smaller spike (orange) is around 0.005V and the larger(blue) is around 0.01V. </a:t>
            </a:r>
            <a:endParaRPr lang="en-US" b="1" dirty="0" smtClean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497943" y="1631852"/>
            <a:ext cx="0" cy="464234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3868615" y="915291"/>
            <a:ext cx="0" cy="1180795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8846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671" y="330199"/>
            <a:ext cx="10254343" cy="499291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6609" y="5602514"/>
            <a:ext cx="120653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Figure 4 </a:t>
            </a:r>
            <a:r>
              <a:rPr lang="mr-IN" b="1" dirty="0" smtClean="0"/>
              <a:t>–</a:t>
            </a:r>
            <a:r>
              <a:rPr lang="en-US" b="1" dirty="0" smtClean="0"/>
              <a:t> Inter-Aural Amplitude Disparity Experiment, 600Hz Waveform. </a:t>
            </a:r>
            <a:endParaRPr lang="en-US" dirty="0" smtClean="0"/>
          </a:p>
          <a:p>
            <a:r>
              <a:rPr lang="en-US" dirty="0" smtClean="0"/>
              <a:t>This scatter plot shows how changing the % amplitude disparity effects the ability of a human to perceive sound lateralization. </a:t>
            </a:r>
            <a:r>
              <a:rPr lang="en-US" b="1" dirty="0" smtClean="0"/>
              <a:t>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76925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1616</TotalTime>
  <Words>395</Words>
  <Application>Microsoft Macintosh PowerPoint</Application>
  <PresentationFormat>Widescreen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Calibri</vt:lpstr>
      <vt:lpstr>Calibri Light</vt:lpstr>
      <vt:lpstr>Mangal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Saud Z. Hussain</dc:creator>
  <cp:lastModifiedBy>Saud Z. Hussain</cp:lastModifiedBy>
  <cp:revision>20</cp:revision>
  <cp:lastPrinted>2016-11-08T21:01:10Z</cp:lastPrinted>
  <dcterms:created xsi:type="dcterms:W3CDTF">2016-11-07T23:50:53Z</dcterms:created>
  <dcterms:modified xsi:type="dcterms:W3CDTF">2016-11-09T02:47:46Z</dcterms:modified>
</cp:coreProperties>
</file>