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1" r:id="rId2"/>
    <p:sldId id="260" r:id="rId3"/>
    <p:sldId id="256"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6"/>
    <p:restoredTop sz="94026"/>
  </p:normalViewPr>
  <p:slideViewPr>
    <p:cSldViewPr snapToGrid="0" snapToObjects="1">
      <p:cViewPr>
        <p:scale>
          <a:sx n="101" d="100"/>
          <a:sy n="101" d="100"/>
        </p:scale>
        <p:origin x="95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paragon/Desktop/Lab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Electric</a:t>
            </a:r>
            <a:r>
              <a:rPr lang="en-US" baseline="0"/>
              <a:t> Organ Discharge Frequency VS Increasing Size of Knifefish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Sheet1!$G$5</c:f>
              <c:strCache>
                <c:ptCount val="1"/>
                <c:pt idx="0">
                  <c:v>TL</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Sheet1!$G$6:$G$12</c:f>
              <c:numCache>
                <c:formatCode>General</c:formatCode>
                <c:ptCount val="7"/>
                <c:pt idx="0">
                  <c:v>9.5</c:v>
                </c:pt>
                <c:pt idx="1">
                  <c:v>8.0</c:v>
                </c:pt>
                <c:pt idx="2">
                  <c:v>8.5</c:v>
                </c:pt>
                <c:pt idx="3">
                  <c:v>7.5</c:v>
                </c:pt>
                <c:pt idx="4">
                  <c:v>7.5</c:v>
                </c:pt>
                <c:pt idx="5">
                  <c:v>7.5</c:v>
                </c:pt>
                <c:pt idx="6">
                  <c:v>6.5</c:v>
                </c:pt>
              </c:numCache>
            </c:numRef>
          </c:xVal>
          <c:yVal>
            <c:numRef>
              <c:f>Sheet1!$C$6:$C$12</c:f>
              <c:numCache>
                <c:formatCode>General</c:formatCode>
                <c:ptCount val="7"/>
                <c:pt idx="0">
                  <c:v>976.5</c:v>
                </c:pt>
                <c:pt idx="1">
                  <c:v>927.734</c:v>
                </c:pt>
                <c:pt idx="2">
                  <c:v>905.0</c:v>
                </c:pt>
                <c:pt idx="3">
                  <c:v>859.375</c:v>
                </c:pt>
                <c:pt idx="4">
                  <c:v>820.3099999999998</c:v>
                </c:pt>
                <c:pt idx="5">
                  <c:v>800.78</c:v>
                </c:pt>
                <c:pt idx="6">
                  <c:v>781.25</c:v>
                </c:pt>
              </c:numCache>
            </c:numRef>
          </c:yVal>
          <c:smooth val="0"/>
        </c:ser>
        <c:dLbls>
          <c:showLegendKey val="0"/>
          <c:showVal val="0"/>
          <c:showCatName val="0"/>
          <c:showSerName val="0"/>
          <c:showPercent val="0"/>
          <c:showBubbleSize val="0"/>
        </c:dLbls>
        <c:axId val="326909888"/>
        <c:axId val="325981184"/>
      </c:scatterChart>
      <c:valAx>
        <c:axId val="326909888"/>
        <c:scaling>
          <c:orientation val="minMax"/>
          <c:min val="6.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Length (cm)</a:t>
                </a:r>
                <a:endParaRPr lang="en-US"/>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5981184"/>
        <c:crossesAt val="0.0"/>
        <c:crossBetween val="midCat"/>
      </c:valAx>
      <c:valAx>
        <c:axId val="325981184"/>
        <c:scaling>
          <c:orientation val="minMax"/>
          <c:min val="7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Electric</a:t>
                </a:r>
                <a:r>
                  <a:rPr lang="en-US" baseline="0"/>
                  <a:t> Organ Discharge (Hz)</a:t>
                </a:r>
                <a:endParaRPr lang="en-US"/>
              </a:p>
            </c:rich>
          </c:tx>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6909888"/>
        <c:crosses val="autoZero"/>
        <c:crossBetween val="midCat"/>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4998CC-FB11-6C4B-A033-6F187E20DC5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106232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4998CC-FB11-6C4B-A033-6F187E20DC5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88033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4998CC-FB11-6C4B-A033-6F187E20DC5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1716390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4998CC-FB11-6C4B-A033-6F187E20DC5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237938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4998CC-FB11-6C4B-A033-6F187E20DC5F}" type="datetimeFigureOut">
              <a:rPr lang="en-US" smtClean="0"/>
              <a:t>11/17/16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416406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4998CC-FB11-6C4B-A033-6F187E20DC5F}" type="datetimeFigureOut">
              <a:rPr lang="en-US" smtClean="0"/>
              <a:t>11/17/16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205069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4998CC-FB11-6C4B-A033-6F187E20DC5F}" type="datetimeFigureOut">
              <a:rPr lang="en-US" smtClean="0"/>
              <a:t>11/17/16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103993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4998CC-FB11-6C4B-A033-6F187E20DC5F}" type="datetimeFigureOut">
              <a:rPr lang="en-US" smtClean="0"/>
              <a:t>11/17/16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190708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4998CC-FB11-6C4B-A033-6F187E20DC5F}" type="datetimeFigureOut">
              <a:rPr lang="en-US" smtClean="0"/>
              <a:t>11/17/16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121665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998CC-FB11-6C4B-A033-6F187E20DC5F}" type="datetimeFigureOut">
              <a:rPr lang="en-US" smtClean="0"/>
              <a:t>11/17/16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2069217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4998CC-FB11-6C4B-A033-6F187E20DC5F}" type="datetimeFigureOut">
              <a:rPr lang="en-US" smtClean="0"/>
              <a:t>11/17/16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EFE9A7-991B-EF4E-8C05-2272844920D5}" type="slidenum">
              <a:rPr lang="en-US" smtClean="0"/>
              <a:t>‹#›</a:t>
            </a:fld>
            <a:endParaRPr lang="en-US"/>
          </a:p>
        </p:txBody>
      </p:sp>
    </p:spTree>
    <p:extLst>
      <p:ext uri="{BB962C8B-B14F-4D97-AF65-F5344CB8AC3E}">
        <p14:creationId xmlns:p14="http://schemas.microsoft.com/office/powerpoint/2010/main" val="9951498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998CC-FB11-6C4B-A033-6F187E20DC5F}" type="datetimeFigureOut">
              <a:rPr lang="en-US" smtClean="0"/>
              <a:t>11/17/16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EFE9A7-991B-EF4E-8C05-2272844920D5}" type="slidenum">
              <a:rPr lang="en-US" smtClean="0"/>
              <a:t>‹#›</a:t>
            </a:fld>
            <a:endParaRPr lang="en-US"/>
          </a:p>
        </p:txBody>
      </p:sp>
    </p:spTree>
    <p:extLst>
      <p:ext uri="{BB962C8B-B14F-4D97-AF65-F5344CB8AC3E}">
        <p14:creationId xmlns:p14="http://schemas.microsoft.com/office/powerpoint/2010/main" val="157128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208" t="17681" r="23219" b="20435"/>
          <a:stretch/>
        </p:blipFill>
        <p:spPr>
          <a:xfrm>
            <a:off x="877128" y="1041124"/>
            <a:ext cx="7414592" cy="4244009"/>
          </a:xfrm>
          <a:prstGeom prst="rect">
            <a:avLst/>
          </a:prstGeom>
        </p:spPr>
      </p:pic>
      <p:sp>
        <p:nvSpPr>
          <p:cNvPr id="5" name="TextBox 4"/>
          <p:cNvSpPr txBox="1"/>
          <p:nvPr/>
        </p:nvSpPr>
        <p:spPr>
          <a:xfrm rot="16200000">
            <a:off x="-18738" y="2978462"/>
            <a:ext cx="1422400" cy="369332"/>
          </a:xfrm>
          <a:prstGeom prst="rect">
            <a:avLst/>
          </a:prstGeom>
          <a:noFill/>
        </p:spPr>
        <p:txBody>
          <a:bodyPr wrap="square" rtlCol="0">
            <a:spAutoFit/>
          </a:bodyPr>
          <a:lstStyle/>
          <a:p>
            <a:r>
              <a:rPr lang="en-US" dirty="0" smtClean="0"/>
              <a:t>Voltage (mV)</a:t>
            </a:r>
            <a:endParaRPr lang="en-US" dirty="0"/>
          </a:p>
        </p:txBody>
      </p:sp>
      <p:sp>
        <p:nvSpPr>
          <p:cNvPr id="6" name="TextBox 5"/>
          <p:cNvSpPr txBox="1"/>
          <p:nvPr/>
        </p:nvSpPr>
        <p:spPr>
          <a:xfrm>
            <a:off x="3917674" y="5285133"/>
            <a:ext cx="1333500" cy="369332"/>
          </a:xfrm>
          <a:prstGeom prst="rect">
            <a:avLst/>
          </a:prstGeom>
          <a:noFill/>
        </p:spPr>
        <p:txBody>
          <a:bodyPr wrap="square" rtlCol="0">
            <a:spAutoFit/>
          </a:bodyPr>
          <a:lstStyle/>
          <a:p>
            <a:r>
              <a:rPr lang="en-US" dirty="0" smtClean="0"/>
              <a:t>Time (s)</a:t>
            </a:r>
            <a:endParaRPr lang="en-US" dirty="0"/>
          </a:p>
        </p:txBody>
      </p:sp>
      <p:sp>
        <p:nvSpPr>
          <p:cNvPr id="7" name="TextBox 6"/>
          <p:cNvSpPr txBox="1"/>
          <p:nvPr/>
        </p:nvSpPr>
        <p:spPr>
          <a:xfrm>
            <a:off x="877128" y="508000"/>
            <a:ext cx="7414592" cy="369332"/>
          </a:xfrm>
          <a:prstGeom prst="rect">
            <a:avLst/>
          </a:prstGeom>
          <a:noFill/>
        </p:spPr>
        <p:txBody>
          <a:bodyPr wrap="square" rtlCol="0">
            <a:spAutoFit/>
          </a:bodyPr>
          <a:lstStyle/>
          <a:p>
            <a:r>
              <a:rPr lang="en-US" dirty="0" smtClean="0"/>
              <a:t>Electric Organ Discharge of </a:t>
            </a:r>
            <a:r>
              <a:rPr lang="en-US" dirty="0" err="1" smtClean="0"/>
              <a:t>Knifefish</a:t>
            </a:r>
            <a:r>
              <a:rPr lang="en-US" dirty="0" smtClean="0"/>
              <a:t> Resting-state Activity </a:t>
            </a:r>
            <a:endParaRPr lang="en-US" dirty="0"/>
          </a:p>
        </p:txBody>
      </p:sp>
      <p:sp>
        <p:nvSpPr>
          <p:cNvPr id="8" name="TextBox 7"/>
          <p:cNvSpPr txBox="1"/>
          <p:nvPr/>
        </p:nvSpPr>
        <p:spPr>
          <a:xfrm>
            <a:off x="8686800" y="1041124"/>
            <a:ext cx="3276600" cy="1446550"/>
          </a:xfrm>
          <a:prstGeom prst="rect">
            <a:avLst/>
          </a:prstGeom>
          <a:noFill/>
        </p:spPr>
        <p:txBody>
          <a:bodyPr wrap="square" rtlCol="0">
            <a:spAutoFit/>
          </a:bodyPr>
          <a:lstStyle/>
          <a:p>
            <a:r>
              <a:rPr lang="en-US" dirty="0" smtClean="0"/>
              <a:t>Figure 1 </a:t>
            </a:r>
            <a:r>
              <a:rPr lang="mr-IN" dirty="0" smtClean="0"/>
              <a:t>–</a:t>
            </a:r>
            <a:r>
              <a:rPr lang="en-US" dirty="0" smtClean="0"/>
              <a:t> Resting State Activity</a:t>
            </a:r>
          </a:p>
          <a:p>
            <a:r>
              <a:rPr lang="en-US" sz="1400" dirty="0" smtClean="0"/>
              <a:t>This recording shows the EOD  frequency elicited from the </a:t>
            </a:r>
            <a:r>
              <a:rPr lang="en-US" sz="1400" dirty="0" err="1" smtClean="0"/>
              <a:t>knifefish</a:t>
            </a:r>
            <a:r>
              <a:rPr lang="en-US" sz="1400" dirty="0" smtClean="0"/>
              <a:t>. The duration of the positive phase (PP) of each wave is about 0.6 </a:t>
            </a:r>
            <a:r>
              <a:rPr lang="en-US" sz="1400" dirty="0" err="1" smtClean="0"/>
              <a:t>ms.</a:t>
            </a:r>
            <a:r>
              <a:rPr lang="en-US" sz="1400" dirty="0" smtClean="0"/>
              <a:t> The negative phase(NP) of each wave is about 0.7 </a:t>
            </a:r>
            <a:r>
              <a:rPr lang="en-US" sz="1400" dirty="0" err="1" smtClean="0"/>
              <a:t>ms.</a:t>
            </a:r>
            <a:endParaRPr lang="en-US" sz="1400" dirty="0"/>
          </a:p>
        </p:txBody>
      </p:sp>
      <p:cxnSp>
        <p:nvCxnSpPr>
          <p:cNvPr id="10" name="Straight Arrow Connector 9"/>
          <p:cNvCxnSpPr/>
          <p:nvPr/>
        </p:nvCxnSpPr>
        <p:spPr>
          <a:xfrm>
            <a:off x="3543300" y="2908300"/>
            <a:ext cx="2794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822700" y="2908300"/>
            <a:ext cx="279400"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5" name="TextBox 14"/>
          <p:cNvSpPr txBox="1"/>
          <p:nvPr/>
        </p:nvSpPr>
        <p:spPr>
          <a:xfrm>
            <a:off x="3358634" y="2609131"/>
            <a:ext cx="558800" cy="369332"/>
          </a:xfrm>
          <a:prstGeom prst="rect">
            <a:avLst/>
          </a:prstGeom>
          <a:noFill/>
        </p:spPr>
        <p:txBody>
          <a:bodyPr wrap="square" rtlCol="0">
            <a:spAutoFit/>
          </a:bodyPr>
          <a:lstStyle/>
          <a:p>
            <a:r>
              <a:rPr lang="en-US" dirty="0" smtClean="0"/>
              <a:t>PP</a:t>
            </a:r>
            <a:endParaRPr lang="en-US" dirty="0"/>
          </a:p>
        </p:txBody>
      </p:sp>
      <p:sp>
        <p:nvSpPr>
          <p:cNvPr id="17" name="Rectangle 16"/>
          <p:cNvSpPr/>
          <p:nvPr/>
        </p:nvSpPr>
        <p:spPr>
          <a:xfrm>
            <a:off x="3803512" y="2908300"/>
            <a:ext cx="452368" cy="369332"/>
          </a:xfrm>
          <a:prstGeom prst="rect">
            <a:avLst/>
          </a:prstGeom>
        </p:spPr>
        <p:txBody>
          <a:bodyPr wrap="none">
            <a:spAutoFit/>
          </a:bodyPr>
          <a:lstStyle/>
          <a:p>
            <a:r>
              <a:rPr lang="en-US" smtClean="0"/>
              <a:t>NP</a:t>
            </a:r>
            <a:endParaRPr lang="en-US" dirty="0"/>
          </a:p>
        </p:txBody>
      </p:sp>
    </p:spTree>
    <p:extLst>
      <p:ext uri="{BB962C8B-B14F-4D97-AF65-F5344CB8AC3E}">
        <p14:creationId xmlns:p14="http://schemas.microsoft.com/office/powerpoint/2010/main" val="333967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300" y="0"/>
            <a:ext cx="11658599" cy="5029199"/>
          </a:xfrm>
          <a:prstGeom prst="rect">
            <a:avLst/>
          </a:prstGeom>
        </p:spPr>
      </p:pic>
      <p:sp>
        <p:nvSpPr>
          <p:cNvPr id="5" name="TextBox 4"/>
          <p:cNvSpPr txBox="1"/>
          <p:nvPr/>
        </p:nvSpPr>
        <p:spPr>
          <a:xfrm>
            <a:off x="774700" y="5308600"/>
            <a:ext cx="10782300" cy="800219"/>
          </a:xfrm>
          <a:prstGeom prst="rect">
            <a:avLst/>
          </a:prstGeom>
          <a:noFill/>
        </p:spPr>
        <p:txBody>
          <a:bodyPr wrap="square" rtlCol="0">
            <a:spAutoFit/>
          </a:bodyPr>
          <a:lstStyle/>
          <a:p>
            <a:r>
              <a:rPr lang="en-US" dirty="0" smtClean="0"/>
              <a:t>Figure 2 </a:t>
            </a:r>
            <a:r>
              <a:rPr lang="mr-IN" dirty="0" smtClean="0"/>
              <a:t>–</a:t>
            </a:r>
            <a:r>
              <a:rPr lang="en-US" dirty="0" smtClean="0"/>
              <a:t> Spectral View: </a:t>
            </a:r>
          </a:p>
          <a:p>
            <a:r>
              <a:rPr lang="en-US" sz="1400" dirty="0" smtClean="0"/>
              <a:t>The </a:t>
            </a:r>
            <a:r>
              <a:rPr lang="en-US" sz="1400" dirty="0" err="1" smtClean="0"/>
              <a:t>Periodogram</a:t>
            </a:r>
            <a:r>
              <a:rPr lang="en-US" sz="1400" dirty="0" smtClean="0"/>
              <a:t> shows the power of the fish’s EOD signals based on the frequency of the waves. The first spike represents the fundamental, which is the lowest non-zero component, and is followed by harmonics. </a:t>
            </a:r>
            <a:endParaRPr lang="en-US" sz="1400" dirty="0"/>
          </a:p>
        </p:txBody>
      </p:sp>
    </p:spTree>
    <p:extLst>
      <p:ext uri="{BB962C8B-B14F-4D97-AF65-F5344CB8AC3E}">
        <p14:creationId xmlns:p14="http://schemas.microsoft.com/office/powerpoint/2010/main" val="31585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44564045"/>
              </p:ext>
            </p:extLst>
          </p:nvPr>
        </p:nvGraphicFramePr>
        <p:xfrm>
          <a:off x="553069" y="1260088"/>
          <a:ext cx="6806735" cy="2932770"/>
        </p:xfrm>
        <a:graphic>
          <a:graphicData uri="http://schemas.openxmlformats.org/drawingml/2006/table">
            <a:tbl>
              <a:tblPr>
                <a:tableStyleId>{5C22544A-7EE6-4342-B048-85BDC9FD1C3A}</a:tableStyleId>
              </a:tblPr>
              <a:tblGrid>
                <a:gridCol w="2084360"/>
                <a:gridCol w="944475"/>
                <a:gridCol w="944475"/>
                <a:gridCol w="944475"/>
                <a:gridCol w="944475"/>
                <a:gridCol w="944475"/>
              </a:tblGrid>
              <a:tr h="252890">
                <a:tc>
                  <a:txBody>
                    <a:bodyPr/>
                    <a:lstStyle/>
                    <a:p>
                      <a:pPr algn="l" fontAlgn="b"/>
                      <a:r>
                        <a:rPr lang="en-US" sz="1320" u="none" strike="noStrike">
                          <a:effectLst/>
                        </a:rPr>
                        <a:t>Section AC</a:t>
                      </a:r>
                      <a:endParaRPr lang="en-US" sz="1320" b="1" i="0" u="none" strike="noStrike">
                        <a:solidFill>
                          <a:srgbClr val="000000"/>
                        </a:solidFill>
                        <a:effectLst/>
                        <a:latin typeface="Calibri" charset="0"/>
                      </a:endParaRPr>
                    </a:p>
                  </a:txBody>
                  <a:tcPr marL="12700" marR="12700" marT="12700" marB="0" anchor="b"/>
                </a:tc>
                <a:tc>
                  <a:txBody>
                    <a:bodyPr/>
                    <a:lstStyle/>
                    <a:p>
                      <a:pPr algn="l" fontAlgn="b"/>
                      <a:r>
                        <a:rPr lang="mr-IN" sz="1320" u="none" strike="noStrike">
                          <a:effectLst/>
                        </a:rPr>
                        <a:t>(Hz)</a:t>
                      </a:r>
                      <a:endParaRPr lang="mr-IN" sz="1320" b="1" i="0" u="none" strike="noStrike">
                        <a:solidFill>
                          <a:srgbClr val="000000"/>
                        </a:solidFill>
                        <a:effectLst/>
                        <a:latin typeface="Calibri" charset="0"/>
                      </a:endParaRPr>
                    </a:p>
                  </a:txBody>
                  <a:tcPr marL="12700" marR="12700" marT="12700" marB="0" anchor="b"/>
                </a:tc>
                <a:tc>
                  <a:txBody>
                    <a:bodyPr/>
                    <a:lstStyle/>
                    <a:p>
                      <a:pPr algn="l" fontAlgn="b"/>
                      <a:r>
                        <a:rPr lang="mr-IN" sz="1320" u="none" strike="noStrike">
                          <a:effectLst/>
                        </a:rPr>
                        <a:t>(ms)</a:t>
                      </a:r>
                      <a:endParaRPr lang="mr-IN" sz="1320" b="1" i="0" u="none" strike="noStrike">
                        <a:solidFill>
                          <a:srgbClr val="000000"/>
                        </a:solidFill>
                        <a:effectLst/>
                        <a:latin typeface="Calibri" charset="0"/>
                      </a:endParaRPr>
                    </a:p>
                  </a:txBody>
                  <a:tcPr marL="12700" marR="12700" marT="12700" marB="0" anchor="b"/>
                </a:tc>
                <a:tc>
                  <a:txBody>
                    <a:bodyPr/>
                    <a:lstStyle/>
                    <a:p>
                      <a:pPr algn="l" fontAlgn="b"/>
                      <a:r>
                        <a:rPr lang="mr-IN" sz="1320" u="none" strike="noStrike">
                          <a:effectLst/>
                        </a:rPr>
                        <a:t>(ms)2</a:t>
                      </a:r>
                      <a:endParaRPr lang="mr-IN" sz="1320" b="1" i="0" u="none" strike="noStrike">
                        <a:solidFill>
                          <a:srgbClr val="000000"/>
                        </a:solidFill>
                        <a:effectLst/>
                        <a:latin typeface="Calibri" charset="0"/>
                      </a:endParaRPr>
                    </a:p>
                  </a:txBody>
                  <a:tcPr marL="12700" marR="12700" marT="12700" marB="0" anchor="b"/>
                </a:tc>
                <a:tc>
                  <a:txBody>
                    <a:bodyPr/>
                    <a:lstStyle/>
                    <a:p>
                      <a:pPr algn="l" fontAlgn="b"/>
                      <a:r>
                        <a:rPr lang="mr-IN" sz="1320" u="none" strike="noStrike">
                          <a:effectLst/>
                        </a:rPr>
                        <a:t>(ms)3</a:t>
                      </a:r>
                      <a:endParaRPr lang="mr-IN" sz="1320" b="1" i="0" u="none" strike="noStrike">
                        <a:solidFill>
                          <a:srgbClr val="000000"/>
                        </a:solidFill>
                        <a:effectLst/>
                        <a:latin typeface="Calibri" charset="0"/>
                      </a:endParaRPr>
                    </a:p>
                  </a:txBody>
                  <a:tcPr marL="12700" marR="12700" marT="12700" marB="0" anchor="b"/>
                </a:tc>
                <a:tc>
                  <a:txBody>
                    <a:bodyPr/>
                    <a:lstStyle/>
                    <a:p>
                      <a:pPr algn="l" fontAlgn="b"/>
                      <a:r>
                        <a:rPr lang="mr-IN" sz="1320" u="none" strike="noStrike">
                          <a:effectLst/>
                        </a:rPr>
                        <a:t>(cm)</a:t>
                      </a:r>
                      <a:endParaRPr lang="mr-IN" sz="1320" b="1" i="0" u="none" strike="noStrike">
                        <a:solidFill>
                          <a:srgbClr val="000000"/>
                        </a:solidFill>
                        <a:effectLst/>
                        <a:latin typeface="Calibri" charset="0"/>
                      </a:endParaRPr>
                    </a:p>
                  </a:txBody>
                  <a:tcPr marL="12700" marR="12700" marT="12700" marB="0" anchor="b"/>
                </a:tc>
              </a:tr>
              <a:tr h="244410">
                <a:tc>
                  <a:txBody>
                    <a:bodyPr/>
                    <a:lstStyle/>
                    <a:p>
                      <a:pPr algn="l" fontAlgn="b"/>
                      <a:endParaRPr lang="en-US" sz="1300" b="0" i="0" u="none" strike="noStrike">
                        <a:solidFill>
                          <a:srgbClr val="000000"/>
                        </a:solidFill>
                        <a:effectLst/>
                        <a:latin typeface="Arial" charset="0"/>
                      </a:endParaRPr>
                    </a:p>
                  </a:txBody>
                  <a:tcPr marL="12700" marR="12700" marT="12700" marB="0" anchor="b"/>
                </a:tc>
                <a:tc>
                  <a:txBody>
                    <a:bodyPr/>
                    <a:lstStyle/>
                    <a:p>
                      <a:pPr algn="l" fontAlgn="b"/>
                      <a:r>
                        <a:rPr lang="en-US" sz="1300" u="none" strike="noStrike">
                          <a:effectLst/>
                        </a:rPr>
                        <a:t>EOD Freq</a:t>
                      </a:r>
                      <a:endParaRPr lang="en-US" sz="1300" b="0" i="0" u="none" strike="noStrike">
                        <a:solidFill>
                          <a:srgbClr val="000000"/>
                        </a:solidFill>
                        <a:effectLst/>
                        <a:latin typeface="Arial" charset="0"/>
                      </a:endParaRPr>
                    </a:p>
                  </a:txBody>
                  <a:tcPr marL="12700" marR="12700" marT="12700" marB="0" anchor="b"/>
                </a:tc>
                <a:tc>
                  <a:txBody>
                    <a:bodyPr/>
                    <a:lstStyle/>
                    <a:p>
                      <a:pPr algn="l" fontAlgn="b"/>
                      <a:r>
                        <a:rPr lang="en-US" sz="1300" u="none" strike="noStrike">
                          <a:effectLst/>
                        </a:rPr>
                        <a:t>PP Dur</a:t>
                      </a:r>
                      <a:endParaRPr lang="en-US" sz="1300" b="0" i="0" u="none" strike="noStrike">
                        <a:solidFill>
                          <a:srgbClr val="000000"/>
                        </a:solidFill>
                        <a:effectLst/>
                        <a:latin typeface="Arial" charset="0"/>
                      </a:endParaRPr>
                    </a:p>
                  </a:txBody>
                  <a:tcPr marL="12700" marR="12700" marT="12700" marB="0" anchor="b"/>
                </a:tc>
                <a:tc>
                  <a:txBody>
                    <a:bodyPr/>
                    <a:lstStyle/>
                    <a:p>
                      <a:pPr algn="l" fontAlgn="b"/>
                      <a:r>
                        <a:rPr lang="en-US" sz="1300" u="none" strike="noStrike">
                          <a:effectLst/>
                        </a:rPr>
                        <a:t>NP Dur</a:t>
                      </a:r>
                      <a:endParaRPr lang="en-US" sz="1300" b="0" i="0" u="none" strike="noStrike">
                        <a:solidFill>
                          <a:srgbClr val="000000"/>
                        </a:solidFill>
                        <a:effectLst/>
                        <a:latin typeface="Arial" charset="0"/>
                      </a:endParaRPr>
                    </a:p>
                  </a:txBody>
                  <a:tcPr marL="12700" marR="12700" marT="12700" marB="0" anchor="b"/>
                </a:tc>
                <a:tc>
                  <a:txBody>
                    <a:bodyPr/>
                    <a:lstStyle/>
                    <a:p>
                      <a:pPr algn="l" fontAlgn="b"/>
                      <a:r>
                        <a:rPr lang="mr-IN" sz="1300" u="none" strike="noStrike">
                          <a:effectLst/>
                        </a:rPr>
                        <a:t>PP + ND</a:t>
                      </a:r>
                      <a:endParaRPr lang="mr-IN" sz="1300" b="0" i="0" u="none" strike="noStrike">
                        <a:solidFill>
                          <a:srgbClr val="000000"/>
                        </a:solidFill>
                        <a:effectLst/>
                        <a:latin typeface="Arial" charset="0"/>
                      </a:endParaRPr>
                    </a:p>
                  </a:txBody>
                  <a:tcPr marL="12700" marR="12700" marT="12700" marB="0" anchor="b"/>
                </a:tc>
                <a:tc>
                  <a:txBody>
                    <a:bodyPr/>
                    <a:lstStyle/>
                    <a:p>
                      <a:pPr algn="l" fontAlgn="b"/>
                      <a:r>
                        <a:rPr lang="en-US" sz="1300" u="none" strike="noStrike">
                          <a:effectLst/>
                        </a:rPr>
                        <a:t>TL</a:t>
                      </a:r>
                      <a:endParaRPr lang="en-US" sz="1300" b="0" i="0" u="none" strike="noStrike">
                        <a:solidFill>
                          <a:srgbClr val="000000"/>
                        </a:solidFill>
                        <a:effectLst/>
                        <a:latin typeface="Arial" charset="0"/>
                      </a:endParaRPr>
                    </a:p>
                  </a:txBody>
                  <a:tcPr marL="12700" marR="12700" marT="12700" marB="0" anchor="b"/>
                </a:tc>
              </a:tr>
              <a:tr h="281790">
                <a:tc>
                  <a:txBody>
                    <a:bodyPr/>
                    <a:lstStyle/>
                    <a:p>
                      <a:pPr algn="l" fontAlgn="b"/>
                      <a:r>
                        <a:rPr lang="en-US" sz="1300" u="none" strike="noStrike">
                          <a:effectLst/>
                        </a:rPr>
                        <a:t>Elliott + Graham</a:t>
                      </a:r>
                      <a:endParaRPr lang="en-US" sz="1300" b="0" i="0" u="none" strike="noStrike">
                        <a:solidFill>
                          <a:srgbClr val="000000"/>
                        </a:solidFill>
                        <a:effectLst/>
                        <a:latin typeface="Arial" charset="0"/>
                      </a:endParaRPr>
                    </a:p>
                  </a:txBody>
                  <a:tcPr marL="12700" marR="12700" marT="25400" marB="25400" anchor="b"/>
                </a:tc>
                <a:tc>
                  <a:txBody>
                    <a:bodyPr/>
                    <a:lstStyle/>
                    <a:p>
                      <a:pPr algn="r" fontAlgn="b"/>
                      <a:r>
                        <a:rPr lang="hr-HR" sz="1300" u="none" strike="noStrike">
                          <a:effectLst/>
                        </a:rPr>
                        <a:t>976.5</a:t>
                      </a:r>
                      <a:endParaRPr lang="hr-HR"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0.625</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0.4</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1.025</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hr-HR" sz="1300" u="none" strike="noStrike">
                          <a:effectLst/>
                        </a:rPr>
                        <a:t>9.5</a:t>
                      </a:r>
                      <a:endParaRPr lang="hr-HR" sz="1300" b="0" i="0" u="none" strike="noStrike">
                        <a:solidFill>
                          <a:srgbClr val="000000"/>
                        </a:solidFill>
                        <a:effectLst/>
                        <a:latin typeface="Arial" charset="0"/>
                      </a:endParaRPr>
                    </a:p>
                  </a:txBody>
                  <a:tcPr marL="12700" marR="12700" marT="12700" marB="0" anchor="b"/>
                </a:tc>
              </a:tr>
              <a:tr h="281790">
                <a:tc>
                  <a:txBody>
                    <a:bodyPr/>
                    <a:lstStyle/>
                    <a:p>
                      <a:pPr algn="l" fontAlgn="b"/>
                      <a:r>
                        <a:rPr lang="en-US" sz="1300" u="none" strike="noStrike">
                          <a:effectLst/>
                        </a:rPr>
                        <a:t>Sara + Kris</a:t>
                      </a:r>
                      <a:endParaRPr lang="en-US" sz="1300" b="0" i="0" u="none" strike="noStrike">
                        <a:solidFill>
                          <a:srgbClr val="000000"/>
                        </a:solidFill>
                        <a:effectLst/>
                        <a:latin typeface="Arial" charset="0"/>
                      </a:endParaRPr>
                    </a:p>
                  </a:txBody>
                  <a:tcPr marL="12700" marR="12700" marT="25400" marB="25400" anchor="b"/>
                </a:tc>
                <a:tc>
                  <a:txBody>
                    <a:bodyPr/>
                    <a:lstStyle/>
                    <a:p>
                      <a:pPr algn="r" fontAlgn="b"/>
                      <a:r>
                        <a:rPr lang="nb-NO" sz="1300" u="none" strike="noStrike">
                          <a:effectLst/>
                        </a:rPr>
                        <a:t>927.734</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0.4</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0.675</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hr-HR" sz="1300" u="none" strike="noStrike">
                          <a:effectLst/>
                        </a:rPr>
                        <a:t>1.075</a:t>
                      </a:r>
                      <a:endParaRPr lang="hr-HR" sz="1300" b="0" i="0" u="none" strike="noStrike">
                        <a:solidFill>
                          <a:srgbClr val="000000"/>
                        </a:solidFill>
                        <a:effectLst/>
                        <a:latin typeface="Arial" charset="0"/>
                      </a:endParaRPr>
                    </a:p>
                  </a:txBody>
                  <a:tcPr marL="12700" marR="12700" marT="12700" marB="0" anchor="b"/>
                </a:tc>
                <a:tc>
                  <a:txBody>
                    <a:bodyPr/>
                    <a:lstStyle/>
                    <a:p>
                      <a:pPr algn="r" fontAlgn="b"/>
                      <a:r>
                        <a:rPr lang="en-US" sz="1300" u="none" strike="noStrike">
                          <a:effectLst/>
                        </a:rPr>
                        <a:t>8</a:t>
                      </a:r>
                      <a:endParaRPr lang="en-US" sz="1300" b="0" i="0" u="none" strike="noStrike">
                        <a:solidFill>
                          <a:srgbClr val="000000"/>
                        </a:solidFill>
                        <a:effectLst/>
                        <a:latin typeface="Arial" charset="0"/>
                      </a:endParaRPr>
                    </a:p>
                  </a:txBody>
                  <a:tcPr marL="12700" marR="12700" marT="12700" marB="0" anchor="b"/>
                </a:tc>
              </a:tr>
              <a:tr h="281790">
                <a:tc>
                  <a:txBody>
                    <a:bodyPr/>
                    <a:lstStyle/>
                    <a:p>
                      <a:pPr algn="l" fontAlgn="b"/>
                      <a:r>
                        <a:rPr lang="en-US" sz="1300" u="none" strike="noStrike">
                          <a:effectLst/>
                        </a:rPr>
                        <a:t>Julian + Justin</a:t>
                      </a:r>
                      <a:endParaRPr lang="en-US" sz="1300" b="0" i="0" u="none" strike="noStrike">
                        <a:solidFill>
                          <a:srgbClr val="000000"/>
                        </a:solidFill>
                        <a:effectLst/>
                        <a:latin typeface="Arial" charset="0"/>
                      </a:endParaRPr>
                    </a:p>
                  </a:txBody>
                  <a:tcPr marL="12700" marR="12700" marT="25400" marB="25400" anchor="b"/>
                </a:tc>
                <a:tc>
                  <a:txBody>
                    <a:bodyPr/>
                    <a:lstStyle/>
                    <a:p>
                      <a:pPr algn="r" fontAlgn="b"/>
                      <a:r>
                        <a:rPr lang="is-IS" sz="1300" u="none" strike="noStrike">
                          <a:effectLst/>
                        </a:rPr>
                        <a:t>905</a:t>
                      </a:r>
                      <a:endParaRPr lang="is-IS"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0.465</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0.475</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it-IT" sz="1300" u="none" strike="noStrike">
                          <a:effectLst/>
                        </a:rPr>
                        <a:t>0.94</a:t>
                      </a:r>
                      <a:endParaRPr lang="it-IT" sz="1300" b="0" i="0" u="none" strike="noStrike">
                        <a:solidFill>
                          <a:srgbClr val="000000"/>
                        </a:solidFill>
                        <a:effectLst/>
                        <a:latin typeface="Arial" charset="0"/>
                      </a:endParaRPr>
                    </a:p>
                  </a:txBody>
                  <a:tcPr marL="12700" marR="12700" marT="12700" marB="0" anchor="b"/>
                </a:tc>
                <a:tc>
                  <a:txBody>
                    <a:bodyPr/>
                    <a:lstStyle/>
                    <a:p>
                      <a:pPr algn="r" fontAlgn="b"/>
                      <a:r>
                        <a:rPr lang="hr-HR" sz="1300" u="none" strike="noStrike" dirty="0">
                          <a:effectLst/>
                        </a:rPr>
                        <a:t>8.5</a:t>
                      </a:r>
                      <a:endParaRPr lang="hr-HR" sz="1300" b="0" i="0" u="none" strike="noStrike" dirty="0">
                        <a:solidFill>
                          <a:srgbClr val="000000"/>
                        </a:solidFill>
                        <a:effectLst/>
                        <a:latin typeface="Arial" charset="0"/>
                      </a:endParaRPr>
                    </a:p>
                  </a:txBody>
                  <a:tcPr marL="12700" marR="12700" marT="12700" marB="0" anchor="b"/>
                </a:tc>
              </a:tr>
              <a:tr h="281790">
                <a:tc>
                  <a:txBody>
                    <a:bodyPr/>
                    <a:lstStyle/>
                    <a:p>
                      <a:pPr algn="l" fontAlgn="b"/>
                      <a:r>
                        <a:rPr lang="en-US" sz="1300" u="none" strike="noStrike">
                          <a:effectLst/>
                        </a:rPr>
                        <a:t>Ryan + Zak</a:t>
                      </a:r>
                      <a:endParaRPr lang="en-US" sz="1300" b="0" i="0" u="none" strike="noStrike">
                        <a:solidFill>
                          <a:srgbClr val="000000"/>
                        </a:solidFill>
                        <a:effectLst/>
                        <a:latin typeface="Arial" charset="0"/>
                      </a:endParaRPr>
                    </a:p>
                  </a:txBody>
                  <a:tcPr marL="12700" marR="12700" marT="25400" marB="25400" anchor="b"/>
                </a:tc>
                <a:tc>
                  <a:txBody>
                    <a:bodyPr/>
                    <a:lstStyle/>
                    <a:p>
                      <a:pPr algn="r" fontAlgn="b"/>
                      <a:r>
                        <a:rPr lang="hr-HR" sz="1300" u="none" strike="noStrike">
                          <a:effectLst/>
                        </a:rPr>
                        <a:t>859.375</a:t>
                      </a:r>
                      <a:endParaRPr lang="hr-HR"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0.608</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it-IT" sz="1300" u="none" strike="noStrike">
                          <a:effectLst/>
                        </a:rPr>
                        <a:t>0.568</a:t>
                      </a:r>
                      <a:endParaRPr lang="it-IT"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1.176</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7.5</a:t>
                      </a:r>
                      <a:endParaRPr lang="nb-NO" sz="1300" b="0" i="0" u="none" strike="noStrike">
                        <a:solidFill>
                          <a:srgbClr val="000000"/>
                        </a:solidFill>
                        <a:effectLst/>
                        <a:latin typeface="Arial" charset="0"/>
                      </a:endParaRPr>
                    </a:p>
                  </a:txBody>
                  <a:tcPr marL="12700" marR="12700" marT="12700" marB="0" anchor="b"/>
                </a:tc>
              </a:tr>
              <a:tr h="281790">
                <a:tc>
                  <a:txBody>
                    <a:bodyPr/>
                    <a:lstStyle/>
                    <a:p>
                      <a:pPr algn="l" fontAlgn="b"/>
                      <a:r>
                        <a:rPr lang="en-US" sz="1300" u="none" strike="noStrike">
                          <a:effectLst/>
                        </a:rPr>
                        <a:t>Dorothy + Andrew</a:t>
                      </a:r>
                      <a:endParaRPr lang="en-US" sz="1300" b="0" i="0" u="none" strike="noStrike">
                        <a:solidFill>
                          <a:srgbClr val="000000"/>
                        </a:solidFill>
                        <a:effectLst/>
                        <a:latin typeface="Arial" charset="0"/>
                      </a:endParaRPr>
                    </a:p>
                  </a:txBody>
                  <a:tcPr marL="12700" marR="12700" marT="25400" marB="25400" anchor="b"/>
                </a:tc>
                <a:tc>
                  <a:txBody>
                    <a:bodyPr/>
                    <a:lstStyle/>
                    <a:p>
                      <a:pPr algn="r" fontAlgn="b"/>
                      <a:r>
                        <a:rPr lang="nb-NO" sz="1300" u="none" strike="noStrike">
                          <a:effectLst/>
                        </a:rPr>
                        <a:t>820.31</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0.45</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0.788</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is-IS" sz="1300" u="none" strike="noStrike">
                          <a:effectLst/>
                        </a:rPr>
                        <a:t>1.238</a:t>
                      </a:r>
                      <a:endParaRPr lang="is-IS"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7.5</a:t>
                      </a:r>
                      <a:endParaRPr lang="nb-NO" sz="1300" b="0" i="0" u="none" strike="noStrike">
                        <a:solidFill>
                          <a:srgbClr val="000000"/>
                        </a:solidFill>
                        <a:effectLst/>
                        <a:latin typeface="Arial" charset="0"/>
                      </a:endParaRPr>
                    </a:p>
                  </a:txBody>
                  <a:tcPr marL="12700" marR="12700" marT="12700" marB="0" anchor="b"/>
                </a:tc>
              </a:tr>
              <a:tr h="281790">
                <a:tc>
                  <a:txBody>
                    <a:bodyPr/>
                    <a:lstStyle/>
                    <a:p>
                      <a:pPr algn="l" fontAlgn="b"/>
                      <a:r>
                        <a:rPr lang="en-US" sz="1300" u="none" strike="noStrike">
                          <a:effectLst/>
                        </a:rPr>
                        <a:t>Josie + Sarita</a:t>
                      </a:r>
                      <a:endParaRPr lang="en-US" sz="1300" b="0" i="0" u="none" strike="noStrike">
                        <a:solidFill>
                          <a:srgbClr val="000000"/>
                        </a:solidFill>
                        <a:effectLst/>
                        <a:latin typeface="Arial" charset="0"/>
                      </a:endParaRPr>
                    </a:p>
                  </a:txBody>
                  <a:tcPr marL="12700" marR="12700" marT="25400" marB="25400" anchor="b"/>
                </a:tc>
                <a:tc>
                  <a:txBody>
                    <a:bodyPr/>
                    <a:lstStyle/>
                    <a:p>
                      <a:pPr algn="r" fontAlgn="b"/>
                      <a:r>
                        <a:rPr lang="nb-NO" sz="1300" u="none" strike="noStrike">
                          <a:effectLst/>
                        </a:rPr>
                        <a:t>800.78</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0.6</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0.7</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1.3</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7.5</a:t>
                      </a:r>
                      <a:endParaRPr lang="nb-NO" sz="1300" b="0" i="0" u="none" strike="noStrike">
                        <a:solidFill>
                          <a:srgbClr val="000000"/>
                        </a:solidFill>
                        <a:effectLst/>
                        <a:latin typeface="Arial" charset="0"/>
                      </a:endParaRPr>
                    </a:p>
                  </a:txBody>
                  <a:tcPr marL="12700" marR="12700" marT="12700" marB="0" anchor="b"/>
                </a:tc>
              </a:tr>
              <a:tr h="281790">
                <a:tc>
                  <a:txBody>
                    <a:bodyPr/>
                    <a:lstStyle/>
                    <a:p>
                      <a:pPr algn="l" fontAlgn="b"/>
                      <a:r>
                        <a:rPr lang="en-US" sz="1300" u="none" strike="noStrike" dirty="0">
                          <a:effectLst/>
                        </a:rPr>
                        <a:t>Sarahi + Fernanda</a:t>
                      </a:r>
                      <a:endParaRPr lang="en-US" sz="1300" b="0" i="0" u="none" strike="noStrike" dirty="0">
                        <a:solidFill>
                          <a:srgbClr val="000000"/>
                        </a:solidFill>
                        <a:effectLst/>
                        <a:latin typeface="Arial" charset="0"/>
                      </a:endParaRPr>
                    </a:p>
                  </a:txBody>
                  <a:tcPr marL="12700" marR="12700" marT="25400" marB="25400" anchor="b"/>
                </a:tc>
                <a:tc>
                  <a:txBody>
                    <a:bodyPr/>
                    <a:lstStyle/>
                    <a:p>
                      <a:pPr algn="r" fontAlgn="b"/>
                      <a:r>
                        <a:rPr lang="nb-NO" sz="1300" u="none" strike="noStrike">
                          <a:effectLst/>
                        </a:rPr>
                        <a:t>781.25</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0.75</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0.55</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nb-NO" sz="1300" u="none" strike="noStrike">
                          <a:effectLst/>
                        </a:rPr>
                        <a:t>1.3</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hr-HR" sz="1300" u="none" strike="noStrike">
                          <a:effectLst/>
                        </a:rPr>
                        <a:t>6.5</a:t>
                      </a:r>
                      <a:endParaRPr lang="hr-HR" sz="1300" b="0" i="0" u="none" strike="noStrike">
                        <a:solidFill>
                          <a:srgbClr val="000000"/>
                        </a:solidFill>
                        <a:effectLst/>
                        <a:latin typeface="Arial" charset="0"/>
                      </a:endParaRPr>
                    </a:p>
                  </a:txBody>
                  <a:tcPr marL="12700" marR="12700" marT="12700" marB="0" anchor="b"/>
                </a:tc>
              </a:tr>
              <a:tr h="462940">
                <a:tc>
                  <a:txBody>
                    <a:bodyPr/>
                    <a:lstStyle/>
                    <a:p>
                      <a:pPr algn="l" fontAlgn="b"/>
                      <a:r>
                        <a:rPr lang="en-US" sz="1300" u="none" strike="noStrike">
                          <a:effectLst/>
                        </a:rPr>
                        <a:t>Average: </a:t>
                      </a:r>
                      <a:endParaRPr lang="en-US" sz="1300" b="0" i="0" u="none" strike="noStrike">
                        <a:solidFill>
                          <a:srgbClr val="000000"/>
                        </a:solidFill>
                        <a:effectLst/>
                        <a:latin typeface="Arial" charset="0"/>
                      </a:endParaRPr>
                    </a:p>
                  </a:txBody>
                  <a:tcPr marL="12700" marR="12700" marT="12700" marB="0" anchor="b"/>
                </a:tc>
                <a:tc>
                  <a:txBody>
                    <a:bodyPr/>
                    <a:lstStyle/>
                    <a:p>
                      <a:pPr algn="r" fontAlgn="b"/>
                      <a:r>
                        <a:rPr lang="is-IS" sz="1300" u="none" strike="noStrike">
                          <a:effectLst/>
                        </a:rPr>
                        <a:t>867.2784286</a:t>
                      </a:r>
                      <a:endParaRPr lang="is-IS" sz="1300" b="0" i="0" u="none" strike="noStrike">
                        <a:solidFill>
                          <a:srgbClr val="000000"/>
                        </a:solidFill>
                        <a:effectLst/>
                        <a:latin typeface="Arial" charset="0"/>
                      </a:endParaRPr>
                    </a:p>
                  </a:txBody>
                  <a:tcPr marL="12700" marR="12700" marT="12700" marB="0" anchor="b"/>
                </a:tc>
                <a:tc>
                  <a:txBody>
                    <a:bodyPr/>
                    <a:lstStyle/>
                    <a:p>
                      <a:pPr algn="r" fontAlgn="b"/>
                      <a:r>
                        <a:rPr lang="is-IS" sz="1300" u="none" strike="noStrike" dirty="0">
                          <a:effectLst/>
                        </a:rPr>
                        <a:t>0.556857143</a:t>
                      </a:r>
                      <a:endParaRPr lang="is-IS" sz="1300" b="0" i="0" u="none" strike="noStrike" dirty="0">
                        <a:solidFill>
                          <a:srgbClr val="000000"/>
                        </a:solidFill>
                        <a:effectLst/>
                        <a:latin typeface="Arial" charset="0"/>
                      </a:endParaRPr>
                    </a:p>
                  </a:txBody>
                  <a:tcPr marL="12700" marR="12700" marT="12700" marB="0" anchor="b"/>
                </a:tc>
                <a:tc>
                  <a:txBody>
                    <a:bodyPr/>
                    <a:lstStyle/>
                    <a:p>
                      <a:pPr algn="r" fontAlgn="b"/>
                      <a:r>
                        <a:rPr lang="nb-NO" sz="1300" u="none" strike="noStrike">
                          <a:effectLst/>
                        </a:rPr>
                        <a:t>0.593714286</a:t>
                      </a:r>
                      <a:endParaRPr lang="nb-NO" sz="1300" b="0" i="0" u="none" strike="noStrike">
                        <a:solidFill>
                          <a:srgbClr val="000000"/>
                        </a:solidFill>
                        <a:effectLst/>
                        <a:latin typeface="Arial" charset="0"/>
                      </a:endParaRPr>
                    </a:p>
                  </a:txBody>
                  <a:tcPr marL="12700" marR="12700" marT="12700" marB="0" anchor="b"/>
                </a:tc>
                <a:tc>
                  <a:txBody>
                    <a:bodyPr/>
                    <a:lstStyle/>
                    <a:p>
                      <a:pPr algn="r" fontAlgn="b"/>
                      <a:r>
                        <a:rPr lang="hr-HR" sz="1300" u="none" strike="noStrike">
                          <a:effectLst/>
                        </a:rPr>
                        <a:t>1.150571429</a:t>
                      </a:r>
                      <a:endParaRPr lang="hr-HR" sz="1300" b="0" i="0" u="none" strike="noStrike">
                        <a:solidFill>
                          <a:srgbClr val="000000"/>
                        </a:solidFill>
                        <a:effectLst/>
                        <a:latin typeface="Arial" charset="0"/>
                      </a:endParaRPr>
                    </a:p>
                  </a:txBody>
                  <a:tcPr marL="12700" marR="12700" marT="12700" marB="0" anchor="b"/>
                </a:tc>
                <a:tc>
                  <a:txBody>
                    <a:bodyPr/>
                    <a:lstStyle/>
                    <a:p>
                      <a:pPr algn="r" fontAlgn="b"/>
                      <a:r>
                        <a:rPr lang="is-IS" sz="1300" u="none" strike="noStrike" dirty="0">
                          <a:effectLst/>
                        </a:rPr>
                        <a:t>7.857142857</a:t>
                      </a:r>
                      <a:endParaRPr lang="is-IS" sz="1300" b="0" i="0" u="none" strike="noStrike" dirty="0">
                        <a:solidFill>
                          <a:srgbClr val="000000"/>
                        </a:solidFill>
                        <a:effectLst/>
                        <a:latin typeface="Arial" charset="0"/>
                      </a:endParaRPr>
                    </a:p>
                  </a:txBody>
                  <a:tcPr marL="12700" marR="12700" marT="12700" marB="0" anchor="b"/>
                </a:tc>
              </a:tr>
            </a:tbl>
          </a:graphicData>
        </a:graphic>
      </p:graphicFrame>
      <p:sp>
        <p:nvSpPr>
          <p:cNvPr id="5" name="TextBox 4"/>
          <p:cNvSpPr txBox="1"/>
          <p:nvPr/>
        </p:nvSpPr>
        <p:spPr>
          <a:xfrm>
            <a:off x="553069" y="858644"/>
            <a:ext cx="6806735" cy="369332"/>
          </a:xfrm>
          <a:prstGeom prst="rect">
            <a:avLst/>
          </a:prstGeom>
          <a:noFill/>
        </p:spPr>
        <p:txBody>
          <a:bodyPr wrap="square" rtlCol="0">
            <a:spAutoFit/>
          </a:bodyPr>
          <a:lstStyle/>
          <a:p>
            <a:r>
              <a:rPr lang="en-US" dirty="0" smtClean="0"/>
              <a:t>Class Data Showing the Characteristics of Their Weakly Electric Fish </a:t>
            </a:r>
            <a:endParaRPr lang="en-US" dirty="0"/>
          </a:p>
        </p:txBody>
      </p:sp>
      <p:sp>
        <p:nvSpPr>
          <p:cNvPr id="6" name="TextBox 5"/>
          <p:cNvSpPr txBox="1"/>
          <p:nvPr/>
        </p:nvSpPr>
        <p:spPr>
          <a:xfrm>
            <a:off x="7727795" y="1227976"/>
            <a:ext cx="3980985" cy="1661993"/>
          </a:xfrm>
          <a:prstGeom prst="rect">
            <a:avLst/>
          </a:prstGeom>
          <a:noFill/>
        </p:spPr>
        <p:txBody>
          <a:bodyPr wrap="square" rtlCol="0">
            <a:spAutoFit/>
          </a:bodyPr>
          <a:lstStyle/>
          <a:p>
            <a:r>
              <a:rPr lang="en-US" dirty="0" smtClean="0"/>
              <a:t>Figure </a:t>
            </a:r>
            <a:r>
              <a:rPr lang="en-US" dirty="0" smtClean="0"/>
              <a:t>3 </a:t>
            </a:r>
            <a:r>
              <a:rPr lang="mr-IN" dirty="0" smtClean="0"/>
              <a:t>–</a:t>
            </a:r>
            <a:r>
              <a:rPr lang="en-US" dirty="0" smtClean="0"/>
              <a:t> Characteristics of Each Fish.</a:t>
            </a:r>
          </a:p>
          <a:p>
            <a:r>
              <a:rPr lang="en-US" sz="1400" dirty="0" smtClean="0"/>
              <a:t>This Data shows the Characteristics of each group’s</a:t>
            </a:r>
          </a:p>
          <a:p>
            <a:r>
              <a:rPr lang="en-US" sz="1400" dirty="0" smtClean="0"/>
              <a:t>Specimen. It contains info about each fish’s EOD </a:t>
            </a:r>
            <a:r>
              <a:rPr lang="en-US" sz="1400" dirty="0" err="1" smtClean="0"/>
              <a:t>freq</a:t>
            </a:r>
            <a:r>
              <a:rPr lang="en-US" sz="1400" dirty="0" smtClean="0"/>
              <a:t>, the positive and negative portion duration of an individual EOD, and the total length of the fish. It also displays the class average of the cumulative data for each column.  </a:t>
            </a:r>
            <a:endParaRPr lang="en-US" sz="1400" dirty="0"/>
          </a:p>
        </p:txBody>
      </p:sp>
    </p:spTree>
    <p:extLst>
      <p:ext uri="{BB962C8B-B14F-4D97-AF65-F5344CB8AC3E}">
        <p14:creationId xmlns:p14="http://schemas.microsoft.com/office/powerpoint/2010/main" val="22895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Table 3"/>
              <p:cNvGraphicFramePr>
                <a:graphicFrameLocks noGrp="1"/>
              </p:cNvGraphicFramePr>
              <p:nvPr>
                <p:extLst>
                  <p:ext uri="{D42A27DB-BD31-4B8C-83A1-F6EECF244321}">
                    <p14:modId xmlns:p14="http://schemas.microsoft.com/office/powerpoint/2010/main" val="1339754137"/>
                  </p:ext>
                </p:extLst>
              </p:nvPr>
            </p:nvGraphicFramePr>
            <p:xfrm>
              <a:off x="419100" y="885291"/>
              <a:ext cx="6515100" cy="3109836"/>
            </p:xfrm>
            <a:graphic>
              <a:graphicData uri="http://schemas.openxmlformats.org/drawingml/2006/table">
                <a:tbl>
                  <a:tblPr>
                    <a:tableStyleId>{5C22544A-7EE6-4342-B048-85BDC9FD1C3A}</a:tableStyleId>
                  </a:tblPr>
                  <a:tblGrid>
                    <a:gridCol w="2857500"/>
                    <a:gridCol w="1828800"/>
                    <a:gridCol w="1828800"/>
                  </a:tblGrid>
                  <a:tr h="335426">
                    <a:tc>
                      <a:txBody>
                        <a:bodyPr/>
                        <a:lstStyle/>
                        <a:p>
                          <a:pPr algn="l" fontAlgn="b"/>
                          <a:endParaRPr lang="en-US" sz="1200" b="1" i="0" u="none" strike="noStrike" dirty="0">
                            <a:solidFill>
                              <a:srgbClr val="FFFFFF"/>
                            </a:solidFill>
                            <a:effectLst/>
                            <a:latin typeface="Calibri" charset="0"/>
                          </a:endParaRPr>
                        </a:p>
                      </a:txBody>
                      <a:tcPr marL="0" marR="0" marT="0" marB="0" anchor="b"/>
                    </a:tc>
                    <a:tc>
                      <a:txBody>
                        <a:bodyPr/>
                        <a:lstStyle/>
                        <a:p>
                          <a:pPr algn="l" fontAlgn="b"/>
                          <a:r>
                            <a:rPr lang="en-US" sz="1200" u="none" strike="noStrike" dirty="0">
                              <a:effectLst/>
                            </a:rPr>
                            <a:t>Fish 1 </a:t>
                          </a:r>
                          <a:r>
                            <a:rPr lang="en-US" sz="1200" u="none" strike="noStrike" dirty="0" smtClean="0">
                              <a:effectLst/>
                            </a:rPr>
                            <a:t>EOD (Hz)</a:t>
                          </a:r>
                          <a:endParaRPr lang="en-US" sz="1200" b="1" i="0" u="none" strike="noStrike" dirty="0">
                            <a:solidFill>
                              <a:srgbClr val="FFFFFF"/>
                            </a:solidFill>
                            <a:effectLst/>
                            <a:latin typeface="Calibri" charset="0"/>
                          </a:endParaRPr>
                        </a:p>
                      </a:txBody>
                      <a:tcPr marL="0" marR="0" marT="0" marB="0" anchor="b"/>
                    </a:tc>
                    <a:tc>
                      <a:txBody>
                        <a:bodyPr/>
                        <a:lstStyle/>
                        <a:p>
                          <a:pPr algn="l" fontAlgn="b"/>
                          <a:r>
                            <a:rPr lang="en-US" sz="1200" u="none" strike="noStrike" dirty="0">
                              <a:effectLst/>
                            </a:rPr>
                            <a:t>Fish 2 </a:t>
                          </a:r>
                          <a:r>
                            <a:rPr lang="en-US" sz="1200" u="none" strike="noStrike" dirty="0" smtClean="0">
                              <a:effectLst/>
                            </a:rPr>
                            <a:t>EOD (Hz)</a:t>
                          </a:r>
                          <a:endParaRPr lang="en-US" sz="1200" b="1" i="0" u="none" strike="noStrike" dirty="0">
                            <a:solidFill>
                              <a:srgbClr val="FFFFFF"/>
                            </a:solidFill>
                            <a:effectLst/>
                            <a:latin typeface="Calibri" charset="0"/>
                          </a:endParaRPr>
                        </a:p>
                      </a:txBody>
                      <a:tcPr marL="0" marR="0" marT="0" marB="0" anchor="b"/>
                    </a:tc>
                  </a:tr>
                  <a:tr h="335426">
                    <a:tc>
                      <a:txBody>
                        <a:bodyPr/>
                        <a:lstStyle/>
                        <a:p>
                          <a:pPr algn="l" fontAlgn="b"/>
                          <a:r>
                            <a:rPr lang="en-US" sz="1200" u="none" strike="noStrike">
                              <a:effectLst/>
                            </a:rPr>
                            <a:t>Fish are in separate tanks (F0)</a:t>
                          </a:r>
                          <a:endParaRPr lang="en-US" sz="1200" b="0" i="0" u="none" strike="noStrike">
                            <a:solidFill>
                              <a:srgbClr val="000000"/>
                            </a:solidFill>
                            <a:effectLst/>
                            <a:latin typeface="Calibri" charset="0"/>
                          </a:endParaRPr>
                        </a:p>
                      </a:txBody>
                      <a:tcPr marL="0" marR="0" marT="0" marB="0" anchor="b"/>
                    </a:tc>
                    <a:tc>
                      <a:txBody>
                        <a:bodyPr/>
                        <a:lstStyle/>
                        <a:p>
                          <a:pPr algn="r" fontAlgn="b"/>
                          <a:r>
                            <a:rPr lang="fi-FI" sz="1200" u="none" strike="noStrike" dirty="0" smtClean="0">
                              <a:effectLst/>
                            </a:rPr>
                            <a:t>787 </a:t>
                          </a:r>
                          <a:endParaRPr lang="fi-FI" sz="1200" b="0" i="0" u="none" strike="noStrike" dirty="0">
                            <a:solidFill>
                              <a:srgbClr val="000000"/>
                            </a:solidFill>
                            <a:effectLst/>
                            <a:latin typeface="Calibri" charset="0"/>
                          </a:endParaRPr>
                        </a:p>
                      </a:txBody>
                      <a:tcPr marL="0" marR="0" marT="0" marB="0" anchor="b"/>
                    </a:tc>
                    <a:tc>
                      <a:txBody>
                        <a:bodyPr/>
                        <a:lstStyle/>
                        <a:p>
                          <a:pPr algn="r" fontAlgn="b"/>
                          <a:r>
                            <a:rPr lang="fi-FI" sz="1200" u="none" strike="noStrike" dirty="0">
                              <a:effectLst/>
                            </a:rPr>
                            <a:t>793</a:t>
                          </a:r>
                          <a:endParaRPr lang="fi-FI" sz="1200" b="0" i="0" u="none" strike="noStrike" dirty="0">
                            <a:solidFill>
                              <a:srgbClr val="000000"/>
                            </a:solidFill>
                            <a:effectLst/>
                            <a:latin typeface="Calibri" charset="0"/>
                          </a:endParaRPr>
                        </a:p>
                      </a:txBody>
                      <a:tcPr marL="0" marR="0" marT="0" marB="0" anchor="b"/>
                    </a:tc>
                  </a:tr>
                  <a:tr h="335426">
                    <a:tc>
                      <a:txBody>
                        <a:bodyPr/>
                        <a:lstStyle/>
                        <a:p>
                          <a:pPr algn="l" fontAlgn="b"/>
                          <a:r>
                            <a:rPr lang="en-US" sz="1200" u="none" strike="noStrike">
                              <a:effectLst/>
                            </a:rPr>
                            <a:t>Fish are placed into the same tank (F)</a:t>
                          </a:r>
                          <a:endParaRPr lang="en-US" sz="1200" b="0" i="0" u="none" strike="noStrike">
                            <a:solidFill>
                              <a:srgbClr val="000000"/>
                            </a:solidFill>
                            <a:effectLst/>
                            <a:latin typeface="Calibri" charset="0"/>
                          </a:endParaRPr>
                        </a:p>
                      </a:txBody>
                      <a:tcPr marL="0" marR="0" marT="0" marB="0" anchor="b"/>
                    </a:tc>
                    <a:tc>
                      <a:txBody>
                        <a:bodyPr/>
                        <a:lstStyle/>
                        <a:p>
                          <a:pPr algn="r" fontAlgn="b"/>
                          <a:r>
                            <a:rPr lang="is-IS" sz="1200" u="none" strike="noStrike" dirty="0" smtClean="0">
                              <a:effectLst/>
                            </a:rPr>
                            <a:t>781</a:t>
                          </a:r>
                          <a:r>
                            <a:rPr lang="is-IS" sz="1200" u="none" strike="noStrike" baseline="0" dirty="0" smtClean="0">
                              <a:effectLst/>
                            </a:rPr>
                            <a:t> </a:t>
                          </a:r>
                          <a:endParaRPr lang="is-IS" sz="1200" b="0" i="0" u="none" strike="noStrike" dirty="0">
                            <a:solidFill>
                              <a:srgbClr val="000000"/>
                            </a:solidFill>
                            <a:effectLst/>
                            <a:latin typeface="Calibri" charset="0"/>
                          </a:endParaRPr>
                        </a:p>
                      </a:txBody>
                      <a:tcPr marL="0" marR="0" marT="0" marB="0" anchor="b"/>
                    </a:tc>
                    <a:tc>
                      <a:txBody>
                        <a:bodyPr/>
                        <a:lstStyle/>
                        <a:p>
                          <a:pPr algn="r" fontAlgn="b"/>
                          <a:r>
                            <a:rPr lang="fi-FI" sz="1200" u="none" strike="noStrike">
                              <a:effectLst/>
                            </a:rPr>
                            <a:t>793</a:t>
                          </a:r>
                          <a:endParaRPr lang="fi-FI" sz="1200" b="0" i="0" u="none" strike="noStrike">
                            <a:solidFill>
                              <a:srgbClr val="000000"/>
                            </a:solidFill>
                            <a:effectLst/>
                            <a:latin typeface="Calibri" charset="0"/>
                          </a:endParaRPr>
                        </a:p>
                      </a:txBody>
                      <a:tcPr marL="0" marR="0" marT="0" marB="0" anchor="b"/>
                    </a:tc>
                  </a:tr>
                  <a:tr h="335426">
                    <a:tc>
                      <a:txBody>
                        <a:bodyPr/>
                        <a:lstStyle/>
                        <a:p>
                          <a:pPr algn="l" fontAlgn="b"/>
                          <a:r>
                            <a:rPr lang="en-US" sz="1200" u="none" strike="noStrike">
                              <a:effectLst/>
                            </a:rPr>
                            <a:t>Fish are placed back into separate tanks</a:t>
                          </a:r>
                          <a:endParaRPr lang="en-US" sz="1200" b="0" i="0" u="none" strike="noStrike">
                            <a:solidFill>
                              <a:srgbClr val="000000"/>
                            </a:solidFill>
                            <a:effectLst/>
                            <a:latin typeface="Calibri" charset="0"/>
                          </a:endParaRPr>
                        </a:p>
                      </a:txBody>
                      <a:tcPr marL="0" marR="0" marT="0" marB="0" anchor="b"/>
                    </a:tc>
                    <a:tc>
                      <a:txBody>
                        <a:bodyPr/>
                        <a:lstStyle/>
                        <a:p>
                          <a:pPr algn="r" fontAlgn="b"/>
                          <a:r>
                            <a:rPr lang="fi-FI" sz="1200" u="none" strike="noStrike" dirty="0" smtClean="0">
                              <a:effectLst/>
                            </a:rPr>
                            <a:t>787 </a:t>
                          </a:r>
                          <a:endParaRPr lang="fi-FI" sz="1200" b="0" i="0" u="none" strike="noStrike" dirty="0">
                            <a:solidFill>
                              <a:srgbClr val="000000"/>
                            </a:solidFill>
                            <a:effectLst/>
                            <a:latin typeface="Calibri" charset="0"/>
                          </a:endParaRPr>
                        </a:p>
                      </a:txBody>
                      <a:tcPr marL="0" marR="0" marT="0" marB="0" anchor="b"/>
                    </a:tc>
                    <a:tc>
                      <a:txBody>
                        <a:bodyPr/>
                        <a:lstStyle/>
                        <a:p>
                          <a:pPr algn="r" fontAlgn="b"/>
                          <a:r>
                            <a:rPr lang="fi-FI" sz="1200" u="none" strike="noStrike">
                              <a:effectLst/>
                            </a:rPr>
                            <a:t>793</a:t>
                          </a:r>
                          <a:endParaRPr lang="fi-FI" sz="1200" b="0" i="0" u="none" strike="noStrike">
                            <a:solidFill>
                              <a:srgbClr val="000000"/>
                            </a:solidFill>
                            <a:effectLst/>
                            <a:latin typeface="Calibri" charset="0"/>
                          </a:endParaRPr>
                        </a:p>
                      </a:txBody>
                      <a:tcPr marL="0" marR="0" marT="0" marB="0" anchor="b"/>
                    </a:tc>
                  </a:tr>
                  <a:tr h="335426">
                    <a:tc>
                      <a:txBody>
                        <a:bodyPr/>
                        <a:lstStyle/>
                        <a:p>
                          <a:pPr algn="l" fontAlgn="b"/>
                          <a:r>
                            <a:rPr lang="en-US" sz="1200" u="none" strike="noStrike">
                              <a:effectLst/>
                            </a:rPr>
                            <a:t>Variance (VAR.S(F0, F))</a:t>
                          </a:r>
                          <a:endParaRPr lang="en-US" sz="1200" b="0" i="0" u="none" strike="noStrike">
                            <a:solidFill>
                              <a:srgbClr val="000000"/>
                            </a:solidFill>
                            <a:effectLst/>
                            <a:latin typeface="Calibri" charset="0"/>
                          </a:endParaRPr>
                        </a:p>
                      </a:txBody>
                      <a:tcPr marL="0" marR="0" marT="0" marB="0" anchor="b"/>
                    </a:tc>
                    <a:tc>
                      <a:txBody>
                        <a:bodyPr/>
                        <a:lstStyle/>
                        <a:p>
                          <a:pPr algn="r" fontAlgn="b"/>
                          <a:r>
                            <a:rPr lang="fi-FI" sz="1200" u="none" strike="noStrike" dirty="0">
                              <a:effectLst/>
                            </a:rPr>
                            <a:t>18</a:t>
                          </a:r>
                          <a:endParaRPr lang="fi-FI" sz="1200" b="0" i="0" u="none" strike="noStrike" dirty="0">
                            <a:solidFill>
                              <a:srgbClr val="000000"/>
                            </a:solidFill>
                            <a:effectLst/>
                            <a:latin typeface="Calibri" charset="0"/>
                          </a:endParaRPr>
                        </a:p>
                      </a:txBody>
                      <a:tcPr marL="0" marR="0" marT="0" marB="0" anchor="b"/>
                    </a:tc>
                    <a:tc>
                      <a:txBody>
                        <a:bodyPr/>
                        <a:lstStyle/>
                        <a:p>
                          <a:pPr algn="r" fontAlgn="b"/>
                          <a:r>
                            <a:rPr lang="en-US" sz="1200" u="none" strike="noStrike">
                              <a:effectLst/>
                            </a:rPr>
                            <a:t>0</a:t>
                          </a:r>
                          <a:endParaRPr lang="en-US" sz="1200" b="0" i="0" u="none" strike="noStrike">
                            <a:solidFill>
                              <a:srgbClr val="000000"/>
                            </a:solidFill>
                            <a:effectLst/>
                            <a:latin typeface="Calibri" charset="0"/>
                          </a:endParaRPr>
                        </a:p>
                      </a:txBody>
                      <a:tcPr marL="0" marR="0" marT="0" marB="0" anchor="b"/>
                    </a:tc>
                  </a:tr>
                  <a:tr h="295079">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b="0" i="1" smtClean="0">
                                    <a:latin typeface="Cambria Math" charset="0"/>
                                    <a:ea typeface="Cambria Math" charset="0"/>
                                    <a:cs typeface="Cambria Math" charset="0"/>
                                  </a:rPr>
                                  <m:t>   </m:t>
                                </m:r>
                              </m:oMath>
                            </m:oMathPara>
                          </a14:m>
                          <a:endParaRPr lang="en-US" sz="1200" b="0" i="1" dirty="0" smtClean="0">
                            <a:latin typeface="Cambria Math" charset="0"/>
                            <a:ea typeface="Cambria Math" charset="0"/>
                            <a:cs typeface="Cambria Math" charset="0"/>
                          </a:endParaRPr>
                        </a:p>
                        <a:p>
                          <a:pPr marL="0" marR="0" indent="0" algn="l" defTabSz="914400" rtl="0" eaLnBrk="1" fontAlgn="b" latinLnBrk="0" hangingPunct="1">
                            <a:lnSpc>
                              <a:spcPct val="100000"/>
                            </a:lnSpc>
                            <a:spcBef>
                              <a:spcPts val="0"/>
                            </a:spcBef>
                            <a:spcAft>
                              <a:spcPts val="0"/>
                            </a:spcAft>
                            <a:buClrTx/>
                            <a:buSzTx/>
                            <a:buFontTx/>
                            <a:buNone/>
                            <a:tabLst/>
                            <a:defRPr/>
                          </a:pPr>
                          <a14:m>
                            <m:oMath xmlns:m="http://schemas.openxmlformats.org/officeDocument/2006/math">
                              <m:r>
                                <a:rPr lang="en-US" sz="1200" b="0" i="1" smtClean="0">
                                  <a:latin typeface="Cambria Math" charset="0"/>
                                  <a:ea typeface="Cambria Math" charset="0"/>
                                  <a:cs typeface="Cambria Math" charset="0"/>
                                </a:rPr>
                                <m:t> </m:t>
                              </m:r>
                              <m:r>
                                <a:rPr lang="en-US" sz="1200" i="1" smtClean="0">
                                  <a:latin typeface="Cambria Math" charset="0"/>
                                  <a:ea typeface="Cambria Math" charset="0"/>
                                  <a:cs typeface="Cambria Math" charset="0"/>
                                </a:rPr>
                                <m:t>∆</m:t>
                              </m:r>
                              <m:r>
                                <a:rPr lang="en-US" sz="1200" b="0" i="1">
                                  <a:latin typeface="Cambria Math" charset="0"/>
                                  <a:ea typeface="Cambria Math" charset="0"/>
                                  <a:cs typeface="Cambria Math" charset="0"/>
                                </a:rPr>
                                <m:t>𝐹</m:t>
                              </m:r>
                              <m:r>
                                <a:rPr lang="en-US" sz="1200" b="0" i="1">
                                  <a:latin typeface="Cambria Math" charset="0"/>
                                  <a:ea typeface="Cambria Math" charset="0"/>
                                  <a:cs typeface="Cambria Math" charset="0"/>
                                </a:rPr>
                                <m:t>=</m:t>
                              </m:r>
                              <m:r>
                                <a:rPr lang="en-US" sz="1200" b="0" i="1">
                                  <a:latin typeface="Cambria Math" charset="0"/>
                                  <a:ea typeface="Cambria Math" charset="0"/>
                                  <a:cs typeface="Cambria Math" charset="0"/>
                                </a:rPr>
                                <m:t>𝐹</m:t>
                              </m:r>
                              <m:r>
                                <a:rPr lang="en-US" sz="1200" b="0" i="0">
                                  <a:latin typeface="Cambria Math" charset="0"/>
                                  <a:ea typeface="Cambria Math" charset="0"/>
                                  <a:cs typeface="Cambria Math" charset="0"/>
                                </a:rPr>
                                <m:t>2</m:t>
                              </m:r>
                            </m:oMath>
                          </a14:m>
                          <a:r>
                            <a:rPr lang="en-US" sz="1200" dirty="0"/>
                            <a:t> -</a:t>
                          </a:r>
                          <a:r>
                            <a:rPr lang="en-US" sz="1200" baseline="0" dirty="0"/>
                            <a:t> F1</a:t>
                          </a:r>
                          <a:endParaRPr lang="en-US" sz="1200" dirty="0"/>
                        </a:p>
                        <a:p>
                          <a:pPr algn="l" fontAlgn="b"/>
                          <a:endParaRPr lang="en-US" sz="1200" b="0" i="0" u="none" strike="noStrike" dirty="0">
                            <a:solidFill>
                              <a:srgbClr val="000000"/>
                            </a:solidFill>
                            <a:effectLst/>
                            <a:latin typeface="Calibri" charset="0"/>
                          </a:endParaRPr>
                        </a:p>
                      </a:txBody>
                      <a:tcPr marL="0" marR="0" marT="0" marB="0"/>
                    </a:tc>
                    <a:tc>
                      <a:txBody>
                        <a:bodyPr/>
                        <a:lstStyle/>
                        <a:p>
                          <a:pPr algn="l" fontAlgn="b"/>
                          <a:r>
                            <a:rPr lang="fi-FI" sz="1200" u="none" strike="noStrike" dirty="0">
                              <a:effectLst/>
                            </a:rPr>
                            <a:t>793 Hz - 787 Hz = 6 Hz</a:t>
                          </a:r>
                          <a:endParaRPr lang="fi-FI" sz="1200" b="0" i="0" u="none" strike="noStrike" dirty="0">
                            <a:solidFill>
                              <a:srgbClr val="000000"/>
                            </a:solidFill>
                            <a:effectLst/>
                            <a:latin typeface="Calibri" charset="0"/>
                          </a:endParaRPr>
                        </a:p>
                      </a:txBody>
                      <a:tcPr marL="0" marR="0" marT="0" marB="0" anchor="b"/>
                    </a:tc>
                    <a:tc>
                      <a:txBody>
                        <a:bodyPr/>
                        <a:lstStyle/>
                        <a:p>
                          <a:pPr algn="l" fontAlgn="b"/>
                          <a:endParaRPr lang="en-US" sz="1200" b="0" i="0" u="none" strike="noStrike">
                            <a:solidFill>
                              <a:srgbClr val="000000"/>
                            </a:solidFill>
                            <a:effectLst/>
                            <a:latin typeface="Calibri" charset="0"/>
                          </a:endParaRPr>
                        </a:p>
                      </a:txBody>
                      <a:tcPr marL="0" marR="0" marT="0" marB="0" anchor="b"/>
                    </a:tc>
                  </a:tr>
                  <a:tr h="239053">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en-US" sz="1200" b="0" i="0" u="none" strike="noStrike" dirty="0" smtClean="0">
                            <a:solidFill>
                              <a:srgbClr val="000000"/>
                            </a:solidFill>
                            <a:effectLst/>
                            <a:latin typeface="Calibri" charset="0"/>
                          </a:endParaRPr>
                        </a:p>
                        <a:p>
                          <a:pPr marL="0" marR="0" indent="0" algn="l" defTabSz="914400" rtl="0" eaLnBrk="1" fontAlgn="b" latinLnBrk="0" hangingPunct="1">
                            <a:lnSpc>
                              <a:spcPct val="100000"/>
                            </a:lnSpc>
                            <a:spcBef>
                              <a:spcPts val="0"/>
                            </a:spcBef>
                            <a:spcAft>
                              <a:spcPts val="0"/>
                            </a:spcAft>
                            <a:buClrTx/>
                            <a:buSzTx/>
                            <a:buFontTx/>
                            <a:buNone/>
                            <a:tabLst/>
                            <a:defRPr/>
                          </a:pPr>
                          <a:r>
                            <a:rPr lang="en-US" sz="1200" b="0" i="0" u="none" strike="noStrike" dirty="0" smtClean="0">
                              <a:solidFill>
                                <a:srgbClr val="000000"/>
                              </a:solidFill>
                              <a:effectLst/>
                              <a:latin typeface="Calibri" charset="0"/>
                            </a:rPr>
                            <a:t> </a:t>
                          </a:r>
                          <a14:m>
                            <m:oMath xmlns:m="http://schemas.openxmlformats.org/officeDocument/2006/math">
                              <m:r>
                                <a:rPr lang="en-US" sz="1200" i="1" smtClean="0">
                                  <a:latin typeface="Cambria Math" charset="0"/>
                                  <a:ea typeface="Cambria Math" charset="0"/>
                                  <a:cs typeface="Cambria Math" charset="0"/>
                                </a:rPr>
                                <m:t>∆</m:t>
                              </m:r>
                              <m:r>
                                <a:rPr lang="en-US" sz="1200" b="0" i="1">
                                  <a:latin typeface="Cambria Math" charset="0"/>
                                  <a:ea typeface="Cambria Math" charset="0"/>
                                  <a:cs typeface="Cambria Math" charset="0"/>
                                </a:rPr>
                                <m:t>𝑅</m:t>
                              </m:r>
                              <m:r>
                                <a:rPr lang="en-US" sz="1200" b="0" i="1">
                                  <a:latin typeface="Cambria Math" charset="0"/>
                                  <a:ea typeface="Cambria Math" charset="0"/>
                                  <a:cs typeface="Cambria Math" charset="0"/>
                                </a:rPr>
                                <m:t> </m:t>
                              </m:r>
                              <m:r>
                                <a:rPr lang="en-US" sz="1200" b="0" i="1">
                                  <a:latin typeface="Cambria Math" charset="0"/>
                                  <a:ea typeface="Cambria Math" charset="0"/>
                                  <a:cs typeface="Cambria Math" charset="0"/>
                                </a:rPr>
                                <m:t>𝑜𝑓</m:t>
                              </m:r>
                              <m:r>
                                <a:rPr lang="en-US" sz="1200" b="0" i="1">
                                  <a:latin typeface="Cambria Math" charset="0"/>
                                  <a:ea typeface="Cambria Math" charset="0"/>
                                  <a:cs typeface="Cambria Math" charset="0"/>
                                </a:rPr>
                                <m:t> </m:t>
                              </m:r>
                              <m:r>
                                <a:rPr lang="en-US" sz="1200" b="0" i="1">
                                  <a:latin typeface="Cambria Math" charset="0"/>
                                  <a:ea typeface="Cambria Math" charset="0"/>
                                  <a:cs typeface="Cambria Math" charset="0"/>
                                </a:rPr>
                                <m:t>𝐹</m:t>
                              </m:r>
                              <m:r>
                                <a:rPr lang="en-US" sz="1200" b="0" i="1">
                                  <a:latin typeface="Cambria Math" charset="0"/>
                                  <a:ea typeface="Cambria Math" charset="0"/>
                                  <a:cs typeface="Cambria Math" charset="0"/>
                                </a:rPr>
                                <m:t>1=</m:t>
                              </m:r>
                              <m:r>
                                <a:rPr lang="en-US" sz="1200" b="0" i="1">
                                  <a:latin typeface="Cambria Math" charset="0"/>
                                  <a:ea typeface="Cambria Math" charset="0"/>
                                  <a:cs typeface="Cambria Math" charset="0"/>
                                </a:rPr>
                                <m:t>𝐹</m:t>
                              </m:r>
                              <m:r>
                                <a:rPr lang="en-US" sz="1200" b="0" i="1">
                                  <a:latin typeface="Cambria Math" charset="0"/>
                                  <a:ea typeface="Cambria Math" charset="0"/>
                                  <a:cs typeface="Cambria Math" charset="0"/>
                                </a:rPr>
                                <m:t>0 −</m:t>
                              </m:r>
                              <m:r>
                                <a:rPr lang="en-US" sz="1200" b="0" i="1">
                                  <a:latin typeface="Cambria Math" charset="0"/>
                                  <a:ea typeface="Cambria Math" charset="0"/>
                                  <a:cs typeface="Cambria Math" charset="0"/>
                                </a:rPr>
                                <m:t>𝐹</m:t>
                              </m:r>
                            </m:oMath>
                          </a14:m>
                          <a:endParaRPr lang="en-US" sz="1200" dirty="0"/>
                        </a:p>
                        <a:p>
                          <a:pPr algn="l" fontAlgn="b"/>
                          <a:endParaRPr lang="en-US" sz="1200" b="0" i="0" u="none" strike="noStrike" dirty="0">
                            <a:solidFill>
                              <a:srgbClr val="000000"/>
                            </a:solidFill>
                            <a:effectLst/>
                            <a:latin typeface="Calibri" charset="0"/>
                          </a:endParaRPr>
                        </a:p>
                      </a:txBody>
                      <a:tcPr marL="0" marR="0" marT="0" marB="0" anchor="b"/>
                    </a:tc>
                    <a:tc>
                      <a:txBody>
                        <a:bodyPr/>
                        <a:lstStyle/>
                        <a:p>
                          <a:pPr algn="l" fontAlgn="b"/>
                          <a:r>
                            <a:rPr lang="en-US" sz="1200" u="none" strike="noStrike">
                              <a:effectLst/>
                            </a:rPr>
                            <a:t>6Hz decrease</a:t>
                          </a:r>
                          <a:endParaRPr lang="en-US" sz="1200" b="0" i="0" u="none" strike="noStrike">
                            <a:solidFill>
                              <a:srgbClr val="000000"/>
                            </a:solidFill>
                            <a:effectLst/>
                            <a:latin typeface="Calibri" charset="0"/>
                          </a:endParaRPr>
                        </a:p>
                      </a:txBody>
                      <a:tcPr marL="0" marR="0" marT="0" marB="0" anchor="b"/>
                    </a:tc>
                    <a:tc>
                      <a:txBody>
                        <a:bodyPr/>
                        <a:lstStyle/>
                        <a:p>
                          <a:pPr algn="l" fontAlgn="b"/>
                          <a:endParaRPr lang="en-US" sz="1200" b="0" i="0" u="none" strike="noStrike" dirty="0">
                            <a:solidFill>
                              <a:srgbClr val="000000"/>
                            </a:solidFill>
                            <a:effectLst/>
                            <a:latin typeface="Calibri" charset="0"/>
                          </a:endParaRPr>
                        </a:p>
                      </a:txBody>
                      <a:tcPr marL="0" marR="0" marT="0" marB="0" anchor="b"/>
                    </a:tc>
                  </a:tr>
                  <a:tr h="335426">
                    <a:tc>
                      <a:txBody>
                        <a:bodyPr/>
                        <a:lstStyle/>
                        <a:p>
                          <a:pPr algn="l" fontAlgn="b"/>
                          <a:r>
                            <a:rPr lang="en-US" sz="1100" u="none" strike="noStrike" baseline="0" dirty="0" smtClean="0">
                              <a:effectLst/>
                            </a:rPr>
                            <a:t> </a:t>
                          </a:r>
                          <a:r>
                            <a:rPr lang="mr-IN" sz="1100" u="none" strike="noStrike" dirty="0" smtClean="0">
                              <a:effectLst/>
                            </a:rPr>
                            <a:t>∆</a:t>
                          </a:r>
                          <a:r>
                            <a:rPr lang="mr-IN" sz="1100" u="none" strike="noStrike" dirty="0" err="1">
                              <a:effectLst/>
                            </a:rPr>
                            <a:t>R</a:t>
                          </a:r>
                          <a:r>
                            <a:rPr lang="mr-IN" sz="1100" u="none" strike="noStrike" dirty="0">
                              <a:effectLst/>
                            </a:rPr>
                            <a:t> of F2=F0 -</a:t>
                          </a:r>
                          <a:r>
                            <a:rPr lang="mr-IN" sz="1100" u="none" strike="noStrike" dirty="0" err="1">
                              <a:effectLst/>
                            </a:rPr>
                            <a:t>F</a:t>
                          </a:r>
                          <a:endParaRPr lang="mr-IN" sz="1100" b="0" i="0" u="none" strike="noStrike" dirty="0">
                            <a:solidFill>
                              <a:srgbClr val="000000"/>
                            </a:solidFill>
                            <a:effectLst/>
                            <a:latin typeface="Cambria Math" charset="0"/>
                          </a:endParaRPr>
                        </a:p>
                      </a:txBody>
                      <a:tcPr marL="0" marR="0" marT="0" marB="0" anchor="b"/>
                    </a:tc>
                    <a:tc>
                      <a:txBody>
                        <a:bodyPr/>
                        <a:lstStyle/>
                        <a:p>
                          <a:pPr algn="l" fontAlgn="b"/>
                          <a:r>
                            <a:rPr lang="fi-FI" sz="1200" u="none" strike="noStrike">
                              <a:effectLst/>
                            </a:rPr>
                            <a:t>0Hz</a:t>
                          </a:r>
                          <a:endParaRPr lang="fi-FI" sz="1200" b="0" i="0" u="none" strike="noStrike">
                            <a:solidFill>
                              <a:srgbClr val="000000"/>
                            </a:solidFill>
                            <a:effectLst/>
                            <a:latin typeface="Calibri" charset="0"/>
                          </a:endParaRPr>
                        </a:p>
                      </a:txBody>
                      <a:tcPr marL="0" marR="0" marT="0" marB="0" anchor="b"/>
                    </a:tc>
                    <a:tc>
                      <a:txBody>
                        <a:bodyPr/>
                        <a:lstStyle/>
                        <a:p>
                          <a:pPr algn="l" fontAlgn="b"/>
                          <a:endParaRPr lang="en-US" sz="1200" b="0" i="0" u="none" strike="noStrike" dirty="0">
                            <a:solidFill>
                              <a:srgbClr val="000000"/>
                            </a:solidFill>
                            <a:effectLst/>
                            <a:latin typeface="Calibri" charset="0"/>
                          </a:endParaRPr>
                        </a:p>
                      </a:txBody>
                      <a:tcPr marL="0" marR="0" marT="0" marB="0" anchor="b"/>
                    </a:tc>
                  </a:tr>
                </a:tbl>
              </a:graphicData>
            </a:graphic>
          </p:graphicFrame>
        </mc:Choice>
        <mc:Fallback>
          <p:graphicFrame>
            <p:nvGraphicFramePr>
              <p:cNvPr id="4" name="Table 3"/>
              <p:cNvGraphicFramePr>
                <a:graphicFrameLocks noGrp="1"/>
              </p:cNvGraphicFramePr>
              <p:nvPr>
                <p:extLst>
                  <p:ext uri="{D42A27DB-BD31-4B8C-83A1-F6EECF244321}">
                    <p14:modId xmlns:p14="http://schemas.microsoft.com/office/powerpoint/2010/main" val="1339754137"/>
                  </p:ext>
                </p:extLst>
              </p:nvPr>
            </p:nvGraphicFramePr>
            <p:xfrm>
              <a:off x="419100" y="885291"/>
              <a:ext cx="6515100" cy="3109836"/>
            </p:xfrm>
            <a:graphic>
              <a:graphicData uri="http://schemas.openxmlformats.org/drawingml/2006/table">
                <a:tbl>
                  <a:tblPr>
                    <a:tableStyleId>{5C22544A-7EE6-4342-B048-85BDC9FD1C3A}</a:tableStyleId>
                  </a:tblPr>
                  <a:tblGrid>
                    <a:gridCol w="2857500"/>
                    <a:gridCol w="1828800"/>
                    <a:gridCol w="1828800"/>
                  </a:tblGrid>
                  <a:tr h="335426">
                    <a:tc>
                      <a:txBody>
                        <a:bodyPr/>
                        <a:lstStyle/>
                        <a:p>
                          <a:pPr algn="l" fontAlgn="b"/>
                          <a:endParaRPr lang="en-US" sz="1200" b="1" i="0" u="none" strike="noStrike" dirty="0">
                            <a:solidFill>
                              <a:srgbClr val="FFFFFF"/>
                            </a:solidFill>
                            <a:effectLst/>
                            <a:latin typeface="Calibri" charset="0"/>
                          </a:endParaRPr>
                        </a:p>
                      </a:txBody>
                      <a:tcPr marL="0" marR="0" marT="0" marB="0" anchor="b"/>
                    </a:tc>
                    <a:tc>
                      <a:txBody>
                        <a:bodyPr/>
                        <a:lstStyle/>
                        <a:p>
                          <a:pPr algn="l" fontAlgn="b"/>
                          <a:r>
                            <a:rPr lang="en-US" sz="1200" u="none" strike="noStrike" dirty="0">
                              <a:effectLst/>
                            </a:rPr>
                            <a:t>Fish 1 </a:t>
                          </a:r>
                          <a:r>
                            <a:rPr lang="en-US" sz="1200" u="none" strike="noStrike" dirty="0" smtClean="0">
                              <a:effectLst/>
                            </a:rPr>
                            <a:t>EOD (Hz)</a:t>
                          </a:r>
                          <a:endParaRPr lang="en-US" sz="1200" b="1" i="0" u="none" strike="noStrike" dirty="0">
                            <a:solidFill>
                              <a:srgbClr val="FFFFFF"/>
                            </a:solidFill>
                            <a:effectLst/>
                            <a:latin typeface="Calibri" charset="0"/>
                          </a:endParaRPr>
                        </a:p>
                      </a:txBody>
                      <a:tcPr marL="0" marR="0" marT="0" marB="0" anchor="b"/>
                    </a:tc>
                    <a:tc>
                      <a:txBody>
                        <a:bodyPr/>
                        <a:lstStyle/>
                        <a:p>
                          <a:pPr algn="l" fontAlgn="b"/>
                          <a:r>
                            <a:rPr lang="en-US" sz="1200" u="none" strike="noStrike" dirty="0">
                              <a:effectLst/>
                            </a:rPr>
                            <a:t>Fish 2 </a:t>
                          </a:r>
                          <a:r>
                            <a:rPr lang="en-US" sz="1200" u="none" strike="noStrike" dirty="0" smtClean="0">
                              <a:effectLst/>
                            </a:rPr>
                            <a:t>EOD (Hz)</a:t>
                          </a:r>
                          <a:endParaRPr lang="en-US" sz="1200" b="1" i="0" u="none" strike="noStrike" dirty="0">
                            <a:solidFill>
                              <a:srgbClr val="FFFFFF"/>
                            </a:solidFill>
                            <a:effectLst/>
                            <a:latin typeface="Calibri" charset="0"/>
                          </a:endParaRPr>
                        </a:p>
                      </a:txBody>
                      <a:tcPr marL="0" marR="0" marT="0" marB="0" anchor="b"/>
                    </a:tc>
                  </a:tr>
                  <a:tr h="335426">
                    <a:tc>
                      <a:txBody>
                        <a:bodyPr/>
                        <a:lstStyle/>
                        <a:p>
                          <a:pPr algn="l" fontAlgn="b"/>
                          <a:r>
                            <a:rPr lang="en-US" sz="1200" u="none" strike="noStrike">
                              <a:effectLst/>
                            </a:rPr>
                            <a:t>Fish are in separate tanks (F0)</a:t>
                          </a:r>
                          <a:endParaRPr lang="en-US" sz="1200" b="0" i="0" u="none" strike="noStrike">
                            <a:solidFill>
                              <a:srgbClr val="000000"/>
                            </a:solidFill>
                            <a:effectLst/>
                            <a:latin typeface="Calibri" charset="0"/>
                          </a:endParaRPr>
                        </a:p>
                      </a:txBody>
                      <a:tcPr marL="0" marR="0" marT="0" marB="0" anchor="b"/>
                    </a:tc>
                    <a:tc>
                      <a:txBody>
                        <a:bodyPr/>
                        <a:lstStyle/>
                        <a:p>
                          <a:pPr algn="r" fontAlgn="b"/>
                          <a:r>
                            <a:rPr lang="fi-FI" sz="1200" u="none" strike="noStrike" dirty="0" smtClean="0">
                              <a:effectLst/>
                            </a:rPr>
                            <a:t>787 </a:t>
                          </a:r>
                          <a:endParaRPr lang="fi-FI" sz="1200" b="0" i="0" u="none" strike="noStrike" dirty="0">
                            <a:solidFill>
                              <a:srgbClr val="000000"/>
                            </a:solidFill>
                            <a:effectLst/>
                            <a:latin typeface="Calibri" charset="0"/>
                          </a:endParaRPr>
                        </a:p>
                      </a:txBody>
                      <a:tcPr marL="0" marR="0" marT="0" marB="0" anchor="b"/>
                    </a:tc>
                    <a:tc>
                      <a:txBody>
                        <a:bodyPr/>
                        <a:lstStyle/>
                        <a:p>
                          <a:pPr algn="r" fontAlgn="b"/>
                          <a:r>
                            <a:rPr lang="fi-FI" sz="1200" u="none" strike="noStrike" dirty="0">
                              <a:effectLst/>
                            </a:rPr>
                            <a:t>793</a:t>
                          </a:r>
                          <a:endParaRPr lang="fi-FI" sz="1200" b="0" i="0" u="none" strike="noStrike" dirty="0">
                            <a:solidFill>
                              <a:srgbClr val="000000"/>
                            </a:solidFill>
                            <a:effectLst/>
                            <a:latin typeface="Calibri" charset="0"/>
                          </a:endParaRPr>
                        </a:p>
                      </a:txBody>
                      <a:tcPr marL="0" marR="0" marT="0" marB="0" anchor="b"/>
                    </a:tc>
                  </a:tr>
                  <a:tr h="335426">
                    <a:tc>
                      <a:txBody>
                        <a:bodyPr/>
                        <a:lstStyle/>
                        <a:p>
                          <a:pPr algn="l" fontAlgn="b"/>
                          <a:r>
                            <a:rPr lang="en-US" sz="1200" u="none" strike="noStrike">
                              <a:effectLst/>
                            </a:rPr>
                            <a:t>Fish are placed into the same tank (F)</a:t>
                          </a:r>
                          <a:endParaRPr lang="en-US" sz="1200" b="0" i="0" u="none" strike="noStrike">
                            <a:solidFill>
                              <a:srgbClr val="000000"/>
                            </a:solidFill>
                            <a:effectLst/>
                            <a:latin typeface="Calibri" charset="0"/>
                          </a:endParaRPr>
                        </a:p>
                      </a:txBody>
                      <a:tcPr marL="0" marR="0" marT="0" marB="0" anchor="b"/>
                    </a:tc>
                    <a:tc>
                      <a:txBody>
                        <a:bodyPr/>
                        <a:lstStyle/>
                        <a:p>
                          <a:pPr algn="r" fontAlgn="b"/>
                          <a:r>
                            <a:rPr lang="is-IS" sz="1200" u="none" strike="noStrike" dirty="0" smtClean="0">
                              <a:effectLst/>
                            </a:rPr>
                            <a:t>781</a:t>
                          </a:r>
                          <a:r>
                            <a:rPr lang="is-IS" sz="1200" u="none" strike="noStrike" baseline="0" dirty="0" smtClean="0">
                              <a:effectLst/>
                            </a:rPr>
                            <a:t> </a:t>
                          </a:r>
                          <a:endParaRPr lang="is-IS" sz="1200" b="0" i="0" u="none" strike="noStrike" dirty="0">
                            <a:solidFill>
                              <a:srgbClr val="000000"/>
                            </a:solidFill>
                            <a:effectLst/>
                            <a:latin typeface="Calibri" charset="0"/>
                          </a:endParaRPr>
                        </a:p>
                      </a:txBody>
                      <a:tcPr marL="0" marR="0" marT="0" marB="0" anchor="b"/>
                    </a:tc>
                    <a:tc>
                      <a:txBody>
                        <a:bodyPr/>
                        <a:lstStyle/>
                        <a:p>
                          <a:pPr algn="r" fontAlgn="b"/>
                          <a:r>
                            <a:rPr lang="fi-FI" sz="1200" u="none" strike="noStrike">
                              <a:effectLst/>
                            </a:rPr>
                            <a:t>793</a:t>
                          </a:r>
                          <a:endParaRPr lang="fi-FI" sz="1200" b="0" i="0" u="none" strike="noStrike">
                            <a:solidFill>
                              <a:srgbClr val="000000"/>
                            </a:solidFill>
                            <a:effectLst/>
                            <a:latin typeface="Calibri" charset="0"/>
                          </a:endParaRPr>
                        </a:p>
                      </a:txBody>
                      <a:tcPr marL="0" marR="0" marT="0" marB="0" anchor="b"/>
                    </a:tc>
                  </a:tr>
                  <a:tr h="335426">
                    <a:tc>
                      <a:txBody>
                        <a:bodyPr/>
                        <a:lstStyle/>
                        <a:p>
                          <a:pPr algn="l" fontAlgn="b"/>
                          <a:r>
                            <a:rPr lang="en-US" sz="1200" u="none" strike="noStrike">
                              <a:effectLst/>
                            </a:rPr>
                            <a:t>Fish are placed back into separate tanks</a:t>
                          </a:r>
                          <a:endParaRPr lang="en-US" sz="1200" b="0" i="0" u="none" strike="noStrike">
                            <a:solidFill>
                              <a:srgbClr val="000000"/>
                            </a:solidFill>
                            <a:effectLst/>
                            <a:latin typeface="Calibri" charset="0"/>
                          </a:endParaRPr>
                        </a:p>
                      </a:txBody>
                      <a:tcPr marL="0" marR="0" marT="0" marB="0" anchor="b"/>
                    </a:tc>
                    <a:tc>
                      <a:txBody>
                        <a:bodyPr/>
                        <a:lstStyle/>
                        <a:p>
                          <a:pPr algn="r" fontAlgn="b"/>
                          <a:r>
                            <a:rPr lang="fi-FI" sz="1200" u="none" strike="noStrike" dirty="0" smtClean="0">
                              <a:effectLst/>
                            </a:rPr>
                            <a:t>787 </a:t>
                          </a:r>
                          <a:endParaRPr lang="fi-FI" sz="1200" b="0" i="0" u="none" strike="noStrike" dirty="0">
                            <a:solidFill>
                              <a:srgbClr val="000000"/>
                            </a:solidFill>
                            <a:effectLst/>
                            <a:latin typeface="Calibri" charset="0"/>
                          </a:endParaRPr>
                        </a:p>
                      </a:txBody>
                      <a:tcPr marL="0" marR="0" marT="0" marB="0" anchor="b"/>
                    </a:tc>
                    <a:tc>
                      <a:txBody>
                        <a:bodyPr/>
                        <a:lstStyle/>
                        <a:p>
                          <a:pPr algn="r" fontAlgn="b"/>
                          <a:r>
                            <a:rPr lang="fi-FI" sz="1200" u="none" strike="noStrike">
                              <a:effectLst/>
                            </a:rPr>
                            <a:t>793</a:t>
                          </a:r>
                          <a:endParaRPr lang="fi-FI" sz="1200" b="0" i="0" u="none" strike="noStrike">
                            <a:solidFill>
                              <a:srgbClr val="000000"/>
                            </a:solidFill>
                            <a:effectLst/>
                            <a:latin typeface="Calibri" charset="0"/>
                          </a:endParaRPr>
                        </a:p>
                      </a:txBody>
                      <a:tcPr marL="0" marR="0" marT="0" marB="0" anchor="b"/>
                    </a:tc>
                  </a:tr>
                  <a:tr h="335426">
                    <a:tc>
                      <a:txBody>
                        <a:bodyPr/>
                        <a:lstStyle/>
                        <a:p>
                          <a:pPr algn="l" fontAlgn="b"/>
                          <a:r>
                            <a:rPr lang="en-US" sz="1200" u="none" strike="noStrike">
                              <a:effectLst/>
                            </a:rPr>
                            <a:t>Variance (VAR.S(F0, F))</a:t>
                          </a:r>
                          <a:endParaRPr lang="en-US" sz="1200" b="0" i="0" u="none" strike="noStrike">
                            <a:solidFill>
                              <a:srgbClr val="000000"/>
                            </a:solidFill>
                            <a:effectLst/>
                            <a:latin typeface="Calibri" charset="0"/>
                          </a:endParaRPr>
                        </a:p>
                      </a:txBody>
                      <a:tcPr marL="0" marR="0" marT="0" marB="0" anchor="b"/>
                    </a:tc>
                    <a:tc>
                      <a:txBody>
                        <a:bodyPr/>
                        <a:lstStyle/>
                        <a:p>
                          <a:pPr algn="r" fontAlgn="b"/>
                          <a:r>
                            <a:rPr lang="fi-FI" sz="1200" u="none" strike="noStrike" dirty="0">
                              <a:effectLst/>
                            </a:rPr>
                            <a:t>18</a:t>
                          </a:r>
                          <a:endParaRPr lang="fi-FI" sz="1200" b="0" i="0" u="none" strike="noStrike" dirty="0">
                            <a:solidFill>
                              <a:srgbClr val="000000"/>
                            </a:solidFill>
                            <a:effectLst/>
                            <a:latin typeface="Calibri" charset="0"/>
                          </a:endParaRPr>
                        </a:p>
                      </a:txBody>
                      <a:tcPr marL="0" marR="0" marT="0" marB="0" anchor="b"/>
                    </a:tc>
                    <a:tc>
                      <a:txBody>
                        <a:bodyPr/>
                        <a:lstStyle/>
                        <a:p>
                          <a:pPr algn="r" fontAlgn="b"/>
                          <a:r>
                            <a:rPr lang="en-US" sz="1200" u="none" strike="noStrike">
                              <a:effectLst/>
                            </a:rPr>
                            <a:t>0</a:t>
                          </a:r>
                          <a:endParaRPr lang="en-US" sz="1200" b="0" i="0" u="none" strike="noStrike">
                            <a:solidFill>
                              <a:srgbClr val="000000"/>
                            </a:solidFill>
                            <a:effectLst/>
                            <a:latin typeface="Calibri" charset="0"/>
                          </a:endParaRPr>
                        </a:p>
                      </a:txBody>
                      <a:tcPr marL="0" marR="0" marT="0" marB="0" anchor="b"/>
                    </a:tc>
                  </a:tr>
                  <a:tr h="548640">
                    <a:tc>
                      <a:txBody>
                        <a:bodyPr/>
                        <a:lstStyle/>
                        <a:p>
                          <a:endParaRPr lang="en-US"/>
                        </a:p>
                      </a:txBody>
                      <a:tcPr marL="0" marR="0" marT="0" marB="0">
                        <a:blipFill rotWithShape="0">
                          <a:blip r:embed="rId2"/>
                          <a:stretch>
                            <a:fillRect l="-213" t="-307778" r="-128571" b="-178889"/>
                          </a:stretch>
                        </a:blipFill>
                      </a:tcPr>
                    </a:tc>
                    <a:tc>
                      <a:txBody>
                        <a:bodyPr/>
                        <a:lstStyle/>
                        <a:p>
                          <a:pPr algn="l" fontAlgn="b"/>
                          <a:r>
                            <a:rPr lang="fi-FI" sz="1200" u="none" strike="noStrike" dirty="0">
                              <a:effectLst/>
                            </a:rPr>
                            <a:t>793 Hz - 787 Hz = 6 Hz</a:t>
                          </a:r>
                          <a:endParaRPr lang="fi-FI" sz="1200" b="0" i="0" u="none" strike="noStrike" dirty="0">
                            <a:solidFill>
                              <a:srgbClr val="000000"/>
                            </a:solidFill>
                            <a:effectLst/>
                            <a:latin typeface="Calibri" charset="0"/>
                          </a:endParaRPr>
                        </a:p>
                      </a:txBody>
                      <a:tcPr marL="0" marR="0" marT="0" marB="0" anchor="b"/>
                    </a:tc>
                    <a:tc>
                      <a:txBody>
                        <a:bodyPr/>
                        <a:lstStyle/>
                        <a:p>
                          <a:pPr algn="l" fontAlgn="b"/>
                          <a:endParaRPr lang="en-US" sz="1200" b="0" i="0" u="none" strike="noStrike">
                            <a:solidFill>
                              <a:srgbClr val="000000"/>
                            </a:solidFill>
                            <a:effectLst/>
                            <a:latin typeface="Calibri" charset="0"/>
                          </a:endParaRPr>
                        </a:p>
                      </a:txBody>
                      <a:tcPr marL="0" marR="0" marT="0" marB="0" anchor="b"/>
                    </a:tc>
                  </a:tr>
                  <a:tr h="548640">
                    <a:tc>
                      <a:txBody>
                        <a:bodyPr/>
                        <a:lstStyle/>
                        <a:p>
                          <a:endParaRPr lang="en-US"/>
                        </a:p>
                      </a:txBody>
                      <a:tcPr marL="0" marR="0" marT="0" marB="0" anchor="b">
                        <a:blipFill rotWithShape="0">
                          <a:blip r:embed="rId2"/>
                          <a:stretch>
                            <a:fillRect l="-213" t="-407778" r="-128571" b="-78889"/>
                          </a:stretch>
                        </a:blipFill>
                      </a:tcPr>
                    </a:tc>
                    <a:tc>
                      <a:txBody>
                        <a:bodyPr/>
                        <a:lstStyle/>
                        <a:p>
                          <a:pPr algn="l" fontAlgn="b"/>
                          <a:r>
                            <a:rPr lang="en-US" sz="1200" u="none" strike="noStrike">
                              <a:effectLst/>
                            </a:rPr>
                            <a:t>6Hz decrease</a:t>
                          </a:r>
                          <a:endParaRPr lang="en-US" sz="1200" b="0" i="0" u="none" strike="noStrike">
                            <a:solidFill>
                              <a:srgbClr val="000000"/>
                            </a:solidFill>
                            <a:effectLst/>
                            <a:latin typeface="Calibri" charset="0"/>
                          </a:endParaRPr>
                        </a:p>
                      </a:txBody>
                      <a:tcPr marL="0" marR="0" marT="0" marB="0" anchor="b"/>
                    </a:tc>
                    <a:tc>
                      <a:txBody>
                        <a:bodyPr/>
                        <a:lstStyle/>
                        <a:p>
                          <a:pPr algn="l" fontAlgn="b"/>
                          <a:endParaRPr lang="en-US" sz="1200" b="0" i="0" u="none" strike="noStrike" dirty="0">
                            <a:solidFill>
                              <a:srgbClr val="000000"/>
                            </a:solidFill>
                            <a:effectLst/>
                            <a:latin typeface="Calibri" charset="0"/>
                          </a:endParaRPr>
                        </a:p>
                      </a:txBody>
                      <a:tcPr marL="0" marR="0" marT="0" marB="0" anchor="b"/>
                    </a:tc>
                  </a:tr>
                  <a:tr h="335426">
                    <a:tc>
                      <a:txBody>
                        <a:bodyPr/>
                        <a:lstStyle/>
                        <a:p>
                          <a:pPr algn="l" fontAlgn="b"/>
                          <a:r>
                            <a:rPr lang="en-US" sz="1100" u="none" strike="noStrike" baseline="0" dirty="0" smtClean="0">
                              <a:effectLst/>
                            </a:rPr>
                            <a:t> </a:t>
                          </a:r>
                          <a:r>
                            <a:rPr lang="mr-IN" sz="1100" u="none" strike="noStrike" dirty="0" smtClean="0">
                              <a:effectLst/>
                            </a:rPr>
                            <a:t>∆</a:t>
                          </a:r>
                          <a:r>
                            <a:rPr lang="mr-IN" sz="1100" u="none" strike="noStrike" dirty="0" err="1">
                              <a:effectLst/>
                            </a:rPr>
                            <a:t>R</a:t>
                          </a:r>
                          <a:r>
                            <a:rPr lang="mr-IN" sz="1100" u="none" strike="noStrike" dirty="0">
                              <a:effectLst/>
                            </a:rPr>
                            <a:t> of F2=F0 -</a:t>
                          </a:r>
                          <a:r>
                            <a:rPr lang="mr-IN" sz="1100" u="none" strike="noStrike" dirty="0" err="1">
                              <a:effectLst/>
                            </a:rPr>
                            <a:t>F</a:t>
                          </a:r>
                          <a:endParaRPr lang="mr-IN" sz="1100" b="0" i="0" u="none" strike="noStrike" dirty="0">
                            <a:solidFill>
                              <a:srgbClr val="000000"/>
                            </a:solidFill>
                            <a:effectLst/>
                            <a:latin typeface="Cambria Math" charset="0"/>
                          </a:endParaRPr>
                        </a:p>
                      </a:txBody>
                      <a:tcPr marL="0" marR="0" marT="0" marB="0" anchor="b"/>
                    </a:tc>
                    <a:tc>
                      <a:txBody>
                        <a:bodyPr/>
                        <a:lstStyle/>
                        <a:p>
                          <a:pPr algn="l" fontAlgn="b"/>
                          <a:r>
                            <a:rPr lang="fi-FI" sz="1200" u="none" strike="noStrike">
                              <a:effectLst/>
                            </a:rPr>
                            <a:t>0Hz</a:t>
                          </a:r>
                          <a:endParaRPr lang="fi-FI" sz="1200" b="0" i="0" u="none" strike="noStrike">
                            <a:solidFill>
                              <a:srgbClr val="000000"/>
                            </a:solidFill>
                            <a:effectLst/>
                            <a:latin typeface="Calibri" charset="0"/>
                          </a:endParaRPr>
                        </a:p>
                      </a:txBody>
                      <a:tcPr marL="0" marR="0" marT="0" marB="0" anchor="b"/>
                    </a:tc>
                    <a:tc>
                      <a:txBody>
                        <a:bodyPr/>
                        <a:lstStyle/>
                        <a:p>
                          <a:pPr algn="l" fontAlgn="b"/>
                          <a:endParaRPr lang="en-US" sz="1200" b="0" i="0" u="none" strike="noStrike" dirty="0">
                            <a:solidFill>
                              <a:srgbClr val="000000"/>
                            </a:solidFill>
                            <a:effectLst/>
                            <a:latin typeface="Calibri" charset="0"/>
                          </a:endParaRPr>
                        </a:p>
                      </a:txBody>
                      <a:tcPr marL="0" marR="0" marT="0" marB="0" anchor="b"/>
                    </a:tc>
                  </a:tr>
                </a:tbl>
              </a:graphicData>
            </a:graphic>
          </p:graphicFrame>
        </mc:Fallback>
      </mc:AlternateContent>
      <p:sp>
        <p:nvSpPr>
          <p:cNvPr id="5" name="TextBox 4"/>
          <p:cNvSpPr txBox="1"/>
          <p:nvPr/>
        </p:nvSpPr>
        <p:spPr>
          <a:xfrm>
            <a:off x="5511800" y="12000971"/>
            <a:ext cx="0" cy="17303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sz="1100"/>
          </a:p>
        </p:txBody>
      </p:sp>
      <mc:AlternateContent xmlns:mc="http://schemas.openxmlformats.org/markup-compatibility/2006">
        <mc:Choice xmlns:a14="http://schemas.microsoft.com/office/drawing/2010/main" Requires="a14">
          <p:sp>
            <p:nvSpPr>
              <p:cNvPr id="6" name="TextBox 5"/>
              <p:cNvSpPr txBox="1"/>
              <p:nvPr/>
            </p:nvSpPr>
            <p:spPr>
              <a:xfrm>
                <a:off x="2979738" y="11899371"/>
                <a:ext cx="766762" cy="177800"/>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14:m>
                  <m:oMath xmlns:m="http://schemas.openxmlformats.org/officeDocument/2006/math">
                    <m:r>
                      <a:rPr lang="en-US" sz="1100" i="1">
                        <a:latin typeface="Cambria Math" charset="0"/>
                        <a:ea typeface="Cambria Math" charset="0"/>
                        <a:cs typeface="Cambria Math" charset="0"/>
                      </a:rPr>
                      <m:t>∆</m:t>
                    </m:r>
                    <m:r>
                      <a:rPr lang="en-US" sz="1100" b="0" i="1">
                        <a:latin typeface="Cambria Math" charset="0"/>
                        <a:ea typeface="Cambria Math" charset="0"/>
                        <a:cs typeface="Cambria Math" charset="0"/>
                      </a:rPr>
                      <m:t>𝐹</m:t>
                    </m:r>
                    <m:r>
                      <a:rPr lang="en-US" sz="1100" b="0" i="1">
                        <a:latin typeface="Cambria Math" charset="0"/>
                        <a:ea typeface="Cambria Math" charset="0"/>
                        <a:cs typeface="Cambria Math" charset="0"/>
                      </a:rPr>
                      <m:t>=</m:t>
                    </m:r>
                    <m:r>
                      <a:rPr lang="en-US" sz="1100" b="0" i="1">
                        <a:latin typeface="Cambria Math" charset="0"/>
                        <a:ea typeface="Cambria Math" charset="0"/>
                        <a:cs typeface="Cambria Math" charset="0"/>
                      </a:rPr>
                      <m:t>𝐹</m:t>
                    </m:r>
                    <m:r>
                      <a:rPr lang="en-US" sz="1100" b="0" i="0">
                        <a:latin typeface="Cambria Math" charset="0"/>
                        <a:ea typeface="Cambria Math" charset="0"/>
                        <a:cs typeface="Cambria Math" charset="0"/>
                      </a:rPr>
                      <m:t>2</m:t>
                    </m:r>
                  </m:oMath>
                </a14:m>
                <a:r>
                  <a:rPr lang="en-US" sz="1100"/>
                  <a:t> -</a:t>
                </a:r>
                <a:r>
                  <a:rPr lang="en-US" sz="1100" baseline="0"/>
                  <a:t> F1</a:t>
                </a:r>
                <a:endParaRPr lang="en-US" sz="1100"/>
              </a:p>
            </p:txBody>
          </p:sp>
        </mc:Choice>
        <mc:Fallback>
          <p:sp>
            <p:nvSpPr>
              <p:cNvPr id="6" name="TextBox 5"/>
              <p:cNvSpPr txBox="1">
                <a:spLocks noRot="1" noChangeAspect="1" noMove="1" noResize="1" noEditPoints="1" noAdjustHandles="1" noChangeArrowheads="1" noChangeShapeType="1" noTextEdit="1"/>
              </p:cNvSpPr>
              <p:nvPr/>
            </p:nvSpPr>
            <p:spPr>
              <a:xfrm>
                <a:off x="2979738" y="11899371"/>
                <a:ext cx="766762" cy="177800"/>
              </a:xfrm>
              <a:prstGeom prst="rect">
                <a:avLst/>
              </a:prstGeom>
              <a:blipFill rotWithShape="0">
                <a:blip r:embed="rId3"/>
                <a:stretch>
                  <a:fillRect l="-7143" t="-27586" r="-10317" b="-4482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960688" y="12081933"/>
                <a:ext cx="1231900" cy="173038"/>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1100" i="1">
                          <a:latin typeface="Cambria Math" charset="0"/>
                          <a:ea typeface="Cambria Math" charset="0"/>
                          <a:cs typeface="Cambria Math" charset="0"/>
                        </a:rPr>
                        <m:t>∆</m:t>
                      </m:r>
                      <m:r>
                        <a:rPr lang="en-US" sz="1100" b="0" i="1">
                          <a:latin typeface="Cambria Math" charset="0"/>
                          <a:ea typeface="Cambria Math" charset="0"/>
                          <a:cs typeface="Cambria Math" charset="0"/>
                        </a:rPr>
                        <m:t>𝑅</m:t>
                      </m:r>
                      <m:r>
                        <a:rPr lang="en-US" sz="1100" b="0" i="1">
                          <a:latin typeface="Cambria Math" charset="0"/>
                          <a:ea typeface="Cambria Math" charset="0"/>
                          <a:cs typeface="Cambria Math" charset="0"/>
                        </a:rPr>
                        <m:t> </m:t>
                      </m:r>
                      <m:r>
                        <a:rPr lang="en-US" sz="1100" b="0" i="1">
                          <a:latin typeface="Cambria Math" charset="0"/>
                          <a:ea typeface="Cambria Math" charset="0"/>
                          <a:cs typeface="Cambria Math" charset="0"/>
                        </a:rPr>
                        <m:t>𝑜𝑓</m:t>
                      </m:r>
                      <m:r>
                        <a:rPr lang="en-US" sz="1100" b="0" i="1">
                          <a:latin typeface="Cambria Math" charset="0"/>
                          <a:ea typeface="Cambria Math" charset="0"/>
                          <a:cs typeface="Cambria Math" charset="0"/>
                        </a:rPr>
                        <m:t> </m:t>
                      </m:r>
                      <m:r>
                        <a:rPr lang="en-US" sz="1100" b="0" i="1">
                          <a:latin typeface="Cambria Math" charset="0"/>
                          <a:ea typeface="Cambria Math" charset="0"/>
                          <a:cs typeface="Cambria Math" charset="0"/>
                        </a:rPr>
                        <m:t>𝐹</m:t>
                      </m:r>
                      <m:r>
                        <a:rPr lang="en-US" sz="1100" b="0" i="1">
                          <a:latin typeface="Cambria Math" charset="0"/>
                          <a:ea typeface="Cambria Math" charset="0"/>
                          <a:cs typeface="Cambria Math" charset="0"/>
                        </a:rPr>
                        <m:t>1=</m:t>
                      </m:r>
                      <m:r>
                        <a:rPr lang="en-US" sz="1100" b="0" i="1">
                          <a:latin typeface="Cambria Math" charset="0"/>
                          <a:ea typeface="Cambria Math" charset="0"/>
                          <a:cs typeface="Cambria Math" charset="0"/>
                        </a:rPr>
                        <m:t>𝐹</m:t>
                      </m:r>
                      <m:r>
                        <a:rPr lang="en-US" sz="1100" b="0" i="1">
                          <a:latin typeface="Cambria Math" charset="0"/>
                          <a:ea typeface="Cambria Math" charset="0"/>
                          <a:cs typeface="Cambria Math" charset="0"/>
                        </a:rPr>
                        <m:t>0 −</m:t>
                      </m:r>
                      <m:r>
                        <a:rPr lang="en-US" sz="1100" b="0" i="1">
                          <a:latin typeface="Cambria Math" charset="0"/>
                          <a:ea typeface="Cambria Math" charset="0"/>
                          <a:cs typeface="Cambria Math" charset="0"/>
                        </a:rPr>
                        <m:t>𝐹</m:t>
                      </m:r>
                    </m:oMath>
                  </m:oMathPara>
                </a14:m>
                <a:endParaRPr lang="en-US" sz="1100"/>
              </a:p>
            </p:txBody>
          </p:sp>
        </mc:Choice>
        <mc:Fallback>
          <p:sp>
            <p:nvSpPr>
              <p:cNvPr id="7" name="TextBox 6"/>
              <p:cNvSpPr txBox="1">
                <a:spLocks noRot="1" noChangeAspect="1" noMove="1" noResize="1" noEditPoints="1" noAdjustHandles="1" noChangeArrowheads="1" noChangeShapeType="1" noTextEdit="1"/>
              </p:cNvSpPr>
              <p:nvPr/>
            </p:nvSpPr>
            <p:spPr>
              <a:xfrm>
                <a:off x="2960688" y="12081933"/>
                <a:ext cx="1231900" cy="173038"/>
              </a:xfrm>
              <a:prstGeom prst="rect">
                <a:avLst/>
              </a:prstGeom>
              <a:blipFill rotWithShape="0">
                <a:blip r:embed="rId4"/>
                <a:stretch>
                  <a:fillRect l="-2475" t="-142857" r="-1980" b="-178571"/>
                </a:stretch>
              </a:blipFill>
            </p:spPr>
            <p:txBody>
              <a:bodyPr/>
              <a:lstStyle/>
              <a:p>
                <a:r>
                  <a:rPr lang="en-US">
                    <a:noFill/>
                  </a:rPr>
                  <a:t> </a:t>
                </a:r>
              </a:p>
            </p:txBody>
          </p:sp>
        </mc:Fallback>
      </mc:AlternateContent>
      <p:sp>
        <p:nvSpPr>
          <p:cNvPr id="8" name="TextBox 7"/>
          <p:cNvSpPr txBox="1"/>
          <p:nvPr/>
        </p:nvSpPr>
        <p:spPr>
          <a:xfrm>
            <a:off x="7340600" y="12000971"/>
            <a:ext cx="0" cy="17303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sz="1100"/>
          </a:p>
        </p:txBody>
      </p:sp>
      <p:sp>
        <p:nvSpPr>
          <p:cNvPr id="9" name="TextBox 8"/>
          <p:cNvSpPr txBox="1"/>
          <p:nvPr/>
        </p:nvSpPr>
        <p:spPr>
          <a:xfrm>
            <a:off x="7340600" y="12000971"/>
            <a:ext cx="0" cy="173037"/>
          </a:xfrm>
          <a:prstGeom prst="rect">
            <a:avLst/>
          </a:prstGeom>
          <a:noFill/>
        </p:spPr>
        <p:style>
          <a:lnRef idx="0">
            <a:scrgbClr r="0" g="0" b="0"/>
          </a:lnRef>
          <a:fillRef idx="0">
            <a:scrgbClr r="0" g="0" b="0"/>
          </a:fillRef>
          <a:effectRef idx="0">
            <a:scrgbClr r="0" g="0" b="0"/>
          </a:effectRef>
          <a:fontRef idx="minor">
            <a:schemeClr val="tx1"/>
          </a:fontRef>
        </p:style>
        <p:txBody>
          <a:bodyPr wrap="non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sz="1100"/>
          </a:p>
        </p:txBody>
      </p:sp>
      <p:sp>
        <p:nvSpPr>
          <p:cNvPr id="11" name="TextBox 10"/>
          <p:cNvSpPr txBox="1"/>
          <p:nvPr/>
        </p:nvSpPr>
        <p:spPr>
          <a:xfrm>
            <a:off x="7447281" y="885291"/>
            <a:ext cx="4439919" cy="1938992"/>
          </a:xfrm>
          <a:prstGeom prst="rect">
            <a:avLst/>
          </a:prstGeom>
          <a:noFill/>
        </p:spPr>
        <p:txBody>
          <a:bodyPr wrap="square" rtlCol="0">
            <a:spAutoFit/>
          </a:bodyPr>
          <a:lstStyle/>
          <a:p>
            <a:r>
              <a:rPr lang="en-US" dirty="0" smtClean="0"/>
              <a:t>Figure 4 </a:t>
            </a:r>
            <a:r>
              <a:rPr lang="mr-IN" dirty="0" smtClean="0"/>
              <a:t>–</a:t>
            </a:r>
            <a:r>
              <a:rPr lang="en-US" dirty="0" smtClean="0"/>
              <a:t> JAR Interaction Between </a:t>
            </a:r>
            <a:r>
              <a:rPr lang="en-US" dirty="0" err="1" smtClean="0"/>
              <a:t>Knifefish</a:t>
            </a:r>
            <a:r>
              <a:rPr lang="en-US" dirty="0" smtClean="0"/>
              <a:t>. </a:t>
            </a:r>
          </a:p>
          <a:p>
            <a:r>
              <a:rPr lang="en-US" sz="1400" dirty="0" smtClean="0"/>
              <a:t>Data extrapolated from two </a:t>
            </a:r>
            <a:r>
              <a:rPr lang="en-US" sz="1400" dirty="0" err="1" smtClean="0"/>
              <a:t>knifefish</a:t>
            </a:r>
            <a:r>
              <a:rPr lang="en-US" sz="1400" dirty="0"/>
              <a:t> </a:t>
            </a:r>
            <a:r>
              <a:rPr lang="en-US" sz="1400" dirty="0" smtClean="0"/>
              <a:t>showing the jamming avoidance response (JAR). Rows one </a:t>
            </a:r>
            <a:r>
              <a:rPr lang="mr-IN" sz="1400" dirty="0" smtClean="0"/>
              <a:t>–</a:t>
            </a:r>
            <a:r>
              <a:rPr lang="en-US" sz="1400" dirty="0" smtClean="0"/>
              <a:t> three show the shift in EOD  frequency during interaction between the two fish. Rows four through seven show calculations  used to analyze the interaction to determine which fish is dominant. </a:t>
            </a:r>
          </a:p>
          <a:p>
            <a:endParaRPr lang="en-US" dirty="0"/>
          </a:p>
        </p:txBody>
      </p:sp>
      <p:sp>
        <p:nvSpPr>
          <p:cNvPr id="12" name="TextBox 11"/>
          <p:cNvSpPr txBox="1"/>
          <p:nvPr/>
        </p:nvSpPr>
        <p:spPr>
          <a:xfrm>
            <a:off x="546100" y="444500"/>
            <a:ext cx="6400800" cy="369332"/>
          </a:xfrm>
          <a:prstGeom prst="rect">
            <a:avLst/>
          </a:prstGeom>
          <a:noFill/>
        </p:spPr>
        <p:txBody>
          <a:bodyPr wrap="square" rtlCol="0">
            <a:spAutoFit/>
          </a:bodyPr>
          <a:lstStyle/>
          <a:p>
            <a:r>
              <a:rPr lang="en-US" dirty="0" smtClean="0"/>
              <a:t>Sequence of Activity During Interaction Between Two </a:t>
            </a:r>
            <a:r>
              <a:rPr lang="en-US" dirty="0" err="1" smtClean="0"/>
              <a:t>Knifefish</a:t>
            </a:r>
            <a:r>
              <a:rPr lang="en-US" dirty="0" smtClean="0"/>
              <a:t> </a:t>
            </a:r>
            <a:endParaRPr lang="en-US" dirty="0"/>
          </a:p>
        </p:txBody>
      </p:sp>
    </p:spTree>
    <p:extLst>
      <p:ext uri="{BB962C8B-B14F-4D97-AF65-F5344CB8AC3E}">
        <p14:creationId xmlns:p14="http://schemas.microsoft.com/office/powerpoint/2010/main" val="1949000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1172896753"/>
              </p:ext>
            </p:extLst>
          </p:nvPr>
        </p:nvGraphicFramePr>
        <p:xfrm>
          <a:off x="312821" y="228600"/>
          <a:ext cx="7615990" cy="5895474"/>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8097253" y="902368"/>
            <a:ext cx="3801979" cy="1723549"/>
          </a:xfrm>
          <a:prstGeom prst="rect">
            <a:avLst/>
          </a:prstGeom>
          <a:noFill/>
        </p:spPr>
        <p:txBody>
          <a:bodyPr wrap="square" rtlCol="0">
            <a:spAutoFit/>
          </a:bodyPr>
          <a:lstStyle/>
          <a:p>
            <a:r>
              <a:rPr lang="en-US" dirty="0" smtClean="0"/>
              <a:t>Figure 5</a:t>
            </a:r>
            <a:r>
              <a:rPr lang="mr-IN" dirty="0" smtClean="0"/>
              <a:t>–</a:t>
            </a:r>
            <a:r>
              <a:rPr lang="en-US" dirty="0" smtClean="0"/>
              <a:t> EOD vs Size Correlation.</a:t>
            </a:r>
          </a:p>
          <a:p>
            <a:r>
              <a:rPr lang="en-US" dirty="0" smtClean="0"/>
              <a:t> </a:t>
            </a:r>
            <a:r>
              <a:rPr lang="en-US" sz="1400" dirty="0" smtClean="0"/>
              <a:t>This graph shows the correlation between the electric organ discharge frequency in relation to the height of each specimen studied by the class. The line of best fit is represented by the equation y = 69.519x + 321.06. and the r^2 correlation coefficient is 0.83252.</a:t>
            </a:r>
            <a:endParaRPr lang="en-US" dirty="0"/>
          </a:p>
        </p:txBody>
      </p:sp>
    </p:spTree>
    <p:extLst>
      <p:ext uri="{BB962C8B-B14F-4D97-AF65-F5344CB8AC3E}">
        <p14:creationId xmlns:p14="http://schemas.microsoft.com/office/powerpoint/2010/main" val="5257070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TotalTime>
  <Words>512</Words>
  <Application>Microsoft Macintosh PowerPoint</Application>
  <PresentationFormat>Widescreen</PresentationFormat>
  <Paragraphs>104</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Calibri</vt:lpstr>
      <vt:lpstr>Calibri Light</vt:lpstr>
      <vt:lpstr>Cambria Math</vt:lpstr>
      <vt:lpstr>Mangal</vt:lpstr>
      <vt:lpstr>Arial</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Saud Z. Hussain</dc:creator>
  <cp:lastModifiedBy>Saud Z. Hussain</cp:lastModifiedBy>
  <cp:revision>16</cp:revision>
  <dcterms:created xsi:type="dcterms:W3CDTF">2016-11-16T06:20:43Z</dcterms:created>
  <dcterms:modified xsi:type="dcterms:W3CDTF">2016-11-18T12:46:52Z</dcterms:modified>
</cp:coreProperties>
</file>