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580"/>
  </p:normalViewPr>
  <p:slideViewPr>
    <p:cSldViewPr snapToGrid="0" snapToObjects="1">
      <p:cViewPr>
        <p:scale>
          <a:sx n="108" d="100"/>
          <a:sy n="108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0123-3203-4840-B783-515DF87B218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4B496-3E62-8640-B9E6-8A09E6800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4B496-3E62-8640-B9E6-8A09E6800D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1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1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8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B085-9C8D-6E41-899F-C8BACA2F113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DAB8-63E9-744B-9B31-8D455E31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" t="15930" r="9200" b="2338"/>
          <a:stretch/>
        </p:blipFill>
        <p:spPr>
          <a:xfrm>
            <a:off x="486120" y="407505"/>
            <a:ext cx="10967943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1047682" y="2857501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707081" y="3741580"/>
            <a:ext cx="249989" cy="789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068791" y="3591641"/>
            <a:ext cx="360202" cy="54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83142" y="2655957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09033" y="2740992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355771" y="3591641"/>
            <a:ext cx="249989" cy="789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400" y="2541105"/>
            <a:ext cx="43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30389" y="39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12747" y="4125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20843" y="2413674"/>
            <a:ext cx="3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30543" y="2286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47206" y="4136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-397969" y="2356439"/>
            <a:ext cx="139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Voltage (mV)</a:t>
            </a:r>
            <a:endParaRPr lang="en-US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238157" y="476158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Time (</a:t>
            </a:r>
            <a:r>
              <a:rPr lang="en-US" u="sng" dirty="0" err="1" smtClean="0"/>
              <a:t>ms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485927" y="5217787"/>
            <a:ext cx="11083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 – Response of T-cell located ipsilateral and rostral in ganglia.</a:t>
            </a:r>
          </a:p>
          <a:p>
            <a:r>
              <a:rPr lang="en-US" dirty="0"/>
              <a:t>	</a:t>
            </a:r>
            <a:r>
              <a:rPr lang="en-US" dirty="0" smtClean="0"/>
              <a:t>This recording shows the elicited response of the neuron at 6 different locations(depicted by arrows). Area 	1 and 2 show the response of rubbing along the length of the ipsilateral wall, while applying a medium 	force; whereas, areas 3 through 6 show the application of a medium force  to single points along the 	annuli.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5928" y="-10391"/>
            <a:ext cx="1021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-Type Neuronal Response From Physically Applied Force Throughout Leech Annuli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" t="13658" r="17232" b="2285"/>
          <a:stretch/>
        </p:blipFill>
        <p:spPr>
          <a:xfrm>
            <a:off x="980857" y="376369"/>
            <a:ext cx="10015667" cy="4066673"/>
          </a:xfr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817097" y="2289465"/>
            <a:ext cx="553591" cy="548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82326" y="2289465"/>
            <a:ext cx="515255" cy="632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467795" y="1090618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32331" y="1090618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0640" y="2922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3814" y="721286"/>
            <a:ext cx="29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65560" y="72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15411" y="2652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96961" y="2038413"/>
            <a:ext cx="139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Voltage (mV)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021833" y="446474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Time (</a:t>
            </a:r>
            <a:r>
              <a:rPr lang="en-US" u="sng" dirty="0" err="1" smtClean="0"/>
              <a:t>ms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1298864" y="0"/>
            <a:ext cx="969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-Type Neuronal Response From Physically Applied Force Throughout Leech Annuli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7918" y="4998027"/>
            <a:ext cx="9988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 – Response of T-cell located contralateral and rostral in ganglia.</a:t>
            </a:r>
          </a:p>
          <a:p>
            <a:r>
              <a:rPr lang="en-US" dirty="0" smtClean="0"/>
              <a:t>	This recording shows the elicited response of the neuron at 4 different locations(depicted by 	arrows). Area 1 shows the response of rubbing along the length of the ipsilateral wall, while 	applying a medium 	force; whereas, areas 2 through 4 show the application of a medium force  	to single points along the annuli.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87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31839" r="29230" b="1860"/>
          <a:stretch/>
        </p:blipFill>
        <p:spPr>
          <a:xfrm>
            <a:off x="1172090" y="500731"/>
            <a:ext cx="9522402" cy="4353790"/>
          </a:xfrm>
          <a:ln>
            <a:solidFill>
              <a:schemeClr val="tx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686503" y="3020526"/>
            <a:ext cx="298161" cy="470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07097" y="1952070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681137" y="1946037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31807" y="1648563"/>
            <a:ext cx="35287" cy="801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045044" y="1833229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11880" y="3400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9491" y="1629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4484" y="1595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53984" y="1463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43358" y="1463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144205" y="2601864"/>
            <a:ext cx="139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Voltage (mV)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374484" y="490740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Time (</a:t>
            </a:r>
            <a:r>
              <a:rPr lang="en-US" u="sng" dirty="0" err="1" smtClean="0"/>
              <a:t>ms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1122218" y="170126"/>
            <a:ext cx="95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T-Type Neuronal Response From Physically Applied Force Throughout Leech Annuli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36518" y="5351318"/>
            <a:ext cx="954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 – Response of T-cell located laterally along the center-contralateral region of the ganglia.</a:t>
            </a:r>
          </a:p>
          <a:p>
            <a:r>
              <a:rPr lang="en-US" dirty="0" smtClean="0"/>
              <a:t>	This recording shows the elicited response of the neuron at 5 different locations(depicted 	by arrows). Area 1 through 5 show the application of a medium force to single points along 	the annuli.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45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40534" r="9310" b="2149"/>
          <a:stretch/>
        </p:blipFill>
        <p:spPr>
          <a:xfrm>
            <a:off x="622388" y="621324"/>
            <a:ext cx="10936565" cy="40469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020963" y="2924871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05706" y="2880011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67185" y="2880011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84502" y="2924871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598041" y="4029485"/>
            <a:ext cx="488059" cy="342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29299" y="2990859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503805" y="2990859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578311" y="2990859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975521" y="3085127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5057" y="2621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0045" y="2617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6841" y="2617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10182" y="2672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75150" y="2672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55219" y="2695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86100" y="413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68364" y="2555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8689" y="2802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 rot="5400000">
            <a:off x="-368059" y="2555539"/>
            <a:ext cx="139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Voltage (mV)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386266" y="474580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Time (</a:t>
            </a:r>
            <a:r>
              <a:rPr lang="en-US" u="sng" dirty="0" err="1" smtClean="0"/>
              <a:t>ms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613064" y="280555"/>
            <a:ext cx="1094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T-Type Neuronal Response From Physically Applied Force Throughout Leech Annuli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6027" y="5133109"/>
            <a:ext cx="10847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4a – Response of T-cell located ipsilateral and caudal in ganglia.</a:t>
            </a:r>
          </a:p>
          <a:p>
            <a:r>
              <a:rPr lang="en-US" b="1" dirty="0"/>
              <a:t>	</a:t>
            </a:r>
            <a:r>
              <a:rPr lang="en-US" dirty="0" smtClean="0"/>
              <a:t>This recording shows the elicited response of the neuron at 9 different locations(depicted by 	arrows). Area 1 shows the response of rubbing along the length of the ipsilateral wall, while 	applying a medium 	force; whereas, areas 2 through 9 show the application of a medium force  	</a:t>
            </a:r>
          </a:p>
          <a:p>
            <a:r>
              <a:rPr lang="en-US" dirty="0"/>
              <a:t>	</a:t>
            </a:r>
            <a:r>
              <a:rPr lang="en-US" dirty="0" smtClean="0"/>
              <a:t>to single points along the annuli.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195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" t="10197" r="16885" b="1545"/>
          <a:stretch/>
        </p:blipFill>
        <p:spPr>
          <a:xfrm>
            <a:off x="529734" y="495299"/>
            <a:ext cx="10072952" cy="479515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178339" y="2970696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05597" y="3828587"/>
            <a:ext cx="418195" cy="664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78444" y="3924852"/>
            <a:ext cx="433280" cy="667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14424" y="2873580"/>
            <a:ext cx="298174" cy="725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0592" y="263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27601" y="451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36922" y="4404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6653" y="265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-331546" y="2685534"/>
            <a:ext cx="139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Voltage (mV)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5173385" y="519696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Time (</a:t>
            </a:r>
            <a:r>
              <a:rPr lang="en-US" u="sng" dirty="0" err="1" smtClean="0"/>
              <a:t>ms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459984" y="125968"/>
            <a:ext cx="110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T-Type Neuronal Response From Physically Applied Force Throughout Leech Annuli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1891" y="5527964"/>
            <a:ext cx="10975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4b – Continued Responses of T-cell located ipsilateral and caudal region in ganglia.</a:t>
            </a:r>
          </a:p>
          <a:p>
            <a:r>
              <a:rPr lang="en-US" dirty="0" smtClean="0"/>
              <a:t>	This recording continues to show the elicited responses of the neuron in </a:t>
            </a:r>
            <a:r>
              <a:rPr lang="en-US" b="1" dirty="0" smtClean="0"/>
              <a:t>Figure </a:t>
            </a:r>
            <a:r>
              <a:rPr lang="en-US" b="1" dirty="0" smtClean="0"/>
              <a:t>4a </a:t>
            </a:r>
            <a:r>
              <a:rPr lang="en-US" dirty="0" smtClean="0"/>
              <a:t>at 4 more 	locations(depicted by arrows) from the application of a medium force to single points along the </a:t>
            </a:r>
          </a:p>
          <a:p>
            <a:r>
              <a:rPr lang="en-US" dirty="0"/>
              <a:t>	</a:t>
            </a:r>
            <a:r>
              <a:rPr lang="en-US" dirty="0" smtClean="0"/>
              <a:t>annuli.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43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946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2680" y="735106"/>
            <a:ext cx="13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A.P.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12680" y="1234440"/>
            <a:ext cx="1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 A.P.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12680" y="1828800"/>
            <a:ext cx="13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 A.P.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12680" y="2366010"/>
            <a:ext cx="14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Receptive field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018270" y="240030"/>
            <a:ext cx="9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5566410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Ipsilateral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5634990"/>
            <a:ext cx="1451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Contralateral</a:t>
            </a:r>
            <a:endParaRPr lang="en-US" u="sng"/>
          </a:p>
        </p:txBody>
      </p:sp>
      <p:sp>
        <p:nvSpPr>
          <p:cNvPr id="13" name="TextBox 12"/>
          <p:cNvSpPr txBox="1"/>
          <p:nvPr/>
        </p:nvSpPr>
        <p:spPr>
          <a:xfrm>
            <a:off x="5292090" y="1234440"/>
            <a:ext cx="179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MicroElectrode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0271" y="409062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Ganglion 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3305" y="24409"/>
            <a:ext cx="469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Figure 4C - Leech </a:t>
            </a:r>
            <a:r>
              <a:rPr lang="en-US" u="sng" dirty="0" smtClean="0"/>
              <a:t>Mechanoreceptor </a:t>
            </a:r>
            <a:r>
              <a:rPr lang="en-US" u="sng" dirty="0" smtClean="0"/>
              <a:t>Stimulation.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760470" y="201346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34815" y="2013466"/>
            <a:ext cx="3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97730" y="2013466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31845" y="2366010"/>
            <a:ext cx="25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31845" y="2752130"/>
            <a:ext cx="30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31845" y="3188726"/>
            <a:ext cx="30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31845" y="3625322"/>
            <a:ext cx="32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31845" y="4090625"/>
            <a:ext cx="30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8919" y="1104438"/>
            <a:ext cx="2681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4c</a:t>
            </a:r>
            <a:endParaRPr lang="en-US" dirty="0" smtClean="0"/>
          </a:p>
          <a:p>
            <a:r>
              <a:rPr lang="en-US" dirty="0" smtClean="0"/>
              <a:t>this diagram shows the </a:t>
            </a:r>
          </a:p>
          <a:p>
            <a:r>
              <a:rPr lang="en-US" dirty="0" smtClean="0"/>
              <a:t>Location of the neuron recorded from in </a:t>
            </a:r>
            <a:r>
              <a:rPr lang="en-US" b="1" dirty="0" smtClean="0"/>
              <a:t>Figure 4a </a:t>
            </a:r>
            <a:r>
              <a:rPr lang="en-US" dirty="0" smtClean="0"/>
              <a:t>and </a:t>
            </a:r>
            <a:r>
              <a:rPr lang="en-US" b="1" dirty="0" smtClean="0"/>
              <a:t>Figure 4b. </a:t>
            </a:r>
            <a:r>
              <a:rPr lang="en-US" dirty="0" smtClean="0"/>
              <a:t>The total action potentials elicited at the different areas along the grid allow us to calculate a weighted sum to predict the location of the cell’s receptive field. </a:t>
            </a:r>
          </a:p>
        </p:txBody>
      </p:sp>
    </p:spTree>
    <p:extLst>
      <p:ext uri="{BB962C8B-B14F-4D97-AF65-F5344CB8AC3E}">
        <p14:creationId xmlns:p14="http://schemas.microsoft.com/office/powerpoint/2010/main" val="202180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269</Words>
  <Application>Microsoft Macintosh PowerPoint</Application>
  <PresentationFormat>Widescreen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Saud Z. Hussain</dc:creator>
  <cp:lastModifiedBy>Saud Z. Hussain</cp:lastModifiedBy>
  <cp:revision>17</cp:revision>
  <cp:lastPrinted>2016-10-25T19:12:47Z</cp:lastPrinted>
  <dcterms:created xsi:type="dcterms:W3CDTF">2016-10-25T04:30:14Z</dcterms:created>
  <dcterms:modified xsi:type="dcterms:W3CDTF">2016-10-26T22:49:07Z</dcterms:modified>
</cp:coreProperties>
</file>