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7"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90" r:id="rId24"/>
    <p:sldId id="291" r:id="rId25"/>
    <p:sldId id="292" r:id="rId26"/>
    <p:sldId id="293" r:id="rId27"/>
    <p:sldId id="294" r:id="rId28"/>
    <p:sldId id="295" r:id="rId29"/>
    <p:sldId id="296" r:id="rId30"/>
    <p:sldId id="297" r:id="rId31"/>
    <p:sldId id="298"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5ED8CD-5456-4AFF-A6B5-D382DD869A17}" v="74" dt="2023-02-09T04:22:41.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Insight For Cab Investment Firm</a:t>
            </a:r>
            <a:endParaRPr lang="en-US" sz="4000" dirty="0"/>
          </a:p>
          <a:p>
            <a:r>
              <a:rPr lang="en-US" sz="2800" b="1" dirty="0">
                <a:solidFill>
                  <a:srgbClr val="FF6600"/>
                </a:solidFill>
              </a:rPr>
              <a:t>February 8, 2023</a:t>
            </a:r>
          </a:p>
          <a:p>
            <a:r>
              <a:rPr lang="en-US" sz="2800" b="1" dirty="0">
                <a:solidFill>
                  <a:srgbClr val="FF6600"/>
                </a:solidFill>
              </a:rPr>
              <a:t>Zakaria Arshad</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109B-4805-AAE1-7513-0A8514B2C7C3}"/>
              </a:ext>
            </a:extLst>
          </p:cNvPr>
          <p:cNvSpPr>
            <a:spLocks noGrp="1"/>
          </p:cNvSpPr>
          <p:nvPr>
            <p:ph type="title"/>
          </p:nvPr>
        </p:nvSpPr>
        <p:spPr/>
        <p:txBody>
          <a:bodyPr/>
          <a:lstStyle/>
          <a:p>
            <a:r>
              <a:rPr lang="en-US" dirty="0">
                <a:solidFill>
                  <a:srgbClr val="FF6600"/>
                </a:solidFill>
              </a:rPr>
              <a:t>Price Charged Per Age Group</a:t>
            </a:r>
          </a:p>
        </p:txBody>
      </p:sp>
      <p:pic>
        <p:nvPicPr>
          <p:cNvPr id="7170" name="Picture 2">
            <a:extLst>
              <a:ext uri="{FF2B5EF4-FFF2-40B4-BE49-F238E27FC236}">
                <a16:creationId xmlns:a16="http://schemas.microsoft.com/office/drawing/2014/main" id="{65FBAA6D-EE4F-94A0-7D28-D502EE1E21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3466" y="1825625"/>
            <a:ext cx="746506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31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CAFE-2CA4-F1C9-CCB3-53B6FB13D84D}"/>
              </a:ext>
            </a:extLst>
          </p:cNvPr>
          <p:cNvSpPr>
            <a:spLocks noGrp="1"/>
          </p:cNvSpPr>
          <p:nvPr>
            <p:ph type="title"/>
          </p:nvPr>
        </p:nvSpPr>
        <p:spPr/>
        <p:txBody>
          <a:bodyPr/>
          <a:lstStyle/>
          <a:p>
            <a:r>
              <a:rPr lang="en-US" dirty="0">
                <a:solidFill>
                  <a:srgbClr val="FF6600"/>
                </a:solidFill>
              </a:rPr>
              <a:t>Average Profit per Ride per Month</a:t>
            </a:r>
          </a:p>
        </p:txBody>
      </p:sp>
      <p:pic>
        <p:nvPicPr>
          <p:cNvPr id="8194" name="Picture 2">
            <a:extLst>
              <a:ext uri="{FF2B5EF4-FFF2-40B4-BE49-F238E27FC236}">
                <a16:creationId xmlns:a16="http://schemas.microsoft.com/office/drawing/2014/main" id="{65D01078-BB16-85FB-5D7B-F49D39D0F7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3466" y="1825625"/>
            <a:ext cx="746506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259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7571-6C7B-EE88-A198-769532FFD56C}"/>
              </a:ext>
            </a:extLst>
          </p:cNvPr>
          <p:cNvSpPr>
            <a:spLocks noGrp="1"/>
          </p:cNvSpPr>
          <p:nvPr>
            <p:ph type="title"/>
          </p:nvPr>
        </p:nvSpPr>
        <p:spPr/>
        <p:txBody>
          <a:bodyPr/>
          <a:lstStyle/>
          <a:p>
            <a:r>
              <a:rPr lang="en-US" dirty="0">
                <a:solidFill>
                  <a:srgbClr val="FF6600"/>
                </a:solidFill>
              </a:rPr>
              <a:t>Male and Female Age Distributions</a:t>
            </a:r>
          </a:p>
        </p:txBody>
      </p:sp>
      <p:pic>
        <p:nvPicPr>
          <p:cNvPr id="9218" name="Picture 2">
            <a:extLst>
              <a:ext uri="{FF2B5EF4-FFF2-40B4-BE49-F238E27FC236}">
                <a16:creationId xmlns:a16="http://schemas.microsoft.com/office/drawing/2014/main" id="{CFE9EDA4-54EC-8DB7-19C0-026B2CEB93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1056" y="1825625"/>
            <a:ext cx="74098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40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3D5D-C2A8-E15B-B7CF-308B6A7A8653}"/>
              </a:ext>
            </a:extLst>
          </p:cNvPr>
          <p:cNvSpPr>
            <a:spLocks noGrp="1"/>
          </p:cNvSpPr>
          <p:nvPr>
            <p:ph type="title"/>
          </p:nvPr>
        </p:nvSpPr>
        <p:spPr/>
        <p:txBody>
          <a:bodyPr/>
          <a:lstStyle/>
          <a:p>
            <a:r>
              <a:rPr lang="en-US" dirty="0">
                <a:solidFill>
                  <a:srgbClr val="FF6600"/>
                </a:solidFill>
              </a:rPr>
              <a:t>User Income</a:t>
            </a:r>
          </a:p>
        </p:txBody>
      </p:sp>
      <p:pic>
        <p:nvPicPr>
          <p:cNvPr id="10242" name="Picture 2">
            <a:extLst>
              <a:ext uri="{FF2B5EF4-FFF2-40B4-BE49-F238E27FC236}">
                <a16:creationId xmlns:a16="http://schemas.microsoft.com/office/drawing/2014/main" id="{03BC7AF7-1451-9802-80F7-09C374B85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169" y="1825625"/>
            <a:ext cx="755966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65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988D-9BF3-3C4C-D982-A991952A1DEB}"/>
              </a:ext>
            </a:extLst>
          </p:cNvPr>
          <p:cNvSpPr>
            <a:spLocks noGrp="1"/>
          </p:cNvSpPr>
          <p:nvPr>
            <p:ph type="title"/>
          </p:nvPr>
        </p:nvSpPr>
        <p:spPr/>
        <p:txBody>
          <a:bodyPr/>
          <a:lstStyle/>
          <a:p>
            <a:r>
              <a:rPr lang="en-US" dirty="0">
                <a:solidFill>
                  <a:srgbClr val="FF6600"/>
                </a:solidFill>
              </a:rPr>
              <a:t>Percent Proportion of Users Per City</a:t>
            </a:r>
          </a:p>
        </p:txBody>
      </p:sp>
      <p:pic>
        <p:nvPicPr>
          <p:cNvPr id="11268" name="Picture 4">
            <a:extLst>
              <a:ext uri="{FF2B5EF4-FFF2-40B4-BE49-F238E27FC236}">
                <a16:creationId xmlns:a16="http://schemas.microsoft.com/office/drawing/2014/main" id="{3D5085C8-B242-939C-D56D-465CE7FD8B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0788" y="1825625"/>
            <a:ext cx="66504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56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08EE-198E-E863-8AC5-1C8DEE8A8D7E}"/>
              </a:ext>
            </a:extLst>
          </p:cNvPr>
          <p:cNvSpPr>
            <a:spLocks noGrp="1"/>
          </p:cNvSpPr>
          <p:nvPr>
            <p:ph type="title"/>
          </p:nvPr>
        </p:nvSpPr>
        <p:spPr/>
        <p:txBody>
          <a:bodyPr/>
          <a:lstStyle/>
          <a:p>
            <a:r>
              <a:rPr lang="en-US" dirty="0">
                <a:solidFill>
                  <a:srgbClr val="FF6600"/>
                </a:solidFill>
              </a:rPr>
              <a:t>Number of Users per City</a:t>
            </a:r>
          </a:p>
        </p:txBody>
      </p:sp>
      <p:pic>
        <p:nvPicPr>
          <p:cNvPr id="12290" name="Picture 2">
            <a:extLst>
              <a:ext uri="{FF2B5EF4-FFF2-40B4-BE49-F238E27FC236}">
                <a16:creationId xmlns:a16="http://schemas.microsoft.com/office/drawing/2014/main" id="{26220BDA-8409-FACC-A609-EF2AC7B918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2633" y="1825625"/>
            <a:ext cx="682673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01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C90B-FD82-2D28-7B17-BB90FEB1BC7B}"/>
              </a:ext>
            </a:extLst>
          </p:cNvPr>
          <p:cNvSpPr>
            <a:spLocks noGrp="1"/>
          </p:cNvSpPr>
          <p:nvPr>
            <p:ph type="title"/>
          </p:nvPr>
        </p:nvSpPr>
        <p:spPr/>
        <p:txBody>
          <a:bodyPr/>
          <a:lstStyle/>
          <a:p>
            <a:r>
              <a:rPr lang="en-US" dirty="0">
                <a:solidFill>
                  <a:srgbClr val="FF6600"/>
                </a:solidFill>
              </a:rPr>
              <a:t>Average Profit per City</a:t>
            </a:r>
          </a:p>
        </p:txBody>
      </p:sp>
      <p:pic>
        <p:nvPicPr>
          <p:cNvPr id="13314" name="Picture 2">
            <a:extLst>
              <a:ext uri="{FF2B5EF4-FFF2-40B4-BE49-F238E27FC236}">
                <a16:creationId xmlns:a16="http://schemas.microsoft.com/office/drawing/2014/main" id="{047B50A5-11A5-FCB0-59CC-6661A45AD6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7091" y="1825625"/>
            <a:ext cx="683781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924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EBF4-994A-4ED1-3EE2-F783E3A60600}"/>
              </a:ext>
            </a:extLst>
          </p:cNvPr>
          <p:cNvSpPr>
            <a:spLocks noGrp="1"/>
          </p:cNvSpPr>
          <p:nvPr>
            <p:ph type="title"/>
          </p:nvPr>
        </p:nvSpPr>
        <p:spPr/>
        <p:txBody>
          <a:bodyPr/>
          <a:lstStyle/>
          <a:p>
            <a:r>
              <a:rPr lang="en-US" dirty="0">
                <a:solidFill>
                  <a:srgbClr val="FF6600"/>
                </a:solidFill>
              </a:rPr>
              <a:t>Average Income per City</a:t>
            </a:r>
          </a:p>
        </p:txBody>
      </p:sp>
      <p:pic>
        <p:nvPicPr>
          <p:cNvPr id="14338" name="Picture 2">
            <a:extLst>
              <a:ext uri="{FF2B5EF4-FFF2-40B4-BE49-F238E27FC236}">
                <a16:creationId xmlns:a16="http://schemas.microsoft.com/office/drawing/2014/main" id="{10AEED26-443F-6CEF-1544-C67C6EA11B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0649" y="1825625"/>
            <a:ext cx="69307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269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F690-58D5-A6CE-8A58-C709873F0656}"/>
              </a:ext>
            </a:extLst>
          </p:cNvPr>
          <p:cNvSpPr>
            <a:spLocks noGrp="1"/>
          </p:cNvSpPr>
          <p:nvPr>
            <p:ph type="title"/>
          </p:nvPr>
        </p:nvSpPr>
        <p:spPr/>
        <p:txBody>
          <a:bodyPr/>
          <a:lstStyle/>
          <a:p>
            <a:r>
              <a:rPr lang="en-US" dirty="0">
                <a:solidFill>
                  <a:srgbClr val="FF6600"/>
                </a:solidFill>
              </a:rPr>
              <a:t>Frequency of Distance Travelled</a:t>
            </a:r>
          </a:p>
        </p:txBody>
      </p:sp>
      <p:pic>
        <p:nvPicPr>
          <p:cNvPr id="15362" name="Picture 2">
            <a:extLst>
              <a:ext uri="{FF2B5EF4-FFF2-40B4-BE49-F238E27FC236}">
                <a16:creationId xmlns:a16="http://schemas.microsoft.com/office/drawing/2014/main" id="{D4CF32AC-88EF-F918-4931-211599F462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5876" y="1825625"/>
            <a:ext cx="75202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444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1CF4-F8A5-28B7-06AC-48441C00FDFA}"/>
              </a:ext>
            </a:extLst>
          </p:cNvPr>
          <p:cNvSpPr>
            <a:spLocks noGrp="1"/>
          </p:cNvSpPr>
          <p:nvPr>
            <p:ph type="title"/>
          </p:nvPr>
        </p:nvSpPr>
        <p:spPr/>
        <p:txBody>
          <a:bodyPr/>
          <a:lstStyle/>
          <a:p>
            <a:r>
              <a:rPr lang="en-US" dirty="0">
                <a:solidFill>
                  <a:srgbClr val="FF6600"/>
                </a:solidFill>
              </a:rPr>
              <a:t>Transaction Counts by Year and Company</a:t>
            </a:r>
          </a:p>
        </p:txBody>
      </p:sp>
      <p:pic>
        <p:nvPicPr>
          <p:cNvPr id="16386" name="Picture 2">
            <a:extLst>
              <a:ext uri="{FF2B5EF4-FFF2-40B4-BE49-F238E27FC236}">
                <a16:creationId xmlns:a16="http://schemas.microsoft.com/office/drawing/2014/main" id="{ABCC06A2-1129-9FB6-632C-2C00F16A37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2520" y="1825625"/>
            <a:ext cx="76069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66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Summary/Objective</a:t>
            </a:r>
          </a:p>
          <a:p>
            <a:pPr algn="just"/>
            <a:r>
              <a:rPr lang="en-US" sz="2800" dirty="0">
                <a:solidFill>
                  <a:srgbClr val="FF6600"/>
                </a:solidFill>
              </a:rPr>
              <a:t>	Approach</a:t>
            </a:r>
          </a:p>
          <a:p>
            <a:pPr algn="just"/>
            <a:r>
              <a:rPr lang="en-US" sz="2800" dirty="0">
                <a:solidFill>
                  <a:srgbClr val="FF6600"/>
                </a:solidFill>
              </a:rPr>
              <a:t>	Data Information</a:t>
            </a:r>
          </a:p>
          <a:p>
            <a:pPr algn="just"/>
            <a:r>
              <a:rPr lang="en-US" sz="2800" dirty="0">
                <a:solidFill>
                  <a:srgbClr val="FF6600"/>
                </a:solidFill>
              </a:rPr>
              <a:t>	EDA</a:t>
            </a:r>
          </a:p>
          <a:p>
            <a:pPr algn="just"/>
            <a:r>
              <a:rPr lang="en-US" sz="2800" dirty="0">
                <a:solidFill>
                  <a:srgbClr val="FF6600"/>
                </a:solidFill>
              </a:rPr>
              <a:t>	EDA Summary + Recommendation</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F732-E15B-7230-417B-79C3C1CBEFDC}"/>
              </a:ext>
            </a:extLst>
          </p:cNvPr>
          <p:cNvSpPr>
            <a:spLocks noGrp="1"/>
          </p:cNvSpPr>
          <p:nvPr>
            <p:ph type="ctrTitle"/>
          </p:nvPr>
        </p:nvSpPr>
        <p:spPr>
          <a:xfrm>
            <a:off x="1524000" y="2797544"/>
            <a:ext cx="9144000" cy="1262911"/>
          </a:xfrm>
        </p:spPr>
        <p:txBody>
          <a:bodyPr>
            <a:normAutofit fontScale="90000"/>
          </a:bodyPr>
          <a:lstStyle/>
          <a:p>
            <a:r>
              <a:rPr lang="en-US" sz="10000" b="1" dirty="0">
                <a:solidFill>
                  <a:srgbClr val="FF6600"/>
                </a:solidFill>
              </a:rPr>
              <a:t>Hypothesis Testing</a:t>
            </a:r>
          </a:p>
        </p:txBody>
      </p:sp>
    </p:spTree>
    <p:extLst>
      <p:ext uri="{BB962C8B-B14F-4D97-AF65-F5344CB8AC3E}">
        <p14:creationId xmlns:p14="http://schemas.microsoft.com/office/powerpoint/2010/main" val="350952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947-4131-26C5-B3FA-B8267D63EA29}"/>
              </a:ext>
            </a:extLst>
          </p:cNvPr>
          <p:cNvSpPr>
            <a:spLocks noGrp="1"/>
          </p:cNvSpPr>
          <p:nvPr>
            <p:ph type="title"/>
          </p:nvPr>
        </p:nvSpPr>
        <p:spPr/>
        <p:txBody>
          <a:bodyPr/>
          <a:lstStyle/>
          <a:p>
            <a:r>
              <a:rPr lang="en-US" dirty="0">
                <a:solidFill>
                  <a:srgbClr val="FF6600"/>
                </a:solidFill>
              </a:rPr>
              <a:t>Hypothesis #1: The Yellow Cab is more often used for trips over 25km.</a:t>
            </a:r>
          </a:p>
        </p:txBody>
      </p:sp>
      <p:sp>
        <p:nvSpPr>
          <p:cNvPr id="3" name="Content Placeholder 2">
            <a:extLst>
              <a:ext uri="{FF2B5EF4-FFF2-40B4-BE49-F238E27FC236}">
                <a16:creationId xmlns:a16="http://schemas.microsoft.com/office/drawing/2014/main" id="{81FF0753-CC0E-EEDE-2F13-F762BB385D5E}"/>
              </a:ext>
            </a:extLst>
          </p:cNvPr>
          <p:cNvSpPr>
            <a:spLocks noGrp="1"/>
          </p:cNvSpPr>
          <p:nvPr>
            <p:ph idx="1"/>
          </p:nvPr>
        </p:nvSpPr>
        <p:spPr/>
        <p:txBody>
          <a:bodyPr/>
          <a:lstStyle/>
          <a:p>
            <a:pPr marL="0" indent="0">
              <a:buNone/>
            </a:pPr>
            <a:r>
              <a:rPr lang="en-US" dirty="0">
                <a:solidFill>
                  <a:schemeClr val="bg1"/>
                </a:solidFill>
              </a:rPr>
              <a:t>Null Hypothesis: There is not a significant difference in the usage of Yellow Cab compared to Pink Cab for trips over 25km. </a:t>
            </a:r>
          </a:p>
          <a:p>
            <a:pPr marL="0" indent="0">
              <a:buNone/>
            </a:pPr>
            <a:endParaRPr lang="en-US" dirty="0">
              <a:solidFill>
                <a:schemeClr val="bg1"/>
              </a:solidFill>
            </a:endParaRPr>
          </a:p>
          <a:p>
            <a:pPr marL="0" indent="0">
              <a:buNone/>
            </a:pPr>
            <a:r>
              <a:rPr lang="en-US" dirty="0">
                <a:solidFill>
                  <a:schemeClr val="bg1"/>
                </a:solidFill>
              </a:rPr>
              <a:t> </a:t>
            </a:r>
          </a:p>
        </p:txBody>
      </p:sp>
      <p:pic>
        <p:nvPicPr>
          <p:cNvPr id="7" name="Picture 6">
            <a:extLst>
              <a:ext uri="{FF2B5EF4-FFF2-40B4-BE49-F238E27FC236}">
                <a16:creationId xmlns:a16="http://schemas.microsoft.com/office/drawing/2014/main" id="{E046B29C-C81C-A8E3-47B4-8EDAF5D87E41}"/>
              </a:ext>
            </a:extLst>
          </p:cNvPr>
          <p:cNvPicPr>
            <a:picLocks noChangeAspect="1"/>
          </p:cNvPicPr>
          <p:nvPr/>
        </p:nvPicPr>
        <p:blipFill>
          <a:blip r:embed="rId2"/>
          <a:stretch>
            <a:fillRect/>
          </a:stretch>
        </p:blipFill>
        <p:spPr>
          <a:xfrm>
            <a:off x="1727494" y="3429000"/>
            <a:ext cx="8737011" cy="823953"/>
          </a:xfrm>
          <a:prstGeom prst="rect">
            <a:avLst/>
          </a:prstGeom>
        </p:spPr>
      </p:pic>
    </p:spTree>
    <p:extLst>
      <p:ext uri="{BB962C8B-B14F-4D97-AF65-F5344CB8AC3E}">
        <p14:creationId xmlns:p14="http://schemas.microsoft.com/office/powerpoint/2010/main" val="1436855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947-4131-26C5-B3FA-B8267D63EA29}"/>
              </a:ext>
            </a:extLst>
          </p:cNvPr>
          <p:cNvSpPr>
            <a:spLocks noGrp="1"/>
          </p:cNvSpPr>
          <p:nvPr>
            <p:ph type="title"/>
          </p:nvPr>
        </p:nvSpPr>
        <p:spPr/>
        <p:txBody>
          <a:bodyPr/>
          <a:lstStyle/>
          <a:p>
            <a:r>
              <a:rPr lang="en-US" dirty="0">
                <a:solidFill>
                  <a:srgbClr val="FF6600"/>
                </a:solidFill>
              </a:rPr>
              <a:t>Hypothesis #2: The Yellow Cab has a higher average user income</a:t>
            </a:r>
          </a:p>
        </p:txBody>
      </p:sp>
      <p:sp>
        <p:nvSpPr>
          <p:cNvPr id="3" name="Content Placeholder 2">
            <a:extLst>
              <a:ext uri="{FF2B5EF4-FFF2-40B4-BE49-F238E27FC236}">
                <a16:creationId xmlns:a16="http://schemas.microsoft.com/office/drawing/2014/main" id="{81FF0753-CC0E-EEDE-2F13-F762BB385D5E}"/>
              </a:ext>
            </a:extLst>
          </p:cNvPr>
          <p:cNvSpPr>
            <a:spLocks noGrp="1"/>
          </p:cNvSpPr>
          <p:nvPr>
            <p:ph idx="1"/>
          </p:nvPr>
        </p:nvSpPr>
        <p:spPr/>
        <p:txBody>
          <a:bodyPr/>
          <a:lstStyle/>
          <a:p>
            <a:pPr marL="0" indent="0">
              <a:buNone/>
            </a:pPr>
            <a:r>
              <a:rPr lang="en-US" dirty="0">
                <a:solidFill>
                  <a:schemeClr val="bg1"/>
                </a:solidFill>
              </a:rPr>
              <a:t>Null Hypothesis: There is no difference in average user income</a:t>
            </a:r>
          </a:p>
          <a:p>
            <a:pPr marL="0" indent="0">
              <a:buNone/>
            </a:pPr>
            <a:endParaRPr lang="en-US" dirty="0">
              <a:solidFill>
                <a:schemeClr val="bg1"/>
              </a:solidFill>
            </a:endParaRPr>
          </a:p>
          <a:p>
            <a:pPr marL="0" indent="0">
              <a:buNone/>
            </a:pPr>
            <a:r>
              <a:rPr lang="en-US" dirty="0">
                <a:solidFill>
                  <a:schemeClr val="bg1"/>
                </a:solidFill>
              </a:rPr>
              <a:t> </a:t>
            </a:r>
          </a:p>
        </p:txBody>
      </p:sp>
      <p:pic>
        <p:nvPicPr>
          <p:cNvPr id="5" name="Picture 4">
            <a:extLst>
              <a:ext uri="{FF2B5EF4-FFF2-40B4-BE49-F238E27FC236}">
                <a16:creationId xmlns:a16="http://schemas.microsoft.com/office/drawing/2014/main" id="{9E41B4D5-9F4B-1BF9-54BB-D68A87812700}"/>
              </a:ext>
            </a:extLst>
          </p:cNvPr>
          <p:cNvPicPr>
            <a:picLocks noChangeAspect="1"/>
          </p:cNvPicPr>
          <p:nvPr/>
        </p:nvPicPr>
        <p:blipFill>
          <a:blip r:embed="rId2"/>
          <a:stretch>
            <a:fillRect/>
          </a:stretch>
        </p:blipFill>
        <p:spPr>
          <a:xfrm>
            <a:off x="336698" y="3716080"/>
            <a:ext cx="11686656" cy="372319"/>
          </a:xfrm>
          <a:prstGeom prst="rect">
            <a:avLst/>
          </a:prstGeom>
        </p:spPr>
      </p:pic>
    </p:spTree>
    <p:extLst>
      <p:ext uri="{BB962C8B-B14F-4D97-AF65-F5344CB8AC3E}">
        <p14:creationId xmlns:p14="http://schemas.microsoft.com/office/powerpoint/2010/main" val="1827537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947-4131-26C5-B3FA-B8267D63EA29}"/>
              </a:ext>
            </a:extLst>
          </p:cNvPr>
          <p:cNvSpPr>
            <a:spLocks noGrp="1"/>
          </p:cNvSpPr>
          <p:nvPr>
            <p:ph type="title"/>
          </p:nvPr>
        </p:nvSpPr>
        <p:spPr>
          <a:xfrm>
            <a:off x="838200" y="703150"/>
            <a:ext cx="10515600" cy="1325563"/>
          </a:xfrm>
        </p:spPr>
        <p:txBody>
          <a:bodyPr>
            <a:normAutofit fontScale="90000"/>
          </a:bodyPr>
          <a:lstStyle/>
          <a:p>
            <a:r>
              <a:rPr lang="en-US" dirty="0">
                <a:solidFill>
                  <a:srgbClr val="FF6600"/>
                </a:solidFill>
              </a:rPr>
              <a:t>Hypothesis #3: There is an age group where Yellow Cab is significantly more popular than Pink Cab (and no age groups where Pink Cab is more popular).</a:t>
            </a:r>
          </a:p>
        </p:txBody>
      </p:sp>
      <p:sp>
        <p:nvSpPr>
          <p:cNvPr id="3" name="Content Placeholder 2">
            <a:extLst>
              <a:ext uri="{FF2B5EF4-FFF2-40B4-BE49-F238E27FC236}">
                <a16:creationId xmlns:a16="http://schemas.microsoft.com/office/drawing/2014/main" id="{81FF0753-CC0E-EEDE-2F13-F762BB385D5E}"/>
              </a:ext>
            </a:extLst>
          </p:cNvPr>
          <p:cNvSpPr>
            <a:spLocks noGrp="1"/>
          </p:cNvSpPr>
          <p:nvPr>
            <p:ph idx="1"/>
          </p:nvPr>
        </p:nvSpPr>
        <p:spPr>
          <a:xfrm>
            <a:off x="838200" y="2591169"/>
            <a:ext cx="10515600" cy="4351338"/>
          </a:xfrm>
        </p:spPr>
        <p:txBody>
          <a:bodyPr/>
          <a:lstStyle/>
          <a:p>
            <a:pPr marL="0" indent="0">
              <a:buNone/>
            </a:pPr>
            <a:r>
              <a:rPr lang="en-US" dirty="0">
                <a:solidFill>
                  <a:schemeClr val="bg1"/>
                </a:solidFill>
              </a:rPr>
              <a:t>Null Hypothesis: Both cabs are equally used across all age groups.</a:t>
            </a:r>
          </a:p>
          <a:p>
            <a:pPr marL="0" indent="0">
              <a:buNone/>
            </a:pPr>
            <a:r>
              <a:rPr lang="en-US" dirty="0">
                <a:solidFill>
                  <a:schemeClr val="bg1"/>
                </a:solidFill>
              </a:rPr>
              <a:t>Age groups used: 18, 25, 33 42, 65. This is the minimum, 25%, 50%, 75%, and maximum for age. </a:t>
            </a:r>
          </a:p>
          <a:p>
            <a:pPr marL="0" indent="0">
              <a:buNone/>
            </a:pPr>
            <a:r>
              <a:rPr lang="en-US" dirty="0">
                <a:solidFill>
                  <a:schemeClr val="bg1"/>
                </a:solidFill>
              </a:rPr>
              <a:t> </a:t>
            </a:r>
          </a:p>
          <a:p>
            <a:pPr marL="0" indent="0">
              <a:buNone/>
            </a:pPr>
            <a:endParaRPr lang="en-US" dirty="0">
              <a:solidFill>
                <a:schemeClr val="bg1"/>
              </a:solidFill>
            </a:endParaRPr>
          </a:p>
        </p:txBody>
      </p:sp>
      <p:pic>
        <p:nvPicPr>
          <p:cNvPr id="6" name="Picture 5">
            <a:extLst>
              <a:ext uri="{FF2B5EF4-FFF2-40B4-BE49-F238E27FC236}">
                <a16:creationId xmlns:a16="http://schemas.microsoft.com/office/drawing/2014/main" id="{A4ACD7A5-765F-5925-EF10-0629800218B1}"/>
              </a:ext>
            </a:extLst>
          </p:cNvPr>
          <p:cNvPicPr>
            <a:picLocks noChangeAspect="1"/>
          </p:cNvPicPr>
          <p:nvPr/>
        </p:nvPicPr>
        <p:blipFill>
          <a:blip r:embed="rId2"/>
          <a:stretch>
            <a:fillRect/>
          </a:stretch>
        </p:blipFill>
        <p:spPr>
          <a:xfrm>
            <a:off x="915183" y="4097705"/>
            <a:ext cx="10531753" cy="731583"/>
          </a:xfrm>
          <a:prstGeom prst="rect">
            <a:avLst/>
          </a:prstGeom>
        </p:spPr>
      </p:pic>
      <p:pic>
        <p:nvPicPr>
          <p:cNvPr id="8" name="Picture 7">
            <a:extLst>
              <a:ext uri="{FF2B5EF4-FFF2-40B4-BE49-F238E27FC236}">
                <a16:creationId xmlns:a16="http://schemas.microsoft.com/office/drawing/2014/main" id="{1DAF7228-4EFB-0CEB-2F43-BDC0B23B81FD}"/>
              </a:ext>
            </a:extLst>
          </p:cNvPr>
          <p:cNvPicPr>
            <a:picLocks noChangeAspect="1"/>
          </p:cNvPicPr>
          <p:nvPr/>
        </p:nvPicPr>
        <p:blipFill>
          <a:blip r:embed="rId3"/>
          <a:stretch>
            <a:fillRect/>
          </a:stretch>
        </p:blipFill>
        <p:spPr>
          <a:xfrm>
            <a:off x="991170" y="5248142"/>
            <a:ext cx="10209660" cy="287204"/>
          </a:xfrm>
          <a:prstGeom prst="rect">
            <a:avLst/>
          </a:prstGeom>
        </p:spPr>
      </p:pic>
    </p:spTree>
    <p:extLst>
      <p:ext uri="{BB962C8B-B14F-4D97-AF65-F5344CB8AC3E}">
        <p14:creationId xmlns:p14="http://schemas.microsoft.com/office/powerpoint/2010/main" val="2883004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947-4131-26C5-B3FA-B8267D63EA29}"/>
              </a:ext>
            </a:extLst>
          </p:cNvPr>
          <p:cNvSpPr>
            <a:spLocks noGrp="1"/>
          </p:cNvSpPr>
          <p:nvPr>
            <p:ph type="title"/>
          </p:nvPr>
        </p:nvSpPr>
        <p:spPr/>
        <p:txBody>
          <a:bodyPr>
            <a:normAutofit fontScale="90000"/>
          </a:bodyPr>
          <a:lstStyle/>
          <a:p>
            <a:r>
              <a:rPr lang="en-US" dirty="0">
                <a:solidFill>
                  <a:srgbClr val="FF6600"/>
                </a:solidFill>
              </a:rPr>
              <a:t>Hypothesis #4: There is a significant difference in profit margin for the age groups in Hypothesis 3. </a:t>
            </a:r>
          </a:p>
        </p:txBody>
      </p:sp>
      <p:sp>
        <p:nvSpPr>
          <p:cNvPr id="3" name="Content Placeholder 2">
            <a:extLst>
              <a:ext uri="{FF2B5EF4-FFF2-40B4-BE49-F238E27FC236}">
                <a16:creationId xmlns:a16="http://schemas.microsoft.com/office/drawing/2014/main" id="{81FF0753-CC0E-EEDE-2F13-F762BB385D5E}"/>
              </a:ext>
            </a:extLst>
          </p:cNvPr>
          <p:cNvSpPr>
            <a:spLocks noGrp="1"/>
          </p:cNvSpPr>
          <p:nvPr>
            <p:ph idx="1"/>
          </p:nvPr>
        </p:nvSpPr>
        <p:spPr/>
        <p:txBody>
          <a:bodyPr/>
          <a:lstStyle/>
          <a:p>
            <a:pPr marL="0" indent="0">
              <a:buNone/>
            </a:pPr>
            <a:r>
              <a:rPr lang="en-US" dirty="0">
                <a:solidFill>
                  <a:schemeClr val="bg1"/>
                </a:solidFill>
              </a:rPr>
              <a:t>Null Hypothesis: There is no significant difference in profit margin for the age groups in Hypothesis 3. </a:t>
            </a:r>
          </a:p>
          <a:p>
            <a:pPr marL="0" indent="0">
              <a:buNone/>
            </a:pPr>
            <a:endParaRPr lang="en-US" dirty="0">
              <a:solidFill>
                <a:schemeClr val="bg1"/>
              </a:solidFill>
            </a:endParaRPr>
          </a:p>
          <a:p>
            <a:pPr marL="0" indent="0">
              <a:buNone/>
            </a:pPr>
            <a:r>
              <a:rPr lang="en-US" dirty="0">
                <a:solidFill>
                  <a:schemeClr val="bg1"/>
                </a:solidFill>
              </a:rPr>
              <a:t> </a:t>
            </a:r>
          </a:p>
        </p:txBody>
      </p:sp>
      <p:pic>
        <p:nvPicPr>
          <p:cNvPr id="6" name="Picture 5">
            <a:extLst>
              <a:ext uri="{FF2B5EF4-FFF2-40B4-BE49-F238E27FC236}">
                <a16:creationId xmlns:a16="http://schemas.microsoft.com/office/drawing/2014/main" id="{2EDA99AB-78E5-22D0-1B70-329906224C0C}"/>
              </a:ext>
            </a:extLst>
          </p:cNvPr>
          <p:cNvPicPr>
            <a:picLocks noChangeAspect="1"/>
          </p:cNvPicPr>
          <p:nvPr/>
        </p:nvPicPr>
        <p:blipFill>
          <a:blip r:embed="rId2"/>
          <a:stretch>
            <a:fillRect/>
          </a:stretch>
        </p:blipFill>
        <p:spPr>
          <a:xfrm>
            <a:off x="1531224" y="3067018"/>
            <a:ext cx="9129551" cy="723963"/>
          </a:xfrm>
          <a:prstGeom prst="rect">
            <a:avLst/>
          </a:prstGeom>
        </p:spPr>
      </p:pic>
      <p:pic>
        <p:nvPicPr>
          <p:cNvPr id="8" name="Picture 7">
            <a:extLst>
              <a:ext uri="{FF2B5EF4-FFF2-40B4-BE49-F238E27FC236}">
                <a16:creationId xmlns:a16="http://schemas.microsoft.com/office/drawing/2014/main" id="{9BF4A04D-CA4D-F3F9-8B5F-42D95FCDBE51}"/>
              </a:ext>
            </a:extLst>
          </p:cNvPr>
          <p:cNvPicPr>
            <a:picLocks noChangeAspect="1"/>
          </p:cNvPicPr>
          <p:nvPr/>
        </p:nvPicPr>
        <p:blipFill>
          <a:blip r:embed="rId3"/>
          <a:stretch>
            <a:fillRect/>
          </a:stretch>
        </p:blipFill>
        <p:spPr>
          <a:xfrm>
            <a:off x="971105" y="4561026"/>
            <a:ext cx="10249788" cy="281964"/>
          </a:xfrm>
          <a:prstGeom prst="rect">
            <a:avLst/>
          </a:prstGeom>
        </p:spPr>
      </p:pic>
    </p:spTree>
    <p:extLst>
      <p:ext uri="{BB962C8B-B14F-4D97-AF65-F5344CB8AC3E}">
        <p14:creationId xmlns:p14="http://schemas.microsoft.com/office/powerpoint/2010/main" val="279308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947-4131-26C5-B3FA-B8267D63EA29}"/>
              </a:ext>
            </a:extLst>
          </p:cNvPr>
          <p:cNvSpPr>
            <a:spLocks noGrp="1"/>
          </p:cNvSpPr>
          <p:nvPr>
            <p:ph type="title"/>
          </p:nvPr>
        </p:nvSpPr>
        <p:spPr/>
        <p:txBody>
          <a:bodyPr>
            <a:normAutofit fontScale="90000"/>
          </a:bodyPr>
          <a:lstStyle/>
          <a:p>
            <a:r>
              <a:rPr lang="en-US" dirty="0">
                <a:solidFill>
                  <a:srgbClr val="FF6600"/>
                </a:solidFill>
              </a:rPr>
              <a:t>Hypothesis #5: There a difference in profit margin between genders for the two companies</a:t>
            </a:r>
          </a:p>
        </p:txBody>
      </p:sp>
      <p:sp>
        <p:nvSpPr>
          <p:cNvPr id="3" name="Content Placeholder 2">
            <a:extLst>
              <a:ext uri="{FF2B5EF4-FFF2-40B4-BE49-F238E27FC236}">
                <a16:creationId xmlns:a16="http://schemas.microsoft.com/office/drawing/2014/main" id="{81FF0753-CC0E-EEDE-2F13-F762BB385D5E}"/>
              </a:ext>
            </a:extLst>
          </p:cNvPr>
          <p:cNvSpPr>
            <a:spLocks noGrp="1"/>
          </p:cNvSpPr>
          <p:nvPr>
            <p:ph idx="1"/>
          </p:nvPr>
        </p:nvSpPr>
        <p:spPr/>
        <p:txBody>
          <a:bodyPr/>
          <a:lstStyle/>
          <a:p>
            <a:pPr marL="0" indent="0">
              <a:buNone/>
            </a:pPr>
            <a:r>
              <a:rPr lang="en-US" dirty="0">
                <a:solidFill>
                  <a:schemeClr val="bg1"/>
                </a:solidFill>
              </a:rPr>
              <a:t>Null Hypothesis: There is no difference in profit margin between genders for the two companies.</a:t>
            </a:r>
          </a:p>
          <a:p>
            <a:pPr marL="0" indent="0">
              <a:buNone/>
            </a:pPr>
            <a:r>
              <a:rPr lang="en-US" dirty="0">
                <a:solidFill>
                  <a:schemeClr val="bg1"/>
                </a:solidFill>
              </a:rPr>
              <a:t> </a:t>
            </a:r>
          </a:p>
        </p:txBody>
      </p:sp>
      <p:pic>
        <p:nvPicPr>
          <p:cNvPr id="5" name="Picture 4">
            <a:extLst>
              <a:ext uri="{FF2B5EF4-FFF2-40B4-BE49-F238E27FC236}">
                <a16:creationId xmlns:a16="http://schemas.microsoft.com/office/drawing/2014/main" id="{F5C10991-0108-4640-205F-5A96FF41B0C5}"/>
              </a:ext>
            </a:extLst>
          </p:cNvPr>
          <p:cNvPicPr>
            <a:picLocks noChangeAspect="1"/>
          </p:cNvPicPr>
          <p:nvPr/>
        </p:nvPicPr>
        <p:blipFill>
          <a:blip r:embed="rId2"/>
          <a:stretch>
            <a:fillRect/>
          </a:stretch>
        </p:blipFill>
        <p:spPr>
          <a:xfrm>
            <a:off x="885697" y="3078799"/>
            <a:ext cx="10420606" cy="906546"/>
          </a:xfrm>
          <a:prstGeom prst="rect">
            <a:avLst/>
          </a:prstGeom>
        </p:spPr>
      </p:pic>
      <p:pic>
        <p:nvPicPr>
          <p:cNvPr id="9" name="Picture 8">
            <a:extLst>
              <a:ext uri="{FF2B5EF4-FFF2-40B4-BE49-F238E27FC236}">
                <a16:creationId xmlns:a16="http://schemas.microsoft.com/office/drawing/2014/main" id="{2300A9F8-4975-E685-A548-A6924F187A83}"/>
              </a:ext>
            </a:extLst>
          </p:cNvPr>
          <p:cNvPicPr>
            <a:picLocks noChangeAspect="1"/>
          </p:cNvPicPr>
          <p:nvPr/>
        </p:nvPicPr>
        <p:blipFill>
          <a:blip r:embed="rId3"/>
          <a:stretch>
            <a:fillRect/>
          </a:stretch>
        </p:blipFill>
        <p:spPr>
          <a:xfrm>
            <a:off x="1839861" y="4715362"/>
            <a:ext cx="8512278" cy="243861"/>
          </a:xfrm>
          <a:prstGeom prst="rect">
            <a:avLst/>
          </a:prstGeom>
        </p:spPr>
      </p:pic>
    </p:spTree>
    <p:extLst>
      <p:ext uri="{BB962C8B-B14F-4D97-AF65-F5344CB8AC3E}">
        <p14:creationId xmlns:p14="http://schemas.microsoft.com/office/powerpoint/2010/main" val="683239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F732-E15B-7230-417B-79C3C1CBEFDC}"/>
              </a:ext>
            </a:extLst>
          </p:cNvPr>
          <p:cNvSpPr>
            <a:spLocks noGrp="1"/>
          </p:cNvSpPr>
          <p:nvPr>
            <p:ph type="ctrTitle"/>
          </p:nvPr>
        </p:nvSpPr>
        <p:spPr>
          <a:xfrm>
            <a:off x="1524000" y="2797544"/>
            <a:ext cx="9144000" cy="1262911"/>
          </a:xfrm>
        </p:spPr>
        <p:txBody>
          <a:bodyPr>
            <a:normAutofit fontScale="90000"/>
          </a:bodyPr>
          <a:lstStyle/>
          <a:p>
            <a:r>
              <a:rPr lang="en-US" sz="10000" b="1" dirty="0">
                <a:solidFill>
                  <a:srgbClr val="FF6600"/>
                </a:solidFill>
              </a:rPr>
              <a:t>EDA Summary + Recommendation</a:t>
            </a:r>
          </a:p>
        </p:txBody>
      </p:sp>
    </p:spTree>
    <p:extLst>
      <p:ext uri="{BB962C8B-B14F-4D97-AF65-F5344CB8AC3E}">
        <p14:creationId xmlns:p14="http://schemas.microsoft.com/office/powerpoint/2010/main" val="2478770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88F0-EA6A-05CD-B07B-8B15A834CEC2}"/>
              </a:ext>
            </a:extLst>
          </p:cNvPr>
          <p:cNvSpPr>
            <a:spLocks noGrp="1"/>
          </p:cNvSpPr>
          <p:nvPr>
            <p:ph type="title"/>
          </p:nvPr>
        </p:nvSpPr>
        <p:spPr/>
        <p:txBody>
          <a:bodyPr/>
          <a:lstStyle/>
          <a:p>
            <a:r>
              <a:rPr lang="en-US" dirty="0">
                <a:solidFill>
                  <a:srgbClr val="FF6600"/>
                </a:solidFill>
              </a:rPr>
              <a:t>EDA Summary</a:t>
            </a:r>
          </a:p>
        </p:txBody>
      </p:sp>
      <p:sp>
        <p:nvSpPr>
          <p:cNvPr id="3" name="Content Placeholder 2">
            <a:extLst>
              <a:ext uri="{FF2B5EF4-FFF2-40B4-BE49-F238E27FC236}">
                <a16:creationId xmlns:a16="http://schemas.microsoft.com/office/drawing/2014/main" id="{6D892528-DD91-5565-307C-FEC8EFD8550C}"/>
              </a:ext>
            </a:extLst>
          </p:cNvPr>
          <p:cNvSpPr>
            <a:spLocks noGrp="1"/>
          </p:cNvSpPr>
          <p:nvPr>
            <p:ph idx="1"/>
          </p:nvPr>
        </p:nvSpPr>
        <p:spPr/>
        <p:txBody>
          <a:bodyPr/>
          <a:lstStyle/>
          <a:p>
            <a:r>
              <a:rPr lang="en-US" dirty="0">
                <a:solidFill>
                  <a:schemeClr val="bg1"/>
                </a:solidFill>
              </a:rPr>
              <a:t>Yellow Cab has a higher profit margin than Pink Cab.</a:t>
            </a:r>
          </a:p>
          <a:p>
            <a:r>
              <a:rPr lang="en-US" dirty="0">
                <a:solidFill>
                  <a:schemeClr val="bg1"/>
                </a:solidFill>
              </a:rPr>
              <a:t>Yellow Cab has far more transactions than Pink Cab.</a:t>
            </a:r>
          </a:p>
          <a:p>
            <a:pPr lvl="1"/>
            <a:r>
              <a:rPr lang="en-US" dirty="0">
                <a:solidFill>
                  <a:schemeClr val="bg1"/>
                </a:solidFill>
              </a:rPr>
              <a:t>This is true despite Yellow Cab being more expensive per trip!</a:t>
            </a:r>
          </a:p>
          <a:p>
            <a:r>
              <a:rPr lang="en-US" dirty="0">
                <a:solidFill>
                  <a:schemeClr val="bg1"/>
                </a:solidFill>
              </a:rPr>
              <a:t>Yellow Cab has an advantage in users in range 42 to 65.</a:t>
            </a:r>
          </a:p>
          <a:p>
            <a:r>
              <a:rPr lang="en-US" dirty="0">
                <a:solidFill>
                  <a:schemeClr val="bg1"/>
                </a:solidFill>
              </a:rPr>
              <a:t>Yellow Cab and Pink Cab have very similar forecasted falls in profit and transactions.</a:t>
            </a:r>
          </a:p>
          <a:p>
            <a:r>
              <a:rPr lang="en-US" dirty="0">
                <a:solidFill>
                  <a:schemeClr val="bg1"/>
                </a:solidFill>
              </a:rPr>
              <a:t>In most other categories, such as user income, male and female distribution, frequency of distance travelled, etc., Pink Cab and Yellow Cab were very similar. </a:t>
            </a:r>
          </a:p>
          <a:p>
            <a:pPr marL="0" indent="0">
              <a:buNone/>
            </a:pPr>
            <a:endParaRPr lang="en-US" dirty="0"/>
          </a:p>
        </p:txBody>
      </p:sp>
    </p:spTree>
    <p:extLst>
      <p:ext uri="{BB962C8B-B14F-4D97-AF65-F5344CB8AC3E}">
        <p14:creationId xmlns:p14="http://schemas.microsoft.com/office/powerpoint/2010/main" val="324035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F732-E15B-7230-417B-79C3C1CBEFDC}"/>
              </a:ext>
            </a:extLst>
          </p:cNvPr>
          <p:cNvSpPr>
            <a:spLocks noGrp="1"/>
          </p:cNvSpPr>
          <p:nvPr>
            <p:ph type="ctrTitle"/>
          </p:nvPr>
        </p:nvSpPr>
        <p:spPr>
          <a:xfrm>
            <a:off x="1524000" y="3690679"/>
            <a:ext cx="9144000" cy="1262911"/>
          </a:xfrm>
        </p:spPr>
        <p:txBody>
          <a:bodyPr>
            <a:normAutofit fontScale="90000"/>
          </a:bodyPr>
          <a:lstStyle/>
          <a:p>
            <a:r>
              <a:rPr lang="en-US" sz="10000" b="1" dirty="0">
                <a:solidFill>
                  <a:srgbClr val="FF6600"/>
                </a:solidFill>
              </a:rPr>
              <a:t>The recommended investment is Yellow Cab</a:t>
            </a:r>
          </a:p>
        </p:txBody>
      </p:sp>
    </p:spTree>
    <p:extLst>
      <p:ext uri="{BB962C8B-B14F-4D97-AF65-F5344CB8AC3E}">
        <p14:creationId xmlns:p14="http://schemas.microsoft.com/office/powerpoint/2010/main" val="28013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4081129" y="-1252869"/>
            <a:ext cx="4029739" cy="12192001"/>
          </a:xfrm>
          <a:solidFill>
            <a:srgbClr val="3B3B3B"/>
          </a:solidFill>
        </p:spPr>
        <p:txBody>
          <a:bodyPr vert="vert270" anchor="t" anchorCtr="0"/>
          <a:lstStyle/>
          <a:p>
            <a:r>
              <a:rPr lang="en-US" sz="6000" dirty="0">
                <a:solidFill>
                  <a:srgbClr val="FF6600"/>
                </a:solidFill>
              </a:rPr>
              <a:t>Thank You!</a:t>
            </a: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155F8C-267B-77AF-0458-0E60D6130408}"/>
              </a:ext>
            </a:extLst>
          </p:cNvPr>
          <p:cNvSpPr>
            <a:spLocks noGrp="1"/>
          </p:cNvSpPr>
          <p:nvPr>
            <p:ph type="title"/>
          </p:nvPr>
        </p:nvSpPr>
        <p:spPr/>
        <p:txBody>
          <a:bodyPr/>
          <a:lstStyle/>
          <a:p>
            <a:r>
              <a:rPr lang="en-US" dirty="0">
                <a:solidFill>
                  <a:srgbClr val="FF6600"/>
                </a:solidFill>
              </a:rPr>
              <a:t>Executive Summary/Background</a:t>
            </a:r>
          </a:p>
        </p:txBody>
      </p:sp>
      <p:sp>
        <p:nvSpPr>
          <p:cNvPr id="6" name="Content Placeholder 5">
            <a:extLst>
              <a:ext uri="{FF2B5EF4-FFF2-40B4-BE49-F238E27FC236}">
                <a16:creationId xmlns:a16="http://schemas.microsoft.com/office/drawing/2014/main" id="{CC23F9A7-EF80-FFAB-9EFB-B4A2CD293002}"/>
              </a:ext>
            </a:extLst>
          </p:cNvPr>
          <p:cNvSpPr>
            <a:spLocks noGrp="1"/>
          </p:cNvSpPr>
          <p:nvPr>
            <p:ph idx="1"/>
          </p:nvPr>
        </p:nvSpPr>
        <p:spPr/>
        <p:txBody>
          <a:bodyPr/>
          <a:lstStyle/>
          <a:p>
            <a:pPr marL="0" indent="0">
              <a:buNone/>
            </a:pPr>
            <a:r>
              <a:rPr lang="en-US" dirty="0">
                <a:solidFill>
                  <a:schemeClr val="bg1"/>
                </a:solidFill>
              </a:rPr>
              <a:t>XYZ is a private equity firm in US. Due to remarkable growth in the Cab Industry in last few years and multiple key players in the market, it is planning for an investment in Cab industry.</a:t>
            </a:r>
          </a:p>
          <a:p>
            <a:pPr marL="0" indent="0">
              <a:buNone/>
            </a:pPr>
            <a:endParaRPr lang="en-US" dirty="0">
              <a:solidFill>
                <a:schemeClr val="bg1"/>
              </a:solidFill>
            </a:endParaRPr>
          </a:p>
          <a:p>
            <a:pPr marL="0" indent="0">
              <a:buNone/>
            </a:pPr>
            <a:r>
              <a:rPr lang="en-US" dirty="0">
                <a:solidFill>
                  <a:schemeClr val="bg1"/>
                </a:solidFill>
              </a:rPr>
              <a:t>Objective: Use data analysis to provide an actionable insight for XYZ to decide on making investment.</a:t>
            </a:r>
          </a:p>
          <a:p>
            <a:pPr marL="0" indent="0">
              <a:buNone/>
            </a:pPr>
            <a:endParaRPr lang="en-US" dirty="0"/>
          </a:p>
          <a:p>
            <a:endParaRPr lang="en-US" dirty="0"/>
          </a:p>
        </p:txBody>
      </p:sp>
    </p:spTree>
    <p:extLst>
      <p:ext uri="{BB962C8B-B14F-4D97-AF65-F5344CB8AC3E}">
        <p14:creationId xmlns:p14="http://schemas.microsoft.com/office/powerpoint/2010/main" val="155429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E430-742A-CEB8-EB5B-F5ADA68013CA}"/>
              </a:ext>
            </a:extLst>
          </p:cNvPr>
          <p:cNvSpPr>
            <a:spLocks noGrp="1"/>
          </p:cNvSpPr>
          <p:nvPr>
            <p:ph type="title"/>
          </p:nvPr>
        </p:nvSpPr>
        <p:spPr/>
        <p:txBody>
          <a:bodyPr/>
          <a:lstStyle/>
          <a:p>
            <a:r>
              <a:rPr lang="en-US" dirty="0">
                <a:solidFill>
                  <a:srgbClr val="FF6600"/>
                </a:solidFill>
              </a:rPr>
              <a:t>Approach/Data Information</a:t>
            </a:r>
          </a:p>
        </p:txBody>
      </p:sp>
      <p:sp>
        <p:nvSpPr>
          <p:cNvPr id="3" name="Content Placeholder 2">
            <a:extLst>
              <a:ext uri="{FF2B5EF4-FFF2-40B4-BE49-F238E27FC236}">
                <a16:creationId xmlns:a16="http://schemas.microsoft.com/office/drawing/2014/main" id="{6664FA20-2E7E-68E0-91B4-54481486C7A4}"/>
              </a:ext>
            </a:extLst>
          </p:cNvPr>
          <p:cNvSpPr>
            <a:spLocks noGrp="1"/>
          </p:cNvSpPr>
          <p:nvPr>
            <p:ph idx="1"/>
          </p:nvPr>
        </p:nvSpPr>
        <p:spPr/>
        <p:txBody>
          <a:bodyPr>
            <a:normAutofit lnSpcReduction="10000"/>
          </a:bodyPr>
          <a:lstStyle/>
          <a:p>
            <a:pPr marL="0" indent="0">
              <a:buNone/>
            </a:pPr>
            <a:r>
              <a:rPr lang="en-US" sz="2500" dirty="0">
                <a:solidFill>
                  <a:schemeClr val="bg1"/>
                </a:solidFill>
              </a:rPr>
              <a:t>Data came in the form of four spreadsheets, in time frame 2016-01-31 to 2018-12-31. </a:t>
            </a:r>
          </a:p>
          <a:p>
            <a:pPr marL="0" indent="0">
              <a:buNone/>
            </a:pPr>
            <a:r>
              <a:rPr lang="en-US" sz="2500" b="1" u="sng" dirty="0">
                <a:solidFill>
                  <a:schemeClr val="bg1"/>
                </a:solidFill>
              </a:rPr>
              <a:t>City.csv </a:t>
            </a:r>
            <a:r>
              <a:rPr lang="en-US" sz="2500" dirty="0">
                <a:solidFill>
                  <a:schemeClr val="bg1"/>
                </a:solidFill>
              </a:rPr>
              <a:t>– 20 rows, 3 columns. Contains information about city, population, and users in city.</a:t>
            </a:r>
          </a:p>
          <a:p>
            <a:pPr marL="0" indent="0">
              <a:buNone/>
            </a:pPr>
            <a:r>
              <a:rPr lang="en-US" sz="2500" b="1" u="sng" dirty="0">
                <a:solidFill>
                  <a:schemeClr val="bg1"/>
                </a:solidFill>
              </a:rPr>
              <a:t>Cab_Data.csv</a:t>
            </a:r>
            <a:r>
              <a:rPr lang="en-US" sz="2500" b="1" dirty="0">
                <a:solidFill>
                  <a:schemeClr val="bg1"/>
                </a:solidFill>
              </a:rPr>
              <a:t> </a:t>
            </a:r>
            <a:r>
              <a:rPr lang="en-US" sz="2500" dirty="0">
                <a:solidFill>
                  <a:schemeClr val="bg1"/>
                </a:solidFill>
              </a:rPr>
              <a:t>– 359392 rows, 7 columns. Contains information about Transaction ID, Date of Travel, Company, City, KM Travelled, Price Charged, and Cost of Trip</a:t>
            </a:r>
          </a:p>
          <a:p>
            <a:pPr marL="0" indent="0">
              <a:buNone/>
            </a:pPr>
            <a:r>
              <a:rPr lang="en-US" sz="2500" b="1" u="sng" dirty="0">
                <a:solidFill>
                  <a:schemeClr val="bg1"/>
                </a:solidFill>
              </a:rPr>
              <a:t>Customer_ID.csv </a:t>
            </a:r>
            <a:r>
              <a:rPr lang="en-US" sz="2500" b="1" dirty="0">
                <a:solidFill>
                  <a:schemeClr val="bg1"/>
                </a:solidFill>
              </a:rPr>
              <a:t> - </a:t>
            </a:r>
            <a:r>
              <a:rPr lang="en-US" sz="2500" dirty="0">
                <a:solidFill>
                  <a:schemeClr val="bg1"/>
                </a:solidFill>
              </a:rPr>
              <a:t>49171 rows, 4 columns. Contains information about Customer ID, Gender, Age, and Income (USD/Month)</a:t>
            </a:r>
          </a:p>
          <a:p>
            <a:pPr marL="0" indent="0">
              <a:buNone/>
            </a:pPr>
            <a:r>
              <a:rPr lang="en-US" sz="2500" b="1" u="sng" dirty="0">
                <a:solidFill>
                  <a:schemeClr val="bg1"/>
                </a:solidFill>
              </a:rPr>
              <a:t>Transaction_ID.csv</a:t>
            </a:r>
            <a:r>
              <a:rPr lang="en-US" sz="2500" dirty="0">
                <a:solidFill>
                  <a:schemeClr val="bg1"/>
                </a:solidFill>
              </a:rPr>
              <a:t> – 440098 rows, 3 columns. Contains information about Transaction ID, Customer ID, and Payment Mode. </a:t>
            </a:r>
            <a:endParaRPr lang="en-US" sz="2500" b="1" u="sng" dirty="0">
              <a:solidFill>
                <a:schemeClr val="bg1"/>
              </a:solidFill>
            </a:endParaRPr>
          </a:p>
          <a:p>
            <a:pPr marL="0" indent="0">
              <a:buNone/>
            </a:pPr>
            <a:endParaRPr lang="en-US" sz="2500" dirty="0"/>
          </a:p>
          <a:p>
            <a:pPr marL="0" indent="0">
              <a:buNone/>
            </a:pPr>
            <a:endParaRPr lang="en-US" u="sng" dirty="0"/>
          </a:p>
          <a:p>
            <a:pPr marL="0" indent="0">
              <a:buNone/>
            </a:pPr>
            <a:endParaRPr lang="en-US" dirty="0"/>
          </a:p>
        </p:txBody>
      </p:sp>
    </p:spTree>
    <p:extLst>
      <p:ext uri="{BB962C8B-B14F-4D97-AF65-F5344CB8AC3E}">
        <p14:creationId xmlns:p14="http://schemas.microsoft.com/office/powerpoint/2010/main" val="354141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F732-E15B-7230-417B-79C3C1CBEFDC}"/>
              </a:ext>
            </a:extLst>
          </p:cNvPr>
          <p:cNvSpPr>
            <a:spLocks noGrp="1"/>
          </p:cNvSpPr>
          <p:nvPr>
            <p:ph type="ctrTitle"/>
          </p:nvPr>
        </p:nvSpPr>
        <p:spPr>
          <a:xfrm>
            <a:off x="1524000" y="2235200"/>
            <a:ext cx="9144000" cy="2387600"/>
          </a:xfrm>
        </p:spPr>
        <p:txBody>
          <a:bodyPr>
            <a:normAutofit fontScale="90000"/>
          </a:bodyPr>
          <a:lstStyle/>
          <a:p>
            <a:r>
              <a:rPr lang="en-US" sz="10000" b="1" dirty="0">
                <a:solidFill>
                  <a:srgbClr val="FF6600"/>
                </a:solidFill>
              </a:rPr>
              <a:t>Exploratory Data Analysis</a:t>
            </a:r>
          </a:p>
        </p:txBody>
      </p:sp>
    </p:spTree>
    <p:extLst>
      <p:ext uri="{BB962C8B-B14F-4D97-AF65-F5344CB8AC3E}">
        <p14:creationId xmlns:p14="http://schemas.microsoft.com/office/powerpoint/2010/main" val="173420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1B7A-8BB9-5DE4-5B88-7CD001C0911A}"/>
              </a:ext>
            </a:extLst>
          </p:cNvPr>
          <p:cNvSpPr>
            <a:spLocks noGrp="1"/>
          </p:cNvSpPr>
          <p:nvPr>
            <p:ph type="title"/>
          </p:nvPr>
        </p:nvSpPr>
        <p:spPr/>
        <p:txBody>
          <a:bodyPr/>
          <a:lstStyle/>
          <a:p>
            <a:r>
              <a:rPr lang="en-US" dirty="0">
                <a:solidFill>
                  <a:srgbClr val="FF6600"/>
                </a:solidFill>
              </a:rPr>
              <a:t>Correlation</a:t>
            </a:r>
          </a:p>
        </p:txBody>
      </p:sp>
      <p:pic>
        <p:nvPicPr>
          <p:cNvPr id="4" name="Picture 2">
            <a:extLst>
              <a:ext uri="{FF2B5EF4-FFF2-40B4-BE49-F238E27FC236}">
                <a16:creationId xmlns:a16="http://schemas.microsoft.com/office/drawing/2014/main" id="{56ECFF6D-76E0-CC28-90A5-C820023F93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7234" y="1825625"/>
            <a:ext cx="779753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FB19-5588-AE1C-453E-D6C50011AB88}"/>
              </a:ext>
            </a:extLst>
          </p:cNvPr>
          <p:cNvSpPr>
            <a:spLocks noGrp="1"/>
          </p:cNvSpPr>
          <p:nvPr>
            <p:ph type="title"/>
          </p:nvPr>
        </p:nvSpPr>
        <p:spPr/>
        <p:txBody>
          <a:bodyPr/>
          <a:lstStyle/>
          <a:p>
            <a:r>
              <a:rPr lang="en-US" dirty="0">
                <a:solidFill>
                  <a:srgbClr val="FF6600"/>
                </a:solidFill>
              </a:rPr>
              <a:t>Price Charged</a:t>
            </a:r>
          </a:p>
        </p:txBody>
      </p:sp>
      <p:pic>
        <p:nvPicPr>
          <p:cNvPr id="3074" name="Picture 2">
            <a:extLst>
              <a:ext uri="{FF2B5EF4-FFF2-40B4-BE49-F238E27FC236}">
                <a16:creationId xmlns:a16="http://schemas.microsoft.com/office/drawing/2014/main" id="{0DA1F385-7A9A-607E-A28D-FF98ADCCB4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818" y="1825625"/>
            <a:ext cx="751236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51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801C-234B-F2E7-D660-95195240F7FD}"/>
              </a:ext>
            </a:extLst>
          </p:cNvPr>
          <p:cNvSpPr>
            <a:spLocks noGrp="1"/>
          </p:cNvSpPr>
          <p:nvPr>
            <p:ph type="title"/>
          </p:nvPr>
        </p:nvSpPr>
        <p:spPr/>
        <p:txBody>
          <a:bodyPr/>
          <a:lstStyle/>
          <a:p>
            <a:r>
              <a:rPr lang="en-US" dirty="0">
                <a:solidFill>
                  <a:srgbClr val="FF6600"/>
                </a:solidFill>
              </a:rPr>
              <a:t>Cost of Trip</a:t>
            </a:r>
          </a:p>
        </p:txBody>
      </p:sp>
      <p:pic>
        <p:nvPicPr>
          <p:cNvPr id="4" name="Picture 2">
            <a:extLst>
              <a:ext uri="{FF2B5EF4-FFF2-40B4-BE49-F238E27FC236}">
                <a16:creationId xmlns:a16="http://schemas.microsoft.com/office/drawing/2014/main" id="{D810CF34-704E-5C01-28AC-5B17BF8D70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3466" y="1825625"/>
            <a:ext cx="746506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03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0AA3-07CD-6F8A-4548-BEFF6CBE9A16}"/>
              </a:ext>
            </a:extLst>
          </p:cNvPr>
          <p:cNvSpPr>
            <a:spLocks noGrp="1"/>
          </p:cNvSpPr>
          <p:nvPr>
            <p:ph type="title"/>
          </p:nvPr>
        </p:nvSpPr>
        <p:spPr/>
        <p:txBody>
          <a:bodyPr/>
          <a:lstStyle/>
          <a:p>
            <a:r>
              <a:rPr lang="en-US" dirty="0">
                <a:solidFill>
                  <a:srgbClr val="FF6600"/>
                </a:solidFill>
              </a:rPr>
              <a:t>Profit Margin</a:t>
            </a:r>
          </a:p>
        </p:txBody>
      </p:sp>
      <p:pic>
        <p:nvPicPr>
          <p:cNvPr id="6148" name="Picture 4">
            <a:extLst>
              <a:ext uri="{FF2B5EF4-FFF2-40B4-BE49-F238E27FC236}">
                <a16:creationId xmlns:a16="http://schemas.microsoft.com/office/drawing/2014/main" id="{F7486A32-2C70-33C2-D487-397051FF3D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1935" y="1825625"/>
            <a:ext cx="75281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94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22F73A3B77AF4CB5E3B01B3FEF1846" ma:contentTypeVersion="0" ma:contentTypeDescription="Create a new document." ma:contentTypeScope="" ma:versionID="41dd25785781b8c8e3b1ee112d7d063b">
  <xsd:schema xmlns:xsd="http://www.w3.org/2001/XMLSchema" xmlns:xs="http://www.w3.org/2001/XMLSchema" xmlns:p="http://schemas.microsoft.com/office/2006/metadata/properties" targetNamespace="http://schemas.microsoft.com/office/2006/metadata/properties" ma:root="true" ma:fieldsID="a96c0087973484176b409bd645a46c6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904F3C-AF1C-42F2-840E-7F9365EA2A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B669431-9625-44AF-9E2C-1F011F0BB729}">
  <ds:schemaRefs>
    <ds:schemaRef ds:uri="http://schemas.microsoft.com/sharepoint/v3/contenttype/forms"/>
  </ds:schemaRefs>
</ds:datastoreItem>
</file>

<file path=customXml/itemProps3.xml><?xml version="1.0" encoding="utf-8"?>
<ds:datastoreItem xmlns:ds="http://schemas.openxmlformats.org/officeDocument/2006/customXml" ds:itemID="{38220461-D859-4F89-AF1A-10E4E6541168}">
  <ds:schemaRef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 ds:uri="http://purl.org/dc/elements/1.1/"/>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Data Glacier Internship</Template>
  <TotalTime>75</TotalTime>
  <Words>613</Words>
  <Application>Microsoft Office PowerPoint</Application>
  <PresentationFormat>Widescreen</PresentationFormat>
  <Paragraphs>70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   Agenda</vt:lpstr>
      <vt:lpstr>Executive Summary/Background</vt:lpstr>
      <vt:lpstr>Approach/Data Information</vt:lpstr>
      <vt:lpstr>Exploratory Data Analysis</vt:lpstr>
      <vt:lpstr>Correlation</vt:lpstr>
      <vt:lpstr>Price Charged</vt:lpstr>
      <vt:lpstr>Cost of Trip</vt:lpstr>
      <vt:lpstr>Profit Margin</vt:lpstr>
      <vt:lpstr>Price Charged Per Age Group</vt:lpstr>
      <vt:lpstr>Average Profit per Ride per Month</vt:lpstr>
      <vt:lpstr>Male and Female Age Distributions</vt:lpstr>
      <vt:lpstr>User Income</vt:lpstr>
      <vt:lpstr>Percent Proportion of Users Per City</vt:lpstr>
      <vt:lpstr>Number of Users per City</vt:lpstr>
      <vt:lpstr>Average Profit per City</vt:lpstr>
      <vt:lpstr>Average Income per City</vt:lpstr>
      <vt:lpstr>Frequency of Distance Travelled</vt:lpstr>
      <vt:lpstr>Transaction Counts by Year and Company</vt:lpstr>
      <vt:lpstr>Hypothesis Testing</vt:lpstr>
      <vt:lpstr>Hypothesis #1: The Yellow Cab is more often used for trips over 25km.</vt:lpstr>
      <vt:lpstr>Hypothesis #2: The Yellow Cab has a higher average user income</vt:lpstr>
      <vt:lpstr>Hypothesis #3: There is an age group where Yellow Cab is significantly more popular than Pink Cab (and no age groups where Pink Cab is more popular).</vt:lpstr>
      <vt:lpstr>Hypothesis #4: There is a significant difference in profit margin for the age groups in Hypothesis 3. </vt:lpstr>
      <vt:lpstr>Hypothesis #5: There a difference in profit margin between genders for the two companies</vt:lpstr>
      <vt:lpstr>EDA Summary + Recommendation</vt:lpstr>
      <vt:lpstr>EDA Summary</vt:lpstr>
      <vt:lpstr>The recommended investment is Yellow Cab</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Zakaria Arshad</dc:creator>
  <cp:lastModifiedBy>Zakaria Arshad</cp:lastModifiedBy>
  <cp:revision>2</cp:revision>
  <dcterms:created xsi:type="dcterms:W3CDTF">2023-02-07T20:59:11Z</dcterms:created>
  <dcterms:modified xsi:type="dcterms:W3CDTF">2023-02-13T02:17:51Z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0x0101003822F73A3B77AF4CB5E3B01B3FEF1846</vt:lpwstr>
  </property>
</Properties>
</file>