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DM Sans Bold" charset="1" panose="00000000000000000000"/>
      <p:regular r:id="rId15"/>
    </p:embeddedFont>
    <p:embeddedFont>
      <p:font typeface="Glacial Indifference" charset="1" panose="00000000000000000000"/>
      <p:regular r:id="rId16"/>
    </p:embeddedFont>
    <p:embeddedFont>
      <p:font typeface="Open Sans" charset="1" panose="020B0606030504020204"/>
      <p:regular r:id="rId17"/>
    </p:embeddedFont>
    <p:embeddedFont>
      <p:font typeface="Glacial Indifference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95335" y="1879614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08469" y="4300297"/>
            <a:ext cx="2250831" cy="22508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78154" y="6083890"/>
            <a:ext cx="2803281" cy="280328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69111" y="5276850"/>
            <a:ext cx="12148989" cy="317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64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PHISHING AWARENESS TRAINING: RECOGNIZING AND AVOIDING PHISHING ATTACKS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9111" y="1257225"/>
            <a:ext cx="4708564" cy="53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3"/>
              </a:lnSpc>
              <a:spcBef>
                <a:spcPct val="0"/>
              </a:spcBef>
            </a:pPr>
            <a:r>
              <a:rPr lang="en-US" b="true" sz="312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By Zakaria TOUYEB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72940" y="9182100"/>
            <a:ext cx="14552735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Educating on recognizing and avoiding phishing threats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9119" y="1879614"/>
            <a:ext cx="7378686" cy="73786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31062" y="35115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33400" y="0"/>
            <a:ext cx="9422268" cy="3086100"/>
            <a:chOff x="0" y="0"/>
            <a:chExt cx="248158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81585" cy="812800"/>
            </a:xfrm>
            <a:custGeom>
              <a:avLst/>
              <a:gdLst/>
              <a:ahLst/>
              <a:cxnLst/>
              <a:rect r="r" b="b" t="t" l="l"/>
              <a:pathLst>
                <a:path h="812800" w="2481585">
                  <a:moveTo>
                    <a:pt x="0" y="0"/>
                  </a:moveTo>
                  <a:lnTo>
                    <a:pt x="2481585" y="0"/>
                  </a:lnTo>
                  <a:lnTo>
                    <a:pt x="248158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8158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0179" y="4229014"/>
            <a:ext cx="618996" cy="61899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03748" y="-123825"/>
            <a:ext cx="7027526" cy="220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5"/>
              </a:lnSpc>
            </a:pPr>
            <a:r>
              <a:rPr lang="en-US" sz="63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 TO PHISHING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0548" y="4303562"/>
            <a:ext cx="41481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Definition of phishing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00179" y="6261014"/>
            <a:ext cx="618996" cy="6189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0179" y="8481207"/>
            <a:ext cx="618996" cy="6189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0548" y="6336430"/>
            <a:ext cx="41481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Historical background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0548" y="8117605"/>
            <a:ext cx="414818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Importance of phishing awareness in the digital 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78737" y="3936565"/>
            <a:ext cx="654797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Phishing is a cybercrime where attackers deceive individuals into providing sensitive information via fraudulent communications.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78737" y="5897412"/>
            <a:ext cx="654797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Phishing has evolved since the 1990s, adapting to technological advancements and user behaviors.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78737" y="7959725"/>
            <a:ext cx="654797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Awareness is crucial to prevent falling victim to phishing, which can lead to identity theft and financial loss.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0290" y="2411930"/>
            <a:ext cx="754098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Common Phishing Attack Vectors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40831" y="3118142"/>
            <a:ext cx="5940615" cy="59406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0968" y="1028700"/>
            <a:ext cx="3571535" cy="35715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667853" y="1147193"/>
            <a:ext cx="2797765" cy="3109908"/>
          </a:xfrm>
          <a:custGeom>
            <a:avLst/>
            <a:gdLst/>
            <a:ahLst/>
            <a:cxnLst/>
            <a:rect r="r" b="b" t="t" l="l"/>
            <a:pathLst>
              <a:path h="3109908" w="2797765">
                <a:moveTo>
                  <a:pt x="0" y="0"/>
                </a:moveTo>
                <a:lnTo>
                  <a:pt x="2797765" y="0"/>
                </a:lnTo>
                <a:lnTo>
                  <a:pt x="2797765" y="3109909"/>
                </a:lnTo>
                <a:lnTo>
                  <a:pt x="0" y="310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533400" y="0"/>
            <a:ext cx="9422268" cy="3086100"/>
            <a:chOff x="0" y="0"/>
            <a:chExt cx="2481585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81585" cy="812800"/>
            </a:xfrm>
            <a:custGeom>
              <a:avLst/>
              <a:gdLst/>
              <a:ahLst/>
              <a:cxnLst/>
              <a:rect r="r" b="b" t="t" l="l"/>
              <a:pathLst>
                <a:path h="812800" w="2481585">
                  <a:moveTo>
                    <a:pt x="0" y="0"/>
                  </a:moveTo>
                  <a:lnTo>
                    <a:pt x="2481585" y="0"/>
                  </a:lnTo>
                  <a:lnTo>
                    <a:pt x="248158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8158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8100000">
            <a:off x="257175" y="4556354"/>
            <a:ext cx="1543050" cy="15430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8100000">
            <a:off x="257175" y="5956636"/>
            <a:ext cx="1543050" cy="15430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8100000">
            <a:off x="257175" y="7374324"/>
            <a:ext cx="1543050" cy="154305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8100000">
            <a:off x="257175" y="8720944"/>
            <a:ext cx="1543050" cy="154305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19126" y="4708813"/>
            <a:ext cx="999714" cy="999714"/>
          </a:xfrm>
          <a:custGeom>
            <a:avLst/>
            <a:gdLst/>
            <a:ahLst/>
            <a:cxnLst/>
            <a:rect r="r" b="b" t="t" l="l"/>
            <a:pathLst>
              <a:path h="999714" w="999714">
                <a:moveTo>
                  <a:pt x="0" y="0"/>
                </a:moveTo>
                <a:lnTo>
                  <a:pt x="999714" y="0"/>
                </a:lnTo>
                <a:lnTo>
                  <a:pt x="999714" y="999714"/>
                </a:lnTo>
                <a:lnTo>
                  <a:pt x="0" y="999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73432" y="7600299"/>
            <a:ext cx="1110535" cy="1091101"/>
          </a:xfrm>
          <a:custGeom>
            <a:avLst/>
            <a:gdLst/>
            <a:ahLst/>
            <a:cxnLst/>
            <a:rect r="r" b="b" t="t" l="l"/>
            <a:pathLst>
              <a:path h="1091101" w="1110535">
                <a:moveTo>
                  <a:pt x="0" y="0"/>
                </a:moveTo>
                <a:lnTo>
                  <a:pt x="1110536" y="0"/>
                </a:lnTo>
                <a:lnTo>
                  <a:pt x="1110536" y="1091101"/>
                </a:lnTo>
                <a:lnTo>
                  <a:pt x="0" y="1091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72507" y="6163667"/>
            <a:ext cx="811460" cy="1128988"/>
          </a:xfrm>
          <a:custGeom>
            <a:avLst/>
            <a:gdLst/>
            <a:ahLst/>
            <a:cxnLst/>
            <a:rect r="r" b="b" t="t" l="l"/>
            <a:pathLst>
              <a:path h="1128988" w="811460">
                <a:moveTo>
                  <a:pt x="0" y="0"/>
                </a:moveTo>
                <a:lnTo>
                  <a:pt x="811461" y="0"/>
                </a:lnTo>
                <a:lnTo>
                  <a:pt x="811461" y="1128989"/>
                </a:lnTo>
                <a:lnTo>
                  <a:pt x="0" y="1128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67093" y="8996200"/>
            <a:ext cx="703780" cy="973741"/>
          </a:xfrm>
          <a:custGeom>
            <a:avLst/>
            <a:gdLst/>
            <a:ahLst/>
            <a:cxnLst/>
            <a:rect r="r" b="b" t="t" l="l"/>
            <a:pathLst>
              <a:path h="973741" w="703780">
                <a:moveTo>
                  <a:pt x="0" y="0"/>
                </a:moveTo>
                <a:lnTo>
                  <a:pt x="703780" y="0"/>
                </a:lnTo>
                <a:lnTo>
                  <a:pt x="703780" y="973741"/>
                </a:lnTo>
                <a:lnTo>
                  <a:pt x="0" y="973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2457" r="0" b="-22457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67093" y="283143"/>
            <a:ext cx="7620000" cy="283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83"/>
              </a:lnSpc>
            </a:pPr>
            <a:r>
              <a:rPr lang="en-US" b="true" sz="7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TYPES OF PHISHING ATTACKS</a:t>
            </a:r>
          </a:p>
        </p:txBody>
      </p:sp>
      <p:grpSp>
        <p:nvGrpSpPr>
          <p:cNvPr name="Group 29" id="29"/>
          <p:cNvGrpSpPr/>
          <p:nvPr/>
        </p:nvGrpSpPr>
        <p:grpSpPr>
          <a:xfrm rot="8100000">
            <a:off x="257175" y="3134044"/>
            <a:ext cx="1543050" cy="154305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584254" y="3482789"/>
            <a:ext cx="888893" cy="845559"/>
          </a:xfrm>
          <a:custGeom>
            <a:avLst/>
            <a:gdLst/>
            <a:ahLst/>
            <a:cxnLst/>
            <a:rect r="r" b="b" t="t" l="l"/>
            <a:pathLst>
              <a:path h="845559" w="888893">
                <a:moveTo>
                  <a:pt x="0" y="0"/>
                </a:moveTo>
                <a:lnTo>
                  <a:pt x="888892" y="0"/>
                </a:lnTo>
                <a:lnTo>
                  <a:pt x="888892" y="845559"/>
                </a:lnTo>
                <a:lnTo>
                  <a:pt x="0" y="84555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250997" y="4106267"/>
            <a:ext cx="3920282" cy="4114800"/>
          </a:xfrm>
          <a:custGeom>
            <a:avLst/>
            <a:gdLst/>
            <a:ahLst/>
            <a:cxnLst/>
            <a:rect r="r" b="b" t="t" l="l"/>
            <a:pathLst>
              <a:path h="4114800" w="3920282">
                <a:moveTo>
                  <a:pt x="0" y="0"/>
                </a:moveTo>
                <a:lnTo>
                  <a:pt x="3920283" y="0"/>
                </a:lnTo>
                <a:lnTo>
                  <a:pt x="39202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980179" y="3303963"/>
            <a:ext cx="236803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Email Phishing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09108" y="3737668"/>
            <a:ext cx="8135898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Impersonates organizations to elicit personal information.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80179" y="7662615"/>
            <a:ext cx="1352907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Whaling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980179" y="9087925"/>
            <a:ext cx="123777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Vishing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28803" y="8088699"/>
            <a:ext cx="755142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Targets high-ranking officials with tailored messages.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936066" y="9521630"/>
            <a:ext cx="3300532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Phishing via voice calls.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28803" y="4988896"/>
            <a:ext cx="8327241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Targeted attacks using personal information to craft convincing messages.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928803" y="6647580"/>
            <a:ext cx="3938707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Phishing via SMS messages.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928803" y="4596834"/>
            <a:ext cx="2470785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Spear Phishing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928803" y="6237306"/>
            <a:ext cx="1517213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Smishing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76523">
            <a:off x="10200374" y="3224442"/>
            <a:ext cx="4126931" cy="41269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752652">
            <a:off x="14101247" y="5879573"/>
            <a:ext cx="4088635" cy="40886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33400" y="0"/>
            <a:ext cx="9422268" cy="3086100"/>
            <a:chOff x="0" y="0"/>
            <a:chExt cx="248158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81585" cy="812800"/>
            </a:xfrm>
            <a:custGeom>
              <a:avLst/>
              <a:gdLst/>
              <a:ahLst/>
              <a:cxnLst/>
              <a:rect r="r" b="b" t="t" l="l"/>
              <a:pathLst>
                <a:path h="812800" w="2481585">
                  <a:moveTo>
                    <a:pt x="0" y="0"/>
                  </a:moveTo>
                  <a:lnTo>
                    <a:pt x="2481585" y="0"/>
                  </a:lnTo>
                  <a:lnTo>
                    <a:pt x="248158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8158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3238" y="301372"/>
            <a:ext cx="8237378" cy="263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5"/>
              </a:lnSpc>
            </a:pPr>
            <a:r>
              <a:rPr lang="en-US" sz="70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SOCIAL ENGINEERING TACTICS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9235" y="4866275"/>
            <a:ext cx="788963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various tactics used in phishing attacks to enhance awareness. </a:t>
            </a:r>
          </a:p>
        </p:txBody>
      </p:sp>
      <p:grpSp>
        <p:nvGrpSpPr>
          <p:cNvPr name="Group 13" id="13"/>
          <p:cNvGrpSpPr/>
          <p:nvPr/>
        </p:nvGrpSpPr>
        <p:grpSpPr>
          <a:xfrm rot="1114902">
            <a:off x="14159445" y="1476048"/>
            <a:ext cx="3972238" cy="397223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641567" y="6580140"/>
            <a:ext cx="3007995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Quid Pro Quo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78394" y="3961187"/>
            <a:ext cx="2370892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FAC21A"/>
                </a:solidFill>
                <a:latin typeface="DM Sans Bold"/>
                <a:ea typeface="DM Sans Bold"/>
                <a:cs typeface="DM Sans Bold"/>
                <a:sym typeface="DM Sans Bold"/>
              </a:rPr>
              <a:t>Pretexting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60883" y="2246629"/>
            <a:ext cx="1569363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Baiting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88822" y="4704314"/>
            <a:ext cx="3350036" cy="127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sz="2460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Creating fabricated scenario to obtain information from victims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70546" y="3038475"/>
            <a:ext cx="3350036" cy="12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sz="246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Offering somethimg enticing to lure victims into a trap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70546" y="7371986"/>
            <a:ext cx="3350036" cy="12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sz="246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Offering a service or benefit in exchange for information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20563" y="3222304"/>
            <a:ext cx="3693270" cy="36932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84415" y="1205868"/>
            <a:ext cx="6119169" cy="137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3.4 billion phishing emails are sent eacn day, indicating a widespread threat.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116926" y="3193868"/>
            <a:ext cx="3693270" cy="36932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77859" y="3193868"/>
            <a:ext cx="3693270" cy="36932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862609" y="3698605"/>
            <a:ext cx="6047914" cy="234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</a:pPr>
            <a:r>
              <a:rPr lang="en-US" b="true" sz="55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PHISHING STATISTICS AND TRENDS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8689" y="7993593"/>
            <a:ext cx="6119169" cy="137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30% of all data breaches involve phishing, showing its significant rote in cybersecurity incidents.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5762" y="3430766"/>
            <a:ext cx="4552447" cy="277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Sophistica.ted Tactics Phishing tactics are becoming increasingly sophisticated, necessitating advanced awareness strategies.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49222" y="7993593"/>
            <a:ext cx="6119169" cy="137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Al-Driven Phishing There is a rise in Al-driven phishing attacks, complicating detection and prevention efforts.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86849" y="3422986"/>
            <a:ext cx="3977644" cy="231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83% of UK businesses reported phishing as a primary attack vector in 2022,stressing the need fortraining.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29115" y="563879"/>
            <a:ext cx="3328154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Daily Phishing Emails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23987" y="7443047"/>
            <a:ext cx="232029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Breaches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68048" y="7443047"/>
            <a:ext cx="2863334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Al-Driven Phishing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5706" y="2880689"/>
            <a:ext cx="347698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Sophisticated Tactics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26844" y="2757483"/>
            <a:ext cx="258187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Business Impact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7067" y="2406856"/>
            <a:ext cx="4300850" cy="7880144"/>
            <a:chOff x="0" y="0"/>
            <a:chExt cx="618756" cy="11337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756" cy="1133703"/>
            </a:xfrm>
            <a:custGeom>
              <a:avLst/>
              <a:gdLst/>
              <a:ahLst/>
              <a:cxnLst/>
              <a:rect r="r" b="b" t="t" l="l"/>
              <a:pathLst>
                <a:path h="1133703" w="618756">
                  <a:moveTo>
                    <a:pt x="380631" y="0"/>
                  </a:moveTo>
                  <a:lnTo>
                    <a:pt x="618756" y="238125"/>
                  </a:lnTo>
                  <a:lnTo>
                    <a:pt x="618756" y="895578"/>
                  </a:lnTo>
                  <a:lnTo>
                    <a:pt x="380631" y="1133703"/>
                  </a:lnTo>
                  <a:lnTo>
                    <a:pt x="238125" y="1133703"/>
                  </a:lnTo>
                  <a:lnTo>
                    <a:pt x="0" y="895578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80631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491756" cy="104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96217" y="2406856"/>
            <a:ext cx="4300850" cy="7880144"/>
            <a:chOff x="0" y="0"/>
            <a:chExt cx="618756" cy="11337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8756" cy="1133703"/>
            </a:xfrm>
            <a:custGeom>
              <a:avLst/>
              <a:gdLst/>
              <a:ahLst/>
              <a:cxnLst/>
              <a:rect r="r" b="b" t="t" l="l"/>
              <a:pathLst>
                <a:path h="1133703" w="618756">
                  <a:moveTo>
                    <a:pt x="380631" y="0"/>
                  </a:moveTo>
                  <a:lnTo>
                    <a:pt x="618756" y="238125"/>
                  </a:lnTo>
                  <a:lnTo>
                    <a:pt x="618756" y="895578"/>
                  </a:lnTo>
                  <a:lnTo>
                    <a:pt x="380631" y="1133703"/>
                  </a:lnTo>
                  <a:lnTo>
                    <a:pt x="238125" y="1133703"/>
                  </a:lnTo>
                  <a:lnTo>
                    <a:pt x="0" y="895578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80631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25400"/>
              <a:ext cx="491756" cy="104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95367" y="2406856"/>
            <a:ext cx="4300850" cy="7880144"/>
            <a:chOff x="0" y="0"/>
            <a:chExt cx="618756" cy="1133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8756" cy="1133703"/>
            </a:xfrm>
            <a:custGeom>
              <a:avLst/>
              <a:gdLst/>
              <a:ahLst/>
              <a:cxnLst/>
              <a:rect r="r" b="b" t="t" l="l"/>
              <a:pathLst>
                <a:path h="1133703" w="618756">
                  <a:moveTo>
                    <a:pt x="380631" y="0"/>
                  </a:moveTo>
                  <a:lnTo>
                    <a:pt x="618756" y="238125"/>
                  </a:lnTo>
                  <a:lnTo>
                    <a:pt x="618756" y="895578"/>
                  </a:lnTo>
                  <a:lnTo>
                    <a:pt x="380631" y="1133703"/>
                  </a:lnTo>
                  <a:lnTo>
                    <a:pt x="238125" y="1133703"/>
                  </a:lnTo>
                  <a:lnTo>
                    <a:pt x="0" y="895578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80631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3500" y="25400"/>
              <a:ext cx="491756" cy="104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4517" y="2406856"/>
            <a:ext cx="4300850" cy="7880144"/>
            <a:chOff x="0" y="0"/>
            <a:chExt cx="618756" cy="11337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8756" cy="1133703"/>
            </a:xfrm>
            <a:custGeom>
              <a:avLst/>
              <a:gdLst/>
              <a:ahLst/>
              <a:cxnLst/>
              <a:rect r="r" b="b" t="t" l="l"/>
              <a:pathLst>
                <a:path h="1133703" w="618756">
                  <a:moveTo>
                    <a:pt x="380631" y="0"/>
                  </a:moveTo>
                  <a:lnTo>
                    <a:pt x="618756" y="238125"/>
                  </a:lnTo>
                  <a:lnTo>
                    <a:pt x="618756" y="895578"/>
                  </a:lnTo>
                  <a:lnTo>
                    <a:pt x="380631" y="1133703"/>
                  </a:lnTo>
                  <a:lnTo>
                    <a:pt x="238125" y="1133703"/>
                  </a:lnTo>
                  <a:lnTo>
                    <a:pt x="0" y="895578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80631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63500" y="25400"/>
              <a:ext cx="491756" cy="104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088880" y="326597"/>
            <a:ext cx="7978133" cy="144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b="true" sz="50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PREVENTION STRATEGIES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90580" y="5086350"/>
            <a:ext cx="37138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mplementing these protocols helps verify the legitimacy of emails and reduces phishing risks.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88880" y="5086350"/>
            <a:ext cx="37138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Keeping software up to date closes security loopholes that could be exploited by phishing attempts.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8030" y="5086350"/>
            <a:ext cx="37138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MFA adds an extra layer of security, making it harder for attackers to gain unauthorized access.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91492" y="5086350"/>
            <a:ext cx="37138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equips employees with the knowledge to identify and avoid phishing threats effectively.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58563" y="2351801"/>
            <a:ext cx="172760" cy="77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6"/>
              </a:lnSpc>
              <a:spcBef>
                <a:spcPct val="0"/>
              </a:spcBef>
            </a:pPr>
            <a:r>
              <a:rPr lang="en-US" b="true" sz="4547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63992" y="2351801"/>
            <a:ext cx="348853" cy="77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6"/>
              </a:lnSpc>
              <a:spcBef>
                <a:spcPct val="0"/>
              </a:spcBef>
            </a:pPr>
            <a:r>
              <a:rPr lang="en-US" b="true" sz="4547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3142" y="2351801"/>
            <a:ext cx="311348" cy="77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6"/>
              </a:lnSpc>
              <a:spcBef>
                <a:spcPct val="0"/>
              </a:spcBef>
            </a:pPr>
            <a:r>
              <a:rPr lang="en-US" b="true" sz="4547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96488" y="2351801"/>
            <a:ext cx="298609" cy="77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6"/>
              </a:lnSpc>
              <a:spcBef>
                <a:spcPct val="0"/>
              </a:spcBef>
            </a:pPr>
            <a:r>
              <a:rPr lang="en-US" b="true" sz="4547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5211" y="3476361"/>
            <a:ext cx="4106704" cy="8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Enable Multi-Factor Authentication (MFA)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88880" y="3476361"/>
            <a:ext cx="3685216" cy="8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Regularly update software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44000" y="3476361"/>
            <a:ext cx="3961318" cy="129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Conduct employee training on phishing awareness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94140" y="3459699"/>
            <a:ext cx="4106704" cy="129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Prioritize email authentication protocols (SPF, DKIM, DMARC)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2659" y="2451010"/>
            <a:ext cx="3571535" cy="357153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33400" y="0"/>
            <a:ext cx="9422268" cy="3086100"/>
            <a:chOff x="0" y="0"/>
            <a:chExt cx="248158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1585" cy="812800"/>
            </a:xfrm>
            <a:custGeom>
              <a:avLst/>
              <a:gdLst/>
              <a:ahLst/>
              <a:cxnLst/>
              <a:rect r="r" b="b" t="t" l="l"/>
              <a:pathLst>
                <a:path h="812800" w="2481585">
                  <a:moveTo>
                    <a:pt x="0" y="0"/>
                  </a:moveTo>
                  <a:lnTo>
                    <a:pt x="2481585" y="0"/>
                  </a:lnTo>
                  <a:lnTo>
                    <a:pt x="248158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8158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8100000">
            <a:off x="257175" y="4556354"/>
            <a:ext cx="1543050" cy="15430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8100000">
            <a:off x="257175" y="5956636"/>
            <a:ext cx="1543050" cy="154305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8100000">
            <a:off x="257175" y="7374324"/>
            <a:ext cx="1543050" cy="154305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8100000">
            <a:off x="257175" y="8720944"/>
            <a:ext cx="1543050" cy="15430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67093" y="283143"/>
            <a:ext cx="7620000" cy="283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83"/>
              </a:lnSpc>
            </a:pPr>
            <a:r>
              <a:rPr lang="en-US" b="true" sz="7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RECOGNIZING PHISHING EMAILS</a:t>
            </a:r>
          </a:p>
        </p:txBody>
      </p:sp>
      <p:grpSp>
        <p:nvGrpSpPr>
          <p:cNvPr name="Group 21" id="21"/>
          <p:cNvGrpSpPr/>
          <p:nvPr/>
        </p:nvGrpSpPr>
        <p:grpSpPr>
          <a:xfrm rot="8100000">
            <a:off x="257175" y="3134044"/>
            <a:ext cx="1543050" cy="154305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51419" y="3336347"/>
            <a:ext cx="4852630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Suspicious sender addresses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09108" y="3737668"/>
            <a:ext cx="8135898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Impersonates organizations to elicit personal information.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8939" y="7534979"/>
            <a:ext cx="6996308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Unexpected attachments or links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51419" y="8958185"/>
            <a:ext cx="4473178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Poor grammar and spelling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51419" y="7920037"/>
            <a:ext cx="15002523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Avoid clicking on unexpected attachments or links, asthey may contain malware or lead to fraudulent sites.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51419" y="9303625"/>
            <a:ext cx="14370626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Many ohishing emails contain errors in grammar and spelling, indicating a lack of professionalism and authenticity.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53221" y="5086350"/>
            <a:ext cx="1342887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Phishing emails often use vague greetings instead of personal names, signaling a lack of authenticity.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06357" y="6576130"/>
            <a:ext cx="1406645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 wary of emails that create a false sense of urgency or demand immediate action to trick you.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51419" y="4717904"/>
            <a:ext cx="3072765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Generic greetings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51419" y="6140215"/>
            <a:ext cx="5208508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Urgent or threatening language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88333" y="3477953"/>
            <a:ext cx="1899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9098" y="4843692"/>
            <a:ext cx="32837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2133" y="6209430"/>
            <a:ext cx="3423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91476" y="7624515"/>
            <a:ext cx="38361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10228" y="9039600"/>
            <a:ext cx="34611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5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3527452" y="1449465"/>
            <a:ext cx="2345354" cy="2345354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49933"/>
            <a:ext cx="12148989" cy="207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4"/>
              </a:lnSpc>
            </a:pPr>
            <a:r>
              <a:rPr lang="en-US" sz="82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 FOR YOUR ATTENTION!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54802" y="4929466"/>
            <a:ext cx="1982388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 spc="-400">
                <a:solidFill>
                  <a:srgbClr val="FAC21A"/>
                </a:solidFill>
                <a:latin typeface="DM Sans Bold"/>
                <a:ea typeface="DM Sans Bold"/>
                <a:cs typeface="DM Sans Bold"/>
                <a:sym typeface="DM Sans Bold"/>
              </a:rPr>
              <a:t>STAY SECURE, STAY VIGILANT.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32756" y="598708"/>
            <a:ext cx="2420683" cy="24206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56863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519366" y="5927809"/>
            <a:ext cx="5468147" cy="546814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55581" y="8257876"/>
            <a:ext cx="2477363" cy="24773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79078" y="355373"/>
            <a:ext cx="2907355" cy="290735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DAGUDFR1dDs</dc:identifier>
  <dcterms:modified xsi:type="dcterms:W3CDTF">2011-08-01T06:04:30Z</dcterms:modified>
  <cp:revision>1</cp:revision>
  <dc:title>Phishing Awareness Training</dc:title>
</cp:coreProperties>
</file>