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48" r:id="rId1"/>
  </p:sldMasterIdLst>
  <p:notesMasterIdLst>
    <p:notesMasterId r:id="rId19"/>
  </p:notesMasterIdLst>
  <p:sldIdLst>
    <p:sldId id="256" r:id="rId2"/>
    <p:sldId id="257" r:id="rId3"/>
    <p:sldId id="404" r:id="rId4"/>
    <p:sldId id="405" r:id="rId5"/>
    <p:sldId id="500" r:id="rId6"/>
    <p:sldId id="406" r:id="rId7"/>
    <p:sldId id="502" r:id="rId8"/>
    <p:sldId id="503" r:id="rId9"/>
    <p:sldId id="504" r:id="rId10"/>
    <p:sldId id="505" r:id="rId11"/>
    <p:sldId id="506" r:id="rId12"/>
    <p:sldId id="507" r:id="rId13"/>
    <p:sldId id="508" r:id="rId14"/>
    <p:sldId id="509" r:id="rId15"/>
    <p:sldId id="495" r:id="rId16"/>
    <p:sldId id="496" r:id="rId17"/>
    <p:sldId id="489" r:id="rId18"/>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46" roundtripDataSignature="AMtx7mg9CgjXLld8ptoL8a35yts1isVHF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472C4"/>
    <a:srgbClr val="BE2F34"/>
    <a:srgbClr val="E05F5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04" autoAdjust="0"/>
    <p:restoredTop sz="93687" autoAdjust="0"/>
  </p:normalViewPr>
  <p:slideViewPr>
    <p:cSldViewPr snapToGrid="0">
      <p:cViewPr varScale="1">
        <p:scale>
          <a:sx n="74" d="100"/>
          <a:sy n="74" d="100"/>
        </p:scale>
        <p:origin x="955"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150" Type="http://schemas.openxmlformats.org/officeDocument/2006/relationships/tableStyles" Target="tableStyles.xml"/><Relationship Id="rId3" Type="http://schemas.openxmlformats.org/officeDocument/2006/relationships/slide" Target="slides/slide2.xml"/><Relationship Id="rId146" Type="http://customschemas.google.com/relationships/presentationmetadata" Target="meta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149"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notesMaster" Target="notesMasters/notesMaster1.xml"/><Relationship Id="rId148"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147"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GB"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 name="Google Shape;86;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87" name="Google Shape;87;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1</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130"/>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130"/>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13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F408DAD1-6905-4DB1-8D06-453DE0D43B8C}" type="datetime1">
              <a:rPr lang="en-US" smtClean="0"/>
              <a:t>9/2/2024</a:t>
            </a:fld>
            <a:endParaRPr/>
          </a:p>
        </p:txBody>
      </p:sp>
      <p:sp>
        <p:nvSpPr>
          <p:cNvPr id="19" name="Google Shape;19;p13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13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3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39"/>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13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169DB792-D605-483D-9F53-AC98F7968A85}" type="datetime1">
              <a:rPr lang="en-US" smtClean="0"/>
              <a:t>9/2/2024</a:t>
            </a:fld>
            <a:endParaRPr/>
          </a:p>
        </p:txBody>
      </p:sp>
      <p:sp>
        <p:nvSpPr>
          <p:cNvPr id="76" name="Google Shape;76;p13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3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40"/>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140"/>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14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D3139F45-DC03-465B-A82D-5F84AF2BF73F}" type="datetime1">
              <a:rPr lang="en-US" smtClean="0"/>
              <a:t>9/2/2024</a:t>
            </a:fld>
            <a:endParaRPr/>
          </a:p>
        </p:txBody>
      </p:sp>
      <p:sp>
        <p:nvSpPr>
          <p:cNvPr id="82" name="Google Shape;82;p14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4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13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13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13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EC1C86B2-491A-4D51-8894-29AAC2467C48}" type="datetime1">
              <a:rPr lang="en-US" smtClean="0"/>
              <a:t>9/2/2024</a:t>
            </a:fld>
            <a:endParaRPr/>
          </a:p>
        </p:txBody>
      </p:sp>
      <p:sp>
        <p:nvSpPr>
          <p:cNvPr id="25" name="Google Shape;25;p13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13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132"/>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132"/>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0" name="Google Shape;30;p13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6060A0FA-8DEA-44BA-AA5D-18C9093C37D5}" type="datetime1">
              <a:rPr lang="en-US" smtClean="0"/>
              <a:t>9/2/2024</a:t>
            </a:fld>
            <a:endParaRPr/>
          </a:p>
        </p:txBody>
      </p:sp>
      <p:sp>
        <p:nvSpPr>
          <p:cNvPr id="31" name="Google Shape;31;p13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13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13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133"/>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133"/>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13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C0F05710-F120-482F-A8D6-2B44A468B54E}" type="datetime1">
              <a:rPr lang="en-US" smtClean="0"/>
              <a:t>9/2/2024</a:t>
            </a:fld>
            <a:endParaRPr/>
          </a:p>
        </p:txBody>
      </p:sp>
      <p:sp>
        <p:nvSpPr>
          <p:cNvPr id="38" name="Google Shape;38;p13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13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134"/>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34"/>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134"/>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134"/>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134"/>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13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444CBDC3-9283-496E-AFEF-B66F600D04DA}" type="datetime1">
              <a:rPr lang="en-US" smtClean="0"/>
              <a:t>9/2/2024</a:t>
            </a:fld>
            <a:endParaRPr/>
          </a:p>
        </p:txBody>
      </p:sp>
      <p:sp>
        <p:nvSpPr>
          <p:cNvPr id="47" name="Google Shape;47;p13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3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13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13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F529E5A2-F875-4711-B40A-5BADB5B7E993}" type="datetime1">
              <a:rPr lang="en-US" smtClean="0"/>
              <a:t>9/2/2024</a:t>
            </a:fld>
            <a:endParaRPr/>
          </a:p>
        </p:txBody>
      </p:sp>
      <p:sp>
        <p:nvSpPr>
          <p:cNvPr id="52" name="Google Shape;52;p13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3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13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13E6DBF4-B8C7-4523-B82A-62A3D7213A83}" type="datetime1">
              <a:rPr lang="en-US" smtClean="0"/>
              <a:t>9/2/2024</a:t>
            </a:fld>
            <a:endParaRPr/>
          </a:p>
        </p:txBody>
      </p:sp>
      <p:sp>
        <p:nvSpPr>
          <p:cNvPr id="56" name="Google Shape;56;p13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13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137"/>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137"/>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137"/>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13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397B0B10-E431-4FB1-AAC5-152C111E5BEE}" type="datetime1">
              <a:rPr lang="en-US" smtClean="0"/>
              <a:t>9/2/2024</a:t>
            </a:fld>
            <a:endParaRPr/>
          </a:p>
        </p:txBody>
      </p:sp>
      <p:sp>
        <p:nvSpPr>
          <p:cNvPr id="63" name="Google Shape;63;p13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13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38"/>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38"/>
          <p:cNvSpPr>
            <a:spLocks noGrp="1"/>
          </p:cNvSpPr>
          <p:nvPr>
            <p:ph type="pic" idx="2"/>
          </p:nvPr>
        </p:nvSpPr>
        <p:spPr>
          <a:xfrm>
            <a:off x="5183188" y="987425"/>
            <a:ext cx="6172200" cy="4873625"/>
          </a:xfrm>
          <a:prstGeom prst="rect">
            <a:avLst/>
          </a:prstGeom>
          <a:noFill/>
          <a:ln>
            <a:noFill/>
          </a:ln>
        </p:spPr>
      </p:sp>
      <p:sp>
        <p:nvSpPr>
          <p:cNvPr id="68" name="Google Shape;68;p138"/>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3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712272AA-7CCB-4EBB-8967-BE19C6DB4944}" type="datetime1">
              <a:rPr lang="en-US" smtClean="0"/>
              <a:t>9/2/2024</a:t>
            </a:fld>
            <a:endParaRPr/>
          </a:p>
        </p:txBody>
      </p:sp>
      <p:sp>
        <p:nvSpPr>
          <p:cNvPr id="70" name="Google Shape;70;p13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3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2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2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2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fld id="{10A68F2E-0696-4032-9C16-19EE67CC3C42}" type="datetime1">
              <a:rPr lang="en-US" smtClean="0"/>
              <a:t>9/2/2024</a:t>
            </a:fld>
            <a:endParaRPr/>
          </a:p>
        </p:txBody>
      </p:sp>
      <p:sp>
        <p:nvSpPr>
          <p:cNvPr id="13" name="Google Shape;13;p12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2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
          <p:cNvSpPr txBox="1">
            <a:spLocks noGrp="1"/>
          </p:cNvSpPr>
          <p:nvPr>
            <p:ph type="ctrTitle"/>
          </p:nvPr>
        </p:nvSpPr>
        <p:spPr>
          <a:xfrm>
            <a:off x="0" y="1461258"/>
            <a:ext cx="12192000" cy="587829"/>
          </a:xfrm>
          <a:prstGeom prst="rect">
            <a:avLst/>
          </a:prstGeom>
          <a:noFill/>
          <a:ln>
            <a:noFill/>
          </a:ln>
        </p:spPr>
        <p:txBody>
          <a:bodyPr spcFirstLastPara="1" wrap="square" lIns="91425" tIns="45700" rIns="91425" bIns="45700" anchor="b" anchorCtr="0">
            <a:noAutofit/>
          </a:bodyPr>
          <a:lstStyle/>
          <a:p>
            <a:pPr marL="0" lvl="0" indent="0" rtl="0">
              <a:lnSpc>
                <a:spcPct val="90000"/>
              </a:lnSpc>
              <a:spcBef>
                <a:spcPts val="0"/>
              </a:spcBef>
              <a:spcAft>
                <a:spcPts val="0"/>
              </a:spcAft>
              <a:buClr>
                <a:schemeClr val="dk1"/>
              </a:buClr>
              <a:buSzPct val="100000"/>
              <a:buFont typeface="Times New Roman"/>
              <a:buNone/>
            </a:pPr>
            <a:br>
              <a:rPr lang="en-GB" sz="2400" b="1" dirty="0">
                <a:latin typeface="Times New Roman"/>
                <a:ea typeface="Times New Roman"/>
                <a:cs typeface="Times New Roman"/>
                <a:sym typeface="Times New Roman"/>
              </a:rPr>
            </a:br>
            <a:br>
              <a:rPr lang="en-GB" sz="2400" b="1" dirty="0">
                <a:latin typeface="Times New Roman"/>
                <a:ea typeface="Times New Roman"/>
                <a:cs typeface="Times New Roman"/>
                <a:sym typeface="Times New Roman"/>
              </a:rPr>
            </a:br>
            <a:br>
              <a:rPr lang="en-GB" sz="4400" b="1" dirty="0">
                <a:latin typeface="Times New Roman"/>
                <a:ea typeface="Times New Roman"/>
                <a:cs typeface="Times New Roman"/>
                <a:sym typeface="Times New Roman"/>
              </a:rPr>
            </a:br>
            <a:r>
              <a:rPr lang="en-GB" sz="4400" b="1" dirty="0">
                <a:solidFill>
                  <a:schemeClr val="accent1"/>
                </a:solidFill>
                <a:latin typeface="Times New Roman"/>
                <a:ea typeface="Times New Roman"/>
                <a:cs typeface="Times New Roman"/>
                <a:sym typeface="Times New Roman"/>
              </a:rPr>
              <a:t>Optical Mark Recognition</a:t>
            </a:r>
            <a:endParaRPr dirty="0">
              <a:solidFill>
                <a:schemeClr val="accent1"/>
              </a:solidFill>
            </a:endParaRPr>
          </a:p>
        </p:txBody>
      </p:sp>
      <p:sp>
        <p:nvSpPr>
          <p:cNvPr id="91" name="Google Shape;91;p1"/>
          <p:cNvSpPr txBox="1"/>
          <p:nvPr/>
        </p:nvSpPr>
        <p:spPr>
          <a:xfrm>
            <a:off x="0" y="238342"/>
            <a:ext cx="12192000" cy="482205"/>
          </a:xfrm>
          <a:prstGeom prst="rect">
            <a:avLst/>
          </a:prstGeom>
          <a:noFill/>
          <a:ln>
            <a:noFill/>
          </a:ln>
        </p:spPr>
        <p:txBody>
          <a:bodyPr spcFirstLastPara="1" wrap="square" lIns="91425" tIns="45700" rIns="91425" bIns="45700" anchor="b" anchorCtr="0">
            <a:normAutofit fontScale="97500"/>
          </a:bodyPr>
          <a:lstStyle/>
          <a:p>
            <a:pPr marL="0" marR="0" lvl="0" indent="0" algn="ctr" rtl="0">
              <a:lnSpc>
                <a:spcPct val="90000"/>
              </a:lnSpc>
              <a:spcBef>
                <a:spcPts val="0"/>
              </a:spcBef>
              <a:spcAft>
                <a:spcPts val="0"/>
              </a:spcAft>
              <a:buClr>
                <a:srgbClr val="595959"/>
              </a:buClr>
              <a:buSzPct val="100000"/>
              <a:buFont typeface="Times New Roman"/>
              <a:buNone/>
            </a:pPr>
            <a:r>
              <a:rPr lang="en-GB" sz="2800" b="1" i="0" u="none" strike="noStrike" cap="none" dirty="0">
                <a:solidFill>
                  <a:srgbClr val="595959"/>
                </a:solidFill>
                <a:latin typeface="Times New Roman"/>
                <a:ea typeface="Times New Roman"/>
                <a:cs typeface="Times New Roman"/>
                <a:sym typeface="Times New Roman"/>
              </a:rPr>
              <a:t>CSE 4128 : Image Processing and Computer Vision Laboratory</a:t>
            </a:r>
            <a:endParaRPr sz="2800" b="1" i="0" u="none" strike="noStrike" cap="none" dirty="0">
              <a:solidFill>
                <a:srgbClr val="595959"/>
              </a:solidFill>
              <a:latin typeface="Times New Roman"/>
              <a:ea typeface="Times New Roman"/>
              <a:cs typeface="Times New Roman"/>
              <a:sym typeface="Times New Roman"/>
            </a:endParaRPr>
          </a:p>
        </p:txBody>
      </p:sp>
      <p:graphicFrame>
        <p:nvGraphicFramePr>
          <p:cNvPr id="2" name="Table 1">
            <a:extLst>
              <a:ext uri="{FF2B5EF4-FFF2-40B4-BE49-F238E27FC236}">
                <a16:creationId xmlns:a16="http://schemas.microsoft.com/office/drawing/2014/main" id="{5E015FCC-3DD7-2FC8-9CC5-7180B7A07DB6}"/>
              </a:ext>
            </a:extLst>
          </p:cNvPr>
          <p:cNvGraphicFramePr>
            <a:graphicFrameLocks noGrp="1"/>
          </p:cNvGraphicFramePr>
          <p:nvPr>
            <p:extLst>
              <p:ext uri="{D42A27DB-BD31-4B8C-83A1-F6EECF244321}">
                <p14:modId xmlns:p14="http://schemas.microsoft.com/office/powerpoint/2010/main" val="16530759"/>
              </p:ext>
            </p:extLst>
          </p:nvPr>
        </p:nvGraphicFramePr>
        <p:xfrm>
          <a:off x="1268067" y="2786700"/>
          <a:ext cx="9655866" cy="2070436"/>
        </p:xfrm>
        <a:graphic>
          <a:graphicData uri="http://schemas.openxmlformats.org/drawingml/2006/table">
            <a:tbl>
              <a:tblPr firstRow="1" bandRow="1">
                <a:tableStyleId>{2D5ABB26-0587-4C30-8999-92F81FD0307C}</a:tableStyleId>
              </a:tblPr>
              <a:tblGrid>
                <a:gridCol w="4827933">
                  <a:extLst>
                    <a:ext uri="{9D8B030D-6E8A-4147-A177-3AD203B41FA5}">
                      <a16:colId xmlns:a16="http://schemas.microsoft.com/office/drawing/2014/main" val="2785359580"/>
                    </a:ext>
                  </a:extLst>
                </a:gridCol>
                <a:gridCol w="4827933">
                  <a:extLst>
                    <a:ext uri="{9D8B030D-6E8A-4147-A177-3AD203B41FA5}">
                      <a16:colId xmlns:a16="http://schemas.microsoft.com/office/drawing/2014/main" val="3180509846"/>
                    </a:ext>
                  </a:extLst>
                </a:gridCol>
              </a:tblGrid>
              <a:tr h="2070436">
                <a:tc>
                  <a:txBody>
                    <a:bodyPr/>
                    <a:lstStyle/>
                    <a:p>
                      <a:r>
                        <a:rPr lang="en-US" sz="2400" u="sng" dirty="0">
                          <a:solidFill>
                            <a:schemeClr val="accent1">
                              <a:lumMod val="50000"/>
                            </a:schemeClr>
                          </a:solidFill>
                          <a:latin typeface="Times New Roman" panose="02020603050405020304" pitchFamily="18" charset="0"/>
                          <a:cs typeface="Times New Roman" panose="02020603050405020304" pitchFamily="18" charset="0"/>
                        </a:rPr>
                        <a:t>Presented by:</a:t>
                      </a:r>
                    </a:p>
                    <a:p>
                      <a:r>
                        <a:rPr lang="en-US" sz="2400" dirty="0">
                          <a:solidFill>
                            <a:schemeClr val="accent1">
                              <a:lumMod val="50000"/>
                            </a:schemeClr>
                          </a:solidFill>
                          <a:latin typeface="Times New Roman" panose="02020603050405020304" pitchFamily="18" charset="0"/>
                          <a:cs typeface="Times New Roman" panose="02020603050405020304" pitchFamily="18" charset="0"/>
                        </a:rPr>
                        <a:t>Md. Zakaria Hossain</a:t>
                      </a:r>
                    </a:p>
                    <a:p>
                      <a:r>
                        <a:rPr lang="en-US" sz="2400" b="1" dirty="0">
                          <a:solidFill>
                            <a:schemeClr val="accent1">
                              <a:lumMod val="50000"/>
                            </a:schemeClr>
                          </a:solidFill>
                          <a:latin typeface="Times New Roman" panose="02020603050405020304" pitchFamily="18" charset="0"/>
                          <a:cs typeface="Times New Roman" panose="02020603050405020304" pitchFamily="18" charset="0"/>
                        </a:rPr>
                        <a:t>Roll: </a:t>
                      </a:r>
                      <a:r>
                        <a:rPr lang="en-US" sz="2400" dirty="0">
                          <a:solidFill>
                            <a:schemeClr val="accent1">
                              <a:lumMod val="50000"/>
                            </a:schemeClr>
                          </a:solidFill>
                          <a:latin typeface="Times New Roman" panose="02020603050405020304" pitchFamily="18" charset="0"/>
                          <a:cs typeface="Times New Roman" panose="02020603050405020304" pitchFamily="18" charset="0"/>
                        </a:rPr>
                        <a:t>1907056</a:t>
                      </a:r>
                    </a:p>
                    <a:p>
                      <a:r>
                        <a:rPr lang="en-US" sz="2400" b="1" dirty="0">
                          <a:solidFill>
                            <a:schemeClr val="accent1">
                              <a:lumMod val="50000"/>
                            </a:schemeClr>
                          </a:solidFill>
                          <a:latin typeface="Times New Roman" panose="02020603050405020304" pitchFamily="18" charset="0"/>
                          <a:cs typeface="Times New Roman" panose="02020603050405020304" pitchFamily="18" charset="0"/>
                        </a:rPr>
                        <a:t>Semester:</a:t>
                      </a:r>
                      <a:r>
                        <a:rPr lang="en-US" sz="2400" dirty="0">
                          <a:solidFill>
                            <a:schemeClr val="accent1">
                              <a:lumMod val="50000"/>
                            </a:schemeClr>
                          </a:solidFill>
                          <a:latin typeface="Times New Roman" panose="02020603050405020304" pitchFamily="18" charset="0"/>
                          <a:cs typeface="Times New Roman" panose="02020603050405020304" pitchFamily="18" charset="0"/>
                        </a:rPr>
                        <a:t>1</a:t>
                      </a:r>
                      <a:r>
                        <a:rPr lang="en-US" sz="2400" baseline="30000" dirty="0">
                          <a:solidFill>
                            <a:schemeClr val="accent1">
                              <a:lumMod val="50000"/>
                            </a:schemeClr>
                          </a:solidFill>
                          <a:latin typeface="Times New Roman" panose="02020603050405020304" pitchFamily="18" charset="0"/>
                          <a:cs typeface="Times New Roman" panose="02020603050405020304" pitchFamily="18" charset="0"/>
                        </a:rPr>
                        <a:t>st</a:t>
                      </a:r>
                      <a:endParaRPr lang="en-US" sz="2400" dirty="0">
                        <a:solidFill>
                          <a:schemeClr val="accent1">
                            <a:lumMod val="50000"/>
                          </a:schemeClr>
                        </a:solidFill>
                        <a:latin typeface="Times New Roman" panose="02020603050405020304" pitchFamily="18" charset="0"/>
                        <a:cs typeface="Times New Roman" panose="02020603050405020304" pitchFamily="18" charset="0"/>
                      </a:endParaRPr>
                    </a:p>
                    <a:p>
                      <a:r>
                        <a:rPr lang="en-US" sz="2400" b="1" dirty="0">
                          <a:solidFill>
                            <a:schemeClr val="accent1">
                              <a:lumMod val="50000"/>
                            </a:schemeClr>
                          </a:solidFill>
                          <a:latin typeface="Times New Roman" panose="02020603050405020304" pitchFamily="18" charset="0"/>
                          <a:cs typeface="Times New Roman" panose="02020603050405020304" pitchFamily="18" charset="0"/>
                        </a:rPr>
                        <a:t>Year: </a:t>
                      </a:r>
                      <a:r>
                        <a:rPr lang="en-US" sz="2400" dirty="0">
                          <a:solidFill>
                            <a:schemeClr val="accent1">
                              <a:lumMod val="50000"/>
                            </a:schemeClr>
                          </a:solidFill>
                          <a:latin typeface="Times New Roman" panose="02020603050405020304" pitchFamily="18" charset="0"/>
                          <a:cs typeface="Times New Roman" panose="02020603050405020304" pitchFamily="18" charset="0"/>
                        </a:rPr>
                        <a:t>4th</a:t>
                      </a:r>
                    </a:p>
                  </a:txBody>
                  <a:tcPr/>
                </a:tc>
                <a:tc>
                  <a:txBody>
                    <a:bodyPr/>
                    <a:lstStyle/>
                    <a:p>
                      <a:r>
                        <a:rPr lang="en-US" sz="2400" u="sng" dirty="0">
                          <a:solidFill>
                            <a:schemeClr val="accent1">
                              <a:lumMod val="50000"/>
                            </a:schemeClr>
                          </a:solidFill>
                          <a:latin typeface="Times New Roman" panose="02020603050405020304" pitchFamily="18" charset="0"/>
                          <a:cs typeface="Times New Roman" panose="02020603050405020304" pitchFamily="18" charset="0"/>
                        </a:rPr>
                        <a:t>Teachers:</a:t>
                      </a:r>
                    </a:p>
                    <a:p>
                      <a:r>
                        <a:rPr lang="sv-SE" sz="2400" dirty="0">
                          <a:solidFill>
                            <a:schemeClr val="accent1">
                              <a:lumMod val="50000"/>
                            </a:schemeClr>
                          </a:solidFill>
                          <a:latin typeface="Times New Roman" panose="02020603050405020304" pitchFamily="18" charset="0"/>
                          <a:cs typeface="Times New Roman" panose="02020603050405020304" pitchFamily="18" charset="0"/>
                        </a:rPr>
                        <a:t>Dr. Sk. Md. Masudul Ahsan</a:t>
                      </a:r>
                    </a:p>
                    <a:p>
                      <a:r>
                        <a:rPr lang="sv-SE" sz="2400" dirty="0">
                          <a:solidFill>
                            <a:schemeClr val="accent1">
                              <a:lumMod val="50000"/>
                            </a:schemeClr>
                          </a:solidFill>
                          <a:latin typeface="Times New Roman" panose="02020603050405020304" pitchFamily="18" charset="0"/>
                          <a:cs typeface="Times New Roman" panose="02020603050405020304" pitchFamily="18" charset="0"/>
                        </a:rPr>
                        <a:t>Professor</a:t>
                      </a:r>
                    </a:p>
                    <a:p>
                      <a:r>
                        <a:rPr lang="sv-SE" sz="2400" dirty="0">
                          <a:solidFill>
                            <a:schemeClr val="accent1">
                              <a:lumMod val="50000"/>
                            </a:schemeClr>
                          </a:solidFill>
                          <a:latin typeface="Times New Roman" panose="02020603050405020304" pitchFamily="18" charset="0"/>
                          <a:cs typeface="Times New Roman" panose="02020603050405020304" pitchFamily="18" charset="0"/>
                        </a:rPr>
                        <a:t>Dipannita Biswas</a:t>
                      </a:r>
                    </a:p>
                    <a:p>
                      <a:r>
                        <a:rPr lang="sv-SE" sz="2400" dirty="0">
                          <a:solidFill>
                            <a:schemeClr val="accent1">
                              <a:lumMod val="50000"/>
                            </a:schemeClr>
                          </a:solidFill>
                          <a:latin typeface="Times New Roman" panose="02020603050405020304" pitchFamily="18" charset="0"/>
                          <a:cs typeface="Times New Roman" panose="02020603050405020304" pitchFamily="18" charset="0"/>
                        </a:rPr>
                        <a:t>Lecturer</a:t>
                      </a:r>
                      <a:endParaRPr lang="en-US" sz="2400" dirty="0">
                        <a:solidFill>
                          <a:schemeClr val="accent1">
                            <a:lumMod val="50000"/>
                          </a:schemeClr>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155629728"/>
                  </a:ext>
                </a:extLst>
              </a:tr>
            </a:tbl>
          </a:graphicData>
        </a:graphic>
      </p:graphicFrame>
      <p:sp>
        <p:nvSpPr>
          <p:cNvPr id="4" name="TextBox 3">
            <a:extLst>
              <a:ext uri="{FF2B5EF4-FFF2-40B4-BE49-F238E27FC236}">
                <a16:creationId xmlns:a16="http://schemas.microsoft.com/office/drawing/2014/main" id="{DCDF4F1A-0041-CCF5-1BA3-23415B82CDD0}"/>
              </a:ext>
            </a:extLst>
          </p:cNvPr>
          <p:cNvSpPr txBox="1"/>
          <p:nvPr/>
        </p:nvSpPr>
        <p:spPr>
          <a:xfrm>
            <a:off x="3031434" y="5029557"/>
            <a:ext cx="6129132" cy="707886"/>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Department of Computer Science and Engineering</a:t>
            </a:r>
          </a:p>
          <a:p>
            <a:r>
              <a:rPr lang="en-US" sz="2000" dirty="0">
                <a:latin typeface="Times New Roman" panose="02020603050405020304" pitchFamily="18" charset="0"/>
                <a:cs typeface="Times New Roman" panose="02020603050405020304" pitchFamily="18" charset="0"/>
              </a:rPr>
              <a:t>Khulna University of Engineering &amp; Technology (KUET)</a:t>
            </a:r>
          </a:p>
        </p:txBody>
      </p:sp>
      <p:sp>
        <p:nvSpPr>
          <p:cNvPr id="5" name="TextBox 4">
            <a:extLst>
              <a:ext uri="{FF2B5EF4-FFF2-40B4-BE49-F238E27FC236}">
                <a16:creationId xmlns:a16="http://schemas.microsoft.com/office/drawing/2014/main" id="{AFC9AC43-18C0-1769-7C55-822DB82B58A9}"/>
              </a:ext>
            </a:extLst>
          </p:cNvPr>
          <p:cNvSpPr txBox="1"/>
          <p:nvPr/>
        </p:nvSpPr>
        <p:spPr>
          <a:xfrm>
            <a:off x="4794801" y="5909864"/>
            <a:ext cx="6129132" cy="400110"/>
          </a:xfrm>
          <a:prstGeom prst="rect">
            <a:avLst/>
          </a:prstGeom>
          <a:noFill/>
        </p:spPr>
        <p:txBody>
          <a:bodyPr wrap="square" rtlCol="0">
            <a:spAutoFit/>
          </a:bodyPr>
          <a:lstStyle/>
          <a:p>
            <a:r>
              <a:rPr lang="en-US" sz="2000" dirty="0">
                <a:solidFill>
                  <a:schemeClr val="accent1">
                    <a:lumMod val="50000"/>
                  </a:schemeClr>
                </a:solidFill>
                <a:latin typeface="Times New Roman" panose="02020603050405020304" pitchFamily="18" charset="0"/>
                <a:cs typeface="Times New Roman" panose="02020603050405020304" pitchFamily="18" charset="0"/>
              </a:rPr>
              <a:t>Date: 02/09/2024</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7D0ADC-5BFF-4023-8982-9ACF97F64F38}"/>
              </a:ext>
            </a:extLst>
          </p:cNvPr>
          <p:cNvSpPr>
            <a:spLocks noGrp="1"/>
          </p:cNvSpPr>
          <p:nvPr>
            <p:ph type="title"/>
          </p:nvPr>
        </p:nvSpPr>
        <p:spPr>
          <a:xfrm>
            <a:off x="838200" y="0"/>
            <a:ext cx="10515600" cy="1325563"/>
          </a:xfrm>
        </p:spPr>
        <p:txBody>
          <a:bodyPr/>
          <a:lstStyle/>
          <a:p>
            <a:r>
              <a:rPr lang="en-US" sz="4400" dirty="0">
                <a:solidFill>
                  <a:srgbClr val="0070C0"/>
                </a:solidFill>
              </a:rPr>
              <a:t>Edge Detection</a:t>
            </a:r>
          </a:p>
        </p:txBody>
      </p:sp>
      <p:sp>
        <p:nvSpPr>
          <p:cNvPr id="5" name="Date Placeholder 4">
            <a:extLst>
              <a:ext uri="{FF2B5EF4-FFF2-40B4-BE49-F238E27FC236}">
                <a16:creationId xmlns:a16="http://schemas.microsoft.com/office/drawing/2014/main" id="{AEE9BF23-881D-DD48-CCD6-0D7139973C9D}"/>
              </a:ext>
            </a:extLst>
          </p:cNvPr>
          <p:cNvSpPr>
            <a:spLocks noGrp="1"/>
          </p:cNvSpPr>
          <p:nvPr>
            <p:ph type="dt" idx="10"/>
          </p:nvPr>
        </p:nvSpPr>
        <p:spPr/>
        <p:txBody>
          <a:bodyPr/>
          <a:lstStyle/>
          <a:p>
            <a:fld id="{D0823E30-B3FF-4461-9E9C-E9C5409D7F44}" type="datetime1">
              <a:rPr lang="en-US" smtClean="0"/>
              <a:t>9/2/2024</a:t>
            </a:fld>
            <a:endParaRPr lang="en-US"/>
          </a:p>
        </p:txBody>
      </p:sp>
      <p:sp>
        <p:nvSpPr>
          <p:cNvPr id="7" name="Slide Number Placeholder 6">
            <a:extLst>
              <a:ext uri="{FF2B5EF4-FFF2-40B4-BE49-F238E27FC236}">
                <a16:creationId xmlns:a16="http://schemas.microsoft.com/office/drawing/2014/main" id="{126D4BF4-4E5A-8538-34F2-878B4CA7CF7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10</a:t>
            </a:fld>
            <a:endParaRPr lang="en-GB"/>
          </a:p>
        </p:txBody>
      </p:sp>
      <p:sp>
        <p:nvSpPr>
          <p:cNvPr id="13" name="TextBox 12">
            <a:extLst>
              <a:ext uri="{FF2B5EF4-FFF2-40B4-BE49-F238E27FC236}">
                <a16:creationId xmlns:a16="http://schemas.microsoft.com/office/drawing/2014/main" id="{3ECF92F5-F5AD-FA3E-ED34-D85304B256F9}"/>
              </a:ext>
            </a:extLst>
          </p:cNvPr>
          <p:cNvSpPr txBox="1"/>
          <p:nvPr/>
        </p:nvSpPr>
        <p:spPr>
          <a:xfrm>
            <a:off x="4039186" y="6156295"/>
            <a:ext cx="4655442" cy="400110"/>
          </a:xfrm>
          <a:prstGeom prst="rect">
            <a:avLst/>
          </a:prstGeom>
          <a:noFill/>
        </p:spPr>
        <p:txBody>
          <a:bodyPr wrap="none" rtlCol="0">
            <a:spAutoFit/>
          </a:bodyPr>
          <a:lstStyle/>
          <a:p>
            <a:r>
              <a:rPr lang="en-US" sz="2000" dirty="0"/>
              <a:t>Fig 4: Input and Edge Detected Image</a:t>
            </a:r>
          </a:p>
        </p:txBody>
      </p:sp>
      <p:pic>
        <p:nvPicPr>
          <p:cNvPr id="6" name="Picture 5">
            <a:extLst>
              <a:ext uri="{FF2B5EF4-FFF2-40B4-BE49-F238E27FC236}">
                <a16:creationId xmlns:a16="http://schemas.microsoft.com/office/drawing/2014/main" id="{41A689F1-39FE-368C-8E60-AAE4D2512F69}"/>
              </a:ext>
            </a:extLst>
          </p:cNvPr>
          <p:cNvPicPr>
            <a:picLocks noChangeAspect="1"/>
          </p:cNvPicPr>
          <p:nvPr/>
        </p:nvPicPr>
        <p:blipFill>
          <a:blip r:embed="rId2"/>
          <a:stretch>
            <a:fillRect/>
          </a:stretch>
        </p:blipFill>
        <p:spPr>
          <a:xfrm>
            <a:off x="2435086" y="1912792"/>
            <a:ext cx="3047245" cy="4036689"/>
          </a:xfrm>
          <a:prstGeom prst="rect">
            <a:avLst/>
          </a:prstGeom>
        </p:spPr>
      </p:pic>
      <p:sp>
        <p:nvSpPr>
          <p:cNvPr id="9" name="Content Placeholder 2">
            <a:extLst>
              <a:ext uri="{FF2B5EF4-FFF2-40B4-BE49-F238E27FC236}">
                <a16:creationId xmlns:a16="http://schemas.microsoft.com/office/drawing/2014/main" id="{DB9AD173-AFA4-6A27-597C-0EF9E08A88D4}"/>
              </a:ext>
            </a:extLst>
          </p:cNvPr>
          <p:cNvSpPr txBox="1">
            <a:spLocks/>
          </p:cNvSpPr>
          <p:nvPr/>
        </p:nvSpPr>
        <p:spPr>
          <a:xfrm>
            <a:off x="669235" y="1110007"/>
            <a:ext cx="10515600" cy="590017"/>
          </a:xfrm>
          <a:prstGeom prst="rect">
            <a:avLst/>
          </a:prstGeom>
          <a:noFill/>
          <a:ln>
            <a:noFill/>
          </a:ln>
        </p:spPr>
        <p:txBody>
          <a:bodyPr spcFirstLastPara="1" wrap="square" lIns="91425" tIns="45700" rIns="91425" bIns="45700" anchor="t" anchorCtr="0">
            <a:normAutofit lnSpcReduction="10000"/>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a:buSzPct val="100000"/>
            </a:pPr>
            <a:r>
              <a:rPr lang="en-US" dirty="0"/>
              <a:t>Edges are detected using canny edge detection technique.</a:t>
            </a:r>
          </a:p>
          <a:p>
            <a:pPr marL="114300" indent="0">
              <a:buSzPct val="100000"/>
              <a:buFont typeface="Arial"/>
              <a:buNone/>
            </a:pPr>
            <a:endParaRPr lang="en-US" dirty="0"/>
          </a:p>
          <a:p>
            <a:pPr marL="114300" indent="0">
              <a:buSzPct val="100000"/>
              <a:buFont typeface="Arial"/>
              <a:buNone/>
            </a:pPr>
            <a:endParaRPr lang="en-US" dirty="0"/>
          </a:p>
          <a:p>
            <a:pPr>
              <a:buSzPct val="100000"/>
            </a:pPr>
            <a:endParaRPr lang="en-US" dirty="0"/>
          </a:p>
        </p:txBody>
      </p:sp>
      <p:pic>
        <p:nvPicPr>
          <p:cNvPr id="11" name="Picture 10">
            <a:extLst>
              <a:ext uri="{FF2B5EF4-FFF2-40B4-BE49-F238E27FC236}">
                <a16:creationId xmlns:a16="http://schemas.microsoft.com/office/drawing/2014/main" id="{70452001-0F1E-1DF9-3B6B-325E79775D75}"/>
              </a:ext>
            </a:extLst>
          </p:cNvPr>
          <p:cNvPicPr>
            <a:picLocks noChangeAspect="1"/>
          </p:cNvPicPr>
          <p:nvPr/>
        </p:nvPicPr>
        <p:blipFill>
          <a:blip r:embed="rId3"/>
          <a:stretch>
            <a:fillRect/>
          </a:stretch>
        </p:blipFill>
        <p:spPr>
          <a:xfrm>
            <a:off x="6715740" y="1906837"/>
            <a:ext cx="3041174" cy="4036689"/>
          </a:xfrm>
          <a:prstGeom prst="rect">
            <a:avLst/>
          </a:prstGeom>
        </p:spPr>
      </p:pic>
    </p:spTree>
    <p:extLst>
      <p:ext uri="{BB962C8B-B14F-4D97-AF65-F5344CB8AC3E}">
        <p14:creationId xmlns:p14="http://schemas.microsoft.com/office/powerpoint/2010/main" val="2629365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7D0ADC-5BFF-4023-8982-9ACF97F64F38}"/>
              </a:ext>
            </a:extLst>
          </p:cNvPr>
          <p:cNvSpPr>
            <a:spLocks noGrp="1"/>
          </p:cNvSpPr>
          <p:nvPr>
            <p:ph type="title"/>
          </p:nvPr>
        </p:nvSpPr>
        <p:spPr>
          <a:xfrm>
            <a:off x="838200" y="0"/>
            <a:ext cx="10515600" cy="1325563"/>
          </a:xfrm>
        </p:spPr>
        <p:txBody>
          <a:bodyPr/>
          <a:lstStyle/>
          <a:p>
            <a:r>
              <a:rPr lang="en-US" sz="4400" dirty="0">
                <a:solidFill>
                  <a:srgbClr val="0070C0"/>
                </a:solidFill>
              </a:rPr>
              <a:t>Contour Detection</a:t>
            </a:r>
          </a:p>
        </p:txBody>
      </p:sp>
      <p:sp>
        <p:nvSpPr>
          <p:cNvPr id="5" name="Date Placeholder 4">
            <a:extLst>
              <a:ext uri="{FF2B5EF4-FFF2-40B4-BE49-F238E27FC236}">
                <a16:creationId xmlns:a16="http://schemas.microsoft.com/office/drawing/2014/main" id="{AEE9BF23-881D-DD48-CCD6-0D7139973C9D}"/>
              </a:ext>
            </a:extLst>
          </p:cNvPr>
          <p:cNvSpPr>
            <a:spLocks noGrp="1"/>
          </p:cNvSpPr>
          <p:nvPr>
            <p:ph type="dt" idx="10"/>
          </p:nvPr>
        </p:nvSpPr>
        <p:spPr/>
        <p:txBody>
          <a:bodyPr/>
          <a:lstStyle/>
          <a:p>
            <a:fld id="{D0823E30-B3FF-4461-9E9C-E9C5409D7F44}" type="datetime1">
              <a:rPr lang="en-US" smtClean="0"/>
              <a:t>9/2/2024</a:t>
            </a:fld>
            <a:endParaRPr lang="en-US"/>
          </a:p>
        </p:txBody>
      </p:sp>
      <p:sp>
        <p:nvSpPr>
          <p:cNvPr id="7" name="Slide Number Placeholder 6">
            <a:extLst>
              <a:ext uri="{FF2B5EF4-FFF2-40B4-BE49-F238E27FC236}">
                <a16:creationId xmlns:a16="http://schemas.microsoft.com/office/drawing/2014/main" id="{126D4BF4-4E5A-8538-34F2-878B4CA7CF7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11</a:t>
            </a:fld>
            <a:endParaRPr lang="en-GB"/>
          </a:p>
        </p:txBody>
      </p:sp>
      <p:sp>
        <p:nvSpPr>
          <p:cNvPr id="13" name="TextBox 12">
            <a:extLst>
              <a:ext uri="{FF2B5EF4-FFF2-40B4-BE49-F238E27FC236}">
                <a16:creationId xmlns:a16="http://schemas.microsoft.com/office/drawing/2014/main" id="{3ECF92F5-F5AD-FA3E-ED34-D85304B256F9}"/>
              </a:ext>
            </a:extLst>
          </p:cNvPr>
          <p:cNvSpPr txBox="1"/>
          <p:nvPr/>
        </p:nvSpPr>
        <p:spPr>
          <a:xfrm>
            <a:off x="4039186" y="6156295"/>
            <a:ext cx="4825360" cy="400110"/>
          </a:xfrm>
          <a:prstGeom prst="rect">
            <a:avLst/>
          </a:prstGeom>
          <a:noFill/>
        </p:spPr>
        <p:txBody>
          <a:bodyPr wrap="none" rtlCol="0">
            <a:spAutoFit/>
          </a:bodyPr>
          <a:lstStyle/>
          <a:p>
            <a:r>
              <a:rPr lang="en-US" sz="2000" dirty="0"/>
              <a:t>Fig 5: Input and Contour Detected Image</a:t>
            </a:r>
          </a:p>
        </p:txBody>
      </p:sp>
      <p:pic>
        <p:nvPicPr>
          <p:cNvPr id="6" name="Picture 5">
            <a:extLst>
              <a:ext uri="{FF2B5EF4-FFF2-40B4-BE49-F238E27FC236}">
                <a16:creationId xmlns:a16="http://schemas.microsoft.com/office/drawing/2014/main" id="{41A689F1-39FE-368C-8E60-AAE4D2512F69}"/>
              </a:ext>
            </a:extLst>
          </p:cNvPr>
          <p:cNvPicPr>
            <a:picLocks noChangeAspect="1"/>
          </p:cNvPicPr>
          <p:nvPr/>
        </p:nvPicPr>
        <p:blipFill>
          <a:blip r:embed="rId2"/>
          <a:stretch>
            <a:fillRect/>
          </a:stretch>
        </p:blipFill>
        <p:spPr>
          <a:xfrm>
            <a:off x="2425147" y="2009842"/>
            <a:ext cx="3047245" cy="4036689"/>
          </a:xfrm>
          <a:prstGeom prst="rect">
            <a:avLst/>
          </a:prstGeom>
        </p:spPr>
      </p:pic>
      <p:sp>
        <p:nvSpPr>
          <p:cNvPr id="9" name="Content Placeholder 2">
            <a:extLst>
              <a:ext uri="{FF2B5EF4-FFF2-40B4-BE49-F238E27FC236}">
                <a16:creationId xmlns:a16="http://schemas.microsoft.com/office/drawing/2014/main" id="{DB9AD173-AFA4-6A27-597C-0EF9E08A88D4}"/>
              </a:ext>
            </a:extLst>
          </p:cNvPr>
          <p:cNvSpPr txBox="1">
            <a:spLocks/>
          </p:cNvSpPr>
          <p:nvPr/>
        </p:nvSpPr>
        <p:spPr>
          <a:xfrm>
            <a:off x="669235" y="1110007"/>
            <a:ext cx="10515600" cy="590017"/>
          </a:xfrm>
          <a:prstGeom prst="rect">
            <a:avLst/>
          </a:prstGeom>
          <a:noFill/>
          <a:ln>
            <a:noFill/>
          </a:ln>
        </p:spPr>
        <p:txBody>
          <a:bodyPr spcFirstLastPara="1" wrap="square" lIns="91425" tIns="45700" rIns="91425" bIns="45700" anchor="t" anchorCtr="0">
            <a:normAutofit lnSpcReduction="10000"/>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a:buSzPct val="100000"/>
            </a:pPr>
            <a:r>
              <a:rPr lang="en-US" dirty="0"/>
              <a:t>Contours are detected using breadth first search technique.</a:t>
            </a:r>
          </a:p>
          <a:p>
            <a:pPr marL="114300" indent="0">
              <a:buSzPct val="100000"/>
              <a:buFont typeface="Arial"/>
              <a:buNone/>
            </a:pPr>
            <a:endParaRPr lang="en-US" dirty="0"/>
          </a:p>
          <a:p>
            <a:pPr marL="114300" indent="0">
              <a:buSzPct val="100000"/>
              <a:buFont typeface="Arial"/>
              <a:buNone/>
            </a:pPr>
            <a:endParaRPr lang="en-US" dirty="0"/>
          </a:p>
          <a:p>
            <a:pPr>
              <a:buSzPct val="100000"/>
            </a:pPr>
            <a:endParaRPr lang="en-US" dirty="0"/>
          </a:p>
        </p:txBody>
      </p:sp>
      <p:pic>
        <p:nvPicPr>
          <p:cNvPr id="11" name="Picture 10">
            <a:extLst>
              <a:ext uri="{FF2B5EF4-FFF2-40B4-BE49-F238E27FC236}">
                <a16:creationId xmlns:a16="http://schemas.microsoft.com/office/drawing/2014/main" id="{01AB238A-50CF-311D-65F3-78CDFDF417C7}"/>
              </a:ext>
            </a:extLst>
          </p:cNvPr>
          <p:cNvPicPr>
            <a:picLocks noChangeAspect="1"/>
          </p:cNvPicPr>
          <p:nvPr/>
        </p:nvPicPr>
        <p:blipFill>
          <a:blip r:embed="rId3"/>
          <a:stretch>
            <a:fillRect/>
          </a:stretch>
        </p:blipFill>
        <p:spPr>
          <a:xfrm>
            <a:off x="6699732" y="2009842"/>
            <a:ext cx="3047245" cy="4036688"/>
          </a:xfrm>
          <a:prstGeom prst="rect">
            <a:avLst/>
          </a:prstGeom>
        </p:spPr>
      </p:pic>
    </p:spTree>
    <p:extLst>
      <p:ext uri="{BB962C8B-B14F-4D97-AF65-F5344CB8AC3E}">
        <p14:creationId xmlns:p14="http://schemas.microsoft.com/office/powerpoint/2010/main" val="33884707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7D0ADC-5BFF-4023-8982-9ACF97F64F38}"/>
              </a:ext>
            </a:extLst>
          </p:cNvPr>
          <p:cNvSpPr>
            <a:spLocks noGrp="1"/>
          </p:cNvSpPr>
          <p:nvPr>
            <p:ph type="title"/>
          </p:nvPr>
        </p:nvSpPr>
        <p:spPr>
          <a:xfrm>
            <a:off x="838200" y="0"/>
            <a:ext cx="10515600" cy="1325563"/>
          </a:xfrm>
        </p:spPr>
        <p:txBody>
          <a:bodyPr/>
          <a:lstStyle/>
          <a:p>
            <a:r>
              <a:rPr lang="en-US" sz="4400" dirty="0">
                <a:solidFill>
                  <a:srgbClr val="0070C0"/>
                </a:solidFill>
              </a:rPr>
              <a:t>Answer Section</a:t>
            </a:r>
          </a:p>
        </p:txBody>
      </p:sp>
      <p:sp>
        <p:nvSpPr>
          <p:cNvPr id="5" name="Date Placeholder 4">
            <a:extLst>
              <a:ext uri="{FF2B5EF4-FFF2-40B4-BE49-F238E27FC236}">
                <a16:creationId xmlns:a16="http://schemas.microsoft.com/office/drawing/2014/main" id="{AEE9BF23-881D-DD48-CCD6-0D7139973C9D}"/>
              </a:ext>
            </a:extLst>
          </p:cNvPr>
          <p:cNvSpPr>
            <a:spLocks noGrp="1"/>
          </p:cNvSpPr>
          <p:nvPr>
            <p:ph type="dt" idx="10"/>
          </p:nvPr>
        </p:nvSpPr>
        <p:spPr/>
        <p:txBody>
          <a:bodyPr/>
          <a:lstStyle/>
          <a:p>
            <a:fld id="{D0823E30-B3FF-4461-9E9C-E9C5409D7F44}" type="datetime1">
              <a:rPr lang="en-US" smtClean="0"/>
              <a:t>9/2/2024</a:t>
            </a:fld>
            <a:endParaRPr lang="en-US"/>
          </a:p>
        </p:txBody>
      </p:sp>
      <p:sp>
        <p:nvSpPr>
          <p:cNvPr id="7" name="Slide Number Placeholder 6">
            <a:extLst>
              <a:ext uri="{FF2B5EF4-FFF2-40B4-BE49-F238E27FC236}">
                <a16:creationId xmlns:a16="http://schemas.microsoft.com/office/drawing/2014/main" id="{126D4BF4-4E5A-8538-34F2-878B4CA7CF7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12</a:t>
            </a:fld>
            <a:endParaRPr lang="en-GB"/>
          </a:p>
        </p:txBody>
      </p:sp>
      <p:sp>
        <p:nvSpPr>
          <p:cNvPr id="13" name="TextBox 12">
            <a:extLst>
              <a:ext uri="{FF2B5EF4-FFF2-40B4-BE49-F238E27FC236}">
                <a16:creationId xmlns:a16="http://schemas.microsoft.com/office/drawing/2014/main" id="{3ECF92F5-F5AD-FA3E-ED34-D85304B256F9}"/>
              </a:ext>
            </a:extLst>
          </p:cNvPr>
          <p:cNvSpPr txBox="1"/>
          <p:nvPr/>
        </p:nvSpPr>
        <p:spPr>
          <a:xfrm>
            <a:off x="4039186" y="6156295"/>
            <a:ext cx="3817071" cy="400110"/>
          </a:xfrm>
          <a:prstGeom prst="rect">
            <a:avLst/>
          </a:prstGeom>
          <a:noFill/>
        </p:spPr>
        <p:txBody>
          <a:bodyPr wrap="none" rtlCol="0">
            <a:spAutoFit/>
          </a:bodyPr>
          <a:lstStyle/>
          <a:p>
            <a:r>
              <a:rPr lang="en-US" sz="2000" dirty="0"/>
              <a:t>Fig 6: Input and Answer Section</a:t>
            </a:r>
          </a:p>
        </p:txBody>
      </p:sp>
      <p:pic>
        <p:nvPicPr>
          <p:cNvPr id="6" name="Picture 5">
            <a:extLst>
              <a:ext uri="{FF2B5EF4-FFF2-40B4-BE49-F238E27FC236}">
                <a16:creationId xmlns:a16="http://schemas.microsoft.com/office/drawing/2014/main" id="{41A689F1-39FE-368C-8E60-AAE4D2512F69}"/>
              </a:ext>
            </a:extLst>
          </p:cNvPr>
          <p:cNvPicPr>
            <a:picLocks noChangeAspect="1"/>
          </p:cNvPicPr>
          <p:nvPr/>
        </p:nvPicPr>
        <p:blipFill>
          <a:blip r:embed="rId2"/>
          <a:stretch>
            <a:fillRect/>
          </a:stretch>
        </p:blipFill>
        <p:spPr>
          <a:xfrm>
            <a:off x="2445025" y="2009843"/>
            <a:ext cx="3047245" cy="4036689"/>
          </a:xfrm>
          <a:prstGeom prst="rect">
            <a:avLst/>
          </a:prstGeom>
        </p:spPr>
      </p:pic>
      <p:sp>
        <p:nvSpPr>
          <p:cNvPr id="9" name="Content Placeholder 2">
            <a:extLst>
              <a:ext uri="{FF2B5EF4-FFF2-40B4-BE49-F238E27FC236}">
                <a16:creationId xmlns:a16="http://schemas.microsoft.com/office/drawing/2014/main" id="{DB9AD173-AFA4-6A27-597C-0EF9E08A88D4}"/>
              </a:ext>
            </a:extLst>
          </p:cNvPr>
          <p:cNvSpPr txBox="1">
            <a:spLocks/>
          </p:cNvSpPr>
          <p:nvPr/>
        </p:nvSpPr>
        <p:spPr>
          <a:xfrm>
            <a:off x="540025" y="930528"/>
            <a:ext cx="11128513" cy="769495"/>
          </a:xfrm>
          <a:prstGeom prst="rect">
            <a:avLst/>
          </a:prstGeom>
          <a:noFill/>
          <a:ln>
            <a:noFill/>
          </a:ln>
        </p:spPr>
        <p:txBody>
          <a:bodyPr spcFirstLastPara="1" wrap="square" lIns="91425" tIns="45700" rIns="91425" bIns="45700" anchor="t" anchorCtr="0">
            <a:normAutofit fontScale="70000" lnSpcReduction="20000"/>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a:buSzPct val="100000"/>
            </a:pPr>
            <a:r>
              <a:rPr lang="en-US" sz="3300" dirty="0"/>
              <a:t>Answer section is extracted from the biggest contour and determined by thresholding.</a:t>
            </a:r>
          </a:p>
          <a:p>
            <a:pPr marL="114300" indent="0">
              <a:buSzPct val="100000"/>
              <a:buFont typeface="Arial"/>
              <a:buNone/>
            </a:pPr>
            <a:endParaRPr lang="en-US" dirty="0"/>
          </a:p>
          <a:p>
            <a:pPr marL="114300" indent="0">
              <a:buSzPct val="100000"/>
              <a:buFont typeface="Arial"/>
              <a:buNone/>
            </a:pPr>
            <a:endParaRPr lang="en-US" dirty="0"/>
          </a:p>
          <a:p>
            <a:pPr>
              <a:buSzPct val="100000"/>
            </a:pPr>
            <a:endParaRPr lang="en-US" dirty="0"/>
          </a:p>
        </p:txBody>
      </p:sp>
      <p:pic>
        <p:nvPicPr>
          <p:cNvPr id="11" name="Picture 10">
            <a:extLst>
              <a:ext uri="{FF2B5EF4-FFF2-40B4-BE49-F238E27FC236}">
                <a16:creationId xmlns:a16="http://schemas.microsoft.com/office/drawing/2014/main" id="{22FB3464-BFDB-199C-7FBC-D7A95A754CB3}"/>
              </a:ext>
            </a:extLst>
          </p:cNvPr>
          <p:cNvPicPr>
            <a:picLocks noChangeAspect="1"/>
          </p:cNvPicPr>
          <p:nvPr/>
        </p:nvPicPr>
        <p:blipFill>
          <a:blip r:embed="rId3"/>
          <a:stretch>
            <a:fillRect/>
          </a:stretch>
        </p:blipFill>
        <p:spPr>
          <a:xfrm>
            <a:off x="6719608" y="2009842"/>
            <a:ext cx="3047245" cy="4036689"/>
          </a:xfrm>
          <a:prstGeom prst="rect">
            <a:avLst/>
          </a:prstGeom>
        </p:spPr>
      </p:pic>
    </p:spTree>
    <p:extLst>
      <p:ext uri="{BB962C8B-B14F-4D97-AF65-F5344CB8AC3E}">
        <p14:creationId xmlns:p14="http://schemas.microsoft.com/office/powerpoint/2010/main" val="11097600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7D0ADC-5BFF-4023-8982-9ACF97F64F38}"/>
              </a:ext>
            </a:extLst>
          </p:cNvPr>
          <p:cNvSpPr>
            <a:spLocks noGrp="1"/>
          </p:cNvSpPr>
          <p:nvPr>
            <p:ph type="title"/>
          </p:nvPr>
        </p:nvSpPr>
        <p:spPr>
          <a:xfrm>
            <a:off x="838200" y="0"/>
            <a:ext cx="10515600" cy="1325563"/>
          </a:xfrm>
        </p:spPr>
        <p:txBody>
          <a:bodyPr/>
          <a:lstStyle/>
          <a:p>
            <a:r>
              <a:rPr lang="en-US" sz="4400" dirty="0">
                <a:solidFill>
                  <a:srgbClr val="0070C0"/>
                </a:solidFill>
              </a:rPr>
              <a:t>Grading Section</a:t>
            </a:r>
          </a:p>
        </p:txBody>
      </p:sp>
      <p:sp>
        <p:nvSpPr>
          <p:cNvPr id="5" name="Date Placeholder 4">
            <a:extLst>
              <a:ext uri="{FF2B5EF4-FFF2-40B4-BE49-F238E27FC236}">
                <a16:creationId xmlns:a16="http://schemas.microsoft.com/office/drawing/2014/main" id="{AEE9BF23-881D-DD48-CCD6-0D7139973C9D}"/>
              </a:ext>
            </a:extLst>
          </p:cNvPr>
          <p:cNvSpPr>
            <a:spLocks noGrp="1"/>
          </p:cNvSpPr>
          <p:nvPr>
            <p:ph type="dt" idx="10"/>
          </p:nvPr>
        </p:nvSpPr>
        <p:spPr/>
        <p:txBody>
          <a:bodyPr/>
          <a:lstStyle/>
          <a:p>
            <a:fld id="{D0823E30-B3FF-4461-9E9C-E9C5409D7F44}" type="datetime1">
              <a:rPr lang="en-US" smtClean="0"/>
              <a:t>9/2/2024</a:t>
            </a:fld>
            <a:endParaRPr lang="en-US"/>
          </a:p>
        </p:txBody>
      </p:sp>
      <p:sp>
        <p:nvSpPr>
          <p:cNvPr id="7" name="Slide Number Placeholder 6">
            <a:extLst>
              <a:ext uri="{FF2B5EF4-FFF2-40B4-BE49-F238E27FC236}">
                <a16:creationId xmlns:a16="http://schemas.microsoft.com/office/drawing/2014/main" id="{126D4BF4-4E5A-8538-34F2-878B4CA7CF7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13</a:t>
            </a:fld>
            <a:endParaRPr lang="en-GB"/>
          </a:p>
        </p:txBody>
      </p:sp>
      <p:sp>
        <p:nvSpPr>
          <p:cNvPr id="13" name="TextBox 12">
            <a:extLst>
              <a:ext uri="{FF2B5EF4-FFF2-40B4-BE49-F238E27FC236}">
                <a16:creationId xmlns:a16="http://schemas.microsoft.com/office/drawing/2014/main" id="{3ECF92F5-F5AD-FA3E-ED34-D85304B256F9}"/>
              </a:ext>
            </a:extLst>
          </p:cNvPr>
          <p:cNvSpPr txBox="1"/>
          <p:nvPr/>
        </p:nvSpPr>
        <p:spPr>
          <a:xfrm>
            <a:off x="4039186" y="6156295"/>
            <a:ext cx="3873176" cy="400110"/>
          </a:xfrm>
          <a:prstGeom prst="rect">
            <a:avLst/>
          </a:prstGeom>
          <a:noFill/>
        </p:spPr>
        <p:txBody>
          <a:bodyPr wrap="none" rtlCol="0">
            <a:spAutoFit/>
          </a:bodyPr>
          <a:lstStyle/>
          <a:p>
            <a:r>
              <a:rPr lang="en-US" sz="2000" dirty="0"/>
              <a:t>Fig 7: Input and Grading Section</a:t>
            </a:r>
          </a:p>
        </p:txBody>
      </p:sp>
      <p:pic>
        <p:nvPicPr>
          <p:cNvPr id="6" name="Picture 5">
            <a:extLst>
              <a:ext uri="{FF2B5EF4-FFF2-40B4-BE49-F238E27FC236}">
                <a16:creationId xmlns:a16="http://schemas.microsoft.com/office/drawing/2014/main" id="{41A689F1-39FE-368C-8E60-AAE4D2512F69}"/>
              </a:ext>
            </a:extLst>
          </p:cNvPr>
          <p:cNvPicPr>
            <a:picLocks noChangeAspect="1"/>
          </p:cNvPicPr>
          <p:nvPr/>
        </p:nvPicPr>
        <p:blipFill>
          <a:blip r:embed="rId2"/>
          <a:stretch>
            <a:fillRect/>
          </a:stretch>
        </p:blipFill>
        <p:spPr>
          <a:xfrm>
            <a:off x="2435086" y="1969150"/>
            <a:ext cx="3047245" cy="4036689"/>
          </a:xfrm>
          <a:prstGeom prst="rect">
            <a:avLst/>
          </a:prstGeom>
        </p:spPr>
      </p:pic>
      <p:sp>
        <p:nvSpPr>
          <p:cNvPr id="9" name="Content Placeholder 2">
            <a:extLst>
              <a:ext uri="{FF2B5EF4-FFF2-40B4-BE49-F238E27FC236}">
                <a16:creationId xmlns:a16="http://schemas.microsoft.com/office/drawing/2014/main" id="{DB9AD173-AFA4-6A27-597C-0EF9E08A88D4}"/>
              </a:ext>
            </a:extLst>
          </p:cNvPr>
          <p:cNvSpPr txBox="1">
            <a:spLocks/>
          </p:cNvSpPr>
          <p:nvPr/>
        </p:nvSpPr>
        <p:spPr>
          <a:xfrm>
            <a:off x="407504" y="1110007"/>
            <a:ext cx="11708296" cy="708687"/>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a:buSzPct val="100000"/>
            </a:pPr>
            <a:r>
              <a:rPr lang="en-US" dirty="0"/>
              <a:t>The grading section is extracted from the second biggest contour. </a:t>
            </a:r>
          </a:p>
          <a:p>
            <a:pPr marL="114300" indent="0">
              <a:buSzPct val="100000"/>
              <a:buFont typeface="Arial"/>
              <a:buNone/>
            </a:pPr>
            <a:endParaRPr lang="en-US" dirty="0"/>
          </a:p>
          <a:p>
            <a:pPr marL="114300" indent="0">
              <a:buSzPct val="100000"/>
              <a:buFont typeface="Arial"/>
              <a:buNone/>
            </a:pPr>
            <a:endParaRPr lang="en-US" dirty="0"/>
          </a:p>
          <a:p>
            <a:pPr>
              <a:buSzPct val="100000"/>
            </a:pPr>
            <a:endParaRPr lang="en-US" dirty="0"/>
          </a:p>
        </p:txBody>
      </p:sp>
      <p:pic>
        <p:nvPicPr>
          <p:cNvPr id="11" name="Picture 10">
            <a:extLst>
              <a:ext uri="{FF2B5EF4-FFF2-40B4-BE49-F238E27FC236}">
                <a16:creationId xmlns:a16="http://schemas.microsoft.com/office/drawing/2014/main" id="{3E03FBEC-DF37-6DF9-A900-671ABAB88441}"/>
              </a:ext>
            </a:extLst>
          </p:cNvPr>
          <p:cNvPicPr>
            <a:picLocks noChangeAspect="1"/>
          </p:cNvPicPr>
          <p:nvPr/>
        </p:nvPicPr>
        <p:blipFill>
          <a:blip r:embed="rId3"/>
          <a:stretch>
            <a:fillRect/>
          </a:stretch>
        </p:blipFill>
        <p:spPr>
          <a:xfrm>
            <a:off x="6709669" y="1969150"/>
            <a:ext cx="3047245" cy="4036688"/>
          </a:xfrm>
          <a:prstGeom prst="rect">
            <a:avLst/>
          </a:prstGeom>
        </p:spPr>
      </p:pic>
    </p:spTree>
    <p:extLst>
      <p:ext uri="{BB962C8B-B14F-4D97-AF65-F5344CB8AC3E}">
        <p14:creationId xmlns:p14="http://schemas.microsoft.com/office/powerpoint/2010/main" val="36010168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7D0ADC-5BFF-4023-8982-9ACF97F64F38}"/>
              </a:ext>
            </a:extLst>
          </p:cNvPr>
          <p:cNvSpPr>
            <a:spLocks noGrp="1"/>
          </p:cNvSpPr>
          <p:nvPr>
            <p:ph type="title"/>
          </p:nvPr>
        </p:nvSpPr>
        <p:spPr>
          <a:xfrm>
            <a:off x="838200" y="0"/>
            <a:ext cx="10515600" cy="1325563"/>
          </a:xfrm>
        </p:spPr>
        <p:txBody>
          <a:bodyPr/>
          <a:lstStyle/>
          <a:p>
            <a:r>
              <a:rPr lang="en-US" sz="4400" dirty="0">
                <a:solidFill>
                  <a:srgbClr val="0070C0"/>
                </a:solidFill>
              </a:rPr>
              <a:t>Save Result</a:t>
            </a:r>
          </a:p>
        </p:txBody>
      </p:sp>
      <p:sp>
        <p:nvSpPr>
          <p:cNvPr id="5" name="Date Placeholder 4">
            <a:extLst>
              <a:ext uri="{FF2B5EF4-FFF2-40B4-BE49-F238E27FC236}">
                <a16:creationId xmlns:a16="http://schemas.microsoft.com/office/drawing/2014/main" id="{AEE9BF23-881D-DD48-CCD6-0D7139973C9D}"/>
              </a:ext>
            </a:extLst>
          </p:cNvPr>
          <p:cNvSpPr>
            <a:spLocks noGrp="1"/>
          </p:cNvSpPr>
          <p:nvPr>
            <p:ph type="dt" idx="10"/>
          </p:nvPr>
        </p:nvSpPr>
        <p:spPr/>
        <p:txBody>
          <a:bodyPr/>
          <a:lstStyle/>
          <a:p>
            <a:fld id="{D0823E30-B3FF-4461-9E9C-E9C5409D7F44}" type="datetime1">
              <a:rPr lang="en-US" smtClean="0"/>
              <a:t>9/2/2024</a:t>
            </a:fld>
            <a:endParaRPr lang="en-US"/>
          </a:p>
        </p:txBody>
      </p:sp>
      <p:sp>
        <p:nvSpPr>
          <p:cNvPr id="7" name="Slide Number Placeholder 6">
            <a:extLst>
              <a:ext uri="{FF2B5EF4-FFF2-40B4-BE49-F238E27FC236}">
                <a16:creationId xmlns:a16="http://schemas.microsoft.com/office/drawing/2014/main" id="{126D4BF4-4E5A-8538-34F2-878B4CA7CF7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14</a:t>
            </a:fld>
            <a:endParaRPr lang="en-GB"/>
          </a:p>
        </p:txBody>
      </p:sp>
      <p:sp>
        <p:nvSpPr>
          <p:cNvPr id="13" name="TextBox 12">
            <a:extLst>
              <a:ext uri="{FF2B5EF4-FFF2-40B4-BE49-F238E27FC236}">
                <a16:creationId xmlns:a16="http://schemas.microsoft.com/office/drawing/2014/main" id="{3ECF92F5-F5AD-FA3E-ED34-D85304B256F9}"/>
              </a:ext>
            </a:extLst>
          </p:cNvPr>
          <p:cNvSpPr txBox="1"/>
          <p:nvPr/>
        </p:nvSpPr>
        <p:spPr>
          <a:xfrm>
            <a:off x="4935265" y="6138802"/>
            <a:ext cx="2321469" cy="400110"/>
          </a:xfrm>
          <a:prstGeom prst="rect">
            <a:avLst/>
          </a:prstGeom>
          <a:noFill/>
        </p:spPr>
        <p:txBody>
          <a:bodyPr wrap="none" rtlCol="0">
            <a:spAutoFit/>
          </a:bodyPr>
          <a:lstStyle/>
          <a:p>
            <a:r>
              <a:rPr lang="en-US" sz="2000" dirty="0"/>
              <a:t>Fig 8: Result sheet</a:t>
            </a:r>
          </a:p>
        </p:txBody>
      </p:sp>
      <p:sp>
        <p:nvSpPr>
          <p:cNvPr id="9" name="Content Placeholder 2">
            <a:extLst>
              <a:ext uri="{FF2B5EF4-FFF2-40B4-BE49-F238E27FC236}">
                <a16:creationId xmlns:a16="http://schemas.microsoft.com/office/drawing/2014/main" id="{DB9AD173-AFA4-6A27-597C-0EF9E08A88D4}"/>
              </a:ext>
            </a:extLst>
          </p:cNvPr>
          <p:cNvSpPr txBox="1">
            <a:spLocks/>
          </p:cNvSpPr>
          <p:nvPr/>
        </p:nvSpPr>
        <p:spPr>
          <a:xfrm>
            <a:off x="407504" y="1110007"/>
            <a:ext cx="11708296" cy="708687"/>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a:buSzPct val="100000"/>
            </a:pPr>
            <a:r>
              <a:rPr lang="en-US" dirty="0"/>
              <a:t>The final result is saved in an excel file. </a:t>
            </a:r>
          </a:p>
          <a:p>
            <a:pPr marL="114300" indent="0">
              <a:buSzPct val="100000"/>
              <a:buFont typeface="Arial"/>
              <a:buNone/>
            </a:pPr>
            <a:endParaRPr lang="en-US" dirty="0"/>
          </a:p>
          <a:p>
            <a:pPr marL="114300" indent="0">
              <a:buSzPct val="100000"/>
              <a:buFont typeface="Arial"/>
              <a:buNone/>
            </a:pPr>
            <a:endParaRPr lang="en-US" dirty="0"/>
          </a:p>
          <a:p>
            <a:pPr>
              <a:buSzPct val="100000"/>
            </a:pPr>
            <a:endParaRPr lang="en-US" dirty="0"/>
          </a:p>
        </p:txBody>
      </p:sp>
      <p:pic>
        <p:nvPicPr>
          <p:cNvPr id="4" name="Picture 3">
            <a:extLst>
              <a:ext uri="{FF2B5EF4-FFF2-40B4-BE49-F238E27FC236}">
                <a16:creationId xmlns:a16="http://schemas.microsoft.com/office/drawing/2014/main" id="{B84751CC-0ECA-697F-6385-9090CE45ED93}"/>
              </a:ext>
            </a:extLst>
          </p:cNvPr>
          <p:cNvPicPr>
            <a:picLocks noChangeAspect="1"/>
          </p:cNvPicPr>
          <p:nvPr/>
        </p:nvPicPr>
        <p:blipFill>
          <a:blip r:embed="rId2"/>
          <a:stretch>
            <a:fillRect/>
          </a:stretch>
        </p:blipFill>
        <p:spPr>
          <a:xfrm>
            <a:off x="4813852" y="1960224"/>
            <a:ext cx="2564296" cy="4054541"/>
          </a:xfrm>
          <a:prstGeom prst="rect">
            <a:avLst/>
          </a:prstGeom>
        </p:spPr>
      </p:pic>
    </p:spTree>
    <p:extLst>
      <p:ext uri="{BB962C8B-B14F-4D97-AF65-F5344CB8AC3E}">
        <p14:creationId xmlns:p14="http://schemas.microsoft.com/office/powerpoint/2010/main" val="36254264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7D0ADC-5BFF-4023-8982-9ACF97F64F38}"/>
              </a:ext>
            </a:extLst>
          </p:cNvPr>
          <p:cNvSpPr>
            <a:spLocks noGrp="1"/>
          </p:cNvSpPr>
          <p:nvPr>
            <p:ph type="title"/>
          </p:nvPr>
        </p:nvSpPr>
        <p:spPr/>
        <p:txBody>
          <a:bodyPr/>
          <a:lstStyle/>
          <a:p>
            <a:r>
              <a:rPr lang="en-US" dirty="0">
                <a:solidFill>
                  <a:srgbClr val="4472C4"/>
                </a:solidFill>
              </a:rPr>
              <a:t>Limitations</a:t>
            </a:r>
            <a:endParaRPr lang="en-US" dirty="0"/>
          </a:p>
        </p:txBody>
      </p:sp>
      <p:sp>
        <p:nvSpPr>
          <p:cNvPr id="3" name="Content Placeholder 2">
            <a:extLst>
              <a:ext uri="{FF2B5EF4-FFF2-40B4-BE49-F238E27FC236}">
                <a16:creationId xmlns:a16="http://schemas.microsoft.com/office/drawing/2014/main" id="{70F2895B-8FEA-444F-8EF8-0563CB44F1CD}"/>
              </a:ext>
            </a:extLst>
          </p:cNvPr>
          <p:cNvSpPr>
            <a:spLocks noGrp="1"/>
          </p:cNvSpPr>
          <p:nvPr>
            <p:ph idx="1"/>
          </p:nvPr>
        </p:nvSpPr>
        <p:spPr>
          <a:xfrm>
            <a:off x="629479" y="1606964"/>
            <a:ext cx="10515600" cy="4351338"/>
          </a:xfrm>
        </p:spPr>
        <p:txBody>
          <a:bodyPr>
            <a:normAutofit/>
          </a:bodyPr>
          <a:lstStyle/>
          <a:p>
            <a:pPr>
              <a:buSzPct val="100000"/>
              <a:buFont typeface="Arial" panose="020B0604020202020204" pitchFamily="34" charset="0"/>
              <a:buChar char="•"/>
            </a:pPr>
            <a:r>
              <a:rPr lang="en-US" dirty="0"/>
              <a:t>Fails to handle large volumes of data efficiently.</a:t>
            </a:r>
          </a:p>
          <a:p>
            <a:pPr>
              <a:buSzPct val="100000"/>
              <a:buFont typeface="Arial" panose="020B0604020202020204" pitchFamily="34" charset="0"/>
              <a:buChar char="•"/>
            </a:pPr>
            <a:r>
              <a:rPr lang="en-US" dirty="0"/>
              <a:t>Integrating OMR technology with existing information systems or workflows may require significant customization and compatibility checks.</a:t>
            </a:r>
          </a:p>
          <a:p>
            <a:pPr>
              <a:buSzPct val="100000"/>
              <a:buFont typeface="Arial" panose="020B0604020202020204" pitchFamily="34" charset="0"/>
              <a:buChar char="•"/>
            </a:pPr>
            <a:r>
              <a:rPr lang="en-US" dirty="0"/>
              <a:t>Poor-quality scans or document defects can compromise accuracy and reliability.</a:t>
            </a:r>
          </a:p>
          <a:p>
            <a:pPr>
              <a:buSzPct val="100000"/>
              <a:buFont typeface="Arial" panose="020B0604020202020204" pitchFamily="34" charset="0"/>
              <a:buChar char="•"/>
            </a:pPr>
            <a:r>
              <a:rPr lang="en-US" dirty="0"/>
              <a:t>OMR systems may struggle with handwritten inputs, leading to potential errors in data capture.</a:t>
            </a:r>
          </a:p>
        </p:txBody>
      </p:sp>
      <p:sp>
        <p:nvSpPr>
          <p:cNvPr id="5" name="Date Placeholder 4">
            <a:extLst>
              <a:ext uri="{FF2B5EF4-FFF2-40B4-BE49-F238E27FC236}">
                <a16:creationId xmlns:a16="http://schemas.microsoft.com/office/drawing/2014/main" id="{AEE9BF23-881D-DD48-CCD6-0D7139973C9D}"/>
              </a:ext>
            </a:extLst>
          </p:cNvPr>
          <p:cNvSpPr>
            <a:spLocks noGrp="1"/>
          </p:cNvSpPr>
          <p:nvPr>
            <p:ph type="dt" idx="10"/>
          </p:nvPr>
        </p:nvSpPr>
        <p:spPr/>
        <p:txBody>
          <a:bodyPr/>
          <a:lstStyle/>
          <a:p>
            <a:fld id="{D0823E30-B3FF-4461-9E9C-E9C5409D7F44}" type="datetime1">
              <a:rPr lang="en-US" smtClean="0"/>
              <a:t>9/2/2024</a:t>
            </a:fld>
            <a:endParaRPr lang="en-US"/>
          </a:p>
        </p:txBody>
      </p:sp>
      <p:sp>
        <p:nvSpPr>
          <p:cNvPr id="7" name="Slide Number Placeholder 6">
            <a:extLst>
              <a:ext uri="{FF2B5EF4-FFF2-40B4-BE49-F238E27FC236}">
                <a16:creationId xmlns:a16="http://schemas.microsoft.com/office/drawing/2014/main" id="{126D4BF4-4E5A-8538-34F2-878B4CA7CF7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15</a:t>
            </a:fld>
            <a:endParaRPr lang="en-GB"/>
          </a:p>
        </p:txBody>
      </p:sp>
    </p:spTree>
    <p:extLst>
      <p:ext uri="{BB962C8B-B14F-4D97-AF65-F5344CB8AC3E}">
        <p14:creationId xmlns:p14="http://schemas.microsoft.com/office/powerpoint/2010/main" val="12961419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7D0ADC-5BFF-4023-8982-9ACF97F64F38}"/>
              </a:ext>
            </a:extLst>
          </p:cNvPr>
          <p:cNvSpPr>
            <a:spLocks noGrp="1"/>
          </p:cNvSpPr>
          <p:nvPr>
            <p:ph type="title"/>
          </p:nvPr>
        </p:nvSpPr>
        <p:spPr/>
        <p:txBody>
          <a:bodyPr/>
          <a:lstStyle/>
          <a:p>
            <a:r>
              <a:rPr lang="en-US" dirty="0">
                <a:solidFill>
                  <a:srgbClr val="4472C4"/>
                </a:solidFill>
              </a:rPr>
              <a:t>Conclusion</a:t>
            </a:r>
            <a:endParaRPr lang="en-US" dirty="0"/>
          </a:p>
        </p:txBody>
      </p:sp>
      <p:sp>
        <p:nvSpPr>
          <p:cNvPr id="3" name="Content Placeholder 2">
            <a:extLst>
              <a:ext uri="{FF2B5EF4-FFF2-40B4-BE49-F238E27FC236}">
                <a16:creationId xmlns:a16="http://schemas.microsoft.com/office/drawing/2014/main" id="{70F2895B-8FEA-444F-8EF8-0563CB44F1CD}"/>
              </a:ext>
            </a:extLst>
          </p:cNvPr>
          <p:cNvSpPr>
            <a:spLocks noGrp="1"/>
          </p:cNvSpPr>
          <p:nvPr>
            <p:ph idx="1"/>
          </p:nvPr>
        </p:nvSpPr>
        <p:spPr>
          <a:xfrm>
            <a:off x="629479" y="1606964"/>
            <a:ext cx="10515600" cy="4351338"/>
          </a:xfrm>
        </p:spPr>
        <p:txBody>
          <a:bodyPr>
            <a:normAutofit lnSpcReduction="10000"/>
          </a:bodyPr>
          <a:lstStyle/>
          <a:p>
            <a:pPr>
              <a:buSzPct val="100000"/>
              <a:buFont typeface="Arial" panose="020B0604020202020204" pitchFamily="34" charset="0"/>
              <a:buChar char="•"/>
            </a:pPr>
            <a:r>
              <a:rPr lang="en-US" dirty="0"/>
              <a:t>Optical Mark Recognition (OMR) technology offers significant advancements in automating data extraction and processing from physical documents.</a:t>
            </a:r>
          </a:p>
          <a:p>
            <a:pPr>
              <a:buSzPct val="100000"/>
              <a:buFont typeface="Arial" panose="020B0604020202020204" pitchFamily="34" charset="0"/>
              <a:buChar char="•"/>
            </a:pPr>
            <a:r>
              <a:rPr lang="en-US" dirty="0"/>
              <a:t>By leveraging sophisticated7image processing techniques and machine learning algorithms, OMR systems streamline the capture and interpretation of marked responses, enhancing efficiency and reducing errors in various applications such as education, surveys, and assessments.</a:t>
            </a:r>
          </a:p>
          <a:p>
            <a:pPr>
              <a:buSzPct val="100000"/>
              <a:buFont typeface="Arial" panose="020B0604020202020204" pitchFamily="34" charset="0"/>
              <a:buChar char="•"/>
            </a:pPr>
            <a:r>
              <a:rPr lang="en-US" dirty="0"/>
              <a:t>Future advancements in image processing capabilities and integration with artificial intelligence promise to further improve the accuracy and flexibility of OMR systems.</a:t>
            </a:r>
          </a:p>
        </p:txBody>
      </p:sp>
      <p:sp>
        <p:nvSpPr>
          <p:cNvPr id="5" name="Date Placeholder 4">
            <a:extLst>
              <a:ext uri="{FF2B5EF4-FFF2-40B4-BE49-F238E27FC236}">
                <a16:creationId xmlns:a16="http://schemas.microsoft.com/office/drawing/2014/main" id="{AEE9BF23-881D-DD48-CCD6-0D7139973C9D}"/>
              </a:ext>
            </a:extLst>
          </p:cNvPr>
          <p:cNvSpPr>
            <a:spLocks noGrp="1"/>
          </p:cNvSpPr>
          <p:nvPr>
            <p:ph type="dt" idx="10"/>
          </p:nvPr>
        </p:nvSpPr>
        <p:spPr/>
        <p:txBody>
          <a:bodyPr/>
          <a:lstStyle/>
          <a:p>
            <a:fld id="{D0823E30-B3FF-4461-9E9C-E9C5409D7F44}" type="datetime1">
              <a:rPr lang="en-US" smtClean="0"/>
              <a:t>9/2/2024</a:t>
            </a:fld>
            <a:endParaRPr lang="en-US"/>
          </a:p>
        </p:txBody>
      </p:sp>
      <p:sp>
        <p:nvSpPr>
          <p:cNvPr id="7" name="Slide Number Placeholder 6">
            <a:extLst>
              <a:ext uri="{FF2B5EF4-FFF2-40B4-BE49-F238E27FC236}">
                <a16:creationId xmlns:a16="http://schemas.microsoft.com/office/drawing/2014/main" id="{126D4BF4-4E5A-8538-34F2-878B4CA7CF7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16</a:t>
            </a:fld>
            <a:endParaRPr lang="en-GB"/>
          </a:p>
        </p:txBody>
      </p:sp>
    </p:spTree>
    <p:extLst>
      <p:ext uri="{BB962C8B-B14F-4D97-AF65-F5344CB8AC3E}">
        <p14:creationId xmlns:p14="http://schemas.microsoft.com/office/powerpoint/2010/main" val="33873241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6E325705-D2DD-6486-3C21-0FDCEF241D0F}"/>
              </a:ext>
            </a:extLst>
          </p:cNvPr>
          <p:cNvSpPr>
            <a:spLocks noGrp="1"/>
          </p:cNvSpPr>
          <p:nvPr>
            <p:ph type="dt" idx="10"/>
          </p:nvPr>
        </p:nvSpPr>
        <p:spPr/>
        <p:txBody>
          <a:bodyPr/>
          <a:lstStyle/>
          <a:p>
            <a:fld id="{EC1C86B2-491A-4D51-8894-29AAC2467C48}" type="datetime1">
              <a:rPr lang="en-US" smtClean="0"/>
              <a:t>9/2/2024</a:t>
            </a:fld>
            <a:endParaRPr lang="en-US"/>
          </a:p>
        </p:txBody>
      </p:sp>
      <p:sp>
        <p:nvSpPr>
          <p:cNvPr id="5" name="Slide Number Placeholder 4">
            <a:extLst>
              <a:ext uri="{FF2B5EF4-FFF2-40B4-BE49-F238E27FC236}">
                <a16:creationId xmlns:a16="http://schemas.microsoft.com/office/drawing/2014/main" id="{7068BF10-09C5-96A1-47A1-AADB967D934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17</a:t>
            </a:fld>
            <a:endParaRPr lang="en-GB"/>
          </a:p>
        </p:txBody>
      </p:sp>
      <p:sp>
        <p:nvSpPr>
          <p:cNvPr id="6" name="Title 1">
            <a:extLst>
              <a:ext uri="{FF2B5EF4-FFF2-40B4-BE49-F238E27FC236}">
                <a16:creationId xmlns:a16="http://schemas.microsoft.com/office/drawing/2014/main" id="{84E8D9BD-18FB-831B-5963-098BB9EA4CC8}"/>
              </a:ext>
            </a:extLst>
          </p:cNvPr>
          <p:cNvSpPr>
            <a:spLocks noGrp="1"/>
          </p:cNvSpPr>
          <p:nvPr>
            <p:ph type="title"/>
          </p:nvPr>
        </p:nvSpPr>
        <p:spPr>
          <a:xfrm>
            <a:off x="3758438" y="2728666"/>
            <a:ext cx="4675124" cy="1400668"/>
          </a:xfrm>
        </p:spPr>
        <p:txBody>
          <a:bodyPr>
            <a:noAutofit/>
          </a:bodyPr>
          <a:lstStyle/>
          <a:p>
            <a:r>
              <a:rPr lang="en-US" sz="8000" dirty="0">
                <a:solidFill>
                  <a:srgbClr val="4472C4"/>
                </a:solidFill>
              </a:rPr>
              <a:t>Thank You</a:t>
            </a:r>
            <a:endParaRPr lang="en-US" sz="8000" dirty="0"/>
          </a:p>
        </p:txBody>
      </p:sp>
    </p:spTree>
    <p:extLst>
      <p:ext uri="{BB962C8B-B14F-4D97-AF65-F5344CB8AC3E}">
        <p14:creationId xmlns:p14="http://schemas.microsoft.com/office/powerpoint/2010/main" val="21097443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7D0ADC-5BFF-4023-8982-9ACF97F64F38}"/>
              </a:ext>
            </a:extLst>
          </p:cNvPr>
          <p:cNvSpPr>
            <a:spLocks noGrp="1"/>
          </p:cNvSpPr>
          <p:nvPr>
            <p:ph type="title"/>
          </p:nvPr>
        </p:nvSpPr>
        <p:spPr/>
        <p:txBody>
          <a:bodyPr/>
          <a:lstStyle/>
          <a:p>
            <a:r>
              <a:rPr lang="en-US" dirty="0">
                <a:solidFill>
                  <a:srgbClr val="4472C4"/>
                </a:solidFill>
              </a:rPr>
              <a:t>Outlines</a:t>
            </a:r>
            <a:endParaRPr lang="en-US" dirty="0"/>
          </a:p>
        </p:txBody>
      </p:sp>
      <p:sp>
        <p:nvSpPr>
          <p:cNvPr id="3" name="Content Placeholder 2">
            <a:extLst>
              <a:ext uri="{FF2B5EF4-FFF2-40B4-BE49-F238E27FC236}">
                <a16:creationId xmlns:a16="http://schemas.microsoft.com/office/drawing/2014/main" id="{70F2895B-8FEA-444F-8EF8-0563CB44F1CD}"/>
              </a:ext>
            </a:extLst>
          </p:cNvPr>
          <p:cNvSpPr>
            <a:spLocks noGrp="1"/>
          </p:cNvSpPr>
          <p:nvPr>
            <p:ph idx="1"/>
          </p:nvPr>
        </p:nvSpPr>
        <p:spPr/>
        <p:txBody>
          <a:bodyPr>
            <a:normAutofit/>
          </a:bodyPr>
          <a:lstStyle/>
          <a:p>
            <a:pPr>
              <a:buSzPct val="100000"/>
            </a:pPr>
            <a:r>
              <a:rPr lang="en-US" dirty="0"/>
              <a:t>Objectives</a:t>
            </a:r>
          </a:p>
          <a:p>
            <a:pPr>
              <a:buSzPct val="100000"/>
            </a:pPr>
            <a:r>
              <a:rPr lang="en-US" dirty="0"/>
              <a:t>Introduction</a:t>
            </a:r>
          </a:p>
          <a:p>
            <a:pPr>
              <a:buSzPct val="100000"/>
            </a:pPr>
            <a:r>
              <a:rPr lang="en-US" dirty="0"/>
              <a:t>Tools used</a:t>
            </a:r>
          </a:p>
          <a:p>
            <a:pPr>
              <a:buSzPct val="100000"/>
            </a:pPr>
            <a:r>
              <a:rPr lang="en-US" dirty="0"/>
              <a:t>Methodology</a:t>
            </a:r>
          </a:p>
          <a:p>
            <a:pPr>
              <a:buSzPct val="100000"/>
            </a:pPr>
            <a:r>
              <a:rPr lang="en-US" dirty="0"/>
              <a:t>Limitations</a:t>
            </a:r>
          </a:p>
          <a:p>
            <a:pPr>
              <a:buSzPct val="100000"/>
            </a:pPr>
            <a:r>
              <a:rPr lang="en-US" dirty="0"/>
              <a:t>Conclusion</a:t>
            </a:r>
            <a:br>
              <a:rPr lang="en-US" dirty="0"/>
            </a:br>
            <a:endParaRPr lang="en-US" dirty="0"/>
          </a:p>
        </p:txBody>
      </p:sp>
      <p:sp>
        <p:nvSpPr>
          <p:cNvPr id="4" name="Date Placeholder 3">
            <a:extLst>
              <a:ext uri="{FF2B5EF4-FFF2-40B4-BE49-F238E27FC236}">
                <a16:creationId xmlns:a16="http://schemas.microsoft.com/office/drawing/2014/main" id="{157254C0-30CD-01E3-BD57-30093AFE052A}"/>
              </a:ext>
            </a:extLst>
          </p:cNvPr>
          <p:cNvSpPr>
            <a:spLocks noGrp="1"/>
          </p:cNvSpPr>
          <p:nvPr>
            <p:ph type="dt" idx="10"/>
          </p:nvPr>
        </p:nvSpPr>
        <p:spPr/>
        <p:txBody>
          <a:bodyPr/>
          <a:lstStyle/>
          <a:p>
            <a:fld id="{23B599FC-66A8-4110-9D31-94912480FCCC}" type="datetime1">
              <a:rPr lang="en-US" smtClean="0"/>
              <a:t>9/2/2024</a:t>
            </a:fld>
            <a:endParaRPr lang="en-US"/>
          </a:p>
        </p:txBody>
      </p:sp>
      <p:sp>
        <p:nvSpPr>
          <p:cNvPr id="6" name="Slide Number Placeholder 5">
            <a:extLst>
              <a:ext uri="{FF2B5EF4-FFF2-40B4-BE49-F238E27FC236}">
                <a16:creationId xmlns:a16="http://schemas.microsoft.com/office/drawing/2014/main" id="{0099BFCC-9ECE-4B03-9EDD-6307CF28605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2</a:t>
            </a:fld>
            <a:endParaRPr lang="en-GB"/>
          </a:p>
        </p:txBody>
      </p:sp>
    </p:spTree>
    <p:extLst>
      <p:ext uri="{BB962C8B-B14F-4D97-AF65-F5344CB8AC3E}">
        <p14:creationId xmlns:p14="http://schemas.microsoft.com/office/powerpoint/2010/main" val="33921449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7D0ADC-5BFF-4023-8982-9ACF97F64F38}"/>
              </a:ext>
            </a:extLst>
          </p:cNvPr>
          <p:cNvSpPr>
            <a:spLocks noGrp="1"/>
          </p:cNvSpPr>
          <p:nvPr>
            <p:ph type="title"/>
          </p:nvPr>
        </p:nvSpPr>
        <p:spPr/>
        <p:txBody>
          <a:bodyPr/>
          <a:lstStyle/>
          <a:p>
            <a:r>
              <a:rPr lang="en-US" dirty="0">
                <a:solidFill>
                  <a:srgbClr val="4472C4"/>
                </a:solidFill>
              </a:rPr>
              <a:t>Objectives</a:t>
            </a:r>
            <a:endParaRPr lang="en-US" dirty="0"/>
          </a:p>
        </p:txBody>
      </p:sp>
      <p:sp>
        <p:nvSpPr>
          <p:cNvPr id="3" name="Content Placeholder 2">
            <a:extLst>
              <a:ext uri="{FF2B5EF4-FFF2-40B4-BE49-F238E27FC236}">
                <a16:creationId xmlns:a16="http://schemas.microsoft.com/office/drawing/2014/main" id="{70F2895B-8FEA-444F-8EF8-0563CB44F1CD}"/>
              </a:ext>
            </a:extLst>
          </p:cNvPr>
          <p:cNvSpPr>
            <a:spLocks noGrp="1"/>
          </p:cNvSpPr>
          <p:nvPr>
            <p:ph idx="1"/>
          </p:nvPr>
        </p:nvSpPr>
        <p:spPr/>
        <p:txBody>
          <a:bodyPr>
            <a:normAutofit/>
          </a:bodyPr>
          <a:lstStyle/>
          <a:p>
            <a:pPr>
              <a:buSzPct val="100000"/>
            </a:pPr>
            <a:r>
              <a:rPr lang="en-US" dirty="0"/>
              <a:t>To develop an automated system to process OMR sheets.</a:t>
            </a:r>
          </a:p>
          <a:p>
            <a:pPr>
              <a:buSzPct val="100000"/>
            </a:pPr>
            <a:r>
              <a:rPr lang="en-US" dirty="0"/>
              <a:t>To implement image processing algorithms to detect and extract marked responses from OMR sheets.</a:t>
            </a:r>
          </a:p>
          <a:p>
            <a:pPr>
              <a:buSzPct val="100000"/>
            </a:pPr>
            <a:r>
              <a:rPr lang="en-US" dirty="0"/>
              <a:t>To create a user-friendly interface for uploading, processing, and printing OMR sheet results.</a:t>
            </a:r>
          </a:p>
          <a:p>
            <a:pPr>
              <a:buSzPct val="100000"/>
            </a:pPr>
            <a:r>
              <a:rPr lang="en-US" dirty="0"/>
              <a:t>Ensure high accuracy in identifying and analyzing marked responses.</a:t>
            </a:r>
          </a:p>
          <a:p>
            <a:pPr>
              <a:buSzPct val="100000"/>
            </a:pPr>
            <a:r>
              <a:rPr lang="en-US" dirty="0"/>
              <a:t>To generate detailed reports and analytics based on processed OMR data.</a:t>
            </a:r>
          </a:p>
        </p:txBody>
      </p:sp>
      <p:sp>
        <p:nvSpPr>
          <p:cNvPr id="4" name="Date Placeholder 3">
            <a:extLst>
              <a:ext uri="{FF2B5EF4-FFF2-40B4-BE49-F238E27FC236}">
                <a16:creationId xmlns:a16="http://schemas.microsoft.com/office/drawing/2014/main" id="{AA7B35B6-0A71-1FB2-C735-9DFC9F6D57E2}"/>
              </a:ext>
            </a:extLst>
          </p:cNvPr>
          <p:cNvSpPr>
            <a:spLocks noGrp="1"/>
          </p:cNvSpPr>
          <p:nvPr>
            <p:ph type="dt" idx="10"/>
          </p:nvPr>
        </p:nvSpPr>
        <p:spPr/>
        <p:txBody>
          <a:bodyPr/>
          <a:lstStyle/>
          <a:p>
            <a:fld id="{DCFBA4ED-54EB-4AF1-B371-F64E279204CD}" type="datetime1">
              <a:rPr lang="en-US" smtClean="0"/>
              <a:t>9/2/2024</a:t>
            </a:fld>
            <a:endParaRPr lang="en-US"/>
          </a:p>
        </p:txBody>
      </p:sp>
      <p:sp>
        <p:nvSpPr>
          <p:cNvPr id="6" name="Slide Number Placeholder 5">
            <a:extLst>
              <a:ext uri="{FF2B5EF4-FFF2-40B4-BE49-F238E27FC236}">
                <a16:creationId xmlns:a16="http://schemas.microsoft.com/office/drawing/2014/main" id="{B0CECE40-B1EF-B619-34F6-B8F8E018C89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3</a:t>
            </a:fld>
            <a:endParaRPr lang="en-GB"/>
          </a:p>
        </p:txBody>
      </p:sp>
    </p:spTree>
    <p:extLst>
      <p:ext uri="{BB962C8B-B14F-4D97-AF65-F5344CB8AC3E}">
        <p14:creationId xmlns:p14="http://schemas.microsoft.com/office/powerpoint/2010/main" val="21321174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7D0ADC-5BFF-4023-8982-9ACF97F64F38}"/>
              </a:ext>
            </a:extLst>
          </p:cNvPr>
          <p:cNvSpPr>
            <a:spLocks noGrp="1"/>
          </p:cNvSpPr>
          <p:nvPr>
            <p:ph type="title"/>
          </p:nvPr>
        </p:nvSpPr>
        <p:spPr/>
        <p:txBody>
          <a:bodyPr/>
          <a:lstStyle/>
          <a:p>
            <a:r>
              <a:rPr lang="en-US" dirty="0">
                <a:solidFill>
                  <a:srgbClr val="4472C4"/>
                </a:solidFill>
              </a:rPr>
              <a:t>Introduction</a:t>
            </a:r>
            <a:endParaRPr lang="en-US" dirty="0"/>
          </a:p>
        </p:txBody>
      </p:sp>
      <p:sp>
        <p:nvSpPr>
          <p:cNvPr id="3" name="Date Placeholder 2">
            <a:extLst>
              <a:ext uri="{FF2B5EF4-FFF2-40B4-BE49-F238E27FC236}">
                <a16:creationId xmlns:a16="http://schemas.microsoft.com/office/drawing/2014/main" id="{F6836F14-9D41-C50C-7378-1CC13CF7C4A0}"/>
              </a:ext>
            </a:extLst>
          </p:cNvPr>
          <p:cNvSpPr>
            <a:spLocks noGrp="1"/>
          </p:cNvSpPr>
          <p:nvPr>
            <p:ph type="dt" idx="10"/>
          </p:nvPr>
        </p:nvSpPr>
        <p:spPr/>
        <p:txBody>
          <a:bodyPr/>
          <a:lstStyle/>
          <a:p>
            <a:fld id="{C190A2FE-F462-4590-B78F-32CE7ED0B166}" type="datetime1">
              <a:rPr lang="en-US" smtClean="0"/>
              <a:t>9/2/2024</a:t>
            </a:fld>
            <a:endParaRPr lang="en-US"/>
          </a:p>
        </p:txBody>
      </p:sp>
      <p:sp>
        <p:nvSpPr>
          <p:cNvPr id="6" name="Slide Number Placeholder 5">
            <a:extLst>
              <a:ext uri="{FF2B5EF4-FFF2-40B4-BE49-F238E27FC236}">
                <a16:creationId xmlns:a16="http://schemas.microsoft.com/office/drawing/2014/main" id="{F53BFFE7-11C5-119C-EDC2-577EA2B219D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4</a:t>
            </a:fld>
            <a:endParaRPr lang="en-GB"/>
          </a:p>
        </p:txBody>
      </p:sp>
      <p:sp>
        <p:nvSpPr>
          <p:cNvPr id="7" name="TextBox 6">
            <a:extLst>
              <a:ext uri="{FF2B5EF4-FFF2-40B4-BE49-F238E27FC236}">
                <a16:creationId xmlns:a16="http://schemas.microsoft.com/office/drawing/2014/main" id="{BC5FF721-C0D5-684D-DDF5-170A93891C3F}"/>
              </a:ext>
            </a:extLst>
          </p:cNvPr>
          <p:cNvSpPr txBox="1"/>
          <p:nvPr/>
        </p:nvSpPr>
        <p:spPr>
          <a:xfrm>
            <a:off x="967408" y="1690688"/>
            <a:ext cx="9303026" cy="4401205"/>
          </a:xfrm>
          <a:prstGeom prst="rect">
            <a:avLst/>
          </a:prstGeom>
          <a:noFill/>
        </p:spPr>
        <p:txBody>
          <a:bodyPr wrap="square" rtlCol="0">
            <a:spAutoFit/>
          </a:bodyPr>
          <a:lstStyle/>
          <a:p>
            <a:pPr marL="457200" indent="-457200">
              <a:buFont typeface="Wingdings" panose="05000000000000000000" pitchFamily="2" charset="2"/>
              <a:buChar char="§"/>
            </a:pPr>
            <a:r>
              <a:rPr lang="en-US" sz="2800" dirty="0">
                <a:latin typeface="Calibri" panose="020F0502020204030204" pitchFamily="34" charset="0"/>
                <a:ea typeface="Calibri" panose="020F0502020204030204" pitchFamily="34" charset="0"/>
                <a:cs typeface="Calibri" panose="020F0502020204030204" pitchFamily="34" charset="0"/>
              </a:rPr>
              <a:t>Optical Mark Recognition (OMR) is a process of capturing human-marked data from document forms such as surveys and tests.</a:t>
            </a:r>
          </a:p>
          <a:p>
            <a:pPr marL="457200" indent="-457200">
              <a:buFont typeface="Wingdings" panose="05000000000000000000" pitchFamily="2" charset="2"/>
              <a:buChar char="§"/>
            </a:pPr>
            <a:r>
              <a:rPr lang="en-US" sz="2800" dirty="0">
                <a:latin typeface="Calibri" panose="020F0502020204030204" pitchFamily="34" charset="0"/>
                <a:ea typeface="Calibri" panose="020F0502020204030204" pitchFamily="34" charset="0"/>
                <a:cs typeface="Calibri" panose="020F0502020204030204" pitchFamily="34" charset="0"/>
              </a:rPr>
              <a:t>Leverages image processing techniques to detect and extract marked responses from scanned OMR sheets.</a:t>
            </a:r>
          </a:p>
          <a:p>
            <a:pPr marL="457200" indent="-457200">
              <a:buFont typeface="Wingdings" panose="05000000000000000000" pitchFamily="2" charset="2"/>
              <a:buChar char="§"/>
            </a:pPr>
            <a:r>
              <a:rPr lang="en-US" sz="2800" dirty="0">
                <a:latin typeface="Calibri" panose="020F0502020204030204" pitchFamily="34" charset="0"/>
                <a:ea typeface="Calibri" panose="020F0502020204030204" pitchFamily="34" charset="0"/>
                <a:cs typeface="Calibri" panose="020F0502020204030204" pitchFamily="34" charset="0"/>
              </a:rPr>
              <a:t>Includes user-friendly interface to facilitate the upload, processing, and review of OMR sheet results.</a:t>
            </a:r>
          </a:p>
          <a:p>
            <a:pPr marL="457200" indent="-457200">
              <a:buFont typeface="Wingdings" panose="05000000000000000000" pitchFamily="2" charset="2"/>
              <a:buChar char="§"/>
            </a:pPr>
            <a:r>
              <a:rPr lang="en-US" sz="2800" dirty="0">
                <a:latin typeface="Calibri" panose="020F0502020204030204" pitchFamily="34" charset="0"/>
                <a:ea typeface="Calibri" panose="020F0502020204030204" pitchFamily="34" charset="0"/>
                <a:cs typeface="Calibri" panose="020F0502020204030204" pitchFamily="34" charset="0"/>
              </a:rPr>
              <a:t>Generated reports and analytics from processed OMR data will provide valuable insights and assist in decision-making processes.</a:t>
            </a:r>
          </a:p>
        </p:txBody>
      </p:sp>
    </p:spTree>
    <p:extLst>
      <p:ext uri="{BB962C8B-B14F-4D97-AF65-F5344CB8AC3E}">
        <p14:creationId xmlns:p14="http://schemas.microsoft.com/office/powerpoint/2010/main" val="8683189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7D0ADC-5BFF-4023-8982-9ACF97F64F38}"/>
              </a:ext>
            </a:extLst>
          </p:cNvPr>
          <p:cNvSpPr>
            <a:spLocks noGrp="1"/>
          </p:cNvSpPr>
          <p:nvPr>
            <p:ph type="title"/>
          </p:nvPr>
        </p:nvSpPr>
        <p:spPr/>
        <p:txBody>
          <a:bodyPr/>
          <a:lstStyle/>
          <a:p>
            <a:r>
              <a:rPr lang="en-US" dirty="0">
                <a:solidFill>
                  <a:srgbClr val="4472C4"/>
                </a:solidFill>
              </a:rPr>
              <a:t>Tools Used</a:t>
            </a:r>
            <a:endParaRPr lang="en-US" dirty="0"/>
          </a:p>
        </p:txBody>
      </p:sp>
      <p:sp>
        <p:nvSpPr>
          <p:cNvPr id="3" name="Date Placeholder 2">
            <a:extLst>
              <a:ext uri="{FF2B5EF4-FFF2-40B4-BE49-F238E27FC236}">
                <a16:creationId xmlns:a16="http://schemas.microsoft.com/office/drawing/2014/main" id="{F6836F14-9D41-C50C-7378-1CC13CF7C4A0}"/>
              </a:ext>
            </a:extLst>
          </p:cNvPr>
          <p:cNvSpPr>
            <a:spLocks noGrp="1"/>
          </p:cNvSpPr>
          <p:nvPr>
            <p:ph type="dt" idx="10"/>
          </p:nvPr>
        </p:nvSpPr>
        <p:spPr/>
        <p:txBody>
          <a:bodyPr/>
          <a:lstStyle/>
          <a:p>
            <a:fld id="{C190A2FE-F462-4590-B78F-32CE7ED0B166}" type="datetime1">
              <a:rPr lang="en-US" smtClean="0"/>
              <a:t>9/2/2024</a:t>
            </a:fld>
            <a:endParaRPr lang="en-US"/>
          </a:p>
        </p:txBody>
      </p:sp>
      <p:sp>
        <p:nvSpPr>
          <p:cNvPr id="6" name="Slide Number Placeholder 5">
            <a:extLst>
              <a:ext uri="{FF2B5EF4-FFF2-40B4-BE49-F238E27FC236}">
                <a16:creationId xmlns:a16="http://schemas.microsoft.com/office/drawing/2014/main" id="{F53BFFE7-11C5-119C-EDC2-577EA2B219D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5</a:t>
            </a:fld>
            <a:endParaRPr lang="en-GB"/>
          </a:p>
        </p:txBody>
      </p:sp>
      <p:sp>
        <p:nvSpPr>
          <p:cNvPr id="7" name="TextBox 6">
            <a:extLst>
              <a:ext uri="{FF2B5EF4-FFF2-40B4-BE49-F238E27FC236}">
                <a16:creationId xmlns:a16="http://schemas.microsoft.com/office/drawing/2014/main" id="{BC5FF721-C0D5-684D-DDF5-170A93891C3F}"/>
              </a:ext>
            </a:extLst>
          </p:cNvPr>
          <p:cNvSpPr txBox="1"/>
          <p:nvPr/>
        </p:nvSpPr>
        <p:spPr>
          <a:xfrm>
            <a:off x="967408" y="1690688"/>
            <a:ext cx="9303026" cy="3970318"/>
          </a:xfrm>
          <a:prstGeom prst="rect">
            <a:avLst/>
          </a:prstGeom>
          <a:noFill/>
        </p:spPr>
        <p:txBody>
          <a:bodyPr wrap="square" rtlCol="0">
            <a:spAutoFit/>
          </a:bodyPr>
          <a:lstStyle/>
          <a:p>
            <a:pPr marL="457200" indent="-457200">
              <a:buFont typeface="Wingdings" panose="05000000000000000000" pitchFamily="2" charset="2"/>
              <a:buChar char="§"/>
            </a:pPr>
            <a:r>
              <a:rPr lang="en-US" sz="2800" dirty="0">
                <a:latin typeface="Calibri" panose="020F0502020204030204" pitchFamily="34" charset="0"/>
                <a:ea typeface="Calibri" panose="020F0502020204030204" pitchFamily="34" charset="0"/>
                <a:cs typeface="Calibri" panose="020F0502020204030204" pitchFamily="34" charset="0"/>
              </a:rPr>
              <a:t>Python </a:t>
            </a:r>
          </a:p>
          <a:p>
            <a:endParaRPr lang="en-US" sz="2800" dirty="0">
              <a:latin typeface="Calibri" panose="020F0502020204030204" pitchFamily="34" charset="0"/>
              <a:ea typeface="Calibri" panose="020F0502020204030204" pitchFamily="34" charset="0"/>
              <a:cs typeface="Calibri" panose="020F0502020204030204" pitchFamily="34" charset="0"/>
            </a:endParaRPr>
          </a:p>
          <a:p>
            <a:pPr marL="457200" indent="-457200">
              <a:buFont typeface="Wingdings" panose="05000000000000000000" pitchFamily="2" charset="2"/>
              <a:buChar char="§"/>
            </a:pPr>
            <a:r>
              <a:rPr lang="en-US" sz="2800" dirty="0">
                <a:latin typeface="Calibri" panose="020F0502020204030204" pitchFamily="34" charset="0"/>
                <a:ea typeface="Calibri" panose="020F0502020204030204" pitchFamily="34" charset="0"/>
                <a:cs typeface="Calibri" panose="020F0502020204030204" pitchFamily="34" charset="0"/>
              </a:rPr>
              <a:t>OpenCV (Open Source Computer Vision Library)</a:t>
            </a:r>
          </a:p>
          <a:p>
            <a:pPr marL="457200" indent="-457200">
              <a:buFont typeface="Wingdings" panose="05000000000000000000" pitchFamily="2" charset="2"/>
              <a:buChar char="§"/>
            </a:pPr>
            <a:endParaRPr lang="en-US" sz="2800" dirty="0">
              <a:latin typeface="Calibri" panose="020F0502020204030204" pitchFamily="34" charset="0"/>
              <a:ea typeface="Calibri" panose="020F0502020204030204" pitchFamily="34" charset="0"/>
              <a:cs typeface="Calibri" panose="020F0502020204030204" pitchFamily="34" charset="0"/>
            </a:endParaRPr>
          </a:p>
          <a:p>
            <a:pPr marL="457200" indent="-457200">
              <a:buFont typeface="Wingdings" panose="05000000000000000000" pitchFamily="2" charset="2"/>
              <a:buChar char="§"/>
            </a:pPr>
            <a:r>
              <a:rPr lang="en-US" sz="2800" dirty="0" err="1">
                <a:latin typeface="Calibri" panose="020F0502020204030204" pitchFamily="34" charset="0"/>
                <a:ea typeface="Calibri" panose="020F0502020204030204" pitchFamily="34" charset="0"/>
                <a:cs typeface="Calibri" panose="020F0502020204030204" pitchFamily="34" charset="0"/>
              </a:rPr>
              <a:t>Tkinter</a:t>
            </a:r>
            <a:endParaRPr lang="en-US" sz="2800" dirty="0">
              <a:latin typeface="Calibri" panose="020F0502020204030204" pitchFamily="34" charset="0"/>
              <a:ea typeface="Calibri" panose="020F0502020204030204" pitchFamily="34" charset="0"/>
              <a:cs typeface="Calibri" panose="020F0502020204030204" pitchFamily="34" charset="0"/>
            </a:endParaRPr>
          </a:p>
          <a:p>
            <a:pPr marL="457200" indent="-457200">
              <a:buFont typeface="Wingdings" panose="05000000000000000000" pitchFamily="2" charset="2"/>
              <a:buChar char="§"/>
            </a:pPr>
            <a:endParaRPr lang="en-US" sz="2800" dirty="0">
              <a:latin typeface="Calibri" panose="020F0502020204030204" pitchFamily="34" charset="0"/>
              <a:ea typeface="Calibri" panose="020F0502020204030204" pitchFamily="34" charset="0"/>
              <a:cs typeface="Calibri" panose="020F0502020204030204" pitchFamily="34" charset="0"/>
            </a:endParaRPr>
          </a:p>
          <a:p>
            <a:pPr marL="457200" indent="-457200">
              <a:buFont typeface="Wingdings" panose="05000000000000000000" pitchFamily="2" charset="2"/>
              <a:buChar char="§"/>
            </a:pPr>
            <a:r>
              <a:rPr lang="en-US" sz="2800" dirty="0">
                <a:latin typeface="Calibri" panose="020F0502020204030204" pitchFamily="34" charset="0"/>
                <a:ea typeface="Calibri" panose="020F0502020204030204" pitchFamily="34" charset="0"/>
                <a:cs typeface="Calibri" panose="020F0502020204030204" pitchFamily="34" charset="0"/>
              </a:rPr>
              <a:t>PIL (Python Imaging Library)</a:t>
            </a:r>
          </a:p>
          <a:p>
            <a:pPr marL="457200" indent="-457200">
              <a:buFont typeface="Wingdings" panose="05000000000000000000" pitchFamily="2" charset="2"/>
              <a:buChar char="§"/>
            </a:pPr>
            <a:endParaRPr lang="en-US" sz="2800" dirty="0">
              <a:latin typeface="Calibri" panose="020F0502020204030204" pitchFamily="34" charset="0"/>
              <a:ea typeface="Calibri" panose="020F0502020204030204" pitchFamily="34" charset="0"/>
              <a:cs typeface="Calibri" panose="020F0502020204030204" pitchFamily="34" charset="0"/>
            </a:endParaRPr>
          </a:p>
          <a:p>
            <a:pPr marL="457200" indent="-457200">
              <a:buFont typeface="Wingdings" panose="05000000000000000000" pitchFamily="2" charset="2"/>
              <a:buChar char="§"/>
            </a:pPr>
            <a:r>
              <a:rPr lang="en-US" sz="2800" dirty="0" err="1">
                <a:latin typeface="Calibri" panose="020F0502020204030204" pitchFamily="34" charset="0"/>
                <a:ea typeface="Calibri" panose="020F0502020204030204" pitchFamily="34" charset="0"/>
                <a:cs typeface="Calibri" panose="020F0502020204030204" pitchFamily="34" charset="0"/>
              </a:rPr>
              <a:t>openpyxl</a:t>
            </a:r>
            <a:endParaRPr lang="en-US" sz="28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582719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7D0ADC-5BFF-4023-8982-9ACF97F64F38}"/>
              </a:ext>
            </a:extLst>
          </p:cNvPr>
          <p:cNvSpPr>
            <a:spLocks noGrp="1"/>
          </p:cNvSpPr>
          <p:nvPr>
            <p:ph type="title"/>
          </p:nvPr>
        </p:nvSpPr>
        <p:spPr>
          <a:xfrm>
            <a:off x="669235" y="12043"/>
            <a:ext cx="10515600" cy="1325563"/>
          </a:xfrm>
        </p:spPr>
        <p:txBody>
          <a:bodyPr/>
          <a:lstStyle/>
          <a:p>
            <a:r>
              <a:rPr lang="en-US" dirty="0">
                <a:solidFill>
                  <a:srgbClr val="4472C4"/>
                </a:solidFill>
              </a:rPr>
              <a:t>Methodology</a:t>
            </a:r>
            <a:endParaRPr lang="en-US" dirty="0"/>
          </a:p>
        </p:txBody>
      </p:sp>
      <p:sp>
        <p:nvSpPr>
          <p:cNvPr id="6" name="Date Placeholder 5">
            <a:extLst>
              <a:ext uri="{FF2B5EF4-FFF2-40B4-BE49-F238E27FC236}">
                <a16:creationId xmlns:a16="http://schemas.microsoft.com/office/drawing/2014/main" id="{29997796-228C-0034-5D3D-AFCF18458936}"/>
              </a:ext>
            </a:extLst>
          </p:cNvPr>
          <p:cNvSpPr>
            <a:spLocks noGrp="1"/>
          </p:cNvSpPr>
          <p:nvPr>
            <p:ph type="dt" idx="10"/>
          </p:nvPr>
        </p:nvSpPr>
        <p:spPr/>
        <p:txBody>
          <a:bodyPr/>
          <a:lstStyle/>
          <a:p>
            <a:fld id="{94E0801D-52C6-4FE7-A1A9-F9D08235028B}" type="datetime1">
              <a:rPr lang="en-US" smtClean="0"/>
              <a:t>9/2/2024</a:t>
            </a:fld>
            <a:endParaRPr lang="en-US"/>
          </a:p>
        </p:txBody>
      </p:sp>
      <p:sp>
        <p:nvSpPr>
          <p:cNvPr id="8" name="Slide Number Placeholder 7">
            <a:extLst>
              <a:ext uri="{FF2B5EF4-FFF2-40B4-BE49-F238E27FC236}">
                <a16:creationId xmlns:a16="http://schemas.microsoft.com/office/drawing/2014/main" id="{96CEABC0-0E70-80B7-DE6A-0D141DF5208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6</a:t>
            </a:fld>
            <a:endParaRPr lang="en-GB"/>
          </a:p>
        </p:txBody>
      </p:sp>
      <p:sp>
        <p:nvSpPr>
          <p:cNvPr id="9" name="Rectangle: Rounded Corners 8">
            <a:extLst>
              <a:ext uri="{FF2B5EF4-FFF2-40B4-BE49-F238E27FC236}">
                <a16:creationId xmlns:a16="http://schemas.microsoft.com/office/drawing/2014/main" id="{25453832-A241-5074-B6BA-424B92C846F1}"/>
              </a:ext>
            </a:extLst>
          </p:cNvPr>
          <p:cNvSpPr/>
          <p:nvPr/>
        </p:nvSpPr>
        <p:spPr>
          <a:xfrm>
            <a:off x="4129707" y="1487768"/>
            <a:ext cx="1633330" cy="51683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Grayscale Conversion</a:t>
            </a:r>
          </a:p>
        </p:txBody>
      </p:sp>
      <p:sp>
        <p:nvSpPr>
          <p:cNvPr id="10" name="Rectangle: Rounded Corners 9">
            <a:extLst>
              <a:ext uri="{FF2B5EF4-FFF2-40B4-BE49-F238E27FC236}">
                <a16:creationId xmlns:a16="http://schemas.microsoft.com/office/drawing/2014/main" id="{E7FECEB3-42D6-25E6-740A-172BE891A99C}"/>
              </a:ext>
            </a:extLst>
          </p:cNvPr>
          <p:cNvSpPr/>
          <p:nvPr/>
        </p:nvSpPr>
        <p:spPr>
          <a:xfrm>
            <a:off x="6530010" y="1487768"/>
            <a:ext cx="1633330" cy="51683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Smoothing</a:t>
            </a:r>
          </a:p>
        </p:txBody>
      </p:sp>
      <p:sp>
        <p:nvSpPr>
          <p:cNvPr id="11" name="Rectangle: Rounded Corners 10">
            <a:extLst>
              <a:ext uri="{FF2B5EF4-FFF2-40B4-BE49-F238E27FC236}">
                <a16:creationId xmlns:a16="http://schemas.microsoft.com/office/drawing/2014/main" id="{F0F4DF30-DA44-3E63-B85C-F61D5265CE3C}"/>
              </a:ext>
            </a:extLst>
          </p:cNvPr>
          <p:cNvSpPr/>
          <p:nvPr/>
        </p:nvSpPr>
        <p:spPr>
          <a:xfrm>
            <a:off x="8930313" y="1487768"/>
            <a:ext cx="1633330" cy="51683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Edge Detection</a:t>
            </a:r>
          </a:p>
        </p:txBody>
      </p:sp>
      <p:sp>
        <p:nvSpPr>
          <p:cNvPr id="13" name="Rectangle: Rounded Corners 12">
            <a:extLst>
              <a:ext uri="{FF2B5EF4-FFF2-40B4-BE49-F238E27FC236}">
                <a16:creationId xmlns:a16="http://schemas.microsoft.com/office/drawing/2014/main" id="{EE3654B6-6D1C-1409-200A-E2924ED1156B}"/>
              </a:ext>
            </a:extLst>
          </p:cNvPr>
          <p:cNvSpPr/>
          <p:nvPr/>
        </p:nvSpPr>
        <p:spPr>
          <a:xfrm>
            <a:off x="8938599" y="2744105"/>
            <a:ext cx="1633330" cy="51683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Contour Detection</a:t>
            </a:r>
          </a:p>
        </p:txBody>
      </p:sp>
      <p:sp>
        <p:nvSpPr>
          <p:cNvPr id="15" name="Rectangle: Rounded Corners 14">
            <a:extLst>
              <a:ext uri="{FF2B5EF4-FFF2-40B4-BE49-F238E27FC236}">
                <a16:creationId xmlns:a16="http://schemas.microsoft.com/office/drawing/2014/main" id="{D22B9BF1-839F-7179-3FB4-995C11882568}"/>
              </a:ext>
            </a:extLst>
          </p:cNvPr>
          <p:cNvSpPr/>
          <p:nvPr/>
        </p:nvSpPr>
        <p:spPr>
          <a:xfrm>
            <a:off x="6530010" y="2738506"/>
            <a:ext cx="1633330" cy="51683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Biggest Contour</a:t>
            </a:r>
          </a:p>
        </p:txBody>
      </p:sp>
      <p:sp>
        <p:nvSpPr>
          <p:cNvPr id="16" name="Rectangle: Rounded Corners 15">
            <a:extLst>
              <a:ext uri="{FF2B5EF4-FFF2-40B4-BE49-F238E27FC236}">
                <a16:creationId xmlns:a16="http://schemas.microsoft.com/office/drawing/2014/main" id="{940B2F11-2526-7F26-F494-153EF0F39953}"/>
              </a:ext>
            </a:extLst>
          </p:cNvPr>
          <p:cNvSpPr/>
          <p:nvPr/>
        </p:nvSpPr>
        <p:spPr>
          <a:xfrm>
            <a:off x="4129707" y="2738506"/>
            <a:ext cx="1633330" cy="51683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Answer Area</a:t>
            </a:r>
          </a:p>
        </p:txBody>
      </p:sp>
      <p:sp>
        <p:nvSpPr>
          <p:cNvPr id="17" name="Rectangle: Rounded Corners 16">
            <a:extLst>
              <a:ext uri="{FF2B5EF4-FFF2-40B4-BE49-F238E27FC236}">
                <a16:creationId xmlns:a16="http://schemas.microsoft.com/office/drawing/2014/main" id="{ABD9B124-ADD0-C2AB-361F-FAA5CA7D5CFF}"/>
              </a:ext>
            </a:extLst>
          </p:cNvPr>
          <p:cNvSpPr/>
          <p:nvPr/>
        </p:nvSpPr>
        <p:spPr>
          <a:xfrm>
            <a:off x="1802298" y="2738226"/>
            <a:ext cx="1633330" cy="51683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Thresholding</a:t>
            </a:r>
          </a:p>
        </p:txBody>
      </p:sp>
      <p:sp>
        <p:nvSpPr>
          <p:cNvPr id="18" name="Rectangle: Rounded Corners 17">
            <a:extLst>
              <a:ext uri="{FF2B5EF4-FFF2-40B4-BE49-F238E27FC236}">
                <a16:creationId xmlns:a16="http://schemas.microsoft.com/office/drawing/2014/main" id="{0F64A01F-19D3-B8E9-C3CF-EAE9821294DE}"/>
              </a:ext>
            </a:extLst>
          </p:cNvPr>
          <p:cNvSpPr/>
          <p:nvPr/>
        </p:nvSpPr>
        <p:spPr>
          <a:xfrm>
            <a:off x="2436736" y="4027792"/>
            <a:ext cx="1633330" cy="51683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Evaluate Answer</a:t>
            </a:r>
          </a:p>
        </p:txBody>
      </p:sp>
      <p:sp>
        <p:nvSpPr>
          <p:cNvPr id="19" name="Rectangle: Rounded Corners 18">
            <a:extLst>
              <a:ext uri="{FF2B5EF4-FFF2-40B4-BE49-F238E27FC236}">
                <a16:creationId xmlns:a16="http://schemas.microsoft.com/office/drawing/2014/main" id="{FD84D2C2-FCB8-DA82-9906-0007F6CE0384}"/>
              </a:ext>
            </a:extLst>
          </p:cNvPr>
          <p:cNvSpPr/>
          <p:nvPr/>
        </p:nvSpPr>
        <p:spPr>
          <a:xfrm>
            <a:off x="5279335" y="4027793"/>
            <a:ext cx="1633330" cy="51683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Second Biggest Contour</a:t>
            </a:r>
          </a:p>
        </p:txBody>
      </p:sp>
      <p:sp>
        <p:nvSpPr>
          <p:cNvPr id="20" name="Rectangle: Rounded Corners 19">
            <a:extLst>
              <a:ext uri="{FF2B5EF4-FFF2-40B4-BE49-F238E27FC236}">
                <a16:creationId xmlns:a16="http://schemas.microsoft.com/office/drawing/2014/main" id="{FCB0FD14-033C-EB97-B198-A3A7FD4FD784}"/>
              </a:ext>
            </a:extLst>
          </p:cNvPr>
          <p:cNvSpPr/>
          <p:nvPr/>
        </p:nvSpPr>
        <p:spPr>
          <a:xfrm>
            <a:off x="8121934" y="4027793"/>
            <a:ext cx="1633330" cy="51683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Grade Area</a:t>
            </a:r>
          </a:p>
        </p:txBody>
      </p:sp>
      <p:sp>
        <p:nvSpPr>
          <p:cNvPr id="21" name="Rectangle: Rounded Corners 20">
            <a:extLst>
              <a:ext uri="{FF2B5EF4-FFF2-40B4-BE49-F238E27FC236}">
                <a16:creationId xmlns:a16="http://schemas.microsoft.com/office/drawing/2014/main" id="{58E3152F-84C8-32EF-CCD3-2987D717CB16}"/>
              </a:ext>
            </a:extLst>
          </p:cNvPr>
          <p:cNvSpPr/>
          <p:nvPr/>
        </p:nvSpPr>
        <p:spPr>
          <a:xfrm>
            <a:off x="7003784" y="5353454"/>
            <a:ext cx="1633330" cy="51683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Final Grading</a:t>
            </a:r>
          </a:p>
        </p:txBody>
      </p:sp>
      <p:sp>
        <p:nvSpPr>
          <p:cNvPr id="22" name="Rectangle: Rounded Corners 21">
            <a:extLst>
              <a:ext uri="{FF2B5EF4-FFF2-40B4-BE49-F238E27FC236}">
                <a16:creationId xmlns:a16="http://schemas.microsoft.com/office/drawing/2014/main" id="{61CE21C8-874B-CDC9-1B7F-AFBCEFD7E8EF}"/>
              </a:ext>
            </a:extLst>
          </p:cNvPr>
          <p:cNvSpPr/>
          <p:nvPr/>
        </p:nvSpPr>
        <p:spPr>
          <a:xfrm>
            <a:off x="3554888" y="5353455"/>
            <a:ext cx="1633330" cy="51683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Save to excel file</a:t>
            </a:r>
          </a:p>
        </p:txBody>
      </p:sp>
      <p:sp>
        <p:nvSpPr>
          <p:cNvPr id="23" name="Rectangle: Rounded Corners 22">
            <a:extLst>
              <a:ext uri="{FF2B5EF4-FFF2-40B4-BE49-F238E27FC236}">
                <a16:creationId xmlns:a16="http://schemas.microsoft.com/office/drawing/2014/main" id="{69347C48-2987-EEFD-6A05-12796F7AEAF5}"/>
              </a:ext>
            </a:extLst>
          </p:cNvPr>
          <p:cNvSpPr/>
          <p:nvPr/>
        </p:nvSpPr>
        <p:spPr>
          <a:xfrm>
            <a:off x="1798985" y="1487770"/>
            <a:ext cx="1633330" cy="51683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Upload Image</a:t>
            </a:r>
          </a:p>
        </p:txBody>
      </p:sp>
      <p:cxnSp>
        <p:nvCxnSpPr>
          <p:cNvPr id="25" name="Straight Arrow Connector 24">
            <a:extLst>
              <a:ext uri="{FF2B5EF4-FFF2-40B4-BE49-F238E27FC236}">
                <a16:creationId xmlns:a16="http://schemas.microsoft.com/office/drawing/2014/main" id="{D9EB67CC-D9B0-7850-DAF9-E3DED8F5A23A}"/>
              </a:ext>
            </a:extLst>
          </p:cNvPr>
          <p:cNvCxnSpPr>
            <a:stCxn id="23" idx="3"/>
            <a:endCxn id="9" idx="1"/>
          </p:cNvCxnSpPr>
          <p:nvPr/>
        </p:nvCxnSpPr>
        <p:spPr>
          <a:xfrm flipV="1">
            <a:off x="3432315" y="1746186"/>
            <a:ext cx="697392" cy="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EFEEF9D3-7BFE-B952-E07C-D80DA2F1C4F2}"/>
              </a:ext>
            </a:extLst>
          </p:cNvPr>
          <p:cNvCxnSpPr>
            <a:cxnSpLocks/>
            <a:endCxn id="10" idx="1"/>
          </p:cNvCxnSpPr>
          <p:nvPr/>
        </p:nvCxnSpPr>
        <p:spPr>
          <a:xfrm flipV="1">
            <a:off x="5736533" y="1746186"/>
            <a:ext cx="793477"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757F13F4-BFCD-5998-41E4-100A9A0459C5}"/>
              </a:ext>
            </a:extLst>
          </p:cNvPr>
          <p:cNvCxnSpPr>
            <a:cxnSpLocks/>
            <a:endCxn id="11" idx="1"/>
          </p:cNvCxnSpPr>
          <p:nvPr/>
        </p:nvCxnSpPr>
        <p:spPr>
          <a:xfrm flipV="1">
            <a:off x="8077209" y="1746186"/>
            <a:ext cx="853104"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2579B9E8-1E12-D563-9A8F-6518BB9F753F}"/>
              </a:ext>
            </a:extLst>
          </p:cNvPr>
          <p:cNvCxnSpPr>
            <a:cxnSpLocks/>
            <a:endCxn id="13" idx="0"/>
          </p:cNvCxnSpPr>
          <p:nvPr/>
        </p:nvCxnSpPr>
        <p:spPr>
          <a:xfrm>
            <a:off x="9755264" y="2004603"/>
            <a:ext cx="0" cy="73950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6E03B2D7-371D-8A01-C677-AEE42AB35CAD}"/>
              </a:ext>
            </a:extLst>
          </p:cNvPr>
          <p:cNvCxnSpPr>
            <a:cxnSpLocks/>
            <a:endCxn id="15" idx="3"/>
          </p:cNvCxnSpPr>
          <p:nvPr/>
        </p:nvCxnSpPr>
        <p:spPr>
          <a:xfrm flipH="1">
            <a:off x="8163340" y="2996643"/>
            <a:ext cx="775259" cy="28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F5AB3581-E550-16A0-B93F-8C4D2E2B932F}"/>
              </a:ext>
            </a:extLst>
          </p:cNvPr>
          <p:cNvCxnSpPr>
            <a:cxnSpLocks/>
            <a:endCxn id="19" idx="1"/>
          </p:cNvCxnSpPr>
          <p:nvPr/>
        </p:nvCxnSpPr>
        <p:spPr>
          <a:xfrm>
            <a:off x="4070066" y="4284183"/>
            <a:ext cx="1209269" cy="202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24B385DB-F81A-41BF-2ABD-F6EA73AC20D6}"/>
              </a:ext>
            </a:extLst>
          </p:cNvPr>
          <p:cNvCxnSpPr>
            <a:cxnSpLocks/>
            <a:endCxn id="20" idx="1"/>
          </p:cNvCxnSpPr>
          <p:nvPr/>
        </p:nvCxnSpPr>
        <p:spPr>
          <a:xfrm>
            <a:off x="6912665" y="4283774"/>
            <a:ext cx="1209269" cy="243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D9A7A409-80C4-B74D-58EB-CD4F3C22471F}"/>
              </a:ext>
            </a:extLst>
          </p:cNvPr>
          <p:cNvCxnSpPr>
            <a:cxnSpLocks/>
          </p:cNvCxnSpPr>
          <p:nvPr/>
        </p:nvCxnSpPr>
        <p:spPr>
          <a:xfrm flipH="1">
            <a:off x="5754751" y="2985047"/>
            <a:ext cx="775259" cy="28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15CA45ED-1616-713A-5CBC-D38760FCF826}"/>
              </a:ext>
            </a:extLst>
          </p:cNvPr>
          <p:cNvCxnSpPr>
            <a:cxnSpLocks/>
            <a:stCxn id="16" idx="1"/>
            <a:endCxn id="17" idx="3"/>
          </p:cNvCxnSpPr>
          <p:nvPr/>
        </p:nvCxnSpPr>
        <p:spPr>
          <a:xfrm flipH="1" flipV="1">
            <a:off x="3435628" y="2996644"/>
            <a:ext cx="694079" cy="28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6C101CC8-4685-5495-E92A-8D18522C00F2}"/>
              </a:ext>
            </a:extLst>
          </p:cNvPr>
          <p:cNvCxnSpPr>
            <a:cxnSpLocks/>
          </p:cNvCxnSpPr>
          <p:nvPr/>
        </p:nvCxnSpPr>
        <p:spPr>
          <a:xfrm>
            <a:off x="2918792" y="3255061"/>
            <a:ext cx="0" cy="77273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935FDF99-DA04-10CE-2748-F27C68BB15FA}"/>
              </a:ext>
            </a:extLst>
          </p:cNvPr>
          <p:cNvCxnSpPr>
            <a:cxnSpLocks/>
            <a:endCxn id="22" idx="3"/>
          </p:cNvCxnSpPr>
          <p:nvPr/>
        </p:nvCxnSpPr>
        <p:spPr>
          <a:xfrm flipH="1">
            <a:off x="5188218" y="5611871"/>
            <a:ext cx="1815566" cy="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46354C0F-5F65-A5A0-EAC1-3A7E2E790EF8}"/>
              </a:ext>
            </a:extLst>
          </p:cNvPr>
          <p:cNvCxnSpPr>
            <a:cxnSpLocks/>
          </p:cNvCxnSpPr>
          <p:nvPr/>
        </p:nvCxnSpPr>
        <p:spPr>
          <a:xfrm>
            <a:off x="8454066" y="4544627"/>
            <a:ext cx="0" cy="80882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346918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7D0ADC-5BFF-4023-8982-9ACF97F64F38}"/>
              </a:ext>
            </a:extLst>
          </p:cNvPr>
          <p:cNvSpPr>
            <a:spLocks noGrp="1"/>
          </p:cNvSpPr>
          <p:nvPr>
            <p:ph type="title"/>
          </p:nvPr>
        </p:nvSpPr>
        <p:spPr>
          <a:xfrm>
            <a:off x="669235" y="12043"/>
            <a:ext cx="10515600" cy="1325563"/>
          </a:xfrm>
        </p:spPr>
        <p:txBody>
          <a:bodyPr/>
          <a:lstStyle/>
          <a:p>
            <a:r>
              <a:rPr lang="en-US" dirty="0">
                <a:solidFill>
                  <a:srgbClr val="0070C0"/>
                </a:solidFill>
              </a:rPr>
              <a:t>GUI</a:t>
            </a:r>
          </a:p>
        </p:txBody>
      </p:sp>
      <p:sp>
        <p:nvSpPr>
          <p:cNvPr id="3" name="Content Placeholder 2">
            <a:extLst>
              <a:ext uri="{FF2B5EF4-FFF2-40B4-BE49-F238E27FC236}">
                <a16:creationId xmlns:a16="http://schemas.microsoft.com/office/drawing/2014/main" id="{70F2895B-8FEA-444F-8EF8-0563CB44F1CD}"/>
              </a:ext>
            </a:extLst>
          </p:cNvPr>
          <p:cNvSpPr>
            <a:spLocks noGrp="1"/>
          </p:cNvSpPr>
          <p:nvPr>
            <p:ph idx="1"/>
          </p:nvPr>
        </p:nvSpPr>
        <p:spPr>
          <a:xfrm>
            <a:off x="669235" y="1110007"/>
            <a:ext cx="10515600" cy="4351338"/>
          </a:xfrm>
        </p:spPr>
        <p:txBody>
          <a:bodyPr>
            <a:normAutofit/>
          </a:bodyPr>
          <a:lstStyle/>
          <a:p>
            <a:pPr>
              <a:buSzPct val="100000"/>
            </a:pPr>
            <a:r>
              <a:rPr lang="en-US" dirty="0"/>
              <a:t>A basic interface has been built using </a:t>
            </a:r>
            <a:r>
              <a:rPr lang="en-US" dirty="0" err="1"/>
              <a:t>tkinter</a:t>
            </a:r>
            <a:r>
              <a:rPr lang="en-US" dirty="0"/>
              <a:t>.</a:t>
            </a:r>
          </a:p>
          <a:p>
            <a:pPr marL="114300" indent="0">
              <a:buSzPct val="100000"/>
              <a:buNone/>
            </a:pPr>
            <a:endParaRPr lang="en-US" dirty="0"/>
          </a:p>
          <a:p>
            <a:pPr marL="114300" indent="0">
              <a:buSzPct val="100000"/>
              <a:buNone/>
            </a:pPr>
            <a:endParaRPr lang="en-US" dirty="0"/>
          </a:p>
          <a:p>
            <a:pPr>
              <a:buSzPct val="100000"/>
            </a:pPr>
            <a:endParaRPr lang="en-US" dirty="0"/>
          </a:p>
        </p:txBody>
      </p:sp>
      <p:sp>
        <p:nvSpPr>
          <p:cNvPr id="6" name="Date Placeholder 5">
            <a:extLst>
              <a:ext uri="{FF2B5EF4-FFF2-40B4-BE49-F238E27FC236}">
                <a16:creationId xmlns:a16="http://schemas.microsoft.com/office/drawing/2014/main" id="{29997796-228C-0034-5D3D-AFCF18458936}"/>
              </a:ext>
            </a:extLst>
          </p:cNvPr>
          <p:cNvSpPr>
            <a:spLocks noGrp="1"/>
          </p:cNvSpPr>
          <p:nvPr>
            <p:ph type="dt" idx="10"/>
          </p:nvPr>
        </p:nvSpPr>
        <p:spPr/>
        <p:txBody>
          <a:bodyPr/>
          <a:lstStyle/>
          <a:p>
            <a:fld id="{94E0801D-52C6-4FE7-A1A9-F9D08235028B}" type="datetime1">
              <a:rPr lang="en-US" smtClean="0"/>
              <a:t>9/2/2024</a:t>
            </a:fld>
            <a:endParaRPr lang="en-US"/>
          </a:p>
        </p:txBody>
      </p:sp>
      <p:sp>
        <p:nvSpPr>
          <p:cNvPr id="8" name="Slide Number Placeholder 7">
            <a:extLst>
              <a:ext uri="{FF2B5EF4-FFF2-40B4-BE49-F238E27FC236}">
                <a16:creationId xmlns:a16="http://schemas.microsoft.com/office/drawing/2014/main" id="{96CEABC0-0E70-80B7-DE6A-0D141DF5208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7</a:t>
            </a:fld>
            <a:endParaRPr lang="en-GB"/>
          </a:p>
        </p:txBody>
      </p:sp>
      <p:sp>
        <p:nvSpPr>
          <p:cNvPr id="14" name="TextBox 13">
            <a:extLst>
              <a:ext uri="{FF2B5EF4-FFF2-40B4-BE49-F238E27FC236}">
                <a16:creationId xmlns:a16="http://schemas.microsoft.com/office/drawing/2014/main" id="{CF552EE4-2B53-2748-4498-26470EAA6516}"/>
              </a:ext>
            </a:extLst>
          </p:cNvPr>
          <p:cNvSpPr txBox="1"/>
          <p:nvPr/>
        </p:nvSpPr>
        <p:spPr>
          <a:xfrm>
            <a:off x="5150067" y="6173831"/>
            <a:ext cx="1891865" cy="400110"/>
          </a:xfrm>
          <a:prstGeom prst="rect">
            <a:avLst/>
          </a:prstGeom>
          <a:noFill/>
        </p:spPr>
        <p:txBody>
          <a:bodyPr wrap="none" rtlCol="0">
            <a:spAutoFit/>
          </a:bodyPr>
          <a:lstStyle/>
          <a:p>
            <a:r>
              <a:rPr lang="en-US" sz="2000" dirty="0"/>
              <a:t>Fig 1: Interface</a:t>
            </a:r>
          </a:p>
        </p:txBody>
      </p:sp>
      <p:pic>
        <p:nvPicPr>
          <p:cNvPr id="5" name="Picture 4">
            <a:extLst>
              <a:ext uri="{FF2B5EF4-FFF2-40B4-BE49-F238E27FC236}">
                <a16:creationId xmlns:a16="http://schemas.microsoft.com/office/drawing/2014/main" id="{3B46986E-0A92-FAE0-E778-52A1293DDF70}"/>
              </a:ext>
            </a:extLst>
          </p:cNvPr>
          <p:cNvPicPr>
            <a:picLocks noChangeAspect="1"/>
          </p:cNvPicPr>
          <p:nvPr/>
        </p:nvPicPr>
        <p:blipFill>
          <a:blip r:embed="rId2"/>
          <a:stretch>
            <a:fillRect/>
          </a:stretch>
        </p:blipFill>
        <p:spPr>
          <a:xfrm>
            <a:off x="3061666" y="1898195"/>
            <a:ext cx="5730737" cy="4115157"/>
          </a:xfrm>
          <a:prstGeom prst="rect">
            <a:avLst/>
          </a:prstGeom>
        </p:spPr>
      </p:pic>
    </p:spTree>
    <p:extLst>
      <p:ext uri="{BB962C8B-B14F-4D97-AF65-F5344CB8AC3E}">
        <p14:creationId xmlns:p14="http://schemas.microsoft.com/office/powerpoint/2010/main" val="8207623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7D0ADC-5BFF-4023-8982-9ACF97F64F38}"/>
              </a:ext>
            </a:extLst>
          </p:cNvPr>
          <p:cNvSpPr>
            <a:spLocks noGrp="1"/>
          </p:cNvSpPr>
          <p:nvPr>
            <p:ph type="title"/>
          </p:nvPr>
        </p:nvSpPr>
        <p:spPr>
          <a:xfrm>
            <a:off x="738809" y="30250"/>
            <a:ext cx="10515600" cy="1325563"/>
          </a:xfrm>
        </p:spPr>
        <p:txBody>
          <a:bodyPr/>
          <a:lstStyle/>
          <a:p>
            <a:r>
              <a:rPr lang="en-US" sz="4400" dirty="0">
                <a:solidFill>
                  <a:srgbClr val="0070C0"/>
                </a:solidFill>
              </a:rPr>
              <a:t>Grayscale Conversion</a:t>
            </a:r>
          </a:p>
        </p:txBody>
      </p:sp>
      <p:sp>
        <p:nvSpPr>
          <p:cNvPr id="5" name="Date Placeholder 4">
            <a:extLst>
              <a:ext uri="{FF2B5EF4-FFF2-40B4-BE49-F238E27FC236}">
                <a16:creationId xmlns:a16="http://schemas.microsoft.com/office/drawing/2014/main" id="{AEE9BF23-881D-DD48-CCD6-0D7139973C9D}"/>
              </a:ext>
            </a:extLst>
          </p:cNvPr>
          <p:cNvSpPr>
            <a:spLocks noGrp="1"/>
          </p:cNvSpPr>
          <p:nvPr>
            <p:ph type="dt" idx="10"/>
          </p:nvPr>
        </p:nvSpPr>
        <p:spPr/>
        <p:txBody>
          <a:bodyPr/>
          <a:lstStyle/>
          <a:p>
            <a:fld id="{D0823E30-B3FF-4461-9E9C-E9C5409D7F44}" type="datetime1">
              <a:rPr lang="en-US" smtClean="0"/>
              <a:t>9/2/2024</a:t>
            </a:fld>
            <a:endParaRPr lang="en-US"/>
          </a:p>
        </p:txBody>
      </p:sp>
      <p:sp>
        <p:nvSpPr>
          <p:cNvPr id="7" name="Slide Number Placeholder 6">
            <a:extLst>
              <a:ext uri="{FF2B5EF4-FFF2-40B4-BE49-F238E27FC236}">
                <a16:creationId xmlns:a16="http://schemas.microsoft.com/office/drawing/2014/main" id="{126D4BF4-4E5A-8538-34F2-878B4CA7CF7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8</a:t>
            </a:fld>
            <a:endParaRPr lang="en-GB"/>
          </a:p>
        </p:txBody>
      </p:sp>
      <p:sp>
        <p:nvSpPr>
          <p:cNvPr id="13" name="TextBox 12">
            <a:extLst>
              <a:ext uri="{FF2B5EF4-FFF2-40B4-BE49-F238E27FC236}">
                <a16:creationId xmlns:a16="http://schemas.microsoft.com/office/drawing/2014/main" id="{3ECF92F5-F5AD-FA3E-ED34-D85304B256F9}"/>
              </a:ext>
            </a:extLst>
          </p:cNvPr>
          <p:cNvSpPr txBox="1"/>
          <p:nvPr/>
        </p:nvSpPr>
        <p:spPr>
          <a:xfrm>
            <a:off x="4039186" y="6156295"/>
            <a:ext cx="4113627" cy="400110"/>
          </a:xfrm>
          <a:prstGeom prst="rect">
            <a:avLst/>
          </a:prstGeom>
          <a:noFill/>
        </p:spPr>
        <p:txBody>
          <a:bodyPr wrap="none" rtlCol="0">
            <a:spAutoFit/>
          </a:bodyPr>
          <a:lstStyle/>
          <a:p>
            <a:r>
              <a:rPr lang="en-US" sz="2000" dirty="0"/>
              <a:t>Fig 2: Input and </a:t>
            </a:r>
            <a:r>
              <a:rPr lang="en-US" sz="2000" dirty="0" err="1"/>
              <a:t>Grayscaled</a:t>
            </a:r>
            <a:r>
              <a:rPr lang="en-US" sz="2000" dirty="0"/>
              <a:t> Image</a:t>
            </a:r>
          </a:p>
        </p:txBody>
      </p:sp>
      <p:sp>
        <p:nvSpPr>
          <p:cNvPr id="9" name="Content Placeholder 2">
            <a:extLst>
              <a:ext uri="{FF2B5EF4-FFF2-40B4-BE49-F238E27FC236}">
                <a16:creationId xmlns:a16="http://schemas.microsoft.com/office/drawing/2014/main" id="{B48FEB0B-DA0A-7F52-4686-2AA50CDA9560}"/>
              </a:ext>
            </a:extLst>
          </p:cNvPr>
          <p:cNvSpPr txBox="1">
            <a:spLocks/>
          </p:cNvSpPr>
          <p:nvPr/>
        </p:nvSpPr>
        <p:spPr>
          <a:xfrm>
            <a:off x="669235" y="1110007"/>
            <a:ext cx="10515600" cy="590017"/>
          </a:xfrm>
          <a:prstGeom prst="rect">
            <a:avLst/>
          </a:prstGeom>
          <a:noFill/>
          <a:ln>
            <a:noFill/>
          </a:ln>
        </p:spPr>
        <p:txBody>
          <a:bodyPr spcFirstLastPara="1" wrap="square" lIns="91425" tIns="45700" rIns="91425" bIns="45700" anchor="t" anchorCtr="0">
            <a:normAutofit lnSpcReduction="10000"/>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a:buSzPct val="100000"/>
            </a:pPr>
            <a:r>
              <a:rPr lang="en-US" dirty="0"/>
              <a:t>Input image is converted into </a:t>
            </a:r>
            <a:r>
              <a:rPr lang="en-US" dirty="0" err="1"/>
              <a:t>grayscaled</a:t>
            </a:r>
            <a:r>
              <a:rPr lang="en-US" dirty="0"/>
              <a:t> image for processing.</a:t>
            </a:r>
          </a:p>
          <a:p>
            <a:pPr marL="114300" indent="0">
              <a:buSzPct val="100000"/>
              <a:buFont typeface="Arial"/>
              <a:buNone/>
            </a:pPr>
            <a:endParaRPr lang="en-US" dirty="0"/>
          </a:p>
          <a:p>
            <a:pPr marL="114300" indent="0">
              <a:buSzPct val="100000"/>
              <a:buFont typeface="Arial"/>
              <a:buNone/>
            </a:pPr>
            <a:endParaRPr lang="en-US" dirty="0"/>
          </a:p>
          <a:p>
            <a:pPr>
              <a:buSzPct val="100000"/>
            </a:pPr>
            <a:endParaRPr lang="en-US" dirty="0"/>
          </a:p>
        </p:txBody>
      </p:sp>
      <p:pic>
        <p:nvPicPr>
          <p:cNvPr id="12" name="Picture 11">
            <a:extLst>
              <a:ext uri="{FF2B5EF4-FFF2-40B4-BE49-F238E27FC236}">
                <a16:creationId xmlns:a16="http://schemas.microsoft.com/office/drawing/2014/main" id="{DD39CED7-B948-B495-DE72-1D52FA53E115}"/>
              </a:ext>
            </a:extLst>
          </p:cNvPr>
          <p:cNvPicPr>
            <a:picLocks noChangeAspect="1"/>
          </p:cNvPicPr>
          <p:nvPr/>
        </p:nvPicPr>
        <p:blipFill>
          <a:blip r:embed="rId2"/>
          <a:stretch>
            <a:fillRect/>
          </a:stretch>
        </p:blipFill>
        <p:spPr>
          <a:xfrm>
            <a:off x="2880969" y="1975450"/>
            <a:ext cx="3041175" cy="4036690"/>
          </a:xfrm>
          <a:prstGeom prst="rect">
            <a:avLst/>
          </a:prstGeom>
        </p:spPr>
      </p:pic>
      <p:pic>
        <p:nvPicPr>
          <p:cNvPr id="15" name="Picture 14">
            <a:extLst>
              <a:ext uri="{FF2B5EF4-FFF2-40B4-BE49-F238E27FC236}">
                <a16:creationId xmlns:a16="http://schemas.microsoft.com/office/drawing/2014/main" id="{995C5322-7B06-76A8-9B80-DF680A2F3F94}"/>
              </a:ext>
            </a:extLst>
          </p:cNvPr>
          <p:cNvPicPr>
            <a:picLocks noChangeAspect="1"/>
          </p:cNvPicPr>
          <p:nvPr/>
        </p:nvPicPr>
        <p:blipFill>
          <a:blip r:embed="rId3"/>
          <a:stretch>
            <a:fillRect/>
          </a:stretch>
        </p:blipFill>
        <p:spPr>
          <a:xfrm>
            <a:off x="6632225" y="1975449"/>
            <a:ext cx="3041176" cy="4036690"/>
          </a:xfrm>
          <a:prstGeom prst="rect">
            <a:avLst/>
          </a:prstGeom>
        </p:spPr>
      </p:pic>
    </p:spTree>
    <p:extLst>
      <p:ext uri="{BB962C8B-B14F-4D97-AF65-F5344CB8AC3E}">
        <p14:creationId xmlns:p14="http://schemas.microsoft.com/office/powerpoint/2010/main" val="21676273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7D0ADC-5BFF-4023-8982-9ACF97F64F38}"/>
              </a:ext>
            </a:extLst>
          </p:cNvPr>
          <p:cNvSpPr>
            <a:spLocks noGrp="1"/>
          </p:cNvSpPr>
          <p:nvPr>
            <p:ph type="title"/>
          </p:nvPr>
        </p:nvSpPr>
        <p:spPr>
          <a:xfrm>
            <a:off x="838200" y="0"/>
            <a:ext cx="10515600" cy="1325563"/>
          </a:xfrm>
        </p:spPr>
        <p:txBody>
          <a:bodyPr/>
          <a:lstStyle/>
          <a:p>
            <a:r>
              <a:rPr lang="en-US" sz="4400" dirty="0">
                <a:solidFill>
                  <a:srgbClr val="0070C0"/>
                </a:solidFill>
              </a:rPr>
              <a:t>Smoothing</a:t>
            </a:r>
          </a:p>
        </p:txBody>
      </p:sp>
      <p:sp>
        <p:nvSpPr>
          <p:cNvPr id="5" name="Date Placeholder 4">
            <a:extLst>
              <a:ext uri="{FF2B5EF4-FFF2-40B4-BE49-F238E27FC236}">
                <a16:creationId xmlns:a16="http://schemas.microsoft.com/office/drawing/2014/main" id="{AEE9BF23-881D-DD48-CCD6-0D7139973C9D}"/>
              </a:ext>
            </a:extLst>
          </p:cNvPr>
          <p:cNvSpPr>
            <a:spLocks noGrp="1"/>
          </p:cNvSpPr>
          <p:nvPr>
            <p:ph type="dt" idx="10"/>
          </p:nvPr>
        </p:nvSpPr>
        <p:spPr/>
        <p:txBody>
          <a:bodyPr/>
          <a:lstStyle/>
          <a:p>
            <a:fld id="{D0823E30-B3FF-4461-9E9C-E9C5409D7F44}" type="datetime1">
              <a:rPr lang="en-US" smtClean="0"/>
              <a:t>9/2/2024</a:t>
            </a:fld>
            <a:endParaRPr lang="en-US"/>
          </a:p>
        </p:txBody>
      </p:sp>
      <p:sp>
        <p:nvSpPr>
          <p:cNvPr id="7" name="Slide Number Placeholder 6">
            <a:extLst>
              <a:ext uri="{FF2B5EF4-FFF2-40B4-BE49-F238E27FC236}">
                <a16:creationId xmlns:a16="http://schemas.microsoft.com/office/drawing/2014/main" id="{126D4BF4-4E5A-8538-34F2-878B4CA7CF7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9</a:t>
            </a:fld>
            <a:endParaRPr lang="en-GB"/>
          </a:p>
        </p:txBody>
      </p:sp>
      <p:sp>
        <p:nvSpPr>
          <p:cNvPr id="13" name="TextBox 12">
            <a:extLst>
              <a:ext uri="{FF2B5EF4-FFF2-40B4-BE49-F238E27FC236}">
                <a16:creationId xmlns:a16="http://schemas.microsoft.com/office/drawing/2014/main" id="{3ECF92F5-F5AD-FA3E-ED34-D85304B256F9}"/>
              </a:ext>
            </a:extLst>
          </p:cNvPr>
          <p:cNvSpPr txBox="1"/>
          <p:nvPr/>
        </p:nvSpPr>
        <p:spPr>
          <a:xfrm>
            <a:off x="4039186" y="6156295"/>
            <a:ext cx="3643946" cy="400110"/>
          </a:xfrm>
          <a:prstGeom prst="rect">
            <a:avLst/>
          </a:prstGeom>
          <a:noFill/>
        </p:spPr>
        <p:txBody>
          <a:bodyPr wrap="none" rtlCol="0">
            <a:spAutoFit/>
          </a:bodyPr>
          <a:lstStyle/>
          <a:p>
            <a:r>
              <a:rPr lang="en-US" sz="2000" dirty="0"/>
              <a:t>Fig 3: Input and Blurred Image</a:t>
            </a:r>
          </a:p>
        </p:txBody>
      </p:sp>
      <p:pic>
        <p:nvPicPr>
          <p:cNvPr id="6" name="Picture 5">
            <a:extLst>
              <a:ext uri="{FF2B5EF4-FFF2-40B4-BE49-F238E27FC236}">
                <a16:creationId xmlns:a16="http://schemas.microsoft.com/office/drawing/2014/main" id="{41A689F1-39FE-368C-8E60-AAE4D2512F69}"/>
              </a:ext>
            </a:extLst>
          </p:cNvPr>
          <p:cNvPicPr>
            <a:picLocks noChangeAspect="1"/>
          </p:cNvPicPr>
          <p:nvPr/>
        </p:nvPicPr>
        <p:blipFill>
          <a:blip r:embed="rId2"/>
          <a:stretch>
            <a:fillRect/>
          </a:stretch>
        </p:blipFill>
        <p:spPr>
          <a:xfrm>
            <a:off x="2395330" y="1978871"/>
            <a:ext cx="3047245" cy="4036689"/>
          </a:xfrm>
          <a:prstGeom prst="rect">
            <a:avLst/>
          </a:prstGeom>
        </p:spPr>
      </p:pic>
      <p:sp>
        <p:nvSpPr>
          <p:cNvPr id="8" name="Content Placeholder 2">
            <a:extLst>
              <a:ext uri="{FF2B5EF4-FFF2-40B4-BE49-F238E27FC236}">
                <a16:creationId xmlns:a16="http://schemas.microsoft.com/office/drawing/2014/main" id="{CAC320AC-2AE1-D23D-1E35-3AA20B15C48D}"/>
              </a:ext>
            </a:extLst>
          </p:cNvPr>
          <p:cNvSpPr txBox="1">
            <a:spLocks/>
          </p:cNvSpPr>
          <p:nvPr/>
        </p:nvSpPr>
        <p:spPr>
          <a:xfrm>
            <a:off x="669235" y="1110007"/>
            <a:ext cx="10515600" cy="718793"/>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a:buSzPct val="100000"/>
            </a:pPr>
            <a:r>
              <a:rPr lang="en-US" dirty="0"/>
              <a:t>The </a:t>
            </a:r>
            <a:r>
              <a:rPr lang="en-US" dirty="0" err="1"/>
              <a:t>grayscaled</a:t>
            </a:r>
            <a:r>
              <a:rPr lang="en-US" dirty="0"/>
              <a:t> image is blurred using gaussian filter.</a:t>
            </a:r>
          </a:p>
          <a:p>
            <a:pPr marL="114300" indent="0">
              <a:buSzPct val="100000"/>
              <a:buFont typeface="Arial"/>
              <a:buNone/>
            </a:pPr>
            <a:endParaRPr lang="en-US" dirty="0"/>
          </a:p>
          <a:p>
            <a:pPr marL="114300" indent="0">
              <a:buSzPct val="100000"/>
              <a:buFont typeface="Arial"/>
              <a:buNone/>
            </a:pPr>
            <a:endParaRPr lang="en-US" dirty="0"/>
          </a:p>
          <a:p>
            <a:pPr>
              <a:buSzPct val="100000"/>
            </a:pPr>
            <a:endParaRPr lang="en-US" dirty="0"/>
          </a:p>
        </p:txBody>
      </p:sp>
      <p:pic>
        <p:nvPicPr>
          <p:cNvPr id="11" name="Picture 10">
            <a:extLst>
              <a:ext uri="{FF2B5EF4-FFF2-40B4-BE49-F238E27FC236}">
                <a16:creationId xmlns:a16="http://schemas.microsoft.com/office/drawing/2014/main" id="{4A755799-9EA1-19D9-E963-345F95C7CEA4}"/>
              </a:ext>
            </a:extLst>
          </p:cNvPr>
          <p:cNvPicPr>
            <a:picLocks noChangeAspect="1"/>
          </p:cNvPicPr>
          <p:nvPr/>
        </p:nvPicPr>
        <p:blipFill>
          <a:blip r:embed="rId3"/>
          <a:stretch>
            <a:fillRect/>
          </a:stretch>
        </p:blipFill>
        <p:spPr>
          <a:xfrm>
            <a:off x="6749426" y="1978870"/>
            <a:ext cx="3047245" cy="4036689"/>
          </a:xfrm>
          <a:prstGeom prst="rect">
            <a:avLst/>
          </a:prstGeom>
        </p:spPr>
      </p:pic>
    </p:spTree>
    <p:extLst>
      <p:ext uri="{BB962C8B-B14F-4D97-AF65-F5344CB8AC3E}">
        <p14:creationId xmlns:p14="http://schemas.microsoft.com/office/powerpoint/2010/main" val="3979728320"/>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3965</TotalTime>
  <Words>574</Words>
  <Application>Microsoft Office PowerPoint</Application>
  <PresentationFormat>Widescreen</PresentationFormat>
  <Paragraphs>132</Paragraphs>
  <Slides>17</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Times New Roman</vt:lpstr>
      <vt:lpstr>Wingdings</vt:lpstr>
      <vt:lpstr>Office Theme</vt:lpstr>
      <vt:lpstr>   Optical Mark Recognition</vt:lpstr>
      <vt:lpstr>Outlines</vt:lpstr>
      <vt:lpstr>Objectives</vt:lpstr>
      <vt:lpstr>Introduction</vt:lpstr>
      <vt:lpstr>Tools Used</vt:lpstr>
      <vt:lpstr>Methodology</vt:lpstr>
      <vt:lpstr>GUI</vt:lpstr>
      <vt:lpstr>Grayscale Conversion</vt:lpstr>
      <vt:lpstr>Smoothing</vt:lpstr>
      <vt:lpstr>Edge Detection</vt:lpstr>
      <vt:lpstr>Contour Detection</vt:lpstr>
      <vt:lpstr>Answer Section</vt:lpstr>
      <vt:lpstr>Grading Section</vt:lpstr>
      <vt:lpstr>Save Result</vt:lpstr>
      <vt:lpstr>Limitations</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L1: Introduction</dc:title>
  <dc:creator>Microsoft Office User</dc:creator>
  <cp:lastModifiedBy>Md. Zakaria Hossain</cp:lastModifiedBy>
  <cp:revision>123</cp:revision>
  <dcterms:created xsi:type="dcterms:W3CDTF">2022-05-28T04:31:37Z</dcterms:created>
  <dcterms:modified xsi:type="dcterms:W3CDTF">2024-09-02T04:52:06Z</dcterms:modified>
</cp:coreProperties>
</file>