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6"/>
  </p:notesMasterIdLst>
  <p:sldIdLst>
    <p:sldId id="279" r:id="rId2"/>
    <p:sldId id="278" r:id="rId3"/>
    <p:sldId id="280" r:id="rId4"/>
    <p:sldId id="286" r:id="rId5"/>
    <p:sldId id="281" r:id="rId6"/>
    <p:sldId id="287" r:id="rId7"/>
    <p:sldId id="288" r:id="rId8"/>
    <p:sldId id="303" r:id="rId9"/>
    <p:sldId id="298" r:id="rId10"/>
    <p:sldId id="276" r:id="rId11"/>
    <p:sldId id="299" r:id="rId12"/>
    <p:sldId id="291" r:id="rId13"/>
    <p:sldId id="304" r:id="rId14"/>
    <p:sldId id="293" r:id="rId15"/>
    <p:sldId id="295" r:id="rId16"/>
    <p:sldId id="294" r:id="rId17"/>
    <p:sldId id="296" r:id="rId18"/>
    <p:sldId id="289" r:id="rId19"/>
    <p:sldId id="305" r:id="rId20"/>
    <p:sldId id="306" r:id="rId21"/>
    <p:sldId id="300" r:id="rId22"/>
    <p:sldId id="301" r:id="rId23"/>
    <p:sldId id="302" r:id="rId24"/>
    <p:sldId id="28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F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806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A1297-E9DE-47A3-B0E9-F950A6F24ACF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D3DAD-87B2-499C-ADC9-FFF2C2AF1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29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3DAD-87B2-499C-ADC9-FFF2C2AF10B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3DAD-87B2-499C-ADC9-FFF2C2AF10B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91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3DAD-87B2-499C-ADC9-FFF2C2AF10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9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8D3DAD-87B2-499C-ADC9-FFF2C2AF10B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0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0D20523-553A-4FE0-B964-8468563BFF71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2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86000">
              <a:schemeClr val="tx1">
                <a:lumMod val="95000"/>
              </a:schemeClr>
            </a:gs>
            <a:gs pos="100000">
              <a:schemeClr val="tx1">
                <a:lumMod val="8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2" y="23085"/>
            <a:ext cx="12191999" cy="364902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63" y="920497"/>
            <a:ext cx="11204501" cy="2122933"/>
          </a:xfrm>
        </p:spPr>
        <p:txBody>
          <a:bodyPr vert="horz" lIns="91440" tIns="0" rIns="45720" bIns="0" rtlCol="0" anchor="b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ctr">
              <a:defRPr sz="4800" b="1">
                <a:latin typeface="+mn-lt"/>
                <a:cs typeface="Times New Roman" panose="02020603050405020304" pitchFamily="18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1714" y="3832061"/>
            <a:ext cx="9933049" cy="2644938"/>
          </a:xfrm>
          <a:noFill/>
        </p:spPr>
        <p:txBody>
          <a:bodyPr lIns="118872" tIns="0" rIns="45720" bIns="0" anchor="t" anchorCtr="0">
            <a:normAutofit/>
          </a:bodyPr>
          <a:lstStyle>
            <a:lvl1pPr marL="0" indent="0" algn="l">
              <a:buNone/>
              <a:defRPr sz="2400">
                <a:solidFill>
                  <a:srgbClr val="002060"/>
                </a:solidFill>
                <a:latin typeface="+mn-lt"/>
                <a:cs typeface="Times New Roman" panose="020206030504050203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48C0F-4910-4CDD-B458-AD56032ADBCA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9195" y="6476999"/>
            <a:ext cx="1151205" cy="274320"/>
          </a:xfrm>
        </p:spPr>
        <p:txBody>
          <a:bodyPr/>
          <a:lstStyle/>
          <a:p>
            <a:fld id="{302755A7-14C3-4271-9743-D1DE7E0E674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0" y="3729228"/>
            <a:ext cx="12192000" cy="457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4775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6619E-C660-41D9-8BF2-4778C7CAC87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98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8798560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 bwMode="ltGray">
          <a:xfrm>
            <a:off x="8863584" y="0"/>
            <a:ext cx="33528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1DF29-DA9D-4B31-914E-9D354B509C9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796" y="6377460"/>
            <a:ext cx="5115205" cy="365125"/>
          </a:xfrm>
        </p:spPr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037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7774-F306-425A-A00C-924D4B05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A6FA-B7B1-4120-A7FA-011A46D4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8B14E-F475-45D0-A9E8-18876BDBB73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57B09-FADC-4712-B6A5-AF6D9CCB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AEB9-AED3-472F-9D09-32ECD89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8674" y="1214847"/>
            <a:ext cx="11639007" cy="5338353"/>
          </a:xfrm>
        </p:spPr>
        <p:txBody>
          <a:bodyPr/>
          <a:lstStyle>
            <a:lvl1pPr>
              <a:defRPr sz="28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26866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7774-F306-425A-A00C-924D4B05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A6FA-B7B1-4120-A7FA-011A46D4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CD816-1D31-48D4-92DC-78941CBD607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57B09-FADC-4712-B6A5-AF6D9CCB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AEB9-AED3-472F-9D09-32ECD89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8674" y="1214847"/>
            <a:ext cx="11639007" cy="5338353"/>
          </a:xfrm>
        </p:spPr>
        <p:txBody>
          <a:bodyPr/>
          <a:lstStyle>
            <a:lvl1pPr>
              <a:defRPr sz="28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615769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81000"/>
            <a:ext cx="10769600" cy="370042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the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75789"/>
            <a:ext cx="10972800" cy="5127315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2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Font typeface="Wingdings" panose="05000000000000000000" pitchFamily="2" charset="2"/>
              <a:buChar char="v"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600" b="1"/>
            </a:lvl4pPr>
            <a:lvl5pPr>
              <a:defRPr sz="1400" b="1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026400" y="6188076"/>
            <a:ext cx="2844800" cy="441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2400" smtClean="0"/>
              <a:pPr/>
              <a:t>‹#›</a:t>
            </a:fld>
            <a:endParaRPr lang="en-US" sz="2000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609600" y="274640"/>
            <a:ext cx="10972800" cy="598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 userDrawn="1"/>
        </p:nvSpPr>
        <p:spPr>
          <a:xfrm>
            <a:off x="10107827" y="6096001"/>
            <a:ext cx="956741" cy="6183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noFill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13299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7774-F306-425A-A00C-924D4B05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3BA6FA-B7B1-4120-A7FA-011A46D4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0B08-7AAD-4B73-9F57-A29F35ADE54D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357B09-FADC-4712-B6A5-AF6D9CCBE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1BAEB9-AED3-472F-9D09-32ECD894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8674" y="1214847"/>
            <a:ext cx="11639007" cy="5338353"/>
          </a:xfrm>
        </p:spPr>
        <p:txBody>
          <a:bodyPr/>
          <a:lstStyle>
            <a:lvl1pPr>
              <a:defRPr sz="2800">
                <a:latin typeface="+mn-lt"/>
                <a:cs typeface="Times New Roman" panose="02020603050405020304" pitchFamily="18" charset="0"/>
              </a:defRPr>
            </a:lvl1pPr>
            <a:lvl2pPr>
              <a:defRPr sz="2400">
                <a:latin typeface="+mn-lt"/>
                <a:cs typeface="Times New Roman" panose="02020603050405020304" pitchFamily="18" charset="0"/>
              </a:defRPr>
            </a:lvl2pPr>
            <a:lvl3pPr>
              <a:defRPr sz="2000">
                <a:latin typeface="+mn-lt"/>
                <a:cs typeface="Times New Roman" panose="02020603050405020304" pitchFamily="18" charset="0"/>
              </a:defRPr>
            </a:lvl3pPr>
            <a:lvl4pPr>
              <a:defRPr sz="2000">
                <a:latin typeface="+mn-lt"/>
                <a:cs typeface="Times New Roman" panose="02020603050405020304" pitchFamily="18" charset="0"/>
              </a:defRPr>
            </a:lvl4pPr>
            <a:lvl5pPr>
              <a:defRPr sz="1800">
                <a:latin typeface="+mn-lt"/>
                <a:cs typeface="Times New Roman" panose="02020603050405020304" pitchFamily="18" charset="0"/>
              </a:defRPr>
            </a:lvl5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01958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12192000" cy="260252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12192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8FC90-27E5-43E0-9DB1-FB52C7F2A292}" type="datetime1">
              <a:rPr lang="en-US" smtClean="0">
                <a:solidFill>
                  <a:prstClr val="white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white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43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66800"/>
            <a:ext cx="5384800" cy="5330952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66800"/>
            <a:ext cx="5384800" cy="53309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960F-3C0D-4BF8-BFFD-887E62A01B2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38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EF1D-6B44-42E1-BB87-B0DF7893BFEB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15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3EF59-4E16-4075-93DF-8612750134E4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13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34A3E-3869-4ED9-BD37-73376CDB5E28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09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851C0-E6A6-4273-AE09-DD6F9D067037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2" name="Rectangle 11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113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19456" y="1170432"/>
            <a:ext cx="3364992" cy="201168"/>
          </a:xfrm>
        </p:spPr>
        <p:txBody>
          <a:bodyPr/>
          <a:lstStyle/>
          <a:p>
            <a:fld id="{CBCB0AB0-5EA5-4C3C-B346-F9E5F12F5695}" type="datetime1">
              <a:rPr lang="en-US" smtClean="0">
                <a:solidFill>
                  <a:prstClr val="black">
                    <a:tint val="95000"/>
                  </a:prstClr>
                </a:solidFill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 bwMode="invGray">
          <a:xfrm>
            <a:off x="3807649" y="0"/>
            <a:ext cx="6096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744" y="1170432"/>
            <a:ext cx="6925056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9104" y="1170432"/>
            <a:ext cx="978485" cy="201168"/>
          </a:xfrm>
        </p:spPr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71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097282"/>
            <a:ext cx="12192000" cy="91440"/>
          </a:xfrm>
          <a:prstGeom prst="rect">
            <a:avLst/>
          </a:prstGeom>
          <a:blipFill>
            <a:blip r:embed="rId16"/>
            <a:tile tx="0" ty="0" sx="100000" sy="100000" flip="none" algn="tl"/>
          </a:blip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 bwMode="ltGray">
          <a:xfrm>
            <a:off x="-1" y="0"/>
            <a:ext cx="12191999" cy="10776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800" dirty="0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8674" y="68582"/>
            <a:ext cx="11639007" cy="963384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" y="1208320"/>
            <a:ext cx="11673840" cy="5375360"/>
          </a:xfrm>
          <a:prstGeom prst="rect">
            <a:avLst/>
          </a:prstGeom>
          <a:noFill/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63" y="6583680"/>
            <a:ext cx="28448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9A61D06-FF70-4614-8B66-BFDA956B49BA}" type="datetime1">
              <a:rPr lang="en-US" smtClean="0">
                <a:solidFill>
                  <a:prstClr val="black">
                    <a:tint val="95000"/>
                  </a:prstClr>
                </a:solidFill>
                <a:latin typeface="Arial" charset="0"/>
                <a:cs typeface="Arial" charset="0"/>
              </a:rPr>
              <a:t>12/3/2023</a:t>
            </a:fld>
            <a:endParaRPr lang="en-US">
              <a:solidFill>
                <a:prstClr val="black">
                  <a:tint val="9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1458" y="6583680"/>
            <a:ext cx="7343625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>
                  <a:tint val="9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37315" y="6583680"/>
            <a:ext cx="978485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2000" b="1">
                <a:solidFill>
                  <a:srgbClr val="002060"/>
                </a:solidFill>
              </a:defRPr>
            </a:lvl1pPr>
            <a:extLst/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02755A7-14C3-4271-9743-D1DE7E0E674B}" type="slidenum">
              <a:rPr lang="en-US" smtClean="0"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39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accent1">
              <a:satMod val="150000"/>
            </a:schemeClr>
          </a:solidFill>
          <a:effectLst/>
          <a:latin typeface="Calibri" panose="020F0502020204030204" pitchFamily="34" charset="0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spcAft>
          <a:spcPts val="600"/>
        </a:spcAft>
        <a:buClr>
          <a:schemeClr val="accent1"/>
        </a:buClr>
        <a:buSzPct val="80000"/>
        <a:buFont typeface="Wingdings 2"/>
        <a:buChar char="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ts val="0"/>
        </a:spcBef>
        <a:spcAft>
          <a:spcPts val="600"/>
        </a:spcAft>
        <a:buClr>
          <a:schemeClr val="accent2"/>
        </a:buClr>
        <a:buSzPct val="90000"/>
        <a:buFont typeface="Wingdings"/>
        <a:buChar char="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18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android-location-api-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jahid85/shongket-bangla-sign-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30299" y="1382267"/>
            <a:ext cx="11204501" cy="212293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Mute Assistant System</a:t>
            </a:r>
            <a:br>
              <a:rPr lang="en-US" dirty="0">
                <a:latin typeface="Times New Roman" panose="02020603050405020304" pitchFamily="18" charset="0"/>
              </a:rPr>
            </a:br>
            <a:endParaRPr lang="en-US" b="0" dirty="0">
              <a:latin typeface="Times New Roman" panose="02020603050405020304" pitchFamily="18" charset="0"/>
            </a:endParaRPr>
          </a:p>
        </p:txBody>
      </p:sp>
      <p:sp>
        <p:nvSpPr>
          <p:cNvPr id="7" name="Subtitle 5"/>
          <p:cNvSpPr txBox="1">
            <a:spLocks/>
          </p:cNvSpPr>
          <p:nvPr/>
        </p:nvSpPr>
        <p:spPr>
          <a:xfrm>
            <a:off x="7608570" y="4237135"/>
            <a:ext cx="3634740" cy="2068971"/>
          </a:xfrm>
          <a:prstGeom prst="rect">
            <a:avLst/>
          </a:prstGeom>
          <a:noFill/>
        </p:spPr>
        <p:txBody>
          <a:bodyPr vert="horz" lIns="118872" tIns="0" rIns="45720" bIns="0" rtlCol="0" anchor="t" anchorCtr="0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solidFill>
                  <a:srgbClr val="002060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Md. Zakaria Hossain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Roll: 1907056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Md.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Mahir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Abrar Khan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Roll: 1907008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350CED-B42B-41BE-851E-1AE208A9E3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4038428"/>
            <a:ext cx="652129" cy="7621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82600" y="137847"/>
            <a:ext cx="11176000" cy="73866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3200: System Development Project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 December 2023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479EE2-3FF8-BB6F-F9CB-9B8A5A11EE8B}"/>
              </a:ext>
            </a:extLst>
          </p:cNvPr>
          <p:cNvCxnSpPr/>
          <p:nvPr/>
        </p:nvCxnSpPr>
        <p:spPr>
          <a:xfrm>
            <a:off x="8290560" y="11353800"/>
            <a:ext cx="113538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ubtitle 5">
            <a:extLst>
              <a:ext uri="{FF2B5EF4-FFF2-40B4-BE49-F238E27FC236}">
                <a16:creationId xmlns:a16="http://schemas.microsoft.com/office/drawing/2014/main" id="{10066C9A-C9FF-C8FE-1225-6C0725310FA7}"/>
              </a:ext>
            </a:extLst>
          </p:cNvPr>
          <p:cNvSpPr txBox="1">
            <a:spLocks/>
          </p:cNvSpPr>
          <p:nvPr/>
        </p:nvSpPr>
        <p:spPr>
          <a:xfrm>
            <a:off x="326684" y="4038428"/>
            <a:ext cx="7503160" cy="2628814"/>
          </a:xfrm>
          <a:prstGeom prst="rect">
            <a:avLst/>
          </a:prstGeom>
          <a:noFill/>
        </p:spPr>
        <p:txBody>
          <a:bodyPr vert="horz" lIns="118872" tIns="0" rIns="45720" bIns="0" rtlCol="0" anchor="t" anchorCtr="0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/>
              <a:buNone/>
              <a:defRPr kumimoji="0" sz="2400" kern="1200">
                <a:solidFill>
                  <a:srgbClr val="002060"/>
                </a:solidFill>
                <a:latin typeface="+mn-lt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90000"/>
              <a:buFont typeface="Wingdings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Supervised By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Dr. Sk. Md.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Masudul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 Ahsan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Professor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Department of Computer Science and Engineering 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Khulna University of Engineering &amp; Technology, KUET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332E8A-1813-54B9-2471-0A2B9E48A04A}"/>
              </a:ext>
            </a:extLst>
          </p:cNvPr>
          <p:cNvCxnSpPr>
            <a:cxnSpLocks/>
          </p:cNvCxnSpPr>
          <p:nvPr/>
        </p:nvCxnSpPr>
        <p:spPr>
          <a:xfrm>
            <a:off x="7391400" y="4038600"/>
            <a:ext cx="0" cy="24660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6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CAB3-B1EB-B6FD-83DD-72A134AA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4868A-3F73-EEA6-C456-A669468DF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75" y="1214847"/>
            <a:ext cx="11456126" cy="557457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</a:rPr>
              <a:t>Model Implementation:</a:t>
            </a:r>
          </a:p>
          <a:p>
            <a:pPr lvl="1"/>
            <a:endParaRPr lang="en-US" dirty="0"/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0638F864-D397-CBDA-624E-E4B7A92C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2B064-A56C-8F7D-3D8D-D0BC5866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362200"/>
            <a:ext cx="6203315" cy="343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95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D38E-0898-2874-BE96-669307A0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	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C3B447-7EA8-003F-7DCB-3743DDB0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8121F-A4CE-755D-6906-868742608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Android Studio</a:t>
            </a:r>
            <a:endParaRPr lang="en-A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Java</a:t>
            </a:r>
            <a:endParaRPr lang="en-A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Python</a:t>
            </a:r>
            <a:endParaRPr lang="en-A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PHP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Javascript</a:t>
            </a:r>
            <a:endParaRPr lang="en-US" b="1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Laravel</a:t>
            </a:r>
          </a:p>
          <a:p>
            <a:pPr>
              <a:lnSpc>
                <a:spcPct val="150000"/>
              </a:lnSpc>
            </a:pPr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Vscode</a:t>
            </a:r>
            <a:endParaRPr lang="en-AU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10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20E3-0262-7F7E-43B1-5B3C4A90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Design(User)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87861-A3E6-F023-ED46-EA87B562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736169-3BCC-ADF8-29BC-42C6A822F9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898" y="1676401"/>
            <a:ext cx="2057402" cy="3886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B3D854-3393-4A51-2517-BBCAFC0150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1676400"/>
            <a:ext cx="2057401" cy="38862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14EBC6D-7674-4F0F-4922-9E029BCE15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76401"/>
            <a:ext cx="2057401" cy="3886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7F7D10-C7FD-7D88-47DB-14A7A00FB782}"/>
              </a:ext>
            </a:extLst>
          </p:cNvPr>
          <p:cNvSpPr txBox="1"/>
          <p:nvPr/>
        </p:nvSpPr>
        <p:spPr>
          <a:xfrm>
            <a:off x="2438399" y="583336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Signup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02E866-AA1F-4DB1-93DD-173D8E13F720}"/>
              </a:ext>
            </a:extLst>
          </p:cNvPr>
          <p:cNvSpPr txBox="1"/>
          <p:nvPr/>
        </p:nvSpPr>
        <p:spPr>
          <a:xfrm>
            <a:off x="5492458" y="5833363"/>
            <a:ext cx="978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Signin</a:t>
            </a:r>
            <a:endParaRPr lang="en-US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C28CF1-6A56-D224-903C-B882BE40BC5A}"/>
              </a:ext>
            </a:extLst>
          </p:cNvPr>
          <p:cNvSpPr txBox="1"/>
          <p:nvPr/>
        </p:nvSpPr>
        <p:spPr>
          <a:xfrm>
            <a:off x="8305799" y="5833363"/>
            <a:ext cx="2057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Forgot password</a:t>
            </a:r>
          </a:p>
        </p:txBody>
      </p:sp>
    </p:spTree>
    <p:extLst>
      <p:ext uri="{BB962C8B-B14F-4D97-AF65-F5344CB8AC3E}">
        <p14:creationId xmlns:p14="http://schemas.microsoft.com/office/powerpoint/2010/main" val="848165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20E3-0262-7F7E-43B1-5B3C4A904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87861-A3E6-F023-ED46-EA87B562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CDB7BC-AB6B-88F3-1509-4408CCD34C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51214"/>
            <a:ext cx="2057400" cy="3886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BB521-1FB7-4D59-0F53-29CA30AE5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1589314"/>
            <a:ext cx="2057400" cy="3886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E7D0B9-012D-5F98-8097-CFB965723FE1}"/>
              </a:ext>
            </a:extLst>
          </p:cNvPr>
          <p:cNvSpPr txBox="1"/>
          <p:nvPr/>
        </p:nvSpPr>
        <p:spPr>
          <a:xfrm>
            <a:off x="1066800" y="5586369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Navigation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F80BE-893F-3C6E-1356-203E6B41C924}"/>
              </a:ext>
            </a:extLst>
          </p:cNvPr>
          <p:cNvSpPr txBox="1"/>
          <p:nvPr/>
        </p:nvSpPr>
        <p:spPr>
          <a:xfrm>
            <a:off x="3867150" y="5664420"/>
            <a:ext cx="13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Homepage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DFB3AC-36D3-41E5-A5B8-0F90C07FF3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497258"/>
            <a:ext cx="1981200" cy="3962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D52D92-DF2D-4925-83BB-CAC7F1FED8BB}"/>
              </a:ext>
            </a:extLst>
          </p:cNvPr>
          <p:cNvSpPr txBox="1"/>
          <p:nvPr/>
        </p:nvSpPr>
        <p:spPr>
          <a:xfrm>
            <a:off x="6705600" y="566442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Video to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05AB4B-448C-4062-AED9-CC5A92C75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5400" y="1497258"/>
            <a:ext cx="2055641" cy="37605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57FB7FA-39AE-4FCA-97C9-CDB72EF0161E}"/>
              </a:ext>
            </a:extLst>
          </p:cNvPr>
          <p:cNvSpPr txBox="1"/>
          <p:nvPr/>
        </p:nvSpPr>
        <p:spPr>
          <a:xfrm>
            <a:off x="9066041" y="5568341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Text to video</a:t>
            </a:r>
          </a:p>
        </p:txBody>
      </p:sp>
    </p:spTree>
    <p:extLst>
      <p:ext uri="{BB962C8B-B14F-4D97-AF65-F5344CB8AC3E}">
        <p14:creationId xmlns:p14="http://schemas.microsoft.com/office/powerpoint/2010/main" val="238647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39D6A-4019-1ED6-CE19-B0BC1FBC4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025BCC-3303-5B21-DD52-CD30A1D3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FDEC62-7363-129A-18DD-5831CA97E6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524000"/>
            <a:ext cx="2247900" cy="426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40BF78-F6E8-3390-1A25-FC84BE71AC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7110"/>
            <a:ext cx="2247900" cy="4267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D5B5F8F-5F2B-A84F-2BF6-FFF33EEE12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524000"/>
            <a:ext cx="2247900" cy="42672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829D48-B169-DD46-6B89-9F96311DBB58}"/>
              </a:ext>
            </a:extLst>
          </p:cNvPr>
          <p:cNvSpPr txBox="1"/>
          <p:nvPr/>
        </p:nvSpPr>
        <p:spPr>
          <a:xfrm>
            <a:off x="2419350" y="594360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Profile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2BB2B1-3BCB-34D5-53DF-1B6EC562C493}"/>
              </a:ext>
            </a:extLst>
          </p:cNvPr>
          <p:cNvSpPr txBox="1"/>
          <p:nvPr/>
        </p:nvSpPr>
        <p:spPr>
          <a:xfrm>
            <a:off x="5276850" y="5943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Edit Profile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DA46D1-4B16-907A-398A-1264DBAEAE5A}"/>
              </a:ext>
            </a:extLst>
          </p:cNvPr>
          <p:cNvSpPr txBox="1"/>
          <p:nvPr/>
        </p:nvSpPr>
        <p:spPr>
          <a:xfrm>
            <a:off x="8401050" y="59436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393491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1CB23-0CF9-EDDF-F03E-325C1C6E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3194F-110D-224D-DD84-6B8715C8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01697F-C207-E9B5-9A87-2882423A01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083" y="1524000"/>
            <a:ext cx="2209800" cy="426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D26529-D693-65D0-B485-2BAF821897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227" y="1524000"/>
            <a:ext cx="2209800" cy="426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DE497C-281B-A22A-1BC6-75AB897229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524000"/>
            <a:ext cx="2209800" cy="42672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B40F623-6A02-29B6-2881-4258E9CE4C01}"/>
              </a:ext>
            </a:extLst>
          </p:cNvPr>
          <p:cNvSpPr txBox="1"/>
          <p:nvPr/>
        </p:nvSpPr>
        <p:spPr>
          <a:xfrm>
            <a:off x="2601682" y="5883124"/>
            <a:ext cx="990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History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7104FD-C93F-6FDA-6571-FE8179521D8E}"/>
              </a:ext>
            </a:extLst>
          </p:cNvPr>
          <p:cNvSpPr txBox="1"/>
          <p:nvPr/>
        </p:nvSpPr>
        <p:spPr>
          <a:xfrm>
            <a:off x="5472790" y="5883124"/>
            <a:ext cx="11266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Payment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3D07D3-251F-B304-A3A3-6BBC23A43A07}"/>
              </a:ext>
            </a:extLst>
          </p:cNvPr>
          <p:cNvSpPr txBox="1"/>
          <p:nvPr/>
        </p:nvSpPr>
        <p:spPr>
          <a:xfrm>
            <a:off x="8249425" y="5878632"/>
            <a:ext cx="1408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526318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DB55-F09A-DF9C-B41B-AB37ED5CC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0E7D1B-5F71-940D-67B9-DB6BE24D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4BB6C-156C-5CB4-2948-B24CA0EF64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448" y="1524000"/>
            <a:ext cx="2362200" cy="441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9ACC3F-7B2E-8F74-C9CA-25CB34E277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824" y="1524000"/>
            <a:ext cx="2362200" cy="441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8A7C44-BD3F-9437-7971-6A46DEE324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524000"/>
            <a:ext cx="2362200" cy="441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9B1E4F-CCA9-7F4F-85AA-C372CF61D6A5}"/>
              </a:ext>
            </a:extLst>
          </p:cNvPr>
          <p:cNvSpPr txBox="1"/>
          <p:nvPr/>
        </p:nvSpPr>
        <p:spPr>
          <a:xfrm>
            <a:off x="2368147" y="5943600"/>
            <a:ext cx="1066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Settings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263B7-9456-420D-AA9C-3688C5D3C112}"/>
              </a:ext>
            </a:extLst>
          </p:cNvPr>
          <p:cNvSpPr txBox="1"/>
          <p:nvPr/>
        </p:nvSpPr>
        <p:spPr>
          <a:xfrm>
            <a:off x="5241724" y="594843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Privacy Policy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C631AB-4502-5DB9-5AE3-9A7FDB7CC764}"/>
              </a:ext>
            </a:extLst>
          </p:cNvPr>
          <p:cNvSpPr txBox="1"/>
          <p:nvPr/>
        </p:nvSpPr>
        <p:spPr>
          <a:xfrm>
            <a:off x="8001000" y="59436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Terms and Conditions</a:t>
            </a:r>
          </a:p>
        </p:txBody>
      </p:sp>
    </p:spTree>
    <p:extLst>
      <p:ext uri="{BB962C8B-B14F-4D97-AF65-F5344CB8AC3E}">
        <p14:creationId xmlns:p14="http://schemas.microsoft.com/office/powerpoint/2010/main" val="169172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312E5-70C8-B72D-3E76-A3181DC66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Design(Admin) 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92AC0A-323A-AB4B-A1B8-BE80AF4E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C7873E-A6A9-8AD5-6F23-DEBBB5EA49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686" y="1371600"/>
            <a:ext cx="10058400" cy="44567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EB4345B-5F68-AFFC-0855-94C7F5DE0810}"/>
              </a:ext>
            </a:extLst>
          </p:cNvPr>
          <p:cNvSpPr txBox="1"/>
          <p:nvPr/>
        </p:nvSpPr>
        <p:spPr>
          <a:xfrm>
            <a:off x="5391150" y="6005969"/>
            <a:ext cx="1409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4DA6C-2EC4-4E75-99CC-8FF57311F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43" y="1371600"/>
            <a:ext cx="11091314" cy="524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44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D463-870C-7BED-9A9C-A069751A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FADE9-897D-0745-0655-9EAC94D9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7ACBF-4F89-2279-49B0-CE65E0EBC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371600"/>
            <a:ext cx="9753600" cy="4640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90B927-BA91-649D-7709-68D176FC732A}"/>
              </a:ext>
            </a:extLst>
          </p:cNvPr>
          <p:cNvSpPr txBox="1"/>
          <p:nvPr/>
        </p:nvSpPr>
        <p:spPr>
          <a:xfrm>
            <a:off x="5705475" y="6151759"/>
            <a:ext cx="781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Signs</a:t>
            </a:r>
          </a:p>
        </p:txBody>
      </p:sp>
    </p:spTree>
    <p:extLst>
      <p:ext uri="{BB962C8B-B14F-4D97-AF65-F5344CB8AC3E}">
        <p14:creationId xmlns:p14="http://schemas.microsoft.com/office/powerpoint/2010/main" val="203691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CD463-870C-7BED-9A9C-A069751A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BFADE9-897D-0745-0655-9EAC94D9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0B927-BA91-649D-7709-68D176FC732A}"/>
              </a:ext>
            </a:extLst>
          </p:cNvPr>
          <p:cNvSpPr txBox="1"/>
          <p:nvPr/>
        </p:nvSpPr>
        <p:spPr>
          <a:xfrm>
            <a:off x="5367337" y="6197566"/>
            <a:ext cx="1457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Categories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37DCE-D6A9-CDEB-135E-246DE681F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371600"/>
            <a:ext cx="97536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4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74" y="0"/>
            <a:ext cx="11639007" cy="96338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8674" y="1219201"/>
            <a:ext cx="11639007" cy="502920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</a:rPr>
              <a:t>Introduction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Related work 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Objectives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System Architecture</a:t>
            </a:r>
            <a:endParaRPr lang="bn-IN" sz="2600" dirty="0">
              <a:latin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</a:rPr>
              <a:t>Methodology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Tools used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UI design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Conclusions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Future Study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22338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BB1A2-C0A3-4CD7-91B9-94B4C2C2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13D466-E8AC-4B89-A77D-E8BE85CC9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0848A-E3B8-4A49-90E1-D520E1849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8133"/>
            <a:ext cx="10515600" cy="498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406877-386D-404D-8B36-63F02ACACBA7}"/>
              </a:ext>
            </a:extLst>
          </p:cNvPr>
          <p:cNvSpPr txBox="1"/>
          <p:nvPr/>
        </p:nvSpPr>
        <p:spPr>
          <a:xfrm>
            <a:off x="4953000" y="6353860"/>
            <a:ext cx="2709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296200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318B-69A6-26D7-BC73-8F3AE5570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49E428-5F03-2641-0B9B-EDE82EDC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9B601-0DA6-FDC8-5415-CD5F4786D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</a:rPr>
              <a:t>Aimes</a:t>
            </a:r>
            <a:r>
              <a:rPr lang="en-US" dirty="0">
                <a:latin typeface="Times New Roman" panose="02020603050405020304" pitchFamily="18" charset="0"/>
              </a:rPr>
              <a:t> to bridge communication gaps by leveraging technology to recognize and interpret sign language</a:t>
            </a:r>
          </a:p>
          <a:p>
            <a:r>
              <a:rPr lang="en-US" dirty="0">
                <a:latin typeface="Times New Roman" panose="02020603050405020304" pitchFamily="18" charset="0"/>
              </a:rPr>
              <a:t>Characterized by notable achievements and contributions indicating successful implementation, user empowerment, educational impact, community engagement etc.  to the field of assistive technology. </a:t>
            </a:r>
          </a:p>
          <a:p>
            <a:r>
              <a:rPr lang="en-US" dirty="0">
                <a:latin typeface="Times New Roman" panose="02020603050405020304" pitchFamily="18" charset="0"/>
              </a:rPr>
              <a:t>Exhibit a high degree of complexity, with variations in gestures, facial expressions, and regional differences</a:t>
            </a:r>
          </a:p>
          <a:p>
            <a:pPr marL="118872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72915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B007F-A293-F54D-2BAF-60A1B1FB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Study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F452D-3353-2EDA-7815-821B8646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68EF0-CE61-90FB-A62B-A66E9D5E5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Continuous refinement to enhance accuracy and expand its vocabulary.</a:t>
            </a:r>
          </a:p>
          <a:p>
            <a:r>
              <a:rPr lang="en-US" dirty="0">
                <a:latin typeface="Times New Roman" panose="02020603050405020304" pitchFamily="18" charset="0"/>
              </a:rPr>
              <a:t>Exploration of multilingual support. </a:t>
            </a:r>
          </a:p>
          <a:p>
            <a:r>
              <a:rPr lang="en-US" dirty="0">
                <a:latin typeface="Times New Roman" panose="02020603050405020304" pitchFamily="18" charset="0"/>
              </a:rPr>
              <a:t>Integration with education platforms.</a:t>
            </a:r>
          </a:p>
          <a:p>
            <a:r>
              <a:rPr lang="en-US" dirty="0">
                <a:latin typeface="Times New Roman" panose="02020603050405020304" pitchFamily="18" charset="0"/>
              </a:rPr>
              <a:t>Emergency </a:t>
            </a:r>
            <a:r>
              <a:rPr lang="en-US" dirty="0" err="1">
                <a:latin typeface="Times New Roman" panose="02020603050405020304" pitchFamily="18" charset="0"/>
              </a:rPr>
              <a:t>sos</a:t>
            </a:r>
            <a:r>
              <a:rPr lang="en-US" dirty="0">
                <a:latin typeface="Times New Roman" panose="02020603050405020304" pitchFamily="18" charset="0"/>
              </a:rPr>
              <a:t> calling 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244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7D19-82E4-97A0-BF32-4D21FD85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dirty="0"/>
              <a:t> 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E36341-A38D-B89A-9CFF-D0DC460C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69A9E-DA67-A194-EB64-922B5750F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>
                <a:latin typeface="Times New Roman" panose="02020603050405020304" pitchFamily="18" charset="0"/>
              </a:rPr>
              <a:t>[1]  Pramada, Sawant, et al. "Intelligent sign language recognition using 	image 	processing." 	IOSR Journal of Engineering (IOSRJEN) 	3.2 (2013): 45-51.</a:t>
            </a:r>
          </a:p>
          <a:p>
            <a:r>
              <a:rPr lang="en-AU" dirty="0">
                <a:latin typeface="Times New Roman" panose="02020603050405020304" pitchFamily="18" charset="0"/>
              </a:rPr>
              <a:t>[2]  Word Prediction and Word Probability Exemplified in Searches Over a 	 Pharmaceutical Database, Book by Marc </a:t>
            </a:r>
            <a:r>
              <a:rPr lang="en-AU" dirty="0" err="1">
                <a:latin typeface="Times New Roman" panose="02020603050405020304" pitchFamily="18" charset="0"/>
              </a:rPr>
              <a:t>Bohnes</a:t>
            </a:r>
            <a:endParaRPr lang="en-AU" dirty="0">
              <a:latin typeface="Times New Roman" panose="02020603050405020304" pitchFamily="18" charset="0"/>
            </a:endParaRPr>
          </a:p>
          <a:p>
            <a:r>
              <a:rPr lang="en-AU" dirty="0">
                <a:latin typeface="Times New Roman" panose="02020603050405020304" pitchFamily="18" charset="0"/>
              </a:rPr>
              <a:t>[3]	 </a:t>
            </a:r>
            <a:r>
              <a:rPr lang="en-AU" dirty="0">
                <a:latin typeface="Times New Roman" panose="02020603050405020304" pitchFamily="18" charset="0"/>
                <a:hlinkClick r:id="rId3"/>
              </a:rPr>
              <a:t>https://www.digitalocean.com/community/tutorials/android-location-api-</a:t>
            </a:r>
            <a:r>
              <a:rPr lang="en-AU" dirty="0">
                <a:latin typeface="Times New Roman" panose="02020603050405020304" pitchFamily="18" charset="0"/>
              </a:rPr>
              <a:t>	tracking-</a:t>
            </a:r>
            <a:r>
              <a:rPr lang="en-AU" dirty="0" err="1">
                <a:latin typeface="Times New Roman" panose="02020603050405020304" pitchFamily="18" charset="0"/>
              </a:rPr>
              <a:t>gps</a:t>
            </a:r>
            <a:r>
              <a:rPr lang="en-AU" dirty="0">
                <a:latin typeface="Times New Roman" panose="02020603050405020304" pitchFamily="18" charset="0"/>
              </a:rPr>
              <a:t>[1]     https://github.com/tensorflow/models</a:t>
            </a:r>
          </a:p>
          <a:p>
            <a:r>
              <a:rPr lang="en-AU" dirty="0">
                <a:latin typeface="Times New Roman" panose="02020603050405020304" pitchFamily="18" charset="0"/>
              </a:rPr>
              <a:t>[4]	 https://www.kaggle.com/datasets/pramod722445/sign-language-training</a:t>
            </a:r>
          </a:p>
          <a:p>
            <a:r>
              <a:rPr lang="en-AU" dirty="0">
                <a:latin typeface="Times New Roman" panose="02020603050405020304" pitchFamily="18" charset="0"/>
              </a:rPr>
              <a:t>[5]	 https://firebase.google.com/docs/ml-kit</a:t>
            </a:r>
          </a:p>
          <a:p>
            <a:r>
              <a:rPr lang="en-AU" dirty="0">
                <a:latin typeface="Times New Roman" panose="02020603050405020304" pitchFamily="18" charset="0"/>
              </a:rPr>
              <a:t>[6]  </a:t>
            </a:r>
            <a:r>
              <a:rPr lang="en-AU" dirty="0">
                <a:latin typeface="Times New Roman" panose="02020603050405020304" pitchFamily="18" charset="0"/>
                <a:hlinkClick r:id="rId4"/>
              </a:rPr>
              <a:t>https://www.kaggle.com/datasets/jahid85/shongket-bangla-sign-</a:t>
            </a:r>
            <a:r>
              <a:rPr lang="en-AU" dirty="0">
                <a:latin typeface="Times New Roman" panose="02020603050405020304" pitchFamily="18" charset="0"/>
              </a:rPr>
              <a:t>	  	language-letter-dataset</a:t>
            </a:r>
          </a:p>
          <a:p>
            <a:r>
              <a:rPr lang="en-AU" dirty="0">
                <a:latin typeface="Times New Roman" panose="02020603050405020304" pitchFamily="18" charset="0"/>
              </a:rPr>
              <a:t>[7]	https://developer.android.com/reference/android/speech/tts/TextToSpeech</a:t>
            </a:r>
          </a:p>
          <a:p>
            <a:endParaRPr lang="en-AU" dirty="0">
              <a:latin typeface="Times New Roman" panose="02020603050405020304" pitchFamily="18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585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07707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Assisting the verbally disabled people in communication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D38509-083B-E7B2-68FC-20E9FC0BD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133600"/>
            <a:ext cx="5181600" cy="375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0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Vision based ml application for converting sign language both way and assisting in emergency situation.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0E381D-43FB-0C85-0FF4-FD92E3F80D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590800"/>
            <a:ext cx="1981200" cy="3809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5985F-A69D-1773-4032-E06C9F02B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2590800"/>
            <a:ext cx="1981200" cy="3962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8996B0-9AD5-5E12-08A0-AE995FD725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331" y="2590800"/>
            <a:ext cx="1981200" cy="39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803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The existing applications like </a:t>
            </a:r>
            <a:r>
              <a:rPr lang="en-US" b="1" dirty="0">
                <a:latin typeface="Times New Roman" panose="02020603050405020304" pitchFamily="18" charset="0"/>
              </a:rPr>
              <a:t>Sign Language ASL Pocket Sign </a:t>
            </a:r>
            <a:r>
              <a:rPr lang="en-US" dirty="0">
                <a:latin typeface="Times New Roman" panose="02020603050405020304" pitchFamily="18" charset="0"/>
              </a:rPr>
              <a:t>or </a:t>
            </a:r>
            <a:r>
              <a:rPr lang="en-US" b="1" dirty="0">
                <a:latin typeface="Times New Roman" panose="02020603050405020304" pitchFamily="18" charset="0"/>
              </a:rPr>
              <a:t>Hand Talk Translator </a:t>
            </a:r>
            <a:r>
              <a:rPr lang="en-US" dirty="0">
                <a:latin typeface="Times New Roman" panose="02020603050405020304" pitchFamily="18" charset="0"/>
              </a:rPr>
              <a:t>only provide features like text to sign language conversion, ASL dictionary, fun questions etc.</a:t>
            </a:r>
            <a:endParaRPr lang="en-US" dirty="0"/>
          </a:p>
          <a:p>
            <a:pPr marL="11887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</a:rPr>
              <a:t>Gap in the existing solution: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</a:rPr>
              <a:t>Lack basic features like real-time sign language recognition, emergency contact, user preferences, AI assistance etc.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7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4F62-539A-1BBD-55B7-9F36A9B2D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818F2E-E254-77EA-8E99-DAD11179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DD4AB-7E7F-B3F9-329D-56760BD8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To develop a robust , vision-based &amp; both single and double handed sign-based system for real-time recognition of sign language and convert it to text.</a:t>
            </a:r>
          </a:p>
          <a:p>
            <a:r>
              <a:rPr lang="en-US" dirty="0">
                <a:latin typeface="Times New Roman" panose="02020603050405020304" pitchFamily="18" charset="0"/>
              </a:rPr>
              <a:t>To develop a system that can convert text to vision based sign language with an auto suggestion of word feature to enhance good user experience.</a:t>
            </a:r>
          </a:p>
          <a:p>
            <a:r>
              <a:rPr lang="en-US" dirty="0">
                <a:latin typeface="Times New Roman" panose="02020603050405020304" pitchFamily="18" charset="0"/>
              </a:rPr>
              <a:t>To develop an emergency system that can send alert message to the preset contacts with the location of the user collected from the GPS system.</a:t>
            </a:r>
          </a:p>
          <a:p>
            <a:r>
              <a:rPr lang="en-US">
                <a:latin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</a:rPr>
              <a:t>develop admin system to provide user management for ensuring user reliability and their empowerment.</a:t>
            </a:r>
            <a:endParaRPr lang="en-AU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25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D952C-DD40-2E65-D1ED-0074E8F8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8B13E8-69B3-3ECB-00CC-E8F81BA7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CC15614-BBEA-0CF3-1F0C-9CFD6F00D170}"/>
              </a:ext>
            </a:extLst>
          </p:cNvPr>
          <p:cNvSpPr txBox="1"/>
          <p:nvPr/>
        </p:nvSpPr>
        <p:spPr>
          <a:xfrm>
            <a:off x="394974" y="1524000"/>
            <a:ext cx="2916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Diagram:</a:t>
            </a:r>
            <a:endParaRPr lang="en-A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7" name="Canvas 3">
            <a:extLst>
              <a:ext uri="{FF2B5EF4-FFF2-40B4-BE49-F238E27FC236}">
                <a16:creationId xmlns:a16="http://schemas.microsoft.com/office/drawing/2014/main" id="{39BFB85F-D582-5C5F-6A3E-90D471C3A5D9}"/>
              </a:ext>
            </a:extLst>
          </p:cNvPr>
          <p:cNvGrpSpPr/>
          <p:nvPr/>
        </p:nvGrpSpPr>
        <p:grpSpPr>
          <a:xfrm>
            <a:off x="0" y="0"/>
            <a:ext cx="397510" cy="231775"/>
            <a:chOff x="0" y="0"/>
            <a:chExt cx="397510" cy="231775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8054FC6-4FAD-0E5B-4FAD-85CCFEF89B9D}"/>
                </a:ext>
              </a:extLst>
            </p:cNvPr>
            <p:cNvSpPr/>
            <p:nvPr/>
          </p:nvSpPr>
          <p:spPr>
            <a:xfrm>
              <a:off x="0" y="0"/>
              <a:ext cx="397510" cy="231775"/>
            </a:xfrm>
            <a:prstGeom prst="rect">
              <a:avLst/>
            </a:prstGeom>
            <a:solidFill>
              <a:prstClr val="white"/>
            </a:solidFill>
          </p:spPr>
        </p:sp>
      </p:grpSp>
      <p:grpSp>
        <p:nvGrpSpPr>
          <p:cNvPr id="109" name="Canvas 7">
            <a:extLst>
              <a:ext uri="{FF2B5EF4-FFF2-40B4-BE49-F238E27FC236}">
                <a16:creationId xmlns:a16="http://schemas.microsoft.com/office/drawing/2014/main" id="{FFD01593-47C2-1296-7B63-A833E8404FE9}"/>
              </a:ext>
            </a:extLst>
          </p:cNvPr>
          <p:cNvGrpSpPr/>
          <p:nvPr/>
        </p:nvGrpSpPr>
        <p:grpSpPr>
          <a:xfrm>
            <a:off x="0" y="0"/>
            <a:ext cx="576580" cy="336550"/>
            <a:chOff x="0" y="0"/>
            <a:chExt cx="576580" cy="336550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D3A95091-07A8-288E-424F-FEABC67A6355}"/>
                </a:ext>
              </a:extLst>
            </p:cNvPr>
            <p:cNvSpPr/>
            <p:nvPr/>
          </p:nvSpPr>
          <p:spPr>
            <a:xfrm>
              <a:off x="0" y="0"/>
              <a:ext cx="576580" cy="336550"/>
            </a:xfrm>
            <a:prstGeom prst="rect">
              <a:avLst/>
            </a:prstGeom>
            <a:solidFill>
              <a:prstClr val="white"/>
            </a:solidFill>
          </p:spPr>
        </p:sp>
      </p:grpSp>
      <p:grpSp>
        <p:nvGrpSpPr>
          <p:cNvPr id="111" name="Canvas 5">
            <a:extLst>
              <a:ext uri="{FF2B5EF4-FFF2-40B4-BE49-F238E27FC236}">
                <a16:creationId xmlns:a16="http://schemas.microsoft.com/office/drawing/2014/main" id="{01D32179-2BA0-6413-E9BB-355498A1F9DB}"/>
              </a:ext>
            </a:extLst>
          </p:cNvPr>
          <p:cNvGrpSpPr/>
          <p:nvPr/>
        </p:nvGrpSpPr>
        <p:grpSpPr>
          <a:xfrm>
            <a:off x="0" y="0"/>
            <a:ext cx="576580" cy="336550"/>
            <a:chOff x="0" y="0"/>
            <a:chExt cx="576580" cy="33655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46690F9-1BAE-8DA6-A7DA-987624961681}"/>
                </a:ext>
              </a:extLst>
            </p:cNvPr>
            <p:cNvSpPr/>
            <p:nvPr/>
          </p:nvSpPr>
          <p:spPr>
            <a:xfrm>
              <a:off x="0" y="0"/>
              <a:ext cx="576580" cy="336550"/>
            </a:xfrm>
            <a:prstGeom prst="rect">
              <a:avLst/>
            </a:prstGeom>
            <a:solidFill>
              <a:prstClr val="white"/>
            </a:solidFill>
          </p:spPr>
        </p:sp>
      </p:grpSp>
      <p:grpSp>
        <p:nvGrpSpPr>
          <p:cNvPr id="113" name="Canvas 1">
            <a:extLst>
              <a:ext uri="{FF2B5EF4-FFF2-40B4-BE49-F238E27FC236}">
                <a16:creationId xmlns:a16="http://schemas.microsoft.com/office/drawing/2014/main" id="{6C17190C-9C12-4157-6531-8E5CE2D7CB3F}"/>
              </a:ext>
            </a:extLst>
          </p:cNvPr>
          <p:cNvGrpSpPr/>
          <p:nvPr/>
        </p:nvGrpSpPr>
        <p:grpSpPr>
          <a:xfrm>
            <a:off x="0" y="0"/>
            <a:ext cx="576580" cy="336550"/>
            <a:chOff x="0" y="0"/>
            <a:chExt cx="576580" cy="33655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4695097-B9F9-0CC3-84C2-D26D57BD4847}"/>
                </a:ext>
              </a:extLst>
            </p:cNvPr>
            <p:cNvSpPr/>
            <p:nvPr/>
          </p:nvSpPr>
          <p:spPr>
            <a:xfrm>
              <a:off x="0" y="0"/>
              <a:ext cx="576580" cy="336550"/>
            </a:xfrm>
            <a:prstGeom prst="rect">
              <a:avLst/>
            </a:prstGeom>
            <a:solidFill>
              <a:prstClr val="white"/>
            </a:solidFill>
          </p:spPr>
        </p:sp>
      </p:grpSp>
      <p:sp>
        <p:nvSpPr>
          <p:cNvPr id="115" name="Rectangle 259328392">
            <a:extLst>
              <a:ext uri="{FF2B5EF4-FFF2-40B4-BE49-F238E27FC236}">
                <a16:creationId xmlns:a16="http://schemas.microsoft.com/office/drawing/2014/main" id="{3344B171-FE57-D682-9ADC-083CC6946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396" y="2538716"/>
            <a:ext cx="525463" cy="2968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Oval 259328393">
            <a:extLst>
              <a:ext uri="{FF2B5EF4-FFF2-40B4-BE49-F238E27FC236}">
                <a16:creationId xmlns:a16="http://schemas.microsoft.com/office/drawing/2014/main" id="{AECD1CC2-7F73-9CC5-FE1A-A55028821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6009" y="2345956"/>
            <a:ext cx="838200" cy="7874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295C7DF6-E123-F4C8-3E89-94060CB0F4BE}"/>
              </a:ext>
            </a:extLst>
          </p:cNvPr>
          <p:cNvCxnSpPr/>
          <p:nvPr/>
        </p:nvCxnSpPr>
        <p:spPr>
          <a:xfrm flipV="1">
            <a:off x="5388832" y="4094698"/>
            <a:ext cx="842010" cy="45085"/>
          </a:xfrm>
          <a:prstGeom prst="bentConnector3">
            <a:avLst>
              <a:gd name="adj1" fmla="val -5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ECF17E70-E7D1-FCC0-09EE-DEFEED8759CC}"/>
              </a:ext>
            </a:extLst>
          </p:cNvPr>
          <p:cNvCxnSpPr/>
          <p:nvPr/>
        </p:nvCxnSpPr>
        <p:spPr>
          <a:xfrm>
            <a:off x="5607106" y="3380699"/>
            <a:ext cx="8699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259328399">
            <a:extLst>
              <a:ext uri="{FF2B5EF4-FFF2-40B4-BE49-F238E27FC236}">
                <a16:creationId xmlns:a16="http://schemas.microsoft.com/office/drawing/2014/main" id="{F065644C-89A0-17DA-AA12-91B2551F2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7457" y="2306565"/>
            <a:ext cx="838200" cy="7540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Text Box 259328400">
            <a:extLst>
              <a:ext uri="{FF2B5EF4-FFF2-40B4-BE49-F238E27FC236}">
                <a16:creationId xmlns:a16="http://schemas.microsoft.com/office/drawing/2014/main" id="{FEACDAFE-0D7E-02BF-F6F4-0D0018F57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7174" y="3616555"/>
            <a:ext cx="750888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06FBC50-C9F7-9054-3F07-4211466B9363}"/>
              </a:ext>
            </a:extLst>
          </p:cNvPr>
          <p:cNvCxnSpPr/>
          <p:nvPr/>
        </p:nvCxnSpPr>
        <p:spPr>
          <a:xfrm>
            <a:off x="4267199" y="2724146"/>
            <a:ext cx="744855" cy="1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938DF33-60AC-02A1-1DBF-40436395F025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4927537" y="5698490"/>
            <a:ext cx="477091" cy="47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259328403">
            <a:extLst>
              <a:ext uri="{FF2B5EF4-FFF2-40B4-BE49-F238E27FC236}">
                <a16:creationId xmlns:a16="http://schemas.microsoft.com/office/drawing/2014/main" id="{E361972E-E3E3-A395-0005-79EFB3882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4661" y="4016424"/>
            <a:ext cx="1033462" cy="8302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generate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output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40E336-121E-691B-EA15-4FEDB7FE297B}"/>
              </a:ext>
            </a:extLst>
          </p:cNvPr>
          <p:cNvCxnSpPr>
            <a:cxnSpLocks/>
          </p:cNvCxnSpPr>
          <p:nvPr/>
        </p:nvCxnSpPr>
        <p:spPr>
          <a:xfrm>
            <a:off x="2307520" y="2835579"/>
            <a:ext cx="499939" cy="811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684768A-ADEC-757F-0EDF-C3610595110A}"/>
              </a:ext>
            </a:extLst>
          </p:cNvPr>
          <p:cNvCxnSpPr/>
          <p:nvPr/>
        </p:nvCxnSpPr>
        <p:spPr>
          <a:xfrm flipH="1">
            <a:off x="6574509" y="3551396"/>
            <a:ext cx="59055" cy="448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D742D60-7780-945F-C162-0138CB6DEEDF}"/>
              </a:ext>
            </a:extLst>
          </p:cNvPr>
          <p:cNvCxnSpPr>
            <a:cxnSpLocks/>
          </p:cNvCxnSpPr>
          <p:nvPr/>
        </p:nvCxnSpPr>
        <p:spPr>
          <a:xfrm>
            <a:off x="1987375" y="2857793"/>
            <a:ext cx="565907" cy="1607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Oval 259328407">
            <a:extLst>
              <a:ext uri="{FF2B5EF4-FFF2-40B4-BE49-F238E27FC236}">
                <a16:creationId xmlns:a16="http://schemas.microsoft.com/office/drawing/2014/main" id="{0BF39B1A-9DB1-9E25-DA5E-4A5011A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5650" y="3401377"/>
            <a:ext cx="904875" cy="762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 usage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58BB5972-9ACB-BA33-A52C-531C74C4E277}"/>
              </a:ext>
            </a:extLst>
          </p:cNvPr>
          <p:cNvCxnSpPr>
            <a:cxnSpLocks/>
          </p:cNvCxnSpPr>
          <p:nvPr/>
        </p:nvCxnSpPr>
        <p:spPr>
          <a:xfrm flipV="1">
            <a:off x="3345109" y="5698490"/>
            <a:ext cx="442065" cy="27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C091CB9-E7C1-A0EA-2ED4-373E028262C2}"/>
              </a:ext>
            </a:extLst>
          </p:cNvPr>
          <p:cNvCxnSpPr/>
          <p:nvPr/>
        </p:nvCxnSpPr>
        <p:spPr>
          <a:xfrm>
            <a:off x="3267254" y="3454774"/>
            <a:ext cx="617855" cy="262255"/>
          </a:xfrm>
          <a:prstGeom prst="bentConnector3">
            <a:avLst>
              <a:gd name="adj1" fmla="val 99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259328410">
            <a:extLst>
              <a:ext uri="{FF2B5EF4-FFF2-40B4-BE49-F238E27FC236}">
                <a16:creationId xmlns:a16="http://schemas.microsoft.com/office/drawing/2014/main" id="{B31C2FF3-5EEE-7D54-0402-3C0257E5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655" y="3232268"/>
            <a:ext cx="685800" cy="2968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Oval 259328411">
            <a:extLst>
              <a:ext uri="{FF2B5EF4-FFF2-40B4-BE49-F238E27FC236}">
                <a16:creationId xmlns:a16="http://schemas.microsoft.com/office/drawing/2014/main" id="{55028E8E-C1B0-018F-4250-106D5260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5666" y="3041152"/>
            <a:ext cx="1144748" cy="845604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 usage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EFBECD58-AB4B-759F-82C3-33D1499C5848}"/>
              </a:ext>
            </a:extLst>
          </p:cNvPr>
          <p:cNvCxnSpPr>
            <a:cxnSpLocks/>
            <a:endCxn id="124" idx="2"/>
          </p:cNvCxnSpPr>
          <p:nvPr/>
        </p:nvCxnSpPr>
        <p:spPr>
          <a:xfrm flipV="1">
            <a:off x="3353419" y="4431556"/>
            <a:ext cx="1241242" cy="2703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6A886887-6739-9EF4-7024-7F5FBA9CF49A}"/>
              </a:ext>
            </a:extLst>
          </p:cNvPr>
          <p:cNvCxnSpPr/>
          <p:nvPr/>
        </p:nvCxnSpPr>
        <p:spPr>
          <a:xfrm flipV="1">
            <a:off x="4256206" y="3250900"/>
            <a:ext cx="338455" cy="448310"/>
          </a:xfrm>
          <a:prstGeom prst="bentConnector3">
            <a:avLst>
              <a:gd name="adj1" fmla="val -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259328414">
            <a:extLst>
              <a:ext uri="{FF2B5EF4-FFF2-40B4-BE49-F238E27FC236}">
                <a16:creationId xmlns:a16="http://schemas.microsoft.com/office/drawing/2014/main" id="{487DCA41-E5A8-2840-3DB1-EED02DF6F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81" y="3991877"/>
            <a:ext cx="998538" cy="889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BA0A0D-6C5C-CA1C-BF60-A7DEE1B489C0}"/>
              </a:ext>
            </a:extLst>
          </p:cNvPr>
          <p:cNvCxnSpPr>
            <a:cxnSpLocks/>
          </p:cNvCxnSpPr>
          <p:nvPr/>
        </p:nvCxnSpPr>
        <p:spPr>
          <a:xfrm>
            <a:off x="7401151" y="2960865"/>
            <a:ext cx="427875" cy="568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E1003E49-7446-117A-6FBA-9FBC7C95F497}"/>
              </a:ext>
            </a:extLst>
          </p:cNvPr>
          <p:cNvCxnSpPr/>
          <p:nvPr/>
        </p:nvCxnSpPr>
        <p:spPr>
          <a:xfrm>
            <a:off x="1926489" y="2856230"/>
            <a:ext cx="287655" cy="2962910"/>
          </a:xfrm>
          <a:prstGeom prst="bentConnector3">
            <a:avLst>
              <a:gd name="adj1" fmla="val -886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259328421">
            <a:extLst>
              <a:ext uri="{FF2B5EF4-FFF2-40B4-BE49-F238E27FC236}">
                <a16:creationId xmlns:a16="http://schemas.microsoft.com/office/drawing/2014/main" id="{2DF558C8-27C6-587E-6E01-5C9412A2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199" y="5410199"/>
            <a:ext cx="1092200" cy="83411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Location from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Oval 259328422">
            <a:extLst>
              <a:ext uri="{FF2B5EF4-FFF2-40B4-BE49-F238E27FC236}">
                <a16:creationId xmlns:a16="http://schemas.microsoft.com/office/drawing/2014/main" id="{07859F9E-8DAD-2B4C-8A7E-693700DAE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458" y="5392075"/>
            <a:ext cx="1063220" cy="852239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 message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D9C2648-FD0A-76C7-CE85-5F8816EB33EB}"/>
              </a:ext>
            </a:extLst>
          </p:cNvPr>
          <p:cNvCxnSpPr>
            <a:cxnSpLocks/>
          </p:cNvCxnSpPr>
          <p:nvPr/>
        </p:nvCxnSpPr>
        <p:spPr>
          <a:xfrm>
            <a:off x="4000499" y="3886756"/>
            <a:ext cx="612728" cy="446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259328424">
            <a:extLst>
              <a:ext uri="{FF2B5EF4-FFF2-40B4-BE49-F238E27FC236}">
                <a16:creationId xmlns:a16="http://schemas.microsoft.com/office/drawing/2014/main" id="{65A9495C-0A4F-E662-059D-EF17BE3BB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628" y="5524658"/>
            <a:ext cx="762000" cy="34766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DAB4F20-94BD-C557-7413-4EF14BCDB37D}"/>
              </a:ext>
            </a:extLst>
          </p:cNvPr>
          <p:cNvCxnSpPr>
            <a:cxnSpLocks/>
          </p:cNvCxnSpPr>
          <p:nvPr/>
        </p:nvCxnSpPr>
        <p:spPr>
          <a:xfrm flipV="1">
            <a:off x="5734067" y="2435046"/>
            <a:ext cx="742989" cy="204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259328426">
            <a:extLst>
              <a:ext uri="{FF2B5EF4-FFF2-40B4-BE49-F238E27FC236}">
                <a16:creationId xmlns:a16="http://schemas.microsoft.com/office/drawing/2014/main" id="{54389D50-BE66-25E7-39B8-1E7DFEA38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958" y="4464949"/>
            <a:ext cx="896938" cy="29686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Text input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Text Box 2">
            <a:extLst>
              <a:ext uri="{FF2B5EF4-FFF2-40B4-BE49-F238E27FC236}">
                <a16:creationId xmlns:a16="http://schemas.microsoft.com/office/drawing/2014/main" id="{4EF7FD61-4222-1F00-AC9D-B46534A7B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80425"/>
            <a:ext cx="3146425" cy="41116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Fig 3.4: DFD diagram for mute assistant system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Oval 180830262">
            <a:extLst>
              <a:ext uri="{FF2B5EF4-FFF2-40B4-BE49-F238E27FC236}">
                <a16:creationId xmlns:a16="http://schemas.microsoft.com/office/drawing/2014/main" id="{650705E4-4793-1EE4-B66E-7BBAD3B61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8243" y="3470380"/>
            <a:ext cx="1092200" cy="1143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Send to google assistant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Oval 889456329">
            <a:extLst>
              <a:ext uri="{FF2B5EF4-FFF2-40B4-BE49-F238E27FC236}">
                <a16:creationId xmlns:a16="http://schemas.microsoft.com/office/drawing/2014/main" id="{038C56C4-0FCF-D385-CD3E-6EBF1C53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56" y="1994457"/>
            <a:ext cx="1012825" cy="11430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 to text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93ADFEC1-C581-DAA5-7577-474BC3DCF056}"/>
              </a:ext>
            </a:extLst>
          </p:cNvPr>
          <p:cNvCxnSpPr>
            <a:cxnSpLocks/>
          </p:cNvCxnSpPr>
          <p:nvPr/>
        </p:nvCxnSpPr>
        <p:spPr>
          <a:xfrm>
            <a:off x="2395750" y="2657454"/>
            <a:ext cx="1033353" cy="8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Oval 1156940930">
            <a:extLst>
              <a:ext uri="{FF2B5EF4-FFF2-40B4-BE49-F238E27FC236}">
                <a16:creationId xmlns:a16="http://schemas.microsoft.com/office/drawing/2014/main" id="{EF7FBA56-DB06-C60C-1B21-AB57DF47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2324" y="5153341"/>
            <a:ext cx="978485" cy="1023996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 task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E835D79-12EF-B9A5-979A-F7B8009B0755}"/>
              </a:ext>
            </a:extLst>
          </p:cNvPr>
          <p:cNvCxnSpPr>
            <a:cxnSpLocks/>
          </p:cNvCxnSpPr>
          <p:nvPr/>
        </p:nvCxnSpPr>
        <p:spPr>
          <a:xfrm flipH="1">
            <a:off x="7890441" y="4577769"/>
            <a:ext cx="148700" cy="54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09">
            <a:extLst>
              <a:ext uri="{FF2B5EF4-FFF2-40B4-BE49-F238E27FC236}">
                <a16:creationId xmlns:a16="http://schemas.microsoft.com/office/drawing/2014/main" id="{94B37570-5703-933A-AA47-510A064FE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11">
            <a:extLst>
              <a:ext uri="{FF2B5EF4-FFF2-40B4-BE49-F238E27FC236}">
                <a16:creationId xmlns:a16="http://schemas.microsoft.com/office/drawing/2014/main" id="{D9203A93-660A-DBD2-DDD5-1FD49398F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89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11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71E9-0034-D30D-FECF-4BF473D0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416EE2-C6BB-B530-B5E3-37CA015A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6E0433-073A-310F-E94D-88A46B334EFD}"/>
              </a:ext>
            </a:extLst>
          </p:cNvPr>
          <p:cNvSpPr txBox="1"/>
          <p:nvPr/>
        </p:nvSpPr>
        <p:spPr>
          <a:xfrm>
            <a:off x="381000" y="1371600"/>
            <a:ext cx="3429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case diagram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01E862-3377-843F-0EB1-BF4FBCECCD4B}"/>
              </a:ext>
            </a:extLst>
          </p:cNvPr>
          <p:cNvGrpSpPr/>
          <p:nvPr/>
        </p:nvGrpSpPr>
        <p:grpSpPr>
          <a:xfrm>
            <a:off x="460799" y="1784144"/>
            <a:ext cx="11023140" cy="4969507"/>
            <a:chOff x="0" y="16439"/>
            <a:chExt cx="11689178" cy="659881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0F899C6-7CF5-0166-822C-D0EAB692F414}"/>
                </a:ext>
              </a:extLst>
            </p:cNvPr>
            <p:cNvCxnSpPr>
              <a:cxnSpLocks/>
              <a:stCxn id="132" idx="0"/>
            </p:cNvCxnSpPr>
            <p:nvPr/>
          </p:nvCxnSpPr>
          <p:spPr>
            <a:xfrm flipH="1">
              <a:off x="367398" y="2891313"/>
              <a:ext cx="4665" cy="63448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D4BC8D-8F18-925E-9523-4EAF3A9BD1C1}"/>
                </a:ext>
              </a:extLst>
            </p:cNvPr>
            <p:cNvGrpSpPr/>
            <p:nvPr/>
          </p:nvGrpSpPr>
          <p:grpSpPr>
            <a:xfrm>
              <a:off x="87480" y="2490097"/>
              <a:ext cx="559836" cy="1315616"/>
              <a:chOff x="989045" y="2584580"/>
              <a:chExt cx="559836" cy="1315616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7AEB40DF-08C4-C217-BEF0-C719FEC5775D}"/>
                  </a:ext>
                </a:extLst>
              </p:cNvPr>
              <p:cNvSpPr/>
              <p:nvPr/>
            </p:nvSpPr>
            <p:spPr>
              <a:xfrm flipV="1">
                <a:off x="1073020" y="2584580"/>
                <a:ext cx="401216" cy="40121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86F7971-23F3-BBC9-99C9-0C826D3F27A5}"/>
                  </a:ext>
                </a:extLst>
              </p:cNvPr>
              <p:cNvCxnSpPr/>
              <p:nvPr/>
            </p:nvCxnSpPr>
            <p:spPr>
              <a:xfrm flipH="1">
                <a:off x="989045" y="3620278"/>
                <a:ext cx="279918" cy="279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CAEC9CD1-85E5-2761-2CE2-12485503780A}"/>
                  </a:ext>
                </a:extLst>
              </p:cNvPr>
              <p:cNvCxnSpPr/>
              <p:nvPr/>
            </p:nvCxnSpPr>
            <p:spPr>
              <a:xfrm>
                <a:off x="1268963" y="3620278"/>
                <a:ext cx="279918" cy="27991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26EC032-6CD5-6570-B4F4-64569CF792A0}"/>
                  </a:ext>
                </a:extLst>
              </p:cNvPr>
              <p:cNvCxnSpPr/>
              <p:nvPr/>
            </p:nvCxnSpPr>
            <p:spPr>
              <a:xfrm>
                <a:off x="1031032" y="3069771"/>
                <a:ext cx="475861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941EF0C-AB1C-F1B6-34FB-D9B1AE298C7A}"/>
                </a:ext>
              </a:extLst>
            </p:cNvPr>
            <p:cNvSpPr/>
            <p:nvPr/>
          </p:nvSpPr>
          <p:spPr>
            <a:xfrm>
              <a:off x="1433597" y="241420"/>
              <a:ext cx="1184986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83FFF4-B0D5-20E1-C329-7523EBED49BB}"/>
                </a:ext>
              </a:extLst>
            </p:cNvPr>
            <p:cNvSpPr/>
            <p:nvPr/>
          </p:nvSpPr>
          <p:spPr>
            <a:xfrm>
              <a:off x="1433596" y="990979"/>
              <a:ext cx="1184985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Profile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C18941A-CEBC-539E-0D9D-CCFDABF3DB85}"/>
                </a:ext>
              </a:extLst>
            </p:cNvPr>
            <p:cNvSpPr/>
            <p:nvPr/>
          </p:nvSpPr>
          <p:spPr>
            <a:xfrm>
              <a:off x="1429277" y="1740538"/>
              <a:ext cx="1184984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About SL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DC1C4FB-0937-8EA5-A734-76C7C436BBCF}"/>
                </a:ext>
              </a:extLst>
            </p:cNvPr>
            <p:cNvSpPr/>
            <p:nvPr/>
          </p:nvSpPr>
          <p:spPr>
            <a:xfrm>
              <a:off x="1429275" y="2490097"/>
              <a:ext cx="1184641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emergency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A9F07B4-EF83-C91F-DF19-CAEAC850A0FF}"/>
                </a:ext>
              </a:extLst>
            </p:cNvPr>
            <p:cNvSpPr/>
            <p:nvPr/>
          </p:nvSpPr>
          <p:spPr>
            <a:xfrm>
              <a:off x="1429277" y="3336850"/>
              <a:ext cx="1189304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Premium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700C6D4-C26D-9C65-8900-9D28F605FBD0}"/>
                </a:ext>
              </a:extLst>
            </p:cNvPr>
            <p:cNvSpPr/>
            <p:nvPr/>
          </p:nvSpPr>
          <p:spPr>
            <a:xfrm>
              <a:off x="1429277" y="4183603"/>
              <a:ext cx="1184638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history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7E2175-675B-B4B0-93A1-3207B3D63219}"/>
                </a:ext>
              </a:extLst>
            </p:cNvPr>
            <p:cNvSpPr/>
            <p:nvPr/>
          </p:nvSpPr>
          <p:spPr>
            <a:xfrm>
              <a:off x="1429276" y="5030356"/>
              <a:ext cx="1184637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Settings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CC2FA6-7F0F-BD5A-BC38-063E7F44F894}"/>
                </a:ext>
              </a:extLst>
            </p:cNvPr>
            <p:cNvSpPr/>
            <p:nvPr/>
          </p:nvSpPr>
          <p:spPr>
            <a:xfrm>
              <a:off x="1429277" y="5877109"/>
              <a:ext cx="1184636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Contact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6ED16DE-E99D-B081-52C9-CB2D6E4C937A}"/>
                </a:ext>
              </a:extLst>
            </p:cNvPr>
            <p:cNvCxnSpPr/>
            <p:nvPr/>
          </p:nvCxnSpPr>
          <p:spPr>
            <a:xfrm>
              <a:off x="451370" y="3241211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3383A0A-6946-9682-2305-2719D9F57B8D}"/>
                </a:ext>
              </a:extLst>
            </p:cNvPr>
            <p:cNvCxnSpPr/>
            <p:nvPr/>
          </p:nvCxnSpPr>
          <p:spPr>
            <a:xfrm>
              <a:off x="920412" y="505009"/>
              <a:ext cx="0" cy="56356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644158F-3CD4-D358-A915-55574B0E1013}"/>
                </a:ext>
              </a:extLst>
            </p:cNvPr>
            <p:cNvCxnSpPr/>
            <p:nvPr/>
          </p:nvCxnSpPr>
          <p:spPr>
            <a:xfrm>
              <a:off x="925422" y="505009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D938D6-0422-D0C4-B0F8-87E2E1C65834}"/>
                </a:ext>
              </a:extLst>
            </p:cNvPr>
            <p:cNvCxnSpPr/>
            <p:nvPr/>
          </p:nvCxnSpPr>
          <p:spPr>
            <a:xfrm>
              <a:off x="920412" y="1234351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342E05C-4EA5-5875-6DA1-72BB4684E542}"/>
                </a:ext>
              </a:extLst>
            </p:cNvPr>
            <p:cNvCxnSpPr/>
            <p:nvPr/>
          </p:nvCxnSpPr>
          <p:spPr>
            <a:xfrm>
              <a:off x="929742" y="1983910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B1303D4-FC55-8761-473A-FDEE70AF500E}"/>
                </a:ext>
              </a:extLst>
            </p:cNvPr>
            <p:cNvCxnSpPr/>
            <p:nvPr/>
          </p:nvCxnSpPr>
          <p:spPr>
            <a:xfrm>
              <a:off x="920412" y="2753686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314E60E-9454-E1E8-D90D-E413B4BA6342}"/>
                </a:ext>
              </a:extLst>
            </p:cNvPr>
            <p:cNvCxnSpPr/>
            <p:nvPr/>
          </p:nvCxnSpPr>
          <p:spPr>
            <a:xfrm>
              <a:off x="920412" y="3580222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D8899E6-EACA-F2CA-02CA-7C72886C5088}"/>
                </a:ext>
              </a:extLst>
            </p:cNvPr>
            <p:cNvCxnSpPr/>
            <p:nvPr/>
          </p:nvCxnSpPr>
          <p:spPr>
            <a:xfrm>
              <a:off x="929742" y="4447192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67115D8-F3F4-17F6-B9E3-AFB112C84F20}"/>
                </a:ext>
              </a:extLst>
            </p:cNvPr>
            <p:cNvCxnSpPr/>
            <p:nvPr/>
          </p:nvCxnSpPr>
          <p:spPr>
            <a:xfrm>
              <a:off x="920412" y="5293945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D566BD7-4A92-297C-F6F0-E15C37BFB41C}"/>
                </a:ext>
              </a:extLst>
            </p:cNvPr>
            <p:cNvCxnSpPr/>
            <p:nvPr/>
          </p:nvCxnSpPr>
          <p:spPr>
            <a:xfrm>
              <a:off x="920412" y="6148473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B65BE25F-075E-1B77-A034-CC52431B5C90}"/>
                </a:ext>
              </a:extLst>
            </p:cNvPr>
            <p:cNvCxnSpPr/>
            <p:nvPr/>
          </p:nvCxnSpPr>
          <p:spPr>
            <a:xfrm>
              <a:off x="2613913" y="523670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769167D-5AD5-8736-BCA2-11A751B3C9FF}"/>
                </a:ext>
              </a:extLst>
            </p:cNvPr>
            <p:cNvSpPr/>
            <p:nvPr/>
          </p:nvSpPr>
          <p:spPr>
            <a:xfrm>
              <a:off x="3640281" y="164641"/>
              <a:ext cx="1768151" cy="6434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SL Recognition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86BD63F-9FD7-0F0F-6CF9-38C0EA532222}"/>
                </a:ext>
              </a:extLst>
            </p:cNvPr>
            <p:cNvCxnSpPr>
              <a:cxnSpLocks/>
            </p:cNvCxnSpPr>
            <p:nvPr/>
          </p:nvCxnSpPr>
          <p:spPr>
            <a:xfrm>
              <a:off x="3117767" y="515505"/>
              <a:ext cx="0" cy="14206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6C55B9D-B4AE-04B7-FE9E-2CD0196B2CC2}"/>
                </a:ext>
              </a:extLst>
            </p:cNvPr>
            <p:cNvCxnSpPr/>
            <p:nvPr/>
          </p:nvCxnSpPr>
          <p:spPr>
            <a:xfrm>
              <a:off x="3117767" y="505009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E38B7C0-8F8D-4E5C-7D9E-2A6083ACF68A}"/>
                </a:ext>
              </a:extLst>
            </p:cNvPr>
            <p:cNvCxnSpPr/>
            <p:nvPr/>
          </p:nvCxnSpPr>
          <p:spPr>
            <a:xfrm>
              <a:off x="3117767" y="1936110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78C8EBE-D53D-161A-28ED-C87A0EEF907A}"/>
                </a:ext>
              </a:extLst>
            </p:cNvPr>
            <p:cNvSpPr/>
            <p:nvPr/>
          </p:nvSpPr>
          <p:spPr>
            <a:xfrm>
              <a:off x="3333394" y="4155032"/>
              <a:ext cx="1369455" cy="7241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Night mode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5D91B73-BF09-07D2-6BAA-82751333805E}"/>
                </a:ext>
              </a:extLst>
            </p:cNvPr>
            <p:cNvSpPr/>
            <p:nvPr/>
          </p:nvSpPr>
          <p:spPr>
            <a:xfrm>
              <a:off x="3286141" y="5891137"/>
              <a:ext cx="1463112" cy="72411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Security and Privacy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D0DE059-C198-D0C5-5DA6-0A5D8E31B9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68327" y="4457515"/>
              <a:ext cx="11494" cy="2082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F0B78F6-5892-C6E8-5E9A-3D6D93176642}"/>
                </a:ext>
              </a:extLst>
            </p:cNvPr>
            <p:cNvCxnSpPr/>
            <p:nvPr/>
          </p:nvCxnSpPr>
          <p:spPr>
            <a:xfrm>
              <a:off x="2793746" y="4473376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D0EC6DB-D992-46C9-96A4-0CAC1EA4557F}"/>
                </a:ext>
              </a:extLst>
            </p:cNvPr>
            <p:cNvCxnSpPr/>
            <p:nvPr/>
          </p:nvCxnSpPr>
          <p:spPr>
            <a:xfrm>
              <a:off x="2793340" y="5386758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089A0A0-C389-FBA0-2ACB-7815480E0FC0}"/>
                </a:ext>
              </a:extLst>
            </p:cNvPr>
            <p:cNvCxnSpPr>
              <a:cxnSpLocks/>
            </p:cNvCxnSpPr>
            <p:nvPr/>
          </p:nvCxnSpPr>
          <p:spPr>
            <a:xfrm>
              <a:off x="2613913" y="5347999"/>
              <a:ext cx="22948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63BE059-E67C-14CC-E8FA-2F22215A292F}"/>
                </a:ext>
              </a:extLst>
            </p:cNvPr>
            <p:cNvSpPr/>
            <p:nvPr/>
          </p:nvSpPr>
          <p:spPr>
            <a:xfrm>
              <a:off x="5920807" y="139043"/>
              <a:ext cx="1184986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Camera View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9344802-B863-0914-F94F-1402EB251D35}"/>
                </a:ext>
              </a:extLst>
            </p:cNvPr>
            <p:cNvCxnSpPr/>
            <p:nvPr/>
          </p:nvCxnSpPr>
          <p:spPr>
            <a:xfrm>
              <a:off x="5422770" y="501710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029728C-7766-0A16-0114-ED31F3DC51B2}"/>
                </a:ext>
              </a:extLst>
            </p:cNvPr>
            <p:cNvSpPr/>
            <p:nvPr/>
          </p:nvSpPr>
          <p:spPr>
            <a:xfrm>
              <a:off x="7643919" y="110359"/>
              <a:ext cx="1184986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Process Model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9FCA909-1C0D-EB1C-ECB4-9552150985F7}"/>
                </a:ext>
              </a:extLst>
            </p:cNvPr>
            <p:cNvCxnSpPr/>
            <p:nvPr/>
          </p:nvCxnSpPr>
          <p:spPr>
            <a:xfrm>
              <a:off x="7140065" y="379285"/>
              <a:ext cx="503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B1DD601-9062-64ED-22C7-6CC0A46F7F88}"/>
                </a:ext>
              </a:extLst>
            </p:cNvPr>
            <p:cNvCxnSpPr>
              <a:cxnSpLocks/>
              <a:endCxn id="72" idx="7"/>
            </p:cNvCxnSpPr>
            <p:nvPr/>
          </p:nvCxnSpPr>
          <p:spPr>
            <a:xfrm flipH="1">
              <a:off x="7771336" y="659851"/>
              <a:ext cx="95895" cy="376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6B4232B-6091-6796-07C5-0CA8C44D3990}"/>
                </a:ext>
              </a:extLst>
            </p:cNvPr>
            <p:cNvSpPr/>
            <p:nvPr/>
          </p:nvSpPr>
          <p:spPr>
            <a:xfrm>
              <a:off x="6759887" y="958760"/>
              <a:ext cx="1184986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Text Output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8CE3240-1444-17BE-0622-1D3C0337ED24}"/>
                </a:ext>
              </a:extLst>
            </p:cNvPr>
            <p:cNvCxnSpPr>
              <a:cxnSpLocks/>
            </p:cNvCxnSpPr>
            <p:nvPr/>
          </p:nvCxnSpPr>
          <p:spPr>
            <a:xfrm>
              <a:off x="8025624" y="1243074"/>
              <a:ext cx="31225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887A42B-8AF3-A3E5-964D-84D889C2FA33}"/>
                </a:ext>
              </a:extLst>
            </p:cNvPr>
            <p:cNvSpPr/>
            <p:nvPr/>
          </p:nvSpPr>
          <p:spPr>
            <a:xfrm>
              <a:off x="8321074" y="945619"/>
              <a:ext cx="1184986" cy="5271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Voice Output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BCFEE8-ED5E-B93F-94FD-518B64CC5F11}"/>
                </a:ext>
              </a:extLst>
            </p:cNvPr>
            <p:cNvCxnSpPr>
              <a:cxnSpLocks/>
              <a:stCxn id="74" idx="6"/>
            </p:cNvCxnSpPr>
            <p:nvPr/>
          </p:nvCxnSpPr>
          <p:spPr>
            <a:xfrm>
              <a:off x="9506060" y="1209208"/>
              <a:ext cx="4907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F241A2E-7CA3-BAC7-C894-830C65B1C3D6}"/>
                </a:ext>
              </a:extLst>
            </p:cNvPr>
            <p:cNvSpPr/>
            <p:nvPr/>
          </p:nvSpPr>
          <p:spPr>
            <a:xfrm>
              <a:off x="9301206" y="16439"/>
              <a:ext cx="1768151" cy="64341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Send to Google Assistant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0774388-2AF4-FC9F-2603-022E8707FAE7}"/>
                </a:ext>
              </a:extLst>
            </p:cNvPr>
            <p:cNvSpPr txBox="1"/>
            <p:nvPr/>
          </p:nvSpPr>
          <p:spPr>
            <a:xfrm>
              <a:off x="0" y="3818937"/>
              <a:ext cx="852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D4A9ABDF-0831-6E24-A3C2-0B3CD6A08F57}"/>
                </a:ext>
              </a:extLst>
            </p:cNvPr>
            <p:cNvSpPr/>
            <p:nvPr/>
          </p:nvSpPr>
          <p:spPr>
            <a:xfrm>
              <a:off x="3600827" y="1243074"/>
              <a:ext cx="1519572" cy="9555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Text to Sign Language Conversion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8354933-DB94-40DC-28FA-D554009EFA52}"/>
                </a:ext>
              </a:extLst>
            </p:cNvPr>
            <p:cNvCxnSpPr/>
            <p:nvPr/>
          </p:nvCxnSpPr>
          <p:spPr>
            <a:xfrm flipV="1">
              <a:off x="9996781" y="761995"/>
              <a:ext cx="0" cy="4472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83F2F52-76F1-D140-24FE-E9689FFC96A0}"/>
                </a:ext>
              </a:extLst>
            </p:cNvPr>
            <p:cNvSpPr/>
            <p:nvPr/>
          </p:nvSpPr>
          <p:spPr>
            <a:xfrm>
              <a:off x="5613778" y="1589380"/>
              <a:ext cx="1127118" cy="50500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Text Input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349A079-81D9-DD90-E914-FFBFFFDA068C}"/>
                </a:ext>
              </a:extLst>
            </p:cNvPr>
            <p:cNvSpPr/>
            <p:nvPr/>
          </p:nvSpPr>
          <p:spPr>
            <a:xfrm>
              <a:off x="7221721" y="2383314"/>
              <a:ext cx="2354427" cy="114248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Auto word suggestion using n-gram based probabilistic algo</a:t>
              </a:r>
            </a:p>
          </p:txBody>
        </p:sp>
        <p:cxnSp>
          <p:nvCxnSpPr>
            <p:cNvPr id="93" name="Connector: Elbow 92">
              <a:extLst>
                <a:ext uri="{FF2B5EF4-FFF2-40B4-BE49-F238E27FC236}">
                  <a16:creationId xmlns:a16="http://schemas.microsoft.com/office/drawing/2014/main" id="{2D62C0DA-A3CC-3F5A-5776-443997FA6EA3}"/>
                </a:ext>
              </a:extLst>
            </p:cNvPr>
            <p:cNvCxnSpPr>
              <a:cxnSpLocks/>
              <a:stCxn id="91" idx="4"/>
              <a:endCxn id="88" idx="6"/>
            </p:cNvCxnSpPr>
            <p:nvPr/>
          </p:nvCxnSpPr>
          <p:spPr>
            <a:xfrm rot="5400000" flipH="1">
              <a:off x="6727959" y="1854820"/>
              <a:ext cx="1683912" cy="1658038"/>
            </a:xfrm>
            <a:prstGeom prst="bentConnector4">
              <a:avLst>
                <a:gd name="adj1" fmla="val -18026"/>
                <a:gd name="adj2" fmla="val 79533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68F171A-1F13-6BAA-B777-CC5CC991218B}"/>
                </a:ext>
              </a:extLst>
            </p:cNvPr>
            <p:cNvSpPr/>
            <p:nvPr/>
          </p:nvSpPr>
          <p:spPr>
            <a:xfrm>
              <a:off x="9921028" y="2267716"/>
              <a:ext cx="1768150" cy="111979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Fetch word from local storage or firebase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D14B637-0F1D-9871-BEAC-924641D1CB3B}"/>
                </a:ext>
              </a:extLst>
            </p:cNvPr>
            <p:cNvSpPr/>
            <p:nvPr/>
          </p:nvSpPr>
          <p:spPr>
            <a:xfrm>
              <a:off x="9130912" y="4564098"/>
              <a:ext cx="1731739" cy="67664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Show the video</a:t>
              </a:r>
            </a:p>
          </p:txBody>
        </p: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A24F12AA-2D06-D03E-89B9-8F505A9B3512}"/>
                </a:ext>
              </a:extLst>
            </p:cNvPr>
            <p:cNvCxnSpPr>
              <a:cxnSpLocks/>
              <a:stCxn id="94" idx="6"/>
              <a:endCxn id="96" idx="4"/>
            </p:cNvCxnSpPr>
            <p:nvPr/>
          </p:nvCxnSpPr>
          <p:spPr>
            <a:xfrm flipH="1">
              <a:off x="9996782" y="2827611"/>
              <a:ext cx="1692396" cy="2413130"/>
            </a:xfrm>
            <a:prstGeom prst="bentConnector4">
              <a:avLst>
                <a:gd name="adj1" fmla="val -14324"/>
                <a:gd name="adj2" fmla="val 1125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7DDB9FE-DB98-9962-BE87-EC7BD0A46B03}"/>
                </a:ext>
              </a:extLst>
            </p:cNvPr>
            <p:cNvSpPr/>
            <p:nvPr/>
          </p:nvSpPr>
          <p:spPr>
            <a:xfrm>
              <a:off x="3024866" y="2405207"/>
              <a:ext cx="1554955" cy="76882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Fetch the location online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281AB9D-235E-94CD-8509-55504570E45B}"/>
                </a:ext>
              </a:extLst>
            </p:cNvPr>
            <p:cNvSpPr/>
            <p:nvPr/>
          </p:nvSpPr>
          <p:spPr>
            <a:xfrm>
              <a:off x="5669215" y="4639880"/>
              <a:ext cx="1949688" cy="107482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Send alert message with current to contacts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0695A9A-3125-E87D-6DEE-CAB4BABB2F59}"/>
                </a:ext>
              </a:extLst>
            </p:cNvPr>
            <p:cNvCxnSpPr>
              <a:cxnSpLocks/>
              <a:stCxn id="29" idx="6"/>
              <a:endCxn id="99" idx="2"/>
            </p:cNvCxnSpPr>
            <p:nvPr/>
          </p:nvCxnSpPr>
          <p:spPr>
            <a:xfrm>
              <a:off x="2613915" y="2753687"/>
              <a:ext cx="410951" cy="3593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Elbow 103">
              <a:extLst>
                <a:ext uri="{FF2B5EF4-FFF2-40B4-BE49-F238E27FC236}">
                  <a16:creationId xmlns:a16="http://schemas.microsoft.com/office/drawing/2014/main" id="{4A7BC6FA-590B-9893-CF80-C87A1C7C88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58507" y="2603250"/>
              <a:ext cx="283575" cy="1949692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CC53E1E-E321-A9D3-4B95-C8365DE8564C}"/>
                </a:ext>
              </a:extLst>
            </p:cNvPr>
            <p:cNvCxnSpPr>
              <a:cxnSpLocks/>
              <a:stCxn id="99" idx="6"/>
              <a:endCxn id="101" idx="2"/>
            </p:cNvCxnSpPr>
            <p:nvPr/>
          </p:nvCxnSpPr>
          <p:spPr>
            <a:xfrm>
              <a:off x="4579821" y="2789621"/>
              <a:ext cx="1089394" cy="23876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C98DD6BE-22B9-7A5B-0D70-FF956558F8AF}"/>
                </a:ext>
              </a:extLst>
            </p:cNvPr>
            <p:cNvSpPr/>
            <p:nvPr/>
          </p:nvSpPr>
          <p:spPr>
            <a:xfrm>
              <a:off x="3045266" y="3302995"/>
              <a:ext cx="1285292" cy="6204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Get amount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F95FB5B-AC2D-E5EF-7674-8CAE142FE87E}"/>
                </a:ext>
              </a:extLst>
            </p:cNvPr>
            <p:cNvSpPr/>
            <p:nvPr/>
          </p:nvSpPr>
          <p:spPr>
            <a:xfrm>
              <a:off x="5210953" y="3447912"/>
              <a:ext cx="1189304" cy="6093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Execute payment</a:t>
              </a:r>
            </a:p>
          </p:txBody>
        </p:sp>
        <p:cxnSp>
          <p:nvCxnSpPr>
            <p:cNvPr id="116" name="Connector: Elbow 115">
              <a:extLst>
                <a:ext uri="{FF2B5EF4-FFF2-40B4-BE49-F238E27FC236}">
                  <a16:creationId xmlns:a16="http://schemas.microsoft.com/office/drawing/2014/main" id="{5E5E7A0A-F09B-D567-D0AF-00B374A9AC2B}"/>
                </a:ext>
              </a:extLst>
            </p:cNvPr>
            <p:cNvCxnSpPr>
              <a:cxnSpLocks/>
              <a:stCxn id="30" idx="6"/>
              <a:endCxn id="108" idx="2"/>
            </p:cNvCxnSpPr>
            <p:nvPr/>
          </p:nvCxnSpPr>
          <p:spPr>
            <a:xfrm>
              <a:off x="2618581" y="3600440"/>
              <a:ext cx="426685" cy="1279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98C75CF-682B-2FB5-047F-6ECCDF620F8C}"/>
                </a:ext>
              </a:extLst>
            </p:cNvPr>
            <p:cNvCxnSpPr>
              <a:cxnSpLocks/>
            </p:cNvCxnSpPr>
            <p:nvPr/>
          </p:nvCxnSpPr>
          <p:spPr>
            <a:xfrm>
              <a:off x="2768327" y="6404287"/>
              <a:ext cx="51768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8" name="Oval 137">
            <a:extLst>
              <a:ext uri="{FF2B5EF4-FFF2-40B4-BE49-F238E27FC236}">
                <a16:creationId xmlns:a16="http://schemas.microsoft.com/office/drawing/2014/main" id="{A613CEE6-A155-2A19-C5E9-7D5683ABAEC8}"/>
              </a:ext>
            </a:extLst>
          </p:cNvPr>
          <p:cNvSpPr/>
          <p:nvPr/>
        </p:nvSpPr>
        <p:spPr>
          <a:xfrm>
            <a:off x="3616933" y="5521499"/>
            <a:ext cx="1291425" cy="5539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Terms and Conditions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EC05C86-E45A-360B-6DB6-51BA4858EF4C}"/>
              </a:ext>
            </a:extLst>
          </p:cNvPr>
          <p:cNvCxnSpPr/>
          <p:nvPr/>
        </p:nvCxnSpPr>
        <p:spPr>
          <a:xfrm>
            <a:off x="5288831" y="3129062"/>
            <a:ext cx="4751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2BE5053E-CE74-4DF8-A972-A9E699346EAC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6795888" y="3265828"/>
            <a:ext cx="3264834" cy="337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785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083F3-D765-0BE8-4AF9-969CD837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dirty="0"/>
              <a:t>…</a:t>
            </a:r>
            <a:endParaRPr lang="en-A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B06027-2BF5-6A4B-211D-5BB6178E6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755A7-14C3-4271-9743-D1DE7E0E674B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D22B8-5CE8-40BF-D71E-12BF213776C6}"/>
              </a:ext>
            </a:extLst>
          </p:cNvPr>
          <p:cNvSpPr txBox="1"/>
          <p:nvPr/>
        </p:nvSpPr>
        <p:spPr>
          <a:xfrm>
            <a:off x="381000" y="1229380"/>
            <a:ext cx="1135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suggestion algo: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DF7EFB-C077-BBF1-6E9C-68293B2D7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90990"/>
            <a:ext cx="4077269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6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ustom 2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</TotalTime>
  <Words>733</Words>
  <Application>Microsoft Office PowerPoint</Application>
  <PresentationFormat>Widescreen</PresentationFormat>
  <Paragraphs>183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Wingdings 2</vt:lpstr>
      <vt:lpstr>Wingdings 3</vt:lpstr>
      <vt:lpstr>Module</vt:lpstr>
      <vt:lpstr>Mute Assistant System </vt:lpstr>
      <vt:lpstr>Contents</vt:lpstr>
      <vt:lpstr>Introduction</vt:lpstr>
      <vt:lpstr>Introduction</vt:lpstr>
      <vt:lpstr>Related Works</vt:lpstr>
      <vt:lpstr>Objectives</vt:lpstr>
      <vt:lpstr>System Architecture </vt:lpstr>
      <vt:lpstr>Methodology</vt:lpstr>
      <vt:lpstr>Contd…</vt:lpstr>
      <vt:lpstr>Contd… </vt:lpstr>
      <vt:lpstr>Tools Used </vt:lpstr>
      <vt:lpstr>UI Design(User) </vt:lpstr>
      <vt:lpstr>Contd…</vt:lpstr>
      <vt:lpstr>Contd…</vt:lpstr>
      <vt:lpstr>Contd…</vt:lpstr>
      <vt:lpstr>Contd…</vt:lpstr>
      <vt:lpstr>UI Design(Admin) </vt:lpstr>
      <vt:lpstr>Contd…</vt:lpstr>
      <vt:lpstr>Contd…</vt:lpstr>
      <vt:lpstr>Contd…</vt:lpstr>
      <vt:lpstr>Conclusion </vt:lpstr>
      <vt:lpstr>Future Study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</dc:creator>
  <cp:lastModifiedBy>Mahir Abrar</cp:lastModifiedBy>
  <cp:revision>91</cp:revision>
  <dcterms:created xsi:type="dcterms:W3CDTF">2006-08-16T00:00:00Z</dcterms:created>
  <dcterms:modified xsi:type="dcterms:W3CDTF">2023-12-03T03:42:33Z</dcterms:modified>
</cp:coreProperties>
</file>