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7" r:id="rId1"/>
  </p:sldMasterIdLst>
  <p:notesMasterIdLst>
    <p:notesMasterId r:id="rId8"/>
  </p:notesMasterIdLst>
  <p:sldIdLst>
    <p:sldId id="256" r:id="rId2"/>
    <p:sldId id="258" r:id="rId3"/>
    <p:sldId id="372" r:id="rId4"/>
    <p:sldId id="356" r:id="rId5"/>
    <p:sldId id="373" r:id="rId6"/>
    <p:sldId id="374" r:id="rId7"/>
  </p:sldIdLst>
  <p:sldSz cx="9144000" cy="5143500" type="screen16x9"/>
  <p:notesSz cx="6858000" cy="9144000"/>
  <p:embeddedFontLst>
    <p:embeddedFont>
      <p:font typeface="Roboto Condensed" panose="02000000000000000000" pitchFamily="2" charset="0"/>
      <p:regular r:id="rId9"/>
      <p:bold r:id="rId10"/>
      <p:italic r:id="rId11"/>
      <p:boldItalic r:id="rId12"/>
    </p:embeddedFont>
    <p:embeddedFont>
      <p:font typeface="Roboto Condensed Light" panose="02000000000000000000" pitchFamily="2" charset="0"/>
      <p:regular r:id="rId13"/>
      <p:bold r:id="rId14"/>
      <p:italic r:id="rId15"/>
      <p:boldItalic r:id="rId16"/>
    </p:embeddedFont>
    <p:embeddedFont>
      <p:font typeface="Squada One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0CABB0-B3E8-40F0-8A64-7278FD031FF0}">
  <a:tblStyle styleId="{F70CABB0-B3E8-40F0-8A64-7278FD031F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816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80447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8539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>
          <a:extLst>
            <a:ext uri="{FF2B5EF4-FFF2-40B4-BE49-F238E27FC236}">
              <a16:creationId xmlns:a16="http://schemas.microsoft.com/office/drawing/2014/main" id="{DA33D2FF-7727-138D-F315-3AB169657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a39e485748_0_50:notes">
            <a:extLst>
              <a:ext uri="{FF2B5EF4-FFF2-40B4-BE49-F238E27FC236}">
                <a16:creationId xmlns:a16="http://schemas.microsoft.com/office/drawing/2014/main" id="{F5F959E0-CB20-D6C8-0F25-2337BB22EC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a39e485748_0_50:notes">
            <a:extLst>
              <a:ext uri="{FF2B5EF4-FFF2-40B4-BE49-F238E27FC236}">
                <a16:creationId xmlns:a16="http://schemas.microsoft.com/office/drawing/2014/main" id="{0C12F2FD-BAA5-CF8B-873D-0594668EEE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0767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3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ctrTitle" idx="2"/>
          </p:nvPr>
        </p:nvSpPr>
        <p:spPr>
          <a:xfrm>
            <a:off x="2750155" y="1492066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subTitle" idx="1"/>
          </p:nvPr>
        </p:nvSpPr>
        <p:spPr>
          <a:xfrm>
            <a:off x="2750119" y="2192634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ctrTitle" idx="3"/>
          </p:nvPr>
        </p:nvSpPr>
        <p:spPr>
          <a:xfrm>
            <a:off x="4800201" y="14973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subTitle" idx="4"/>
          </p:nvPr>
        </p:nvSpPr>
        <p:spPr>
          <a:xfrm>
            <a:off x="4800165" y="2192634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1" name="Google Shape;171;p24"/>
          <p:cNvSpPr txBox="1">
            <a:spLocks noGrp="1"/>
          </p:cNvSpPr>
          <p:nvPr>
            <p:ph type="ctrTitle" idx="5"/>
          </p:nvPr>
        </p:nvSpPr>
        <p:spPr>
          <a:xfrm>
            <a:off x="3794948" y="3219050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subTitle" idx="6"/>
          </p:nvPr>
        </p:nvSpPr>
        <p:spPr>
          <a:xfrm>
            <a:off x="3753025" y="3910976"/>
            <a:ext cx="16539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/>
          <p:nvPr/>
        </p:nvSpPr>
        <p:spPr>
          <a:xfrm rot="5400000">
            <a:off x="2534502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4"/>
          <p:cNvSpPr/>
          <p:nvPr/>
        </p:nvSpPr>
        <p:spPr>
          <a:xfrm rot="5400000">
            <a:off x="3566117" y="2781995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4"/>
          <p:cNvSpPr/>
          <p:nvPr/>
        </p:nvSpPr>
        <p:spPr>
          <a:xfrm rot="5400000">
            <a:off x="4584549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262630" y="2659235"/>
            <a:ext cx="2928524" cy="264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3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>
            <a:spLocks noGrp="1"/>
          </p:cNvSpPr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ctrTitle" idx="2"/>
          </p:nvPr>
        </p:nvSpPr>
        <p:spPr>
          <a:xfrm>
            <a:off x="3716190" y="206257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subTitle" idx="1"/>
          </p:nvPr>
        </p:nvSpPr>
        <p:spPr>
          <a:xfrm>
            <a:off x="3716190" y="2765019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ctrTitle" idx="3"/>
          </p:nvPr>
        </p:nvSpPr>
        <p:spPr>
          <a:xfrm>
            <a:off x="5910940" y="2066326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3" name="Google Shape;183;p25"/>
          <p:cNvSpPr txBox="1">
            <a:spLocks noGrp="1"/>
          </p:cNvSpPr>
          <p:nvPr>
            <p:ph type="subTitle" idx="4"/>
          </p:nvPr>
        </p:nvSpPr>
        <p:spPr>
          <a:xfrm>
            <a:off x="5910940" y="2866007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ctrTitle" idx="5"/>
          </p:nvPr>
        </p:nvSpPr>
        <p:spPr>
          <a:xfrm>
            <a:off x="1521440" y="206258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subTitle" idx="6"/>
          </p:nvPr>
        </p:nvSpPr>
        <p:spPr>
          <a:xfrm>
            <a:off x="1479590" y="2765029"/>
            <a:ext cx="16539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6" name="Google Shape;18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138825" y="3806025"/>
            <a:ext cx="2957125" cy="266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339551" y="-408250"/>
            <a:ext cx="2494901" cy="225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4449" y="-571400"/>
            <a:ext cx="2494901" cy="2251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/>
          <p:nvPr/>
        </p:nvSpPr>
        <p:spPr>
          <a:xfrm>
            <a:off x="565369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5"/>
          <p:cNvSpPr/>
          <p:nvPr/>
        </p:nvSpPr>
        <p:spPr>
          <a:xfrm>
            <a:off x="584314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5"/>
          <p:cNvSpPr/>
          <p:nvPr/>
        </p:nvSpPr>
        <p:spPr>
          <a:xfrm>
            <a:off x="345894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5"/>
          <p:cNvSpPr/>
          <p:nvPr/>
        </p:nvSpPr>
        <p:spPr>
          <a:xfrm>
            <a:off x="364839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5"/>
          <p:cNvSpPr/>
          <p:nvPr/>
        </p:nvSpPr>
        <p:spPr>
          <a:xfrm>
            <a:off x="126419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5"/>
          <p:cNvSpPr/>
          <p:nvPr/>
        </p:nvSpPr>
        <p:spPr>
          <a:xfrm>
            <a:off x="145370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25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847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846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0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2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1_1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47964" y="31352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984228" y="30553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1"/>
            <a:ext cx="9144000" cy="51631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1"/>
            <a:ext cx="9144001" cy="5163143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50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1998471" y="-1998470"/>
            <a:ext cx="5147058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407194"/>
            <a:ext cx="8410575" cy="461665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2400" b="1" spc="-53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4736307"/>
            <a:ext cx="304800" cy="273844"/>
          </a:xfrm>
        </p:spPr>
        <p:txBody>
          <a:bodyPr/>
          <a:lstStyle>
            <a:lvl1pPr>
              <a:defRPr sz="75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374542" y="-241991"/>
            <a:ext cx="401648" cy="483982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375" y="1219039"/>
            <a:ext cx="5038725" cy="306993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defRPr sz="105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defRPr sz="9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0176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ED259F09-D74D-777C-C8CF-42FD7B145F5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12134438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378" imgH="379" progId="TCLayout.ActiveDocument.1">
                  <p:embed/>
                </p:oleObj>
              </mc:Choice>
              <mc:Fallback>
                <p:oleObj name="think-cell Slide" r:id="rId10" imgW="378" imgH="37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70" r:id="rId2"/>
    <p:sldLayoutId id="2147483671" r:id="rId3"/>
    <p:sldLayoutId id="2147483696" r:id="rId4"/>
    <p:sldLayoutId id="2147483709" r:id="rId5"/>
    <p:sldLayoutId id="2147483710" r:id="rId6"/>
    <p:sldLayoutId id="214748373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5" Type="http://schemas.openxmlformats.org/officeDocument/2006/relationships/image" Target="../media/image5.jpeg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ED2C131E-F1FF-627B-2DE9-D7BC7FA6D23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326043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78" imgH="379" progId="TCLayout.ActiveDocument.1">
                  <p:embed/>
                </p:oleObj>
              </mc:Choice>
              <mc:Fallback>
                <p:oleObj name="think-cell Slide" r:id="rId4" imgW="378" imgH="37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5" name="Google Shape;765;p94"/>
          <p:cNvSpPr txBox="1">
            <a:spLocks noGrp="1"/>
          </p:cNvSpPr>
          <p:nvPr>
            <p:ph type="title"/>
          </p:nvPr>
        </p:nvSpPr>
        <p:spPr>
          <a:xfrm>
            <a:off x="457275" y="2420139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AI Powered Career Advisor</a:t>
            </a:r>
            <a:endParaRPr dirty="0"/>
          </a:p>
        </p:txBody>
      </p:sp>
      <p:sp>
        <p:nvSpPr>
          <p:cNvPr id="6" name="Google Shape;766;p94"/>
          <p:cNvSpPr txBox="1">
            <a:spLocks/>
          </p:cNvSpPr>
          <p:nvPr/>
        </p:nvSpPr>
        <p:spPr>
          <a:xfrm>
            <a:off x="457275" y="3697389"/>
            <a:ext cx="8229600" cy="1446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/>
              <a:t>Presented by: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Ali Alaaeddine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Hadi Elham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Zakaria </a:t>
            </a:r>
            <a:r>
              <a:rPr lang="en-US" sz="1200" dirty="0" err="1"/>
              <a:t>Labban</a:t>
            </a:r>
            <a:endParaRPr lang="en-US" sz="1200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Mahmoud Ch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7461ED6E-FC24-4337-CF4A-5BA4DFFB960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57046329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9" progId="TCLayout.ActiveDocument.1">
                  <p:embed/>
                </p:oleObj>
              </mc:Choice>
              <mc:Fallback>
                <p:oleObj name="think-cell Slide" r:id="rId3" imgW="378" imgH="379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461ED6E-FC24-4337-CF4A-5BA4DFFB96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What is AI-Powered Career Advisor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376" y="1219039"/>
            <a:ext cx="3798743" cy="3069932"/>
          </a:xfrm>
        </p:spPr>
        <p:txBody>
          <a:bodyPr/>
          <a:lstStyle/>
          <a:p>
            <a:r>
              <a:rPr lang="en-US" sz="1500" dirty="0"/>
              <a:t>The AI-Powered Career Advisor is a system designed to assist individuals in navigating their career paths by analyzing their skills, education, and experiences to provide personalized recommendations using artificial intelligence.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6" name="Picture 15" descr="A person sitting at a desk with a robot">
            <a:extLst>
              <a:ext uri="{FF2B5EF4-FFF2-40B4-BE49-F238E27FC236}">
                <a16:creationId xmlns:a16="http://schemas.microsoft.com/office/drawing/2014/main" id="{84BE7210-128B-5037-FAD9-E4BEF0C0AA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6919" y="904009"/>
            <a:ext cx="4002232" cy="383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>
          <a:extLst>
            <a:ext uri="{FF2B5EF4-FFF2-40B4-BE49-F238E27FC236}">
              <a16:creationId xmlns:a16="http://schemas.microsoft.com/office/drawing/2014/main" id="{A7B7B4BF-789E-8180-2678-1FD5E9DAE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A358CC0D-7955-904D-2E58-2F8DDE712F7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552287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78" imgH="379" progId="TCLayout.ActiveDocument.1">
                  <p:embed/>
                </p:oleObj>
              </mc:Choice>
              <mc:Fallback>
                <p:oleObj name="think-cell Slide" r:id="rId4" imgW="378" imgH="379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358CC0D-7955-904D-2E58-2F8DDE712F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8" name="Google Shape;898;p108">
            <a:extLst>
              <a:ext uri="{FF2B5EF4-FFF2-40B4-BE49-F238E27FC236}">
                <a16:creationId xmlns:a16="http://schemas.microsoft.com/office/drawing/2014/main" id="{270F672A-48FF-D830-90BA-377FE164259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750119" y="1939029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Responsible for jobs</a:t>
            </a:r>
          </a:p>
        </p:txBody>
      </p:sp>
      <p:sp>
        <p:nvSpPr>
          <p:cNvPr id="899" name="Google Shape;899;p108">
            <a:extLst>
              <a:ext uri="{FF2B5EF4-FFF2-40B4-BE49-F238E27FC236}">
                <a16:creationId xmlns:a16="http://schemas.microsoft.com/office/drawing/2014/main" id="{130CE302-1D60-45BE-06B8-111240DB6E25}"/>
              </a:ext>
            </a:extLst>
          </p:cNvPr>
          <p:cNvSpPr txBox="1">
            <a:spLocks noGrp="1"/>
          </p:cNvSpPr>
          <p:nvPr>
            <p:ph type="ctrTitle" idx="2"/>
          </p:nvPr>
        </p:nvSpPr>
        <p:spPr>
          <a:xfrm>
            <a:off x="2750119" y="1153924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Adzuna</a:t>
            </a:r>
            <a:endParaRPr dirty="0"/>
          </a:p>
        </p:txBody>
      </p:sp>
      <p:sp>
        <p:nvSpPr>
          <p:cNvPr id="900" name="Google Shape;900;p108">
            <a:extLst>
              <a:ext uri="{FF2B5EF4-FFF2-40B4-BE49-F238E27FC236}">
                <a16:creationId xmlns:a16="http://schemas.microsoft.com/office/drawing/2014/main" id="{A10C4BA3-EF72-6AEA-2A5D-05B8C7B2433F}"/>
              </a:ext>
            </a:extLst>
          </p:cNvPr>
          <p:cNvSpPr txBox="1">
            <a:spLocks noGrp="1"/>
          </p:cNvSpPr>
          <p:nvPr>
            <p:ph type="ctrTitle" idx="3"/>
          </p:nvPr>
        </p:nvSpPr>
        <p:spPr>
          <a:xfrm>
            <a:off x="4823683" y="1133946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Coursera</a:t>
            </a:r>
            <a:endParaRPr dirty="0"/>
          </a:p>
        </p:txBody>
      </p:sp>
      <p:sp>
        <p:nvSpPr>
          <p:cNvPr id="901" name="Google Shape;901;p108">
            <a:extLst>
              <a:ext uri="{FF2B5EF4-FFF2-40B4-BE49-F238E27FC236}">
                <a16:creationId xmlns:a16="http://schemas.microsoft.com/office/drawing/2014/main" id="{D58F4049-5ADE-E452-8579-D1E3CC9C9CBD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4823683" y="1985051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 altLang="en-US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Responsible for  courses</a:t>
            </a:r>
          </a:p>
        </p:txBody>
      </p:sp>
      <p:sp>
        <p:nvSpPr>
          <p:cNvPr id="902" name="Google Shape;902;p108">
            <a:extLst>
              <a:ext uri="{FF2B5EF4-FFF2-40B4-BE49-F238E27FC236}">
                <a16:creationId xmlns:a16="http://schemas.microsoft.com/office/drawing/2014/main" id="{4EA18A1B-6D44-3EBC-7BFD-2FE12AA9CA90}"/>
              </a:ext>
            </a:extLst>
          </p:cNvPr>
          <p:cNvSpPr txBox="1">
            <a:spLocks noGrp="1"/>
          </p:cNvSpPr>
          <p:nvPr>
            <p:ph type="ctrTitle" idx="5"/>
          </p:nvPr>
        </p:nvSpPr>
        <p:spPr>
          <a:xfrm>
            <a:off x="3786900" y="2775054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GitHub</a:t>
            </a:r>
            <a:endParaRPr dirty="0"/>
          </a:p>
        </p:txBody>
      </p:sp>
      <p:sp>
        <p:nvSpPr>
          <p:cNvPr id="903" name="Google Shape;903;p108">
            <a:extLst>
              <a:ext uri="{FF2B5EF4-FFF2-40B4-BE49-F238E27FC236}">
                <a16:creationId xmlns:a16="http://schemas.microsoft.com/office/drawing/2014/main" id="{8D5E7E73-1A8F-7458-7188-6774C479CCB6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3786900" y="3621776"/>
            <a:ext cx="16539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Responsible for projects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 flipH="1">
            <a:off x="540000" y="13713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/>
              <a:t>APIs Used</a:t>
            </a:r>
          </a:p>
        </p:txBody>
      </p:sp>
    </p:spTree>
    <p:extLst>
      <p:ext uri="{BB962C8B-B14F-4D97-AF65-F5344CB8AC3E}">
        <p14:creationId xmlns:p14="http://schemas.microsoft.com/office/powerpoint/2010/main" val="1296639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AD41222B-ACC5-B5FE-7DB1-07A199019D4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23908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9" progId="TCLayout.ActiveDocument.1">
                  <p:embed/>
                </p:oleObj>
              </mc:Choice>
              <mc:Fallback>
                <p:oleObj name="think-cell Slide" r:id="rId3" imgW="378" imgH="37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1"/>
          <p:cNvSpPr>
            <a:spLocks noGrp="1"/>
          </p:cNvSpPr>
          <p:nvPr>
            <p:ph type="ctrTitle" idx="5"/>
          </p:nvPr>
        </p:nvSpPr>
        <p:spPr>
          <a:xfrm>
            <a:off x="1375892" y="2294586"/>
            <a:ext cx="1824507" cy="1312742"/>
          </a:xfrm>
        </p:spPr>
        <p:txBody>
          <a:bodyPr spcFirstLastPara="1" vert="horz" wrap="square" lIns="91425" tIns="91425" rIns="91425" bIns="91425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API limitations</a:t>
            </a:r>
            <a:br>
              <a:rPr lang="en-US" sz="1200" b="0" i="0" u="none" strike="noStrike" cap="none" dirty="0">
                <a:latin typeface="Squada One"/>
                <a:ea typeface="Squada One"/>
                <a:cs typeface="Squada One"/>
                <a:sym typeface="Squada One"/>
              </a:rPr>
            </a:br>
            <a:br>
              <a:rPr lang="en-US" sz="1200" b="0" i="0" u="none" strike="noStrike" cap="none" dirty="0">
                <a:latin typeface="Squada One"/>
                <a:ea typeface="Squada One"/>
                <a:cs typeface="Squada One"/>
                <a:sym typeface="Squada One"/>
              </a:rPr>
            </a:br>
            <a:br>
              <a:rPr lang="en-US" sz="1200" b="0" i="0" u="none" strike="noStrike" cap="none" dirty="0">
                <a:latin typeface="Squada One"/>
                <a:ea typeface="Squada One"/>
                <a:cs typeface="Squada One"/>
                <a:sym typeface="Squada One"/>
              </a:rPr>
            </a:br>
            <a:br>
              <a:rPr lang="en-US" sz="1200" b="0" i="0" u="none" strike="noStrike" cap="none" dirty="0">
                <a:latin typeface="Squada One"/>
                <a:ea typeface="Squada One"/>
                <a:cs typeface="Squada One"/>
                <a:sym typeface="Squada One"/>
              </a:rPr>
            </a:br>
            <a:r>
              <a:rPr lang="en-US" sz="12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Implemented caching mechanisms to optimize API usage and reduce latency.</a:t>
            </a:r>
            <a:b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br>
              <a:rPr lang="en-US" sz="1200" b="0" i="0" u="none" strike="noStrike" cap="none" dirty="0">
                <a:solidFill>
                  <a:schemeClr val="bg1"/>
                </a:solidFill>
                <a:latin typeface="Squada One"/>
                <a:ea typeface="Squada One"/>
                <a:cs typeface="Squada One"/>
                <a:sym typeface="Squada One"/>
              </a:rPr>
            </a:br>
            <a:endParaRPr lang="en-US" sz="1200" b="0" i="0" u="none" strike="noStrike" cap="none" dirty="0">
              <a:solidFill>
                <a:schemeClr val="bg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012BEF-F299-2EA5-2F1A-049DB87E14B2}"/>
              </a:ext>
            </a:extLst>
          </p:cNvPr>
          <p:cNvSpPr txBox="1"/>
          <p:nvPr/>
        </p:nvSpPr>
        <p:spPr>
          <a:xfrm>
            <a:off x="2363273" y="301460"/>
            <a:ext cx="48896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quada One"/>
                <a:sym typeface="Squada One"/>
              </a:rPr>
              <a:t>Challenges and Solutions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C3194C-741C-8C56-4C27-14BF671B2BBD}"/>
              </a:ext>
            </a:extLst>
          </p:cNvPr>
          <p:cNvSpPr txBox="1"/>
          <p:nvPr/>
        </p:nvSpPr>
        <p:spPr>
          <a:xfrm>
            <a:off x="3652367" y="1833813"/>
            <a:ext cx="1824508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23864"/>
                </a:solidFill>
                <a:effectLst/>
                <a:uLnTx/>
                <a:uFillTx/>
                <a:latin typeface="Squada One"/>
                <a:ea typeface="Squada One"/>
                <a:cs typeface="Squada One"/>
                <a:sym typeface="Squada One"/>
              </a:rPr>
              <a:t>Resource Constraints</a:t>
            </a:r>
            <a:b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23864"/>
                </a:solidFill>
                <a:effectLst/>
                <a:uLnTx/>
                <a:uFillTx/>
                <a:latin typeface="Squada One"/>
                <a:ea typeface="Squada One"/>
                <a:cs typeface="Squada One"/>
                <a:sym typeface="Squada One"/>
              </a:rPr>
            </a:br>
            <a:b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23864"/>
                </a:solidFill>
                <a:effectLst/>
                <a:uLnTx/>
                <a:uFillTx/>
                <a:latin typeface="Squada One"/>
                <a:ea typeface="Squada One"/>
                <a:cs typeface="Squada One"/>
                <a:sym typeface="Squada One"/>
              </a:rPr>
            </a:b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quada One"/>
                <a:ea typeface="Squada One"/>
                <a:cs typeface="Squada One"/>
                <a:sym typeface="Squada One"/>
              </a:rPr>
              <a:t>Leveraged pre-trained models to avoid resource-intensive training.</a:t>
            </a:r>
            <a:b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quada One"/>
                <a:ea typeface="Squada One"/>
                <a:cs typeface="Squada One"/>
                <a:sym typeface="Squada One"/>
              </a:rPr>
            </a:b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1678E3-9EC0-B537-94C3-7A8898919B61}"/>
              </a:ext>
            </a:extLst>
          </p:cNvPr>
          <p:cNvSpPr txBox="1"/>
          <p:nvPr/>
        </p:nvSpPr>
        <p:spPr>
          <a:xfrm>
            <a:off x="5816957" y="1833813"/>
            <a:ext cx="17558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423864"/>
                </a:solidFill>
                <a:latin typeface="Squada One"/>
                <a:ea typeface="Squada One"/>
                <a:cs typeface="Squada One"/>
                <a:sym typeface="Squada One"/>
              </a:rPr>
              <a:t>Data Volume</a:t>
            </a:r>
            <a:b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23864"/>
                </a:solidFill>
                <a:effectLst/>
                <a:uLnTx/>
                <a:uFillTx/>
                <a:latin typeface="Squada One"/>
                <a:ea typeface="Squada One"/>
                <a:cs typeface="Squada One"/>
                <a:sym typeface="Squada One"/>
              </a:rPr>
            </a:br>
            <a:b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23864"/>
                </a:solidFill>
                <a:effectLst/>
                <a:uLnTx/>
                <a:uFillTx/>
                <a:latin typeface="Squada One"/>
                <a:ea typeface="Squada One"/>
                <a:cs typeface="Squada One"/>
                <a:sym typeface="Squada One"/>
              </a:rPr>
            </a:b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quada One"/>
                <a:ea typeface="Squada One"/>
                <a:cs typeface="Squada One"/>
                <a:sym typeface="Squada One"/>
              </a:rPr>
              <a:t>Managed large datasets using efficient preprocessing pipelines and cloud storage solutions.</a:t>
            </a:r>
            <a:endParaRPr lang="en-GB" sz="1200" dirty="0"/>
          </a:p>
        </p:txBody>
      </p:sp>
      <p:sp>
        <p:nvSpPr>
          <p:cNvPr id="22" name="Plus Sign 21">
            <a:extLst>
              <a:ext uri="{FF2B5EF4-FFF2-40B4-BE49-F238E27FC236}">
                <a16:creationId xmlns:a16="http://schemas.microsoft.com/office/drawing/2014/main" id="{26BE67F6-4003-7651-E5F9-34800B12EE5E}"/>
              </a:ext>
            </a:extLst>
          </p:cNvPr>
          <p:cNvSpPr/>
          <p:nvPr/>
        </p:nvSpPr>
        <p:spPr>
          <a:xfrm>
            <a:off x="794198" y="2172237"/>
            <a:ext cx="287628" cy="305068"/>
          </a:xfrm>
          <a:prstGeom prst="mathPlus">
            <a:avLst/>
          </a:prstGeom>
          <a:solidFill>
            <a:schemeClr val="tx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512D8F3A-A0A5-EA71-6C3A-6E4EB304E0B8}"/>
              </a:ext>
            </a:extLst>
          </p:cNvPr>
          <p:cNvSpPr/>
          <p:nvPr/>
        </p:nvSpPr>
        <p:spPr>
          <a:xfrm>
            <a:off x="794198" y="2706259"/>
            <a:ext cx="287628" cy="244698"/>
          </a:xfrm>
          <a:prstGeom prst="mathMinus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8965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9CC27D93-143C-F289-9021-DE1B83EF50D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586738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9" progId="TCLayout.ActiveDocument.1">
                  <p:embed/>
                </p:oleObj>
              </mc:Choice>
              <mc:Fallback>
                <p:oleObj name="think-cell Slide" r:id="rId3" imgW="378" imgH="37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8E727D1-4DBE-074D-1E59-9E75A6B18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Financials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CC1F2-F822-1B98-D997-B54D8B6EA3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Mainly our product is free because our main audience is students.</a:t>
            </a:r>
          </a:p>
          <a:p>
            <a:r>
              <a:rPr lang="en-US" dirty="0"/>
              <a:t>However, there will be some ads on the website</a:t>
            </a:r>
          </a:p>
          <a:p>
            <a:r>
              <a:rPr lang="en-US" dirty="0"/>
              <a:t>To have it free of ads, there is a premium fee which is about 3.99$/month.</a:t>
            </a:r>
          </a:p>
        </p:txBody>
      </p:sp>
      <p:pic>
        <p:nvPicPr>
          <p:cNvPr id="1026" name="Picture 2" descr="exorbitant privilege ...">
            <a:extLst>
              <a:ext uri="{FF2B5EF4-FFF2-40B4-BE49-F238E27FC236}">
                <a16:creationId xmlns:a16="http://schemas.microsoft.com/office/drawing/2014/main" id="{562CCCB7-3943-FB93-1D47-D0621FF8E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015" y="2650165"/>
            <a:ext cx="3604436" cy="219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1599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0CFBE3DC-851A-F220-82B2-426479ADD3F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8717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9" progId="TCLayout.ActiveDocument.1">
                  <p:embed/>
                </p:oleObj>
              </mc:Choice>
              <mc:Fallback>
                <p:oleObj name="think-cell Slide" r:id="rId3" imgW="378" imgH="37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CA4A7A2-4AB0-65D5-6CFA-0BB235B9E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540000" y="2236500"/>
            <a:ext cx="8064000" cy="670500"/>
          </a:xfrm>
        </p:spPr>
        <p:txBody>
          <a:bodyPr vert="horz"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969363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163</Words>
  <Application>Microsoft Office PowerPoint</Application>
  <PresentationFormat>On-screen Show (16:9)</PresentationFormat>
  <Paragraphs>25</Paragraphs>
  <Slides>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Roboto Condensed</vt:lpstr>
      <vt:lpstr>Squada One</vt:lpstr>
      <vt:lpstr>Trade Gothic LT Pro</vt:lpstr>
      <vt:lpstr>Aptos</vt:lpstr>
      <vt:lpstr>Roboto Condensed Light</vt:lpstr>
      <vt:lpstr>Tech Startup XL by Slidesgo</vt:lpstr>
      <vt:lpstr>think-cell Slide</vt:lpstr>
      <vt:lpstr>AI Powered Career Advisor</vt:lpstr>
      <vt:lpstr>What is AI-Powered Career Advisor</vt:lpstr>
      <vt:lpstr>Adzuna</vt:lpstr>
      <vt:lpstr>API limitations    Implemented caching mechanisms to optimize API usage and reduce latency.  </vt:lpstr>
      <vt:lpstr>Financials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STARTUP</dc:title>
  <dc:creator>Lenovo</dc:creator>
  <cp:lastModifiedBy>Ali Alaaeddine (Student)</cp:lastModifiedBy>
  <cp:revision>44</cp:revision>
  <dcterms:modified xsi:type="dcterms:W3CDTF">2024-12-13T14:50:59Z</dcterms:modified>
</cp:coreProperties>
</file>