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63" r:id="rId5"/>
    <p:sldId id="338" r:id="rId6"/>
    <p:sldId id="340" r:id="rId7"/>
    <p:sldId id="341" r:id="rId8"/>
    <p:sldId id="339" r:id="rId9"/>
    <p:sldId id="35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2" r:id="rId20"/>
    <p:sldId id="353" r:id="rId21"/>
    <p:sldId id="354" r:id="rId22"/>
    <p:sldId id="355" r:id="rId23"/>
    <p:sldId id="356" r:id="rId24"/>
    <p:sldId id="332" r:id="rId25"/>
    <p:sldId id="357" r:id="rId26"/>
    <p:sldId id="333" r:id="rId27"/>
    <p:sldId id="358" r:id="rId28"/>
    <p:sldId id="359" r:id="rId29"/>
    <p:sldId id="362" r:id="rId30"/>
    <p:sldId id="366" r:id="rId31"/>
    <p:sldId id="367" r:id="rId32"/>
    <p:sldId id="363" r:id="rId33"/>
    <p:sldId id="368" r:id="rId34"/>
    <p:sldId id="361" r:id="rId35"/>
    <p:sldId id="335" r:id="rId36"/>
  </p:sldIdLst>
  <p:sldSz cx="9144000" cy="6858000" type="screen4x3"/>
  <p:notesSz cx="6731000" cy="9863138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D611"/>
    <a:srgbClr val="CC99FF"/>
    <a:srgbClr val="339933"/>
    <a:srgbClr val="FF0000"/>
    <a:srgbClr val="0033CC"/>
    <a:srgbClr val="FFE40E"/>
    <a:srgbClr val="21DCFF"/>
    <a:srgbClr val="FF1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431" autoAdjust="0"/>
  </p:normalViewPr>
  <p:slideViewPr>
    <p:cSldViewPr snapToObjects="1">
      <p:cViewPr varScale="1">
        <p:scale>
          <a:sx n="114" d="100"/>
          <a:sy n="114" d="100"/>
        </p:scale>
        <p:origin x="1506" y="102"/>
      </p:cViewPr>
      <p:guideLst>
        <p:guide orient="horz" pos="19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DE7BBF3-652B-CC8E-141F-B5B750D1D7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A2472C-7FC6-A793-C590-1859247DAF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1B295E2-8A86-4379-B287-88C14EDF305D}" type="datetimeFigureOut">
              <a:rPr lang="fr-FR"/>
              <a:pPr>
                <a:defRPr/>
              </a:pPr>
              <a:t>10/11/2022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5D0B16-5703-3113-DF88-B377383D4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67838"/>
            <a:ext cx="291623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8EC05-0E10-2F00-5C5E-915FC9A633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3175" y="9367838"/>
            <a:ext cx="291623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CD2CDE-2BFD-402D-B782-A30A02108353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680C3-5BA8-4C5E-9BD3-BD4DDFD9F0E3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233488"/>
            <a:ext cx="4438650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3100" y="4746625"/>
            <a:ext cx="5384800" cy="3883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69425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3175" y="9369425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6CA50-6C53-4AFE-850A-D64721AFE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78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E3F3EF-B748-AD2A-318C-0ADB2E41D7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" name="Image 6" descr="LOGO_FITEC.jpg">
            <a:extLst>
              <a:ext uri="{FF2B5EF4-FFF2-40B4-BE49-F238E27FC236}">
                <a16:creationId xmlns:a16="http://schemas.microsoft.com/office/drawing/2014/main" id="{83D07138-B918-56D1-D232-2184C7D66E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3450"/>
            <a:ext cx="78882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83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7" descr="PERSO_CYAN.jpg">
            <a:extLst>
              <a:ext uri="{FF2B5EF4-FFF2-40B4-BE49-F238E27FC236}">
                <a16:creationId xmlns:a16="http://schemas.microsoft.com/office/drawing/2014/main" id="{E9D789F6-1A14-5A14-A73B-AB2D97D2DA2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3587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1508" y="214290"/>
            <a:ext cx="7416000" cy="1143000"/>
          </a:xfrm>
        </p:spPr>
        <p:txBody>
          <a:bodyPr/>
          <a:lstStyle>
            <a:lvl1pPr algn="r">
              <a:defRPr>
                <a:solidFill>
                  <a:srgbClr val="21DCFF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rgbClr val="21DCFF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4" name="Espace réservé de la date 2">
            <a:extLst>
              <a:ext uri="{FF2B5EF4-FFF2-40B4-BE49-F238E27FC236}">
                <a16:creationId xmlns:a16="http://schemas.microsoft.com/office/drawing/2014/main" id="{FB277C86-0BC6-F7A6-D6E9-C107F506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346BF-967B-4B40-8016-9277431E54AC}" type="datetime1">
              <a:rPr lang="fr-FR"/>
              <a:pPr>
                <a:defRPr/>
              </a:pPr>
              <a:t>10/11/2022</a:t>
            </a:fld>
            <a:endParaRPr lang="en-GB"/>
          </a:p>
        </p:txBody>
      </p:sp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254228B2-6AD1-8A84-6B36-C50DA992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1B03C991-FB6D-42FD-73B7-EAC05E92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274F6-56E0-4D1B-B456-380275C8F616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07013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7" descr="PERSO_JAUNE.jpg">
            <a:extLst>
              <a:ext uri="{FF2B5EF4-FFF2-40B4-BE49-F238E27FC236}">
                <a16:creationId xmlns:a16="http://schemas.microsoft.com/office/drawing/2014/main" id="{1B1190E6-7CC4-3C50-88F6-12ADD7A61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58775"/>
            <a:ext cx="6477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890" y="216582"/>
            <a:ext cx="7416000" cy="1143000"/>
          </a:xfrm>
        </p:spPr>
        <p:txBody>
          <a:bodyPr/>
          <a:lstStyle>
            <a:lvl1pPr algn="r">
              <a:defRPr>
                <a:solidFill>
                  <a:srgbClr val="FFE40E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rgbClr val="FFE40E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4" name="Espace réservé de la date 2">
            <a:extLst>
              <a:ext uri="{FF2B5EF4-FFF2-40B4-BE49-F238E27FC236}">
                <a16:creationId xmlns:a16="http://schemas.microsoft.com/office/drawing/2014/main" id="{C61134EE-1396-9205-DD0B-95CCC7A1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96A65-9FBE-4177-866E-B78ED5797CE4}" type="datetime1">
              <a:rPr lang="fr-FR"/>
              <a:pPr>
                <a:defRPr/>
              </a:pPr>
              <a:t>10/11/2022</a:t>
            </a:fld>
            <a:endParaRPr lang="en-GB"/>
          </a:p>
        </p:txBody>
      </p:sp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F7815B04-4AA5-4385-E9C2-0737DAEB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2435B4FF-059F-957B-C98C-6C249AD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0E6CC-E51E-4E84-90C7-0989654FF3E3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36484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JAUNE.jpg">
            <a:extLst>
              <a:ext uri="{FF2B5EF4-FFF2-40B4-BE49-F238E27FC236}">
                <a16:creationId xmlns:a16="http://schemas.microsoft.com/office/drawing/2014/main" id="{DD721900-6C4B-F4F4-7062-E2CC92CC3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65844F96-ED9A-FC10-B8A0-70B22871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21636-9588-41FA-A6B2-FC256F515D1F}" type="datetime1">
              <a:rPr lang="fr-FR"/>
              <a:pPr>
                <a:defRPr/>
              </a:pPr>
              <a:t>10/11/2022</a:t>
            </a:fld>
            <a:endParaRPr lang="en-GB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67985962-C8A6-29BF-DC64-2B5439CD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8BB2F95-5F9C-00E0-328D-7C18C62A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F0534-C393-48DE-9DE9-A6842C720874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24867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7" descr="FOND_PPT_MAGENTA.jpg">
            <a:extLst>
              <a:ext uri="{FF2B5EF4-FFF2-40B4-BE49-F238E27FC236}">
                <a16:creationId xmlns:a16="http://schemas.microsoft.com/office/drawing/2014/main" id="{F8A1F156-A266-467D-8248-A8C80C4555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8013"/>
            <a:ext cx="9144000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C21B772A-82DA-094F-D34F-AE17B7F6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86281-93A9-4B02-BABB-32CD9A014651}" type="datetime1">
              <a:rPr lang="fr-FR"/>
              <a:pPr>
                <a:defRPr/>
              </a:pPr>
              <a:t>10/11/2022</a:t>
            </a:fld>
            <a:endParaRPr lang="en-GB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99181E1A-7084-E987-ADCE-49917CC8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A17A6A7-C0BF-2E8D-6B29-9096A96B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F4DDA-C373-4AFE-BB83-E7398DCF453C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81287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7" descr="FOND_PPT_BLEU_F.jpg">
            <a:extLst>
              <a:ext uri="{FF2B5EF4-FFF2-40B4-BE49-F238E27FC236}">
                <a16:creationId xmlns:a16="http://schemas.microsoft.com/office/drawing/2014/main" id="{C2E8D0CD-74CA-7E68-72A3-C4D26A06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23580FBC-C179-5791-DC70-EA51D47A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83CA2-0183-456F-BDB3-7A988A10D6E4}" type="datetime1">
              <a:rPr lang="fr-FR"/>
              <a:pPr>
                <a:defRPr/>
              </a:pPr>
              <a:t>10/11/2022</a:t>
            </a:fld>
            <a:endParaRPr lang="en-GB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292D2C1F-0D41-4C14-A99A-8C63FFC6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E7E9C76B-B248-0FCE-24EC-E52A9068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95063-47DC-4F83-B792-20D77CC5F86D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62655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7" descr="FOND_PPT_VERT.jpg">
            <a:extLst>
              <a:ext uri="{FF2B5EF4-FFF2-40B4-BE49-F238E27FC236}">
                <a16:creationId xmlns:a16="http://schemas.microsoft.com/office/drawing/2014/main" id="{2508BC9D-31ED-1D38-6A48-7DCB593164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6900"/>
            <a:ext cx="91440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3EF037F5-0413-90F6-C71D-4F3514EF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51D83-9344-4A4B-8DA7-11E71B302CAD}" type="datetime1">
              <a:rPr lang="fr-FR"/>
              <a:pPr>
                <a:defRPr/>
              </a:pPr>
              <a:t>10/11/2022</a:t>
            </a:fld>
            <a:endParaRPr lang="en-GB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C32DD619-BEE4-6632-51BD-D51FB42D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7ABA3722-C098-77CA-0F83-C1CC4ADF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7FC6B-4BF1-4D2C-9E80-23010BE7833A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86437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7" descr="FOND_PPT_BLEU_C.jpg">
            <a:extLst>
              <a:ext uri="{FF2B5EF4-FFF2-40B4-BE49-F238E27FC236}">
                <a16:creationId xmlns:a16="http://schemas.microsoft.com/office/drawing/2014/main" id="{BA15D941-ADD3-0715-211F-8F8B3FF5BD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070C6943-4349-7D87-3927-3943AF00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6CD6B-A7A8-4979-8E27-0673BD99DA85}" type="datetime1">
              <a:rPr lang="fr-FR"/>
              <a:pPr>
                <a:defRPr/>
              </a:pPr>
              <a:t>10/11/2022</a:t>
            </a:fld>
            <a:endParaRPr lang="en-GB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CE250A22-FFC2-D3BD-F024-E2FDDF8E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849703BB-2C6B-FC96-19FD-A275CD80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47759-7AF5-4898-AC60-9A4BBF288E6B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78273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>
            <a:extLst>
              <a:ext uri="{FF2B5EF4-FFF2-40B4-BE49-F238E27FC236}">
                <a16:creationId xmlns:a16="http://schemas.microsoft.com/office/drawing/2014/main" id="{D7173257-8F89-FB7D-8B27-79686F679086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E07287A-3FD9-AED8-3D79-CE24B634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A69AE-D6C3-481A-88B9-A378427A811B}" type="datetime1">
              <a:rPr lang="fr-FR"/>
              <a:pPr>
                <a:defRPr/>
              </a:pPr>
              <a:t>10/11/2022</a:t>
            </a:fld>
            <a:endParaRPr lang="en-GB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A8735C2-AB1C-FFB7-C40B-7DF36A7B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23E0AE3-DD74-42B3-7A19-84B1EC02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AED41-905B-4BB6-A2E6-AD558F79424A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96324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7" descr="PERSO_MAGENTA.jpg">
            <a:extLst>
              <a:ext uri="{FF2B5EF4-FFF2-40B4-BE49-F238E27FC236}">
                <a16:creationId xmlns:a16="http://schemas.microsoft.com/office/drawing/2014/main" id="{334317D0-D0B4-B97C-BF8E-454976210EB7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57188"/>
            <a:ext cx="64293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rgbClr val="FF1BA0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271508" y="199776"/>
            <a:ext cx="7416000" cy="1143000"/>
          </a:xfrm>
        </p:spPr>
        <p:txBody>
          <a:bodyPr/>
          <a:lstStyle>
            <a:lvl1pPr algn="r">
              <a:defRPr>
                <a:solidFill>
                  <a:srgbClr val="FF18CF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2FCB3-CB0F-5499-427D-0A86E171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2A4C9-AF10-4CBB-8DA7-216C72C330D9}" type="datetime1">
              <a:rPr lang="fr-FR"/>
              <a:pPr>
                <a:defRPr/>
              </a:pPr>
              <a:t>10/11/2022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D9F950-C1B2-EB31-C6B7-861E76F4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F005AD-7079-D07C-D536-1234B414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C77DA-6390-4AE4-A33B-BC2FA22B75D1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7001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7" descr="PERSO_BLEU.jpg">
            <a:extLst>
              <a:ext uri="{FF2B5EF4-FFF2-40B4-BE49-F238E27FC236}">
                <a16:creationId xmlns:a16="http://schemas.microsoft.com/office/drawing/2014/main" id="{64A48F65-1082-258A-FCA6-ACA3E90126FC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68300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9244" y="216582"/>
            <a:ext cx="7416000" cy="11430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GB" sz="44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MS PGothic" pitchFamily="34" charset="-128"/>
                <a:cs typeface="ＭＳ Ｐゴシック" pitchFamily="24" charset="-128"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4" name="Espace réservé de la date 2">
            <a:extLst>
              <a:ext uri="{FF2B5EF4-FFF2-40B4-BE49-F238E27FC236}">
                <a16:creationId xmlns:a16="http://schemas.microsoft.com/office/drawing/2014/main" id="{E500DC02-7E12-053B-70C8-942797F6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8800A-DA3B-4771-BA88-4CC326C1B614}" type="datetime1">
              <a:rPr lang="fr-FR"/>
              <a:pPr>
                <a:defRPr/>
              </a:pPr>
              <a:t>10/11/2022</a:t>
            </a:fld>
            <a:endParaRPr lang="en-GB"/>
          </a:p>
        </p:txBody>
      </p:sp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A97C2126-1964-EC10-5000-D8FEC14F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FACBD8B0-90F0-9782-DA5E-3ED557C3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9DC78-CE0C-4317-AC20-74601EB79881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35463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8232C559-F543-2A01-D11F-3601EBA3D3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  <a:endParaRPr lang="en-GB" altLang="fr-FR"/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0E96D4E8-7A76-AF11-8531-C64DC82F59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GB" alt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1D9ECD-CD67-6F69-BF05-07988A060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CD81B85-035C-4A3C-9D12-E1D491C4DC3A}" type="datetime1">
              <a:rPr lang="fr-FR"/>
              <a:pPr>
                <a:defRPr/>
              </a:pPr>
              <a:t>10/11/2022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1A1F8-7DF6-EFE7-DF76-8D50679F6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71CAA3-4103-62BC-33FA-B14C7776D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5607A37-1AE3-456B-ACD7-EA95253C8352}" type="slidenum">
              <a:rPr lang="en-GB" altLang="fr-FR"/>
              <a:pPr/>
              <a:t>‹N°›</a:t>
            </a:fld>
            <a:endParaRPr lang="en-GB" altLang="fr-FR"/>
          </a:p>
        </p:txBody>
      </p:sp>
      <p:pic>
        <p:nvPicPr>
          <p:cNvPr id="1031" name="Image 6" descr="ETOILE.jpg">
            <a:extLst>
              <a:ext uri="{FF2B5EF4-FFF2-40B4-BE49-F238E27FC236}">
                <a16:creationId xmlns:a16="http://schemas.microsoft.com/office/drawing/2014/main" id="{75CA1840-29CC-8CED-BA91-6C4DD52FB9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126163"/>
            <a:ext cx="7493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-1489314896,&quot;Placement&quot;:&quot;Footer&quot;,&quot;Top&quot;:520.8117,&quot;Left&quot;:0.0,&quot;SlideWidth&quot;:720,&quot;SlideHeight&quot;:540}">
            <a:extLst>
              <a:ext uri="{FF2B5EF4-FFF2-40B4-BE49-F238E27FC236}">
                <a16:creationId xmlns:a16="http://schemas.microsoft.com/office/drawing/2014/main" id="{0BD1E101-F859-F0C2-D807-DA90F89E36BA}"/>
              </a:ext>
            </a:extLst>
          </p:cNvPr>
          <p:cNvSpPr txBox="1"/>
          <p:nvPr userDrawn="1"/>
        </p:nvSpPr>
        <p:spPr>
          <a:xfrm>
            <a:off x="0" y="6614309"/>
            <a:ext cx="1304575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rgbClr val="CF022B"/>
                </a:solidFill>
                <a:latin typeface="Tahoma" panose="020B0604030504040204" pitchFamily="34" charset="0"/>
              </a:rPr>
              <a:t>C2 – Usage restreint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pitchFamily="2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ＭＳ Ｐゴシック" pitchFamily="2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ＭＳ Ｐゴシック" pitchFamily="2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ＭＳ Ｐゴシック" pitchFamily="2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ＭＳ Ｐゴシック" pitchFamily="2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2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3">
            <a:extLst>
              <a:ext uri="{FF2B5EF4-FFF2-40B4-BE49-F238E27FC236}">
                <a16:creationId xmlns:a16="http://schemas.microsoft.com/office/drawing/2014/main" id="{B656908F-C050-51BA-65C7-BD724CCDB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6" y="1556792"/>
            <a:ext cx="8229600" cy="1470025"/>
          </a:xfrm>
        </p:spPr>
        <p:txBody>
          <a:bodyPr/>
          <a:lstStyle/>
          <a:p>
            <a:pPr>
              <a:defRPr/>
            </a:pPr>
            <a:r>
              <a:rPr lang="fr-FR" sz="5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DU VERSIONNING AVEC GIT</a:t>
            </a:r>
            <a:endParaRPr lang="fr-FR" sz="3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5" name="Sous-titre 9">
            <a:extLst>
              <a:ext uri="{FF2B5EF4-FFF2-40B4-BE49-F238E27FC236}">
                <a16:creationId xmlns:a16="http://schemas.microsoft.com/office/drawing/2014/main" id="{1FD3ED35-35A8-3F65-BEEB-3FC3583CFBE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905000" y="4305300"/>
            <a:ext cx="6553200" cy="1752600"/>
          </a:xfrm>
        </p:spPr>
        <p:txBody>
          <a:bodyPr/>
          <a:lstStyle/>
          <a:p>
            <a:pPr algn="r">
              <a:buFont typeface="Arial" panose="020B0604020202020204" pitchFamily="34" charset="0"/>
              <a:buNone/>
            </a:pPr>
            <a:r>
              <a:rPr lang="fr-FR" altLang="fr-FR" noProof="1">
                <a:solidFill>
                  <a:srgbClr val="53126A"/>
                </a:solidFill>
              </a:rPr>
              <a:t>Zakaria LAHYANI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05D54-E6BB-41BD-DC6D-ECCA6F04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- log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21737-9ECD-1B56-1B47-F11D43073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4005064"/>
            <a:ext cx="8229600" cy="2121099"/>
          </a:xfrm>
        </p:spPr>
        <p:txBody>
          <a:bodyPr/>
          <a:lstStyle/>
          <a:p>
            <a:r>
              <a:rPr lang="fr-FR" dirty="0"/>
              <a:t>Affichage des logs sous forme d’arbre</a:t>
            </a:r>
          </a:p>
          <a:p>
            <a:pPr marL="457200" lvl="1" indent="0">
              <a:buNone/>
            </a:pPr>
            <a:r>
              <a:rPr lang="fr-FR" dirty="0"/>
              <a:t>--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fr-FR" dirty="0"/>
              <a:t>ll –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fr-FR" dirty="0" err="1"/>
              <a:t>ecorate</a:t>
            </a:r>
            <a:r>
              <a:rPr lang="fr-FR" dirty="0"/>
              <a:t> –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fr-FR" dirty="0" err="1"/>
              <a:t>neline</a:t>
            </a:r>
            <a:r>
              <a:rPr lang="fr-FR" dirty="0"/>
              <a:t> –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fr-FR" dirty="0"/>
              <a:t>raph = 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a dog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343CB75-BFB9-53D3-1A81-45C019921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482000"/>
            <a:ext cx="85629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5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9285F-91C2-AA8F-56FB-A12D85D8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- log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6245A1-8B46-4872-3A2C-FDF80C319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40" y="2134502"/>
            <a:ext cx="1819275" cy="2476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FC4C36E-D1D2-03D0-6E64-D5C56779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1" y="2520099"/>
            <a:ext cx="3940603" cy="334185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DC7E5C3-FDB0-DF89-5C4D-F1E8E05DFB02}"/>
              </a:ext>
            </a:extLst>
          </p:cNvPr>
          <p:cNvSpPr txBox="1"/>
          <p:nvPr/>
        </p:nvSpPr>
        <p:spPr>
          <a:xfrm>
            <a:off x="159311" y="1536565"/>
            <a:ext cx="364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Analyser tous les commit d’un collaborateur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D56DEC-C00C-0673-01A8-7BEF78E8A9A5}"/>
              </a:ext>
            </a:extLst>
          </p:cNvPr>
          <p:cNvSpPr txBox="1"/>
          <p:nvPr/>
        </p:nvSpPr>
        <p:spPr>
          <a:xfrm>
            <a:off x="4878878" y="1415474"/>
            <a:ext cx="362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Analyser tous les commit dans un intervalle</a:t>
            </a:r>
            <a:br>
              <a:rPr lang="fr-FR" sz="1400" dirty="0"/>
            </a:br>
            <a:r>
              <a:rPr lang="fr-FR" sz="1400" dirty="0"/>
              <a:t>de temps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13904CE-7CBB-4464-E9FB-70EAC63A1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115452"/>
            <a:ext cx="2895600" cy="266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02BE381-43BE-9FAC-F635-D2381BA76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983" y="2532566"/>
            <a:ext cx="4583706" cy="3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8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BA91C-CEF3-DA6D-70C3-653F9DF8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- log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CC552A-48BD-75D3-516A-86E55F52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90774"/>
            <a:ext cx="4695825" cy="10382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7D2468-17C6-3BA1-DE98-01651A514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75" y="4581128"/>
            <a:ext cx="2295525" cy="228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8BE26C-C518-A6B9-67FF-005403EE1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25" y="1916832"/>
            <a:ext cx="2962275" cy="3619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7195D0-5C12-8163-B56E-CF5E81086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1" y="4944162"/>
            <a:ext cx="5760640" cy="16668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C15E7DF-F51B-88AF-D10C-C4BBE596CC2D}"/>
              </a:ext>
            </a:extLst>
          </p:cNvPr>
          <p:cNvSpPr txBox="1"/>
          <p:nvPr/>
        </p:nvSpPr>
        <p:spPr>
          <a:xfrm>
            <a:off x="6228184" y="2403210"/>
            <a:ext cx="2574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Trouver un commit spécifique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7250C3-F076-2445-F3FA-44497096E138}"/>
              </a:ext>
            </a:extLst>
          </p:cNvPr>
          <p:cNvSpPr txBox="1"/>
          <p:nvPr/>
        </p:nvSpPr>
        <p:spPr>
          <a:xfrm>
            <a:off x="6228184" y="4823160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Montrer l’ensemble des </a:t>
            </a:r>
            <a:r>
              <a:rPr lang="fr-FR" sz="1400" dirty="0" err="1"/>
              <a:t>commits</a:t>
            </a:r>
            <a:r>
              <a:rPr lang="fr-FR" sz="1400" dirty="0"/>
              <a:t> </a:t>
            </a:r>
          </a:p>
          <a:p>
            <a:r>
              <a:rPr lang="fr-FR" sz="1400" dirty="0"/>
              <a:t>qui ont modifier un fichier</a:t>
            </a:r>
          </a:p>
        </p:txBody>
      </p:sp>
    </p:spTree>
    <p:extLst>
      <p:ext uri="{BB962C8B-B14F-4D97-AF65-F5344CB8AC3E}">
        <p14:creationId xmlns:p14="http://schemas.microsoft.com/office/powerpoint/2010/main" val="176560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044B6-BDCA-A5E9-E3AD-10020A19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- log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2380A5-9952-F424-8D70-9AD814A56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20888"/>
            <a:ext cx="2457450" cy="381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CDCB1FC-FD63-BA5B-BF13-010CCC0C7BFC}"/>
              </a:ext>
            </a:extLst>
          </p:cNvPr>
          <p:cNvSpPr txBox="1"/>
          <p:nvPr/>
        </p:nvSpPr>
        <p:spPr>
          <a:xfrm>
            <a:off x="3347864" y="2441335"/>
            <a:ext cx="5763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toutes les </a:t>
            </a:r>
            <a:r>
              <a:rPr lang="fr-FR" sz="1400" dirty="0" err="1"/>
              <a:t>commits</a:t>
            </a:r>
            <a:r>
              <a:rPr lang="fr-FR" sz="1400" dirty="0"/>
              <a:t> de branche2 qui ne sont pas mergé dans branche1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FDE0FF2-9D30-586A-25B0-A30DE5C26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93968"/>
            <a:ext cx="2990850" cy="7048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224947A-31D1-0A20-F2BD-BA7C77938CBA}"/>
              </a:ext>
            </a:extLst>
          </p:cNvPr>
          <p:cNvSpPr txBox="1"/>
          <p:nvPr/>
        </p:nvSpPr>
        <p:spPr>
          <a:xfrm>
            <a:off x="3557115" y="3592504"/>
            <a:ext cx="5206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toutes les </a:t>
            </a:r>
            <a:r>
              <a:rPr lang="fr-FR" sz="1400" dirty="0" err="1"/>
              <a:t>commits</a:t>
            </a:r>
            <a:r>
              <a:rPr lang="fr-FR" sz="1400" dirty="0"/>
              <a:t> de branche1 qui ne sont pas dans branche2</a:t>
            </a:r>
          </a:p>
        </p:txBody>
      </p:sp>
    </p:spTree>
    <p:extLst>
      <p:ext uri="{BB962C8B-B14F-4D97-AF65-F5344CB8AC3E}">
        <p14:creationId xmlns:p14="http://schemas.microsoft.com/office/powerpoint/2010/main" val="148898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3238C-1210-24F1-C326-05F6337B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- diff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C235B6-53F4-197C-C021-F26499645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Git diff permet de voir l’évolution entre 2 états </a:t>
            </a:r>
          </a:p>
          <a:p>
            <a:pPr lvl="1"/>
            <a:r>
              <a:rPr lang="fr-FR" dirty="0"/>
              <a:t>Branches</a:t>
            </a:r>
          </a:p>
          <a:p>
            <a:pPr lvl="1"/>
            <a:r>
              <a:rPr lang="fr-FR" dirty="0"/>
              <a:t>Commit</a:t>
            </a:r>
          </a:p>
          <a:p>
            <a:pPr lvl="1"/>
            <a:r>
              <a:rPr lang="fr-FR" dirty="0"/>
              <a:t>Fichiers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63D6C8-435C-08DB-6ECF-B8A7F2D3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733446"/>
            <a:ext cx="4714875" cy="14001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2286BC-0732-3F3E-4209-089B95DAD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153" y="3805402"/>
            <a:ext cx="28479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76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40ED1-4E4E-3660-571F-AE756443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- </a:t>
            </a:r>
            <a:r>
              <a:rPr lang="fr-FR" dirty="0" err="1"/>
              <a:t>grep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DCEE1B-3AA3-34D2-B0CD-462340EE08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Rechercher facilement une chaîne de caractères ou une expression régulière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7FE82D-DFA3-874A-1195-4E8D7AE88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652355"/>
            <a:ext cx="5857875" cy="1600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6354FE-1AFF-B764-3516-2CFA029F6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1" y="4437112"/>
            <a:ext cx="55149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8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CAE9F-D1D5-C093-AB13-5B95A071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716" y="2708920"/>
            <a:ext cx="2026568" cy="1143000"/>
          </a:xfrm>
        </p:spPr>
        <p:txBody>
          <a:bodyPr/>
          <a:lstStyle/>
          <a:p>
            <a:r>
              <a:rPr lang="fr-FR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33606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288DB-F98B-86D9-A3B7-D007D8F0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modifier des commit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662CA42-6458-B447-DCC8-C864F329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3609975" cy="4953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EB64A94-A759-32D4-1525-450CF5797F2C}"/>
              </a:ext>
            </a:extLst>
          </p:cNvPr>
          <p:cNvSpPr txBox="1"/>
          <p:nvPr/>
        </p:nvSpPr>
        <p:spPr>
          <a:xfrm>
            <a:off x="5148856" y="212383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Enlever le fichier du </a:t>
            </a:r>
            <a:r>
              <a:rPr lang="fr-FR" dirty="0" err="1"/>
              <a:t>staging</a:t>
            </a:r>
            <a:r>
              <a:rPr lang="fr-FR" dirty="0"/>
              <a:t> area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098A0C1-1185-C651-5F37-D949D82C2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21581"/>
            <a:ext cx="3343275" cy="47625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39DB159-6714-7E35-4197-2152D5F318F1}"/>
              </a:ext>
            </a:extLst>
          </p:cNvPr>
          <p:cNvSpPr txBox="1"/>
          <p:nvPr/>
        </p:nvSpPr>
        <p:spPr>
          <a:xfrm>
            <a:off x="4231521" y="29365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mettre le fichier à l'image de ce qu'il état au dernier commit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1CC3B09-C883-47C1-B4FE-F9F3C48CA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135398"/>
            <a:ext cx="3810000" cy="4191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1DF747E-BC97-53AA-970A-585D389EA445}"/>
              </a:ext>
            </a:extLst>
          </p:cNvPr>
          <p:cNvSpPr txBox="1"/>
          <p:nvPr/>
        </p:nvSpPr>
        <p:spPr>
          <a:xfrm>
            <a:off x="4572000" y="402624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mettre le fichier à l'image de ce qu'il état à un état précis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E0FE90D-B307-28C1-80F4-8D8BD55CD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5099690"/>
            <a:ext cx="2686050" cy="4572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307B25D-063A-9FEF-3FC7-9F9682D028A8}"/>
              </a:ext>
            </a:extLst>
          </p:cNvPr>
          <p:cNvSpPr txBox="1"/>
          <p:nvPr/>
        </p:nvSpPr>
        <p:spPr>
          <a:xfrm>
            <a:off x="5198671" y="5072392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Modifier le msg du dernier commit</a:t>
            </a:r>
          </a:p>
        </p:txBody>
      </p:sp>
    </p:spTree>
    <p:extLst>
      <p:ext uri="{BB962C8B-B14F-4D97-AF65-F5344CB8AC3E}">
        <p14:creationId xmlns:p14="http://schemas.microsoft.com/office/powerpoint/2010/main" val="30051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CCD8F-403A-A862-9FBD-9CEEF10B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Stash</a:t>
            </a:r>
            <a:r>
              <a:rPr lang="fr-FR" dirty="0"/>
              <a:t> area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6E6E501-5BE5-C71E-18C1-7F084ECB3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stash</a:t>
            </a:r>
            <a:r>
              <a:rPr lang="fr-FR" dirty="0"/>
              <a:t> stocke temporairement les changements apportés </a:t>
            </a:r>
          </a:p>
          <a:p>
            <a:r>
              <a:rPr lang="fr-FR" dirty="0"/>
              <a:t>Il est utile quand on veut changer de contexte alors qu’on n’est  pas prêt à </a:t>
            </a:r>
            <a:r>
              <a:rPr lang="fr-FR" dirty="0" err="1"/>
              <a:t>commiter</a:t>
            </a:r>
            <a:r>
              <a:rPr lang="fr-FR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B6C124-427C-B4F2-F2E4-F3AE36A6D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23" y="3738585"/>
            <a:ext cx="83629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74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F6AF9-D4D7-CC57-C425-258C5C98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Stash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CDE5C4-A35E-6B8F-30C2-4C4ECAA29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357290"/>
            <a:ext cx="2809875" cy="4038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844CD2-164C-0045-8A2A-4D11CB9F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08" y="1844824"/>
            <a:ext cx="36099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8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64728-505F-4FD5-AFC9-65203E41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E38C336-C74B-772F-3D5A-A7237BE8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57946"/>
            <a:ext cx="3028950" cy="38290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33374CC-2DD3-E018-70E2-97A8E2DD9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700808"/>
            <a:ext cx="3762375" cy="3743325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8E626C1-60B7-5854-78CB-7CA6D5580692}"/>
              </a:ext>
            </a:extLst>
          </p:cNvPr>
          <p:cNvCxnSpPr>
            <a:stCxn id="24" idx="1"/>
            <a:endCxn id="22" idx="3"/>
          </p:cNvCxnSpPr>
          <p:nvPr/>
        </p:nvCxnSpPr>
        <p:spPr>
          <a:xfrm flipH="1">
            <a:off x="3712518" y="3572471"/>
            <a:ext cx="1147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48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6E131-5F63-F737-BB7C-DD709EC2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 </a:t>
            </a:r>
            <a:r>
              <a:rPr lang="fr-FR" dirty="0" err="1"/>
              <a:t>Conflict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9CBD9E-CB18-5A83-91C7-89E6F31A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88840"/>
            <a:ext cx="6034085" cy="459049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5A26A65-3106-5628-EAE9-FBEA6A230D24}"/>
              </a:ext>
            </a:extLst>
          </p:cNvPr>
          <p:cNvSpPr txBox="1"/>
          <p:nvPr/>
        </p:nvSpPr>
        <p:spPr>
          <a:xfrm>
            <a:off x="2483768" y="148839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</a:t>
            </a:r>
            <a:r>
              <a:rPr lang="fr-F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mergetool</a:t>
            </a: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--</a:t>
            </a:r>
            <a:r>
              <a:rPr lang="fr-F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tool</a:t>
            </a:r>
            <a:r>
              <a:rPr lang="fr-F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716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75815-95EB-A0BA-3367-B34991C2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E3DC1-30D4-57E8-0F8B-A771AE011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Les tags sont des réfs qui pointent vers des points spécifiques de l'historique</a:t>
            </a:r>
          </a:p>
          <a:p>
            <a:r>
              <a:rPr lang="fr-FR" dirty="0"/>
              <a:t>Souvent utilisé pour marquer les versions</a:t>
            </a:r>
          </a:p>
          <a:p>
            <a:r>
              <a:rPr lang="fr-FR" dirty="0"/>
              <a:t>Similaire à une branche qui ne change pas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356950-1A17-7D6B-D6EA-C2ED5FB73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4005064"/>
            <a:ext cx="85248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1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AFD64-636C-78D6-E529-D333A9D7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968" y="2780928"/>
            <a:ext cx="792064" cy="1143000"/>
          </a:xfrm>
        </p:spPr>
        <p:txBody>
          <a:bodyPr/>
          <a:lstStyle/>
          <a:p>
            <a:r>
              <a:rPr lang="fr-FR" dirty="0"/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290693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4C3F8-5953-E2CA-0E29-B0BFAABE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Remote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7EBA82-F7C9-CB13-449E-2D1D7F6B3D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Pull / push </a:t>
            </a:r>
          </a:p>
          <a:p>
            <a:r>
              <a:rPr lang="fr-FR" dirty="0"/>
              <a:t>Permission </a:t>
            </a:r>
          </a:p>
          <a:p>
            <a:r>
              <a:rPr lang="fr-FR" dirty="0" err="1"/>
              <a:t>Administraion</a:t>
            </a:r>
            <a:r>
              <a:rPr lang="fr-FR" dirty="0"/>
              <a:t> </a:t>
            </a:r>
          </a:p>
          <a:p>
            <a:r>
              <a:rPr lang="fr-FR" dirty="0" err="1"/>
              <a:t>Protected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</a:t>
            </a:r>
          </a:p>
          <a:p>
            <a:r>
              <a:rPr lang="fr-FR" dirty="0"/>
              <a:t>Collaboration </a:t>
            </a:r>
          </a:p>
          <a:p>
            <a:pPr lvl="1"/>
            <a:r>
              <a:rPr lang="fr-FR" dirty="0"/>
              <a:t>Issues</a:t>
            </a:r>
          </a:p>
          <a:p>
            <a:pPr lvl="1"/>
            <a:r>
              <a:rPr lang="fr-FR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410598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63C75-8B99-1C02-686B-17EAEFA2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Collaboration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86AA5A-17C9-DCE9-C0E6-B3B3BFC3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739478"/>
            <a:ext cx="58102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03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8565B-992F-ECB1-7EDA-A6B4EEBB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Collaboration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E31BF5-2F2F-02C5-B7A8-A5F3FB628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Dépôt distants (</a:t>
            </a:r>
            <a:r>
              <a:rPr lang="fr-FR" dirty="0" err="1"/>
              <a:t>remote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Seule particularité, c’est qu’il est dans le cloud </a:t>
            </a:r>
          </a:p>
          <a:p>
            <a:pPr lvl="1"/>
            <a:r>
              <a:rPr lang="fr-FR" dirty="0"/>
              <a:t>Git tout seul, ne permet pas de travailler en groupe</a:t>
            </a:r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2CA009B-1B55-BB10-2313-2FF4C24F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3067050"/>
            <a:ext cx="62103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97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99C45-7E86-D75D-1CB9-E746853B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1A701-1BD3-B531-446B-955E5CF1EB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fonctionnalité facilitant la collaboration des développeurs</a:t>
            </a:r>
          </a:p>
          <a:p>
            <a:r>
              <a:rPr lang="fr-FR" dirty="0"/>
              <a:t>Permettent la relecture des changements proposés avant les intégrer à la branche principale</a:t>
            </a:r>
          </a:p>
          <a:p>
            <a:endParaRPr lang="fr-FR" dirty="0"/>
          </a:p>
          <a:p>
            <a:r>
              <a:rPr lang="fr-FR" dirty="0"/>
              <a:t>Pull </a:t>
            </a:r>
            <a:r>
              <a:rPr lang="fr-FR" dirty="0" err="1"/>
              <a:t>request</a:t>
            </a:r>
            <a:r>
              <a:rPr lang="fr-FR" dirty="0"/>
              <a:t> [</a:t>
            </a:r>
            <a:r>
              <a:rPr lang="fr-FR" dirty="0" err="1"/>
              <a:t>Github</a:t>
            </a:r>
            <a:r>
              <a:rPr lang="fr-FR" dirty="0"/>
              <a:t>] = Merge </a:t>
            </a:r>
            <a:r>
              <a:rPr lang="fr-FR" dirty="0" err="1"/>
              <a:t>request</a:t>
            </a:r>
            <a:r>
              <a:rPr lang="fr-FR" dirty="0"/>
              <a:t> [</a:t>
            </a:r>
            <a:r>
              <a:rPr lang="fr-FR" dirty="0" err="1"/>
              <a:t>Gitlab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32526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62A17-7606-0058-F409-F35AFAFB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 </a:t>
            </a:r>
            <a:r>
              <a:rPr lang="fr-FR" dirty="0" err="1"/>
              <a:t>request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04A846-909B-9539-4B11-C4DCD14C5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2066925" cy="52292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F904327-C4F3-1732-934B-0513C40326C2}"/>
              </a:ext>
            </a:extLst>
          </p:cNvPr>
          <p:cNvSpPr txBox="1"/>
          <p:nvPr/>
        </p:nvSpPr>
        <p:spPr>
          <a:xfrm>
            <a:off x="2832023" y="1916832"/>
            <a:ext cx="59490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Avantages des pull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request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documentation, l’évolution est transparente à tous </a:t>
            </a:r>
            <a:br>
              <a:rPr lang="fr-FR" dirty="0"/>
            </a:br>
            <a:r>
              <a:rPr lang="fr-FR" dirty="0"/>
              <a:t>les utilisateurs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Compétence git minimal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seul click pour accepter/rejeter des </a:t>
            </a:r>
            <a:r>
              <a:rPr lang="fr-FR" dirty="0" err="1"/>
              <a:t>modifs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Gestion des droits simplifier </a:t>
            </a:r>
          </a:p>
        </p:txBody>
      </p:sp>
    </p:spTree>
    <p:extLst>
      <p:ext uri="{BB962C8B-B14F-4D97-AF65-F5344CB8AC3E}">
        <p14:creationId xmlns:p14="http://schemas.microsoft.com/office/powerpoint/2010/main" val="3709707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73801-4067-9CD3-D7E4-B507674C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Permission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FFFFC62-7FEC-4502-B253-AF06B87B3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46445"/>
              </p:ext>
            </p:extLst>
          </p:nvPr>
        </p:nvGraphicFramePr>
        <p:xfrm>
          <a:off x="467544" y="1397000"/>
          <a:ext cx="71524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38004686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204640079"/>
                    </a:ext>
                  </a:extLst>
                </a:gridCol>
                <a:gridCol w="1607840">
                  <a:extLst>
                    <a:ext uri="{9D8B030D-6E8A-4147-A177-3AD203B41FA5}">
                      <a16:colId xmlns:a16="http://schemas.microsoft.com/office/drawing/2014/main" val="1703488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Organisation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Owner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Member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32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Création des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8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Gestions des membres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x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Affectation des collaborateurs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x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5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Suppression des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x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2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Création des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x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3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Gestion des commentaires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Voir les membres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96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Gestion des 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0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64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9BFE2-E924-2C9D-BCB3-DCAA0660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780" y="2564904"/>
            <a:ext cx="874440" cy="1143000"/>
          </a:xfrm>
        </p:spPr>
        <p:txBody>
          <a:bodyPr/>
          <a:lstStyle/>
          <a:p>
            <a:r>
              <a:rPr lang="fr-FR" dirty="0"/>
              <a:t>TD </a:t>
            </a:r>
          </a:p>
        </p:txBody>
      </p:sp>
    </p:spTree>
    <p:extLst>
      <p:ext uri="{BB962C8B-B14F-4D97-AF65-F5344CB8AC3E}">
        <p14:creationId xmlns:p14="http://schemas.microsoft.com/office/powerpoint/2010/main" val="299305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1801E-004A-AAB7-765C-16C38460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665CA34-DA11-2671-77F9-A303573368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6411" y="2772569"/>
            <a:ext cx="7691177" cy="267265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CFDC634-4FB7-F5F0-817E-4A5422D4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694224"/>
            <a:ext cx="2808312" cy="31110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C04B2D9-655E-AAC4-65EE-E1E71D52C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553376"/>
            <a:ext cx="3024336" cy="311104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036B70B-8CEA-2016-755B-9B74B71D4B6A}"/>
              </a:ext>
            </a:extLst>
          </p:cNvPr>
          <p:cNvSpPr txBox="1">
            <a:spLocks/>
          </p:cNvSpPr>
          <p:nvPr/>
        </p:nvSpPr>
        <p:spPr bwMode="auto">
          <a:xfrm>
            <a:off x="3059832" y="1600201"/>
            <a:ext cx="3322712" cy="73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3126A"/>
                </a:solidFill>
                <a:latin typeface="+mn-lt"/>
                <a:ea typeface="MS PGothic" pitchFamily="34" charset="-128"/>
                <a:cs typeface="ＭＳ Ｐゴシック" pitchFamily="24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Structure du commit</a:t>
            </a:r>
          </a:p>
        </p:txBody>
      </p:sp>
    </p:spTree>
    <p:extLst>
      <p:ext uri="{BB962C8B-B14F-4D97-AF65-F5344CB8AC3E}">
        <p14:creationId xmlns:p14="http://schemas.microsoft.com/office/powerpoint/2010/main" val="347433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542FD-3CAC-C1A1-4EB6-A5AC3E8C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7D368-8457-8F60-1B72-35F5064756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Les workflows dépendent des préférences des équipes : 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3216CB-01F5-ABC1-14B2-9351B93C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3016"/>
            <a:ext cx="9144000" cy="19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9F1323D-D428-B8D0-393F-9B058C05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968" y="2780928"/>
            <a:ext cx="792064" cy="1143000"/>
          </a:xfrm>
        </p:spPr>
        <p:txBody>
          <a:bodyPr/>
          <a:lstStyle/>
          <a:p>
            <a:r>
              <a:rPr lang="fr-FR" dirty="0"/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228525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7A0FD-C640-4E21-5A34-126B7377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48" y="2564904"/>
            <a:ext cx="2962672" cy="1143000"/>
          </a:xfrm>
        </p:spPr>
        <p:txBody>
          <a:bodyPr/>
          <a:lstStyle/>
          <a:p>
            <a:r>
              <a:rPr lang="fr-FR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07162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A447E-DA61-585B-FA59-AA972953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665984-39C6-49D1-1617-91E94765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99" y="2708920"/>
            <a:ext cx="6343650" cy="3552825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3785837-2458-41D3-CE6E-2975F9250583}"/>
              </a:ext>
            </a:extLst>
          </p:cNvPr>
          <p:cNvSpPr txBox="1">
            <a:spLocks/>
          </p:cNvSpPr>
          <p:nvPr/>
        </p:nvSpPr>
        <p:spPr bwMode="auto">
          <a:xfrm>
            <a:off x="2483768" y="1659032"/>
            <a:ext cx="4536504" cy="73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3126A"/>
                </a:solidFill>
                <a:latin typeface="+mn-lt"/>
                <a:ea typeface="MS PGothic" pitchFamily="34" charset="-128"/>
                <a:cs typeface="ＭＳ Ｐゴシック" pitchFamily="24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Commit tells que git le </a:t>
            </a:r>
            <a:r>
              <a:rPr lang="en-US" dirty="0" err="1"/>
              <a:t>voit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7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6FDAF-E598-AC39-0635-F0CFA405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5F0E342-C95F-736B-8E1E-8F76C74B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65" y="1172407"/>
            <a:ext cx="1008112" cy="77053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D8006D-94AC-33D4-BC51-BCC1C8CC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42" y="1172406"/>
            <a:ext cx="1008112" cy="77053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3C7DD0-ADF2-FAC8-91DC-1AD3D448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519" y="1196752"/>
            <a:ext cx="1008112" cy="77053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E749498-EC52-2C82-97D7-BE3C5098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79" y="3717032"/>
            <a:ext cx="1008112" cy="7705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A74A32E-DAF9-16F4-B69C-A8C2A170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3714660"/>
            <a:ext cx="1008112" cy="77053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387A36E-F6C2-B2E4-98C1-48296D58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50" y="2004788"/>
            <a:ext cx="7115175" cy="14001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7C2CEFA-763A-D593-3FB0-2AA3C39B4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48" y="4489673"/>
            <a:ext cx="7048500" cy="117157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F9E16A2-C075-4071-53A2-453760D51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69" y="4293097"/>
            <a:ext cx="1332650" cy="117157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BFAC9A5-B2BD-C2D1-33E4-CD5945F69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5129" y="2272038"/>
            <a:ext cx="1321243" cy="70485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06F1196-A877-3221-8AA0-226835912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129" y="914739"/>
            <a:ext cx="1139502" cy="1073567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55E2DA0-CD0C-F60C-4BC5-AA2EE0128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829" y="2293021"/>
            <a:ext cx="1321243" cy="70485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2FCD2B8-5487-DB51-32DF-9E253B5F9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296" y="896124"/>
            <a:ext cx="1139502" cy="1073567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7D821B-2E00-6386-715F-43A60E3F2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565" y="974031"/>
            <a:ext cx="1139502" cy="1073567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F6F4382-6F57-A84F-E09E-63AC50698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474" y="3409559"/>
            <a:ext cx="1139502" cy="1073567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DF8E008E-596D-63BB-ECC2-3A2DE175A1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546" y="4727797"/>
            <a:ext cx="1235797" cy="69532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EC56BF9B-BF2A-835B-B01D-3D7052219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149" y="4099925"/>
            <a:ext cx="5888198" cy="5176507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6C72D2-3172-58A2-0EB9-17891A2EA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389" y="3414799"/>
            <a:ext cx="1205082" cy="10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8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D72ED-814B-07C8-A842-00C3A37E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04" y="2605160"/>
            <a:ext cx="1944192" cy="1143000"/>
          </a:xfrm>
        </p:spPr>
        <p:txBody>
          <a:bodyPr/>
          <a:lstStyle/>
          <a:p>
            <a:r>
              <a:rPr lang="fr-FR" dirty="0"/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223347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D72ED-814B-07C8-A842-00C3A37E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539FAC-B7CF-B529-7B0F-8D81134741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L’objectif d’un système de contrôle de version</a:t>
            </a:r>
          </a:p>
          <a:p>
            <a:pPr lvl="1"/>
            <a:r>
              <a:rPr lang="fr-FR" dirty="0"/>
              <a:t>d'enregistrer les changements apportés à votre code </a:t>
            </a:r>
          </a:p>
          <a:p>
            <a:pPr lvl="1"/>
            <a:r>
              <a:rPr lang="fr-FR" dirty="0"/>
              <a:t>de consulter l'historique de votre projet</a:t>
            </a:r>
          </a:p>
          <a:p>
            <a:pPr lvl="1"/>
            <a:r>
              <a:rPr lang="fr-FR" dirty="0"/>
              <a:t>voir qui a contribué à quoi</a:t>
            </a:r>
          </a:p>
          <a:p>
            <a:pPr lvl="1"/>
            <a:r>
              <a:rPr lang="fr-FR" dirty="0"/>
              <a:t>où des bugs ont été introduits et d'annuler les changements problématiques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099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D72ED-814B-07C8-A842-00C3A37E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A2F670-6706-95E7-21F4-2CCF9421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93" y="1700808"/>
            <a:ext cx="8137807" cy="460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2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D72ED-814B-07C8-A842-00C3A37E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- log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20CAFFD-ED5F-5FA7-F88E-E0B13CBB86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528" y="2119777"/>
            <a:ext cx="3672408" cy="3266062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CDECDA9-C9F1-EE1F-237C-D468A5A9F7D9}"/>
              </a:ext>
            </a:extLst>
          </p:cNvPr>
          <p:cNvSpPr txBox="1">
            <a:spLocks/>
          </p:cNvSpPr>
          <p:nvPr/>
        </p:nvSpPr>
        <p:spPr bwMode="auto">
          <a:xfrm>
            <a:off x="4355976" y="1177498"/>
            <a:ext cx="433082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3126A"/>
                </a:solidFill>
                <a:latin typeface="+mn-lt"/>
                <a:ea typeface="MS PGothic" pitchFamily="34" charset="-128"/>
                <a:cs typeface="ＭＳ Ｐゴシック" pitchFamily="24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Shortcut</a:t>
            </a:r>
            <a:r>
              <a:rPr lang="fr-FR" dirty="0"/>
              <a:t> utile : </a:t>
            </a:r>
          </a:p>
          <a:p>
            <a:pPr marL="457200" lvl="1" indent="0">
              <a:buNone/>
            </a:pPr>
            <a:r>
              <a:rPr lang="fr-FR" dirty="0"/>
              <a:t>/&lt;</a:t>
            </a:r>
            <a:r>
              <a:rPr lang="fr-FR" i="1" dirty="0">
                <a:solidFill>
                  <a:schemeClr val="bg2">
                    <a:lumMod val="90000"/>
                  </a:schemeClr>
                </a:solidFill>
              </a:rPr>
              <a:t>pattern</a:t>
            </a:r>
            <a:r>
              <a:rPr lang="fr-FR" dirty="0"/>
              <a:t>&gt; Entrer</a:t>
            </a:r>
          </a:p>
          <a:p>
            <a:pPr marL="457200" lvl="1" indent="0">
              <a:buNone/>
            </a:pPr>
            <a:r>
              <a:rPr lang="fr-FR" dirty="0"/>
              <a:t>?&lt;</a:t>
            </a:r>
            <a:r>
              <a:rPr lang="fr-FR" i="1" dirty="0">
                <a:solidFill>
                  <a:schemeClr val="bg2">
                    <a:lumMod val="90000"/>
                  </a:schemeClr>
                </a:solidFill>
              </a:rPr>
              <a:t>pattern</a:t>
            </a:r>
            <a:r>
              <a:rPr lang="fr-FR" dirty="0"/>
              <a:t>&gt; Entrer</a:t>
            </a:r>
          </a:p>
          <a:p>
            <a:r>
              <a:rPr lang="fr-FR" dirty="0"/>
              <a:t>Arguments utile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A4300C-D080-7B3A-B783-566C3F12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82" y="3573016"/>
            <a:ext cx="631022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21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A62C6B6D012A42B89195C16D80913A" ma:contentTypeVersion="11" ma:contentTypeDescription="Create a new document." ma:contentTypeScope="" ma:versionID="ba867c88b1182c4f45c9701aafb76999">
  <xsd:schema xmlns:xsd="http://www.w3.org/2001/XMLSchema" xmlns:xs="http://www.w3.org/2001/XMLSchema" xmlns:p="http://schemas.microsoft.com/office/2006/metadata/properties" xmlns:ns3="2dbf96dd-a4ea-486a-8939-e365167f3851" xmlns:ns4="e0b37f85-ebe2-4e62-83fd-afaec1315402" targetNamespace="http://schemas.microsoft.com/office/2006/metadata/properties" ma:root="true" ma:fieldsID="d1f35e94a36b3f783786bd98cc33972f" ns3:_="" ns4:_="">
    <xsd:import namespace="2dbf96dd-a4ea-486a-8939-e365167f3851"/>
    <xsd:import namespace="e0b37f85-ebe2-4e62-83fd-afaec13154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f96dd-a4ea-486a-8939-e365167f38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37f85-ebe2-4e62-83fd-afaec13154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DC8485-9D50-4351-85BF-9842CF96B2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bf96dd-a4ea-486a-8939-e365167f3851"/>
    <ds:schemaRef ds:uri="e0b37f85-ebe2-4e62-83fd-afaec13154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87F17-6BBE-4668-9B7A-809D82DF08AA}">
  <ds:schemaRefs>
    <ds:schemaRef ds:uri="http://schemas.openxmlformats.org/package/2006/metadata/core-properties"/>
    <ds:schemaRef ds:uri="e0b37f85-ebe2-4e62-83fd-afaec1315402"/>
    <ds:schemaRef ds:uri="http://schemas.microsoft.com/office/infopath/2007/PartnerControls"/>
    <ds:schemaRef ds:uri="http://purl.org/dc/terms/"/>
    <ds:schemaRef ds:uri="2dbf96dd-a4ea-486a-8939-e365167f3851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A29AF3-9A2C-4572-A39F-4B7B0884A7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444</Words>
  <Application>Microsoft Office PowerPoint</Application>
  <PresentationFormat>Affichage à l'écran (4:3)</PresentationFormat>
  <Paragraphs>112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Lucida Console</vt:lpstr>
      <vt:lpstr>Tahoma</vt:lpstr>
      <vt:lpstr>Thème Office</vt:lpstr>
      <vt:lpstr>GESTION DU VERSIONNING AVEC GIT</vt:lpstr>
      <vt:lpstr>rappel</vt:lpstr>
      <vt:lpstr>Rappel</vt:lpstr>
      <vt:lpstr>Rappel</vt:lpstr>
      <vt:lpstr>Rappel </vt:lpstr>
      <vt:lpstr>Analyse</vt:lpstr>
      <vt:lpstr>Analyse</vt:lpstr>
      <vt:lpstr>Analyse</vt:lpstr>
      <vt:lpstr>Analyse - log</vt:lpstr>
      <vt:lpstr>Analyse - log</vt:lpstr>
      <vt:lpstr>Analyse - log</vt:lpstr>
      <vt:lpstr>Analyse - log</vt:lpstr>
      <vt:lpstr>Analyse - log</vt:lpstr>
      <vt:lpstr>Analyse - diff</vt:lpstr>
      <vt:lpstr>Analyse - grep</vt:lpstr>
      <vt:lpstr>Commit</vt:lpstr>
      <vt:lpstr>modifier des commit</vt:lpstr>
      <vt:lpstr>Stash area</vt:lpstr>
      <vt:lpstr>Stash</vt:lpstr>
      <vt:lpstr>Merge Conflict</vt:lpstr>
      <vt:lpstr>Tags</vt:lpstr>
      <vt:lpstr>TP</vt:lpstr>
      <vt:lpstr>Remote</vt:lpstr>
      <vt:lpstr>Collaboration</vt:lpstr>
      <vt:lpstr>Collaboration</vt:lpstr>
      <vt:lpstr>Pull request</vt:lpstr>
      <vt:lpstr>Pull request</vt:lpstr>
      <vt:lpstr>Permission</vt:lpstr>
      <vt:lpstr>TD </vt:lpstr>
      <vt:lpstr>Workflow</vt:lpstr>
      <vt:lpstr>TP</vt:lpstr>
      <vt:lpstr>Discussion</vt:lpstr>
    </vt:vector>
  </TitlesOfParts>
  <Company>****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Laurence Guillotin</dc:creator>
  <cp:lastModifiedBy>LAHYANI Zakaria</cp:lastModifiedBy>
  <cp:revision>118</cp:revision>
  <dcterms:created xsi:type="dcterms:W3CDTF">2009-03-12T17:11:52Z</dcterms:created>
  <dcterms:modified xsi:type="dcterms:W3CDTF">2022-11-10T04:06:26Z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0x01010096A62C6B6D012A42B89195C16D80913A</vt:lpwstr>
  </property>
  <property fmtid="{D5CDD505-2E9C-101B-9397-08002B2CF9AE}" pid="3" name="MSIP_Label_7bd1f144-26ac-4410-8fdb-05c7de218e82_Enabled">
    <vt:lpwstr>true</vt:lpwstr>
  </property>
  <property fmtid="{D5CDD505-2E9C-101B-9397-08002B2CF9AE}" pid="4" name="MSIP_Label_7bd1f144-26ac-4410-8fdb-05c7de218e82_SetDate">
    <vt:lpwstr>2022-11-10T04:06:26Z</vt:lpwstr>
  </property>
  <property fmtid="{D5CDD505-2E9C-101B-9397-08002B2CF9AE}" pid="5" name="MSIP_Label_7bd1f144-26ac-4410-8fdb-05c7de218e82_Method">
    <vt:lpwstr>Standard</vt:lpwstr>
  </property>
  <property fmtid="{D5CDD505-2E9C-101B-9397-08002B2CF9AE}" pid="6" name="MSIP_Label_7bd1f144-26ac-4410-8fdb-05c7de218e82_Name">
    <vt:lpwstr>FR Usage restreint</vt:lpwstr>
  </property>
  <property fmtid="{D5CDD505-2E9C-101B-9397-08002B2CF9AE}" pid="7" name="MSIP_Label_7bd1f144-26ac-4410-8fdb-05c7de218e82_SiteId">
    <vt:lpwstr>8b87af7d-8647-4dc7-8df4-5f69a2011bb5</vt:lpwstr>
  </property>
  <property fmtid="{D5CDD505-2E9C-101B-9397-08002B2CF9AE}" pid="8" name="MSIP_Label_7bd1f144-26ac-4410-8fdb-05c7de218e82_ActionId">
    <vt:lpwstr>ef5a6db3-bbfb-42da-ab27-dfd13169138d</vt:lpwstr>
  </property>
  <property fmtid="{D5CDD505-2E9C-101B-9397-08002B2CF9AE}" pid="9" name="MSIP_Label_7bd1f144-26ac-4410-8fdb-05c7de218e82_ContentBits">
    <vt:lpwstr>3</vt:lpwstr>
  </property>
</Properties>
</file>