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79" r:id="rId6"/>
    <p:sldId id="280" r:id="rId7"/>
    <p:sldId id="281" r:id="rId8"/>
    <p:sldId id="282" r:id="rId9"/>
    <p:sldId id="283" r:id="rId10"/>
    <p:sldId id="284" r:id="rId11"/>
    <p:sldId id="285" r:id="rId12"/>
    <p:sldId id="287"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7F84A-DD20-45EC-A31D-DBF47E2EC0C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67DC12E-DA46-4BAD-BFAF-D546D93F95B0}">
      <dgm:prSet custT="1"/>
      <dgm:spPr/>
      <dgm:t>
        <a:bodyPr/>
        <a:lstStyle/>
        <a:p>
          <a:pPr>
            <a:lnSpc>
              <a:spcPct val="100000"/>
            </a:lnSpc>
            <a:defRPr cap="all"/>
          </a:pPr>
          <a:r>
            <a:rPr lang="en-US" sz="1600"/>
            <a:t>Utilized images from the FER-2013 dataset to establish a foundational dataset.</a:t>
          </a:r>
        </a:p>
      </dgm:t>
    </dgm:pt>
    <dgm:pt modelId="{8F6C63E9-C3BB-48AA-8D82-45D14D272FD7}" type="parTrans" cxnId="{2DC331FA-706C-4353-A59C-2208D2218958}">
      <dgm:prSet/>
      <dgm:spPr/>
      <dgm:t>
        <a:bodyPr/>
        <a:lstStyle/>
        <a:p>
          <a:endParaRPr lang="en-US"/>
        </a:p>
      </dgm:t>
    </dgm:pt>
    <dgm:pt modelId="{9113B4D9-5E6E-49B9-8113-2F7C56DB1EB1}" type="sibTrans" cxnId="{2DC331FA-706C-4353-A59C-2208D2218958}">
      <dgm:prSet/>
      <dgm:spPr/>
      <dgm:t>
        <a:bodyPr/>
        <a:lstStyle/>
        <a:p>
          <a:pPr>
            <a:lnSpc>
              <a:spcPct val="100000"/>
            </a:lnSpc>
          </a:pPr>
          <a:endParaRPr lang="en-US"/>
        </a:p>
      </dgm:t>
    </dgm:pt>
    <dgm:pt modelId="{034A65BA-7FAF-40EE-A446-FDB3B57B6D56}">
      <dgm:prSet custT="1"/>
      <dgm:spPr/>
      <dgm:t>
        <a:bodyPr/>
        <a:lstStyle/>
        <a:p>
          <a:pPr>
            <a:lnSpc>
              <a:spcPct val="100000"/>
            </a:lnSpc>
            <a:defRPr cap="all"/>
          </a:pPr>
          <a:r>
            <a:rPr lang="en-US" sz="1600"/>
            <a:t>Incorporated the FER PLUS dataset to enhance annotation accuracy and detail.</a:t>
          </a:r>
        </a:p>
      </dgm:t>
    </dgm:pt>
    <dgm:pt modelId="{4A733EA7-BCCD-4DD8-B9F8-A8851120CAE3}" type="parTrans" cxnId="{04B1DE8B-9ABE-4C81-A02D-DACF5E46EF07}">
      <dgm:prSet/>
      <dgm:spPr/>
      <dgm:t>
        <a:bodyPr/>
        <a:lstStyle/>
        <a:p>
          <a:endParaRPr lang="en-US"/>
        </a:p>
      </dgm:t>
    </dgm:pt>
    <dgm:pt modelId="{AF637C9F-7F41-4FB7-B524-594AB0932F90}" type="sibTrans" cxnId="{04B1DE8B-9ABE-4C81-A02D-DACF5E46EF07}">
      <dgm:prSet/>
      <dgm:spPr/>
      <dgm:t>
        <a:bodyPr/>
        <a:lstStyle/>
        <a:p>
          <a:pPr>
            <a:lnSpc>
              <a:spcPct val="100000"/>
            </a:lnSpc>
          </a:pPr>
          <a:endParaRPr lang="en-US"/>
        </a:p>
      </dgm:t>
    </dgm:pt>
    <dgm:pt modelId="{622B454E-E64F-4EC6-BDE1-A5960D5ECA03}">
      <dgm:prSet custT="1"/>
      <dgm:spPr/>
      <dgm:t>
        <a:bodyPr/>
        <a:lstStyle/>
        <a:p>
          <a:pPr>
            <a:lnSpc>
              <a:spcPct val="100000"/>
            </a:lnSpc>
            <a:defRPr cap="all"/>
          </a:pPr>
          <a:r>
            <a:rPr lang="en-US" sz="1600"/>
            <a:t>Developed a custom web scraper to gather images from sources like DuckDuckGo.</a:t>
          </a:r>
        </a:p>
      </dgm:t>
    </dgm:pt>
    <dgm:pt modelId="{893C0DFB-3A9A-431B-8EA9-410DD7FD82A0}" type="parTrans" cxnId="{4ADFCC32-A55C-4107-B611-34A11B1BCB01}">
      <dgm:prSet/>
      <dgm:spPr/>
      <dgm:t>
        <a:bodyPr/>
        <a:lstStyle/>
        <a:p>
          <a:endParaRPr lang="en-US"/>
        </a:p>
      </dgm:t>
    </dgm:pt>
    <dgm:pt modelId="{B16F0AA1-1BA2-4D1C-A92A-CC83D8AC9EB2}" type="sibTrans" cxnId="{4ADFCC32-A55C-4107-B611-34A11B1BCB01}">
      <dgm:prSet/>
      <dgm:spPr/>
      <dgm:t>
        <a:bodyPr/>
        <a:lstStyle/>
        <a:p>
          <a:pPr>
            <a:lnSpc>
              <a:spcPct val="100000"/>
            </a:lnSpc>
          </a:pPr>
          <a:endParaRPr lang="en-US"/>
        </a:p>
      </dgm:t>
    </dgm:pt>
    <dgm:pt modelId="{DABF3B21-7C59-4F31-8932-357004F8282E}">
      <dgm:prSet custT="1"/>
      <dgm:spPr/>
      <dgm:t>
        <a:bodyPr/>
        <a:lstStyle/>
        <a:p>
          <a:pPr>
            <a:lnSpc>
              <a:spcPct val="100000"/>
            </a:lnSpc>
            <a:defRPr cap="all"/>
          </a:pPr>
          <a:r>
            <a:rPr lang="en-US" sz="1600" dirty="0"/>
            <a:t>Compiled a dataset rich in real-world facial expressions, and stock images ensuring robust model training and generalization.</a:t>
          </a:r>
        </a:p>
      </dgm:t>
    </dgm:pt>
    <dgm:pt modelId="{084FF97B-F13D-49E3-854D-326BFB9F190A}" type="parTrans" cxnId="{36EC4FDF-CD80-48D1-9CC5-D9E5F20E4FC0}">
      <dgm:prSet/>
      <dgm:spPr/>
      <dgm:t>
        <a:bodyPr/>
        <a:lstStyle/>
        <a:p>
          <a:endParaRPr lang="en-US"/>
        </a:p>
      </dgm:t>
    </dgm:pt>
    <dgm:pt modelId="{D9611CCB-9508-42C5-B97C-BBDF7FEBEABC}" type="sibTrans" cxnId="{36EC4FDF-CD80-48D1-9CC5-D9E5F20E4FC0}">
      <dgm:prSet/>
      <dgm:spPr/>
      <dgm:t>
        <a:bodyPr/>
        <a:lstStyle/>
        <a:p>
          <a:endParaRPr lang="en-US"/>
        </a:p>
      </dgm:t>
    </dgm:pt>
    <dgm:pt modelId="{A99E9DD6-BF02-4102-A0BC-C09BAFAE118E}" type="pres">
      <dgm:prSet presAssocID="{E4E7F84A-DD20-45EC-A31D-DBF47E2EC0CB}" presName="root" presStyleCnt="0">
        <dgm:presLayoutVars>
          <dgm:dir/>
          <dgm:resizeHandles val="exact"/>
        </dgm:presLayoutVars>
      </dgm:prSet>
      <dgm:spPr/>
    </dgm:pt>
    <dgm:pt modelId="{F67A740F-C4C3-47B6-927F-3ACDF7AE5C9E}" type="pres">
      <dgm:prSet presAssocID="{467DC12E-DA46-4BAD-BFAF-D546D93F95B0}" presName="compNode" presStyleCnt="0"/>
      <dgm:spPr/>
    </dgm:pt>
    <dgm:pt modelId="{F77A1067-1EB0-48BF-BF08-00F5657BACDC}" type="pres">
      <dgm:prSet presAssocID="{467DC12E-DA46-4BAD-BFAF-D546D93F95B0}" presName="iconBgRect" presStyleLbl="bgShp" presStyleIdx="0" presStyleCnt="4"/>
      <dgm:spPr/>
    </dgm:pt>
    <dgm:pt modelId="{E6308DF8-6C3E-41FB-99CF-A7FC57002719}" type="pres">
      <dgm:prSet presAssocID="{467DC12E-DA46-4BAD-BFAF-D546D93F95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9C03D1C-FBE4-4024-9EE5-AD6660D188F5}" type="pres">
      <dgm:prSet presAssocID="{467DC12E-DA46-4BAD-BFAF-D546D93F95B0}" presName="spaceRect" presStyleCnt="0"/>
      <dgm:spPr/>
    </dgm:pt>
    <dgm:pt modelId="{E51F3891-3B1B-4005-88EC-077824A80CB5}" type="pres">
      <dgm:prSet presAssocID="{467DC12E-DA46-4BAD-BFAF-D546D93F95B0}" presName="textRect" presStyleLbl="revTx" presStyleIdx="0" presStyleCnt="4">
        <dgm:presLayoutVars>
          <dgm:chMax val="1"/>
          <dgm:chPref val="1"/>
        </dgm:presLayoutVars>
      </dgm:prSet>
      <dgm:spPr/>
    </dgm:pt>
    <dgm:pt modelId="{C134DAE8-2F03-45D5-92B3-739062D9E982}" type="pres">
      <dgm:prSet presAssocID="{9113B4D9-5E6E-49B9-8113-2F7C56DB1EB1}" presName="sibTrans" presStyleCnt="0"/>
      <dgm:spPr/>
    </dgm:pt>
    <dgm:pt modelId="{C05A2053-B06E-41B7-99FD-0B353AA5AEF6}" type="pres">
      <dgm:prSet presAssocID="{034A65BA-7FAF-40EE-A446-FDB3B57B6D56}" presName="compNode" presStyleCnt="0"/>
      <dgm:spPr/>
    </dgm:pt>
    <dgm:pt modelId="{425998CD-AC11-4BA3-A8E9-88543697FF4C}" type="pres">
      <dgm:prSet presAssocID="{034A65BA-7FAF-40EE-A446-FDB3B57B6D56}" presName="iconBgRect" presStyleLbl="bgShp" presStyleIdx="1" presStyleCnt="4"/>
      <dgm:spPr/>
    </dgm:pt>
    <dgm:pt modelId="{A76CACB8-61C9-4B09-A81D-C6C2A19C5E6C}" type="pres">
      <dgm:prSet presAssocID="{034A65BA-7FAF-40EE-A446-FDB3B57B6D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80014AB9-1DBB-402B-AC90-854310BD3BCC}" type="pres">
      <dgm:prSet presAssocID="{034A65BA-7FAF-40EE-A446-FDB3B57B6D56}" presName="spaceRect" presStyleCnt="0"/>
      <dgm:spPr/>
    </dgm:pt>
    <dgm:pt modelId="{BC3E1B1A-50F4-4909-9970-79231E70B819}" type="pres">
      <dgm:prSet presAssocID="{034A65BA-7FAF-40EE-A446-FDB3B57B6D56}" presName="textRect" presStyleLbl="revTx" presStyleIdx="1" presStyleCnt="4">
        <dgm:presLayoutVars>
          <dgm:chMax val="1"/>
          <dgm:chPref val="1"/>
        </dgm:presLayoutVars>
      </dgm:prSet>
      <dgm:spPr/>
    </dgm:pt>
    <dgm:pt modelId="{9F8B15E6-892E-484C-812B-AFF5E6C76A89}" type="pres">
      <dgm:prSet presAssocID="{AF637C9F-7F41-4FB7-B524-594AB0932F90}" presName="sibTrans" presStyleCnt="0"/>
      <dgm:spPr/>
    </dgm:pt>
    <dgm:pt modelId="{A75CB2BA-ADD4-4F9F-8209-28B9949016E8}" type="pres">
      <dgm:prSet presAssocID="{622B454E-E64F-4EC6-BDE1-A5960D5ECA03}" presName="compNode" presStyleCnt="0"/>
      <dgm:spPr/>
    </dgm:pt>
    <dgm:pt modelId="{14BA9780-062E-49BF-9E34-7E55ACB5039F}" type="pres">
      <dgm:prSet presAssocID="{622B454E-E64F-4EC6-BDE1-A5960D5ECA03}" presName="iconBgRect" presStyleLbl="bgShp" presStyleIdx="2" presStyleCnt="4"/>
      <dgm:spPr/>
    </dgm:pt>
    <dgm:pt modelId="{5037E425-2164-4787-9C2E-8B781F30315C}" type="pres">
      <dgm:prSet presAssocID="{622B454E-E64F-4EC6-BDE1-A5960D5ECA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ails"/>
        </a:ext>
      </dgm:extLst>
    </dgm:pt>
    <dgm:pt modelId="{0335FD1C-8164-42B2-A726-11A702119F94}" type="pres">
      <dgm:prSet presAssocID="{622B454E-E64F-4EC6-BDE1-A5960D5ECA03}" presName="spaceRect" presStyleCnt="0"/>
      <dgm:spPr/>
    </dgm:pt>
    <dgm:pt modelId="{BE2A0C09-992D-41C1-989C-35E5E44E5AC7}" type="pres">
      <dgm:prSet presAssocID="{622B454E-E64F-4EC6-BDE1-A5960D5ECA03}" presName="textRect" presStyleLbl="revTx" presStyleIdx="2" presStyleCnt="4">
        <dgm:presLayoutVars>
          <dgm:chMax val="1"/>
          <dgm:chPref val="1"/>
        </dgm:presLayoutVars>
      </dgm:prSet>
      <dgm:spPr/>
    </dgm:pt>
    <dgm:pt modelId="{21E3313D-FBC9-4B3F-B95E-326D0A7DB003}" type="pres">
      <dgm:prSet presAssocID="{B16F0AA1-1BA2-4D1C-A92A-CC83D8AC9EB2}" presName="sibTrans" presStyleCnt="0"/>
      <dgm:spPr/>
    </dgm:pt>
    <dgm:pt modelId="{4737E959-E71B-4ADF-B7BD-5E67744106A6}" type="pres">
      <dgm:prSet presAssocID="{DABF3B21-7C59-4F31-8932-357004F8282E}" presName="compNode" presStyleCnt="0"/>
      <dgm:spPr/>
    </dgm:pt>
    <dgm:pt modelId="{22FD3722-C171-4565-8451-C23BDF941992}" type="pres">
      <dgm:prSet presAssocID="{DABF3B21-7C59-4F31-8932-357004F8282E}" presName="iconBgRect" presStyleLbl="bgShp" presStyleIdx="3" presStyleCnt="4"/>
      <dgm:spPr/>
    </dgm:pt>
    <dgm:pt modelId="{63F44D83-C8BB-494B-83B6-5901AAE8230B}" type="pres">
      <dgm:prSet presAssocID="{DABF3B21-7C59-4F31-8932-357004F828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B5E296F1-7FBB-4388-B31C-A860E04CA7EB}" type="pres">
      <dgm:prSet presAssocID="{DABF3B21-7C59-4F31-8932-357004F8282E}" presName="spaceRect" presStyleCnt="0"/>
      <dgm:spPr/>
    </dgm:pt>
    <dgm:pt modelId="{9230BBE2-10C6-47F3-9CE8-308AE1B8BDEF}" type="pres">
      <dgm:prSet presAssocID="{DABF3B21-7C59-4F31-8932-357004F8282E}" presName="textRect" presStyleLbl="revTx" presStyleIdx="3" presStyleCnt="4">
        <dgm:presLayoutVars>
          <dgm:chMax val="1"/>
          <dgm:chPref val="1"/>
        </dgm:presLayoutVars>
      </dgm:prSet>
      <dgm:spPr/>
    </dgm:pt>
  </dgm:ptLst>
  <dgm:cxnLst>
    <dgm:cxn modelId="{EE37EA0B-93C1-4DE0-B85F-A149744CB566}" type="presOf" srcId="{034A65BA-7FAF-40EE-A446-FDB3B57B6D56}" destId="{BC3E1B1A-50F4-4909-9970-79231E70B819}" srcOrd="0" destOrd="0" presId="urn:microsoft.com/office/officeart/2018/5/layout/IconCircleLabelList"/>
    <dgm:cxn modelId="{ED8E632D-11DA-4FEB-983F-AAD0CB6E5F9C}" type="presOf" srcId="{DABF3B21-7C59-4F31-8932-357004F8282E}" destId="{9230BBE2-10C6-47F3-9CE8-308AE1B8BDEF}" srcOrd="0" destOrd="0" presId="urn:microsoft.com/office/officeart/2018/5/layout/IconCircleLabelList"/>
    <dgm:cxn modelId="{4ADFCC32-A55C-4107-B611-34A11B1BCB01}" srcId="{E4E7F84A-DD20-45EC-A31D-DBF47E2EC0CB}" destId="{622B454E-E64F-4EC6-BDE1-A5960D5ECA03}" srcOrd="2" destOrd="0" parTransId="{893C0DFB-3A9A-431B-8EA9-410DD7FD82A0}" sibTransId="{B16F0AA1-1BA2-4D1C-A92A-CC83D8AC9EB2}"/>
    <dgm:cxn modelId="{2274A962-1F97-42FF-AF7C-8AA558437971}" type="presOf" srcId="{622B454E-E64F-4EC6-BDE1-A5960D5ECA03}" destId="{BE2A0C09-992D-41C1-989C-35E5E44E5AC7}" srcOrd="0" destOrd="0" presId="urn:microsoft.com/office/officeart/2018/5/layout/IconCircleLabelList"/>
    <dgm:cxn modelId="{F21CCB84-35D4-4145-8C0A-18EF4B37D030}" type="presOf" srcId="{E4E7F84A-DD20-45EC-A31D-DBF47E2EC0CB}" destId="{A99E9DD6-BF02-4102-A0BC-C09BAFAE118E}" srcOrd="0" destOrd="0" presId="urn:microsoft.com/office/officeart/2018/5/layout/IconCircleLabelList"/>
    <dgm:cxn modelId="{04B1DE8B-9ABE-4C81-A02D-DACF5E46EF07}" srcId="{E4E7F84A-DD20-45EC-A31D-DBF47E2EC0CB}" destId="{034A65BA-7FAF-40EE-A446-FDB3B57B6D56}" srcOrd="1" destOrd="0" parTransId="{4A733EA7-BCCD-4DD8-B9F8-A8851120CAE3}" sibTransId="{AF637C9F-7F41-4FB7-B524-594AB0932F90}"/>
    <dgm:cxn modelId="{316BE6AC-14CA-49D3-A38F-094BE1668C22}" type="presOf" srcId="{467DC12E-DA46-4BAD-BFAF-D546D93F95B0}" destId="{E51F3891-3B1B-4005-88EC-077824A80CB5}" srcOrd="0" destOrd="0" presId="urn:microsoft.com/office/officeart/2018/5/layout/IconCircleLabelList"/>
    <dgm:cxn modelId="{36EC4FDF-CD80-48D1-9CC5-D9E5F20E4FC0}" srcId="{E4E7F84A-DD20-45EC-A31D-DBF47E2EC0CB}" destId="{DABF3B21-7C59-4F31-8932-357004F8282E}" srcOrd="3" destOrd="0" parTransId="{084FF97B-F13D-49E3-854D-326BFB9F190A}" sibTransId="{D9611CCB-9508-42C5-B97C-BBDF7FEBEABC}"/>
    <dgm:cxn modelId="{2DC331FA-706C-4353-A59C-2208D2218958}" srcId="{E4E7F84A-DD20-45EC-A31D-DBF47E2EC0CB}" destId="{467DC12E-DA46-4BAD-BFAF-D546D93F95B0}" srcOrd="0" destOrd="0" parTransId="{8F6C63E9-C3BB-48AA-8D82-45D14D272FD7}" sibTransId="{9113B4D9-5E6E-49B9-8113-2F7C56DB1EB1}"/>
    <dgm:cxn modelId="{FC5B2EED-4B89-4AB9-9A2E-ED02202668AA}" type="presParOf" srcId="{A99E9DD6-BF02-4102-A0BC-C09BAFAE118E}" destId="{F67A740F-C4C3-47B6-927F-3ACDF7AE5C9E}" srcOrd="0" destOrd="0" presId="urn:microsoft.com/office/officeart/2018/5/layout/IconCircleLabelList"/>
    <dgm:cxn modelId="{4BEEC822-138E-4E13-BBB8-9376DE6FEBD5}" type="presParOf" srcId="{F67A740F-C4C3-47B6-927F-3ACDF7AE5C9E}" destId="{F77A1067-1EB0-48BF-BF08-00F5657BACDC}" srcOrd="0" destOrd="0" presId="urn:microsoft.com/office/officeart/2018/5/layout/IconCircleLabelList"/>
    <dgm:cxn modelId="{3670E47A-6FA5-4CBA-A200-471ACAC85F48}" type="presParOf" srcId="{F67A740F-C4C3-47B6-927F-3ACDF7AE5C9E}" destId="{E6308DF8-6C3E-41FB-99CF-A7FC57002719}" srcOrd="1" destOrd="0" presId="urn:microsoft.com/office/officeart/2018/5/layout/IconCircleLabelList"/>
    <dgm:cxn modelId="{6E460640-B0E1-438C-90AA-5065820BD7D2}" type="presParOf" srcId="{F67A740F-C4C3-47B6-927F-3ACDF7AE5C9E}" destId="{49C03D1C-FBE4-4024-9EE5-AD6660D188F5}" srcOrd="2" destOrd="0" presId="urn:microsoft.com/office/officeart/2018/5/layout/IconCircleLabelList"/>
    <dgm:cxn modelId="{0DE6FFE0-4CEC-43CB-B749-CF17CB9C2667}" type="presParOf" srcId="{F67A740F-C4C3-47B6-927F-3ACDF7AE5C9E}" destId="{E51F3891-3B1B-4005-88EC-077824A80CB5}" srcOrd="3" destOrd="0" presId="urn:microsoft.com/office/officeart/2018/5/layout/IconCircleLabelList"/>
    <dgm:cxn modelId="{EB5B4058-19D9-4093-9849-8213F649C3A5}" type="presParOf" srcId="{A99E9DD6-BF02-4102-A0BC-C09BAFAE118E}" destId="{C134DAE8-2F03-45D5-92B3-739062D9E982}" srcOrd="1" destOrd="0" presId="urn:microsoft.com/office/officeart/2018/5/layout/IconCircleLabelList"/>
    <dgm:cxn modelId="{81E5DB75-091F-4B9E-A8BD-2AC06BE06F4B}" type="presParOf" srcId="{A99E9DD6-BF02-4102-A0BC-C09BAFAE118E}" destId="{C05A2053-B06E-41B7-99FD-0B353AA5AEF6}" srcOrd="2" destOrd="0" presId="urn:microsoft.com/office/officeart/2018/5/layout/IconCircleLabelList"/>
    <dgm:cxn modelId="{11A2C13A-5BFE-4C28-83AA-307D4FFAF9CD}" type="presParOf" srcId="{C05A2053-B06E-41B7-99FD-0B353AA5AEF6}" destId="{425998CD-AC11-4BA3-A8E9-88543697FF4C}" srcOrd="0" destOrd="0" presId="urn:microsoft.com/office/officeart/2018/5/layout/IconCircleLabelList"/>
    <dgm:cxn modelId="{D61CEC59-B102-4903-A482-9C4B6F6A6EDF}" type="presParOf" srcId="{C05A2053-B06E-41B7-99FD-0B353AA5AEF6}" destId="{A76CACB8-61C9-4B09-A81D-C6C2A19C5E6C}" srcOrd="1" destOrd="0" presId="urn:microsoft.com/office/officeart/2018/5/layout/IconCircleLabelList"/>
    <dgm:cxn modelId="{B7B4765E-E33D-456D-87A0-83EE686A3414}" type="presParOf" srcId="{C05A2053-B06E-41B7-99FD-0B353AA5AEF6}" destId="{80014AB9-1DBB-402B-AC90-854310BD3BCC}" srcOrd="2" destOrd="0" presId="urn:microsoft.com/office/officeart/2018/5/layout/IconCircleLabelList"/>
    <dgm:cxn modelId="{32A29B22-253D-4719-B4DF-116624ACDF05}" type="presParOf" srcId="{C05A2053-B06E-41B7-99FD-0B353AA5AEF6}" destId="{BC3E1B1A-50F4-4909-9970-79231E70B819}" srcOrd="3" destOrd="0" presId="urn:microsoft.com/office/officeart/2018/5/layout/IconCircleLabelList"/>
    <dgm:cxn modelId="{D2A6D256-7067-4BB8-ABB8-FD5C32294EC4}" type="presParOf" srcId="{A99E9DD6-BF02-4102-A0BC-C09BAFAE118E}" destId="{9F8B15E6-892E-484C-812B-AFF5E6C76A89}" srcOrd="3" destOrd="0" presId="urn:microsoft.com/office/officeart/2018/5/layout/IconCircleLabelList"/>
    <dgm:cxn modelId="{180881F9-BFAA-46E6-BA60-0B414A3A01EB}" type="presParOf" srcId="{A99E9DD6-BF02-4102-A0BC-C09BAFAE118E}" destId="{A75CB2BA-ADD4-4F9F-8209-28B9949016E8}" srcOrd="4" destOrd="0" presId="urn:microsoft.com/office/officeart/2018/5/layout/IconCircleLabelList"/>
    <dgm:cxn modelId="{F0F008D4-23BD-45E0-AC3B-DBDB6DB47513}" type="presParOf" srcId="{A75CB2BA-ADD4-4F9F-8209-28B9949016E8}" destId="{14BA9780-062E-49BF-9E34-7E55ACB5039F}" srcOrd="0" destOrd="0" presId="urn:microsoft.com/office/officeart/2018/5/layout/IconCircleLabelList"/>
    <dgm:cxn modelId="{30908FBE-8DB5-4409-90C7-F5430A190D77}" type="presParOf" srcId="{A75CB2BA-ADD4-4F9F-8209-28B9949016E8}" destId="{5037E425-2164-4787-9C2E-8B781F30315C}" srcOrd="1" destOrd="0" presId="urn:microsoft.com/office/officeart/2018/5/layout/IconCircleLabelList"/>
    <dgm:cxn modelId="{31BB88AF-0169-4549-BEF0-95A6CDF3E878}" type="presParOf" srcId="{A75CB2BA-ADD4-4F9F-8209-28B9949016E8}" destId="{0335FD1C-8164-42B2-A726-11A702119F94}" srcOrd="2" destOrd="0" presId="urn:microsoft.com/office/officeart/2018/5/layout/IconCircleLabelList"/>
    <dgm:cxn modelId="{959682FA-0954-4D54-82F0-1D513585A6DB}" type="presParOf" srcId="{A75CB2BA-ADD4-4F9F-8209-28B9949016E8}" destId="{BE2A0C09-992D-41C1-989C-35E5E44E5AC7}" srcOrd="3" destOrd="0" presId="urn:microsoft.com/office/officeart/2018/5/layout/IconCircleLabelList"/>
    <dgm:cxn modelId="{8BA13ECA-41D9-4454-9406-91F3D4124070}" type="presParOf" srcId="{A99E9DD6-BF02-4102-A0BC-C09BAFAE118E}" destId="{21E3313D-FBC9-4B3F-B95E-326D0A7DB003}" srcOrd="5" destOrd="0" presId="urn:microsoft.com/office/officeart/2018/5/layout/IconCircleLabelList"/>
    <dgm:cxn modelId="{50DC4779-C743-41E9-AEA7-D288D8BA3F1A}" type="presParOf" srcId="{A99E9DD6-BF02-4102-A0BC-C09BAFAE118E}" destId="{4737E959-E71B-4ADF-B7BD-5E67744106A6}" srcOrd="6" destOrd="0" presId="urn:microsoft.com/office/officeart/2018/5/layout/IconCircleLabelList"/>
    <dgm:cxn modelId="{70CA9345-D5A3-411D-87EC-0D942D686F7E}" type="presParOf" srcId="{4737E959-E71B-4ADF-B7BD-5E67744106A6}" destId="{22FD3722-C171-4565-8451-C23BDF941992}" srcOrd="0" destOrd="0" presId="urn:microsoft.com/office/officeart/2018/5/layout/IconCircleLabelList"/>
    <dgm:cxn modelId="{9771AAEE-9752-4A10-9695-93BD30DE1614}" type="presParOf" srcId="{4737E959-E71B-4ADF-B7BD-5E67744106A6}" destId="{63F44D83-C8BB-494B-83B6-5901AAE8230B}" srcOrd="1" destOrd="0" presId="urn:microsoft.com/office/officeart/2018/5/layout/IconCircleLabelList"/>
    <dgm:cxn modelId="{A59949B7-9F32-4B2E-8461-20C10D5CA7D7}" type="presParOf" srcId="{4737E959-E71B-4ADF-B7BD-5E67744106A6}" destId="{B5E296F1-7FBB-4388-B31C-A860E04CA7EB}" srcOrd="2" destOrd="0" presId="urn:microsoft.com/office/officeart/2018/5/layout/IconCircleLabelList"/>
    <dgm:cxn modelId="{EF513C91-D0DB-41BB-AA0B-CAB1484645D8}" type="presParOf" srcId="{4737E959-E71B-4ADF-B7BD-5E67744106A6}" destId="{9230BBE2-10C6-47F3-9CE8-308AE1B8BDE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A1067-1EB0-48BF-BF08-00F5657BACDC}">
      <dsp:nvSpPr>
        <dsp:cNvPr id="0" name=""/>
        <dsp:cNvSpPr/>
      </dsp:nvSpPr>
      <dsp:spPr>
        <a:xfrm>
          <a:off x="278363" y="972807"/>
          <a:ext cx="867462" cy="8674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08DF8-6C3E-41FB-99CF-A7FC57002719}">
      <dsp:nvSpPr>
        <dsp:cNvPr id="0" name=""/>
        <dsp:cNvSpPr/>
      </dsp:nvSpPr>
      <dsp:spPr>
        <a:xfrm>
          <a:off x="463232" y="1157676"/>
          <a:ext cx="497724" cy="49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F3891-3B1B-4005-88EC-077824A80CB5}">
      <dsp:nvSpPr>
        <dsp:cNvPr id="0" name=""/>
        <dsp:cNvSpPr/>
      </dsp:nvSpPr>
      <dsp:spPr>
        <a:xfrm>
          <a:off x="1059" y="2110463"/>
          <a:ext cx="1422070" cy="1573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Utilized images from the FER-2013 dataset to establish a foundational dataset.</a:t>
          </a:r>
        </a:p>
      </dsp:txBody>
      <dsp:txXfrm>
        <a:off x="1059" y="2110463"/>
        <a:ext cx="1422070" cy="1573165"/>
      </dsp:txXfrm>
    </dsp:sp>
    <dsp:sp modelId="{425998CD-AC11-4BA3-A8E9-88543697FF4C}">
      <dsp:nvSpPr>
        <dsp:cNvPr id="0" name=""/>
        <dsp:cNvSpPr/>
      </dsp:nvSpPr>
      <dsp:spPr>
        <a:xfrm>
          <a:off x="1949295" y="972807"/>
          <a:ext cx="867462" cy="8674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CACB8-61C9-4B09-A81D-C6C2A19C5E6C}">
      <dsp:nvSpPr>
        <dsp:cNvPr id="0" name=""/>
        <dsp:cNvSpPr/>
      </dsp:nvSpPr>
      <dsp:spPr>
        <a:xfrm>
          <a:off x="2134164" y="1157676"/>
          <a:ext cx="497724" cy="49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E1B1A-50F4-4909-9970-79231E70B819}">
      <dsp:nvSpPr>
        <dsp:cNvPr id="0" name=""/>
        <dsp:cNvSpPr/>
      </dsp:nvSpPr>
      <dsp:spPr>
        <a:xfrm>
          <a:off x="1671992" y="2110463"/>
          <a:ext cx="1422070" cy="1573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Incorporated the FER PLUS dataset to enhance annotation accuracy and detail.</a:t>
          </a:r>
        </a:p>
      </dsp:txBody>
      <dsp:txXfrm>
        <a:off x="1671992" y="2110463"/>
        <a:ext cx="1422070" cy="1573165"/>
      </dsp:txXfrm>
    </dsp:sp>
    <dsp:sp modelId="{14BA9780-062E-49BF-9E34-7E55ACB5039F}">
      <dsp:nvSpPr>
        <dsp:cNvPr id="0" name=""/>
        <dsp:cNvSpPr/>
      </dsp:nvSpPr>
      <dsp:spPr>
        <a:xfrm>
          <a:off x="3620228" y="972807"/>
          <a:ext cx="867462" cy="8674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7E425-2164-4787-9C2E-8B781F30315C}">
      <dsp:nvSpPr>
        <dsp:cNvPr id="0" name=""/>
        <dsp:cNvSpPr/>
      </dsp:nvSpPr>
      <dsp:spPr>
        <a:xfrm>
          <a:off x="3805097" y="1157676"/>
          <a:ext cx="497724" cy="49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A0C09-992D-41C1-989C-35E5E44E5AC7}">
      <dsp:nvSpPr>
        <dsp:cNvPr id="0" name=""/>
        <dsp:cNvSpPr/>
      </dsp:nvSpPr>
      <dsp:spPr>
        <a:xfrm>
          <a:off x="3342924" y="2110463"/>
          <a:ext cx="1422070" cy="1573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Developed a custom web scraper to gather images from sources like DuckDuckGo.</a:t>
          </a:r>
        </a:p>
      </dsp:txBody>
      <dsp:txXfrm>
        <a:off x="3342924" y="2110463"/>
        <a:ext cx="1422070" cy="1573165"/>
      </dsp:txXfrm>
    </dsp:sp>
    <dsp:sp modelId="{22FD3722-C171-4565-8451-C23BDF941992}">
      <dsp:nvSpPr>
        <dsp:cNvPr id="0" name=""/>
        <dsp:cNvSpPr/>
      </dsp:nvSpPr>
      <dsp:spPr>
        <a:xfrm>
          <a:off x="5291160" y="972807"/>
          <a:ext cx="867462" cy="8674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44D83-C8BB-494B-83B6-5901AAE8230B}">
      <dsp:nvSpPr>
        <dsp:cNvPr id="0" name=""/>
        <dsp:cNvSpPr/>
      </dsp:nvSpPr>
      <dsp:spPr>
        <a:xfrm>
          <a:off x="5476030" y="1157676"/>
          <a:ext cx="497724" cy="49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0BBE2-10C6-47F3-9CE8-308AE1B8BDEF}">
      <dsp:nvSpPr>
        <dsp:cNvPr id="0" name=""/>
        <dsp:cNvSpPr/>
      </dsp:nvSpPr>
      <dsp:spPr>
        <a:xfrm>
          <a:off x="5013857" y="2110463"/>
          <a:ext cx="1422070" cy="1573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Compiled a dataset rich in real-world facial expressions, and stock images ensuring robust model training and generalization.</a:t>
          </a:r>
        </a:p>
      </dsp:txBody>
      <dsp:txXfrm>
        <a:off x="5013857" y="2110463"/>
        <a:ext cx="1422070" cy="157316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5/28/2024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msambare/fer2013" TargetMode="External"/><Relationship Id="rId2" Type="http://schemas.openxmlformats.org/officeDocument/2006/relationships/hyperlink" Target="https://github.com/BredaUniversityADSAI/2023-24c-fai1-adsai-ZakariaeElmoumni226324/blob/main/Deliverables/W1-RESPAI-Webscraper-Student-Notebook.ipynb" TargetMode="External"/><Relationship Id="rId1" Type="http://schemas.openxmlformats.org/officeDocument/2006/relationships/slideLayout" Target="../slideLayouts/slideLayout2.xml"/><Relationship Id="rId4" Type="http://schemas.openxmlformats.org/officeDocument/2006/relationships/hyperlink" Target="https://www.kaggle.com/code/farneetsingh2/fer-plus-3rd-feb/inp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1608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547334"/>
            <a:ext cx="7501651" cy="1090938"/>
          </a:xfrm>
        </p:spPr>
        <p:txBody>
          <a:bodyPr anchor="b">
            <a:normAutofit/>
          </a:bodyPr>
          <a:lstStyle/>
          <a:p>
            <a:pPr algn="l"/>
            <a:r>
              <a:rPr lang="en-US" dirty="0">
                <a:solidFill>
                  <a:srgbClr val="FFFFFF"/>
                </a:solidFill>
              </a:rPr>
              <a:t>Emotion classification model</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722897"/>
            <a:ext cx="7501650" cy="774185"/>
          </a:xfrm>
        </p:spPr>
        <p:txBody>
          <a:bodyPr anchor="t">
            <a:noAutofit/>
          </a:bodyPr>
          <a:lstStyle/>
          <a:p>
            <a:r>
              <a:rPr lang="en-US" sz="1400" dirty="0">
                <a:solidFill>
                  <a:srgbClr val="FFFFFF"/>
                </a:solidFill>
              </a:rPr>
              <a:t>Zakariae El Moumni</a:t>
            </a:r>
          </a:p>
          <a:p>
            <a:r>
              <a:rPr lang="en-US" sz="1400" dirty="0">
                <a:solidFill>
                  <a:srgbClr val="FFFFFF"/>
                </a:solidFill>
              </a:rPr>
              <a:t>226324</a:t>
            </a:r>
          </a:p>
          <a:p>
            <a:r>
              <a:rPr lang="en-US" sz="1400" dirty="0">
                <a:solidFill>
                  <a:srgbClr val="FFFFFF"/>
                </a:solidFill>
              </a:rPr>
              <a:t>1</a:t>
            </a:r>
            <a:r>
              <a:rPr lang="en-US" sz="1400" baseline="30000" dirty="0">
                <a:solidFill>
                  <a:srgbClr val="FFFFFF"/>
                </a:solidFill>
              </a:rPr>
              <a:t>st</a:t>
            </a:r>
            <a:r>
              <a:rPr lang="en-US" sz="1400" dirty="0">
                <a:solidFill>
                  <a:srgbClr val="FFFFFF"/>
                </a:solidFill>
              </a:rPr>
              <a:t> year ADSAI</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LID4096"/>
          </a:p>
        </p:txBody>
      </p:sp>
      <p:sp>
        <p:nvSpPr>
          <p:cNvPr id="27"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LID4096"/>
          </a:p>
        </p:txBody>
      </p:sp>
      <p:cxnSp>
        <p:nvCxnSpPr>
          <p:cNvPr id="29" name="Straight Connector 28">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A76048-A2D2-8FD9-D31A-53BA5A41EC4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39" name="Rectangle 38">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1974D-E962-9F8B-3131-0AC2F14C4F5C}"/>
              </a:ext>
            </a:extLst>
          </p:cNvPr>
          <p:cNvSpPr>
            <a:spLocks noGrp="1"/>
          </p:cNvSpPr>
          <p:nvPr>
            <p:ph type="title"/>
          </p:nvPr>
        </p:nvSpPr>
        <p:spPr>
          <a:xfrm>
            <a:off x="4309349" y="3429000"/>
            <a:ext cx="7501651" cy="1090938"/>
          </a:xfrm>
        </p:spPr>
        <p:txBody>
          <a:bodyPr vert="horz" lIns="91440" tIns="45720" rIns="91440" bIns="45720" rtlCol="0" anchor="b">
            <a:normAutofit/>
          </a:bodyPr>
          <a:lstStyle/>
          <a:p>
            <a:r>
              <a:rPr lang="en-US" kern="1200" cap="all" spc="200" baseline="0">
                <a:solidFill>
                  <a:srgbClr val="FFFFFF"/>
                </a:solidFill>
                <a:latin typeface="+mj-lt"/>
                <a:ea typeface="+mj-ea"/>
                <a:cs typeface="+mj-cs"/>
              </a:rPr>
              <a:t>THANK YOU FOR your attention</a:t>
            </a:r>
          </a:p>
        </p:txBody>
      </p:sp>
      <p:cxnSp>
        <p:nvCxnSpPr>
          <p:cNvPr id="40" name="Straight Connector 39">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364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D66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7D1857FA-81A2-FA61-84A8-7EB9F3D52C46}"/>
              </a:ext>
            </a:extLst>
          </p:cNvPr>
          <p:cNvSpPr>
            <a:spLocks noGrp="1"/>
          </p:cNvSpPr>
          <p:nvPr>
            <p:ph type="title"/>
          </p:nvPr>
        </p:nvSpPr>
        <p:spPr>
          <a:xfrm>
            <a:off x="1024128" y="585216"/>
            <a:ext cx="6007027" cy="1499616"/>
          </a:xfrm>
        </p:spPr>
        <p:txBody>
          <a:bodyPr>
            <a:normAutofit/>
          </a:bodyPr>
          <a:lstStyle/>
          <a:p>
            <a:r>
              <a:rPr lang="en-US">
                <a:solidFill>
                  <a:srgbClr val="FFFFFF"/>
                </a:solidFill>
              </a:rPr>
              <a:t>Introduction </a:t>
            </a:r>
            <a:endParaRPr lang="LID4096">
              <a:solidFill>
                <a:srgbClr val="FFFFFF"/>
              </a:solidFill>
            </a:endParaRPr>
          </a:p>
        </p:txBody>
      </p:sp>
      <p:cxnSp>
        <p:nvCxnSpPr>
          <p:cNvPr id="18" name="Straight Connector 17">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776D06-5F10-F595-85F9-0DFAAAE2332C}"/>
              </a:ext>
            </a:extLst>
          </p:cNvPr>
          <p:cNvSpPr>
            <a:spLocks noGrp="1"/>
          </p:cNvSpPr>
          <p:nvPr>
            <p:ph idx="1"/>
          </p:nvPr>
        </p:nvSpPr>
        <p:spPr>
          <a:xfrm>
            <a:off x="1024128" y="2286000"/>
            <a:ext cx="6007027" cy="4023360"/>
          </a:xfrm>
        </p:spPr>
        <p:txBody>
          <a:bodyPr>
            <a:normAutofit/>
          </a:bodyPr>
          <a:lstStyle/>
          <a:p>
            <a:r>
              <a:rPr lang="en-US" dirty="0">
                <a:solidFill>
                  <a:srgbClr val="FFFFFF"/>
                </a:solidFill>
              </a:rPr>
              <a:t>Understanding emotions is crucial for AI. This presentation explores my process of building a classification model to classify emotions. It will cover the processes for data collection, feature engineering, and model evaluation that were used in the project .</a:t>
            </a:r>
          </a:p>
          <a:p>
            <a:endParaRPr lang="LID4096" dirty="0">
              <a:solidFill>
                <a:srgbClr val="FFFFFF"/>
              </a:solidFill>
            </a:endParaRPr>
          </a:p>
        </p:txBody>
      </p:sp>
      <p:pic>
        <p:nvPicPr>
          <p:cNvPr id="6" name="Picture 5" descr="A collage of people with different facial features&#10;&#10;Description automatically generated">
            <a:extLst>
              <a:ext uri="{FF2B5EF4-FFF2-40B4-BE49-F238E27FC236}">
                <a16:creationId xmlns:a16="http://schemas.microsoft.com/office/drawing/2014/main" id="{D865BFA7-3D74-DAE2-44F8-4DB630DF995D}"/>
              </a:ext>
            </a:extLst>
          </p:cNvPr>
          <p:cNvPicPr>
            <a:picLocks noChangeAspect="1"/>
          </p:cNvPicPr>
          <p:nvPr/>
        </p:nvPicPr>
        <p:blipFill rotWithShape="1">
          <a:blip r:embed="rId2"/>
          <a:srcRect l="12056" r="11777" b="-2"/>
          <a:stretch/>
        </p:blipFill>
        <p:spPr>
          <a:xfrm>
            <a:off x="7552266" y="0"/>
            <a:ext cx="4639734" cy="3428990"/>
          </a:xfrm>
          <a:prstGeom prst="rect">
            <a:avLst/>
          </a:prstGeom>
        </p:spPr>
      </p:pic>
      <p:pic>
        <p:nvPicPr>
          <p:cNvPr id="4" name="Picture 3">
            <a:extLst>
              <a:ext uri="{FF2B5EF4-FFF2-40B4-BE49-F238E27FC236}">
                <a16:creationId xmlns:a16="http://schemas.microsoft.com/office/drawing/2014/main" id="{2C9758B3-8C79-846D-AE1D-51EE1D3B5D75}"/>
              </a:ext>
              <a:ext uri="{C183D7F6-B498-43B3-948B-1728B52AA6E4}">
                <adec:decorative xmlns:adec="http://schemas.microsoft.com/office/drawing/2017/decorative" val="1"/>
              </a:ext>
            </a:extLst>
          </p:cNvPr>
          <p:cNvPicPr>
            <a:picLocks noChangeAspect="1"/>
          </p:cNvPicPr>
          <p:nvPr/>
        </p:nvPicPr>
        <p:blipFill rotWithShape="1">
          <a:blip r:embed="rId3"/>
          <a:srcRect l="4465" r="59340" b="1"/>
          <a:stretch/>
        </p:blipFill>
        <p:spPr>
          <a:xfrm>
            <a:off x="7552266" y="3429000"/>
            <a:ext cx="4639734" cy="3429000"/>
          </a:xfrm>
          <a:prstGeom prst="rect">
            <a:avLst/>
          </a:prstGeom>
        </p:spPr>
      </p:pic>
    </p:spTree>
    <p:extLst>
      <p:ext uri="{BB962C8B-B14F-4D97-AF65-F5344CB8AC3E}">
        <p14:creationId xmlns:p14="http://schemas.microsoft.com/office/powerpoint/2010/main" val="3050080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8F00-CE45-A18E-9A28-E30413DB763B}"/>
              </a:ext>
            </a:extLst>
          </p:cNvPr>
          <p:cNvSpPr>
            <a:spLocks noGrp="1"/>
          </p:cNvSpPr>
          <p:nvPr>
            <p:ph type="title"/>
          </p:nvPr>
        </p:nvSpPr>
        <p:spPr>
          <a:xfrm>
            <a:off x="1024128" y="585216"/>
            <a:ext cx="6066816" cy="1499616"/>
          </a:xfrm>
        </p:spPr>
        <p:txBody>
          <a:bodyPr>
            <a:normAutofit/>
          </a:bodyPr>
          <a:lstStyle/>
          <a:p>
            <a:r>
              <a:rPr lang="en-US" dirty="0"/>
              <a:t>Data collection </a:t>
            </a:r>
            <a:endParaRPr lang="LID4096" dirty="0"/>
          </a:p>
        </p:txBody>
      </p:sp>
      <p:graphicFrame>
        <p:nvGraphicFramePr>
          <p:cNvPr id="10" name="Content Placeholder 2">
            <a:extLst>
              <a:ext uri="{FF2B5EF4-FFF2-40B4-BE49-F238E27FC236}">
                <a16:creationId xmlns:a16="http://schemas.microsoft.com/office/drawing/2014/main" id="{9B1560F2-21EC-FEBF-1DB9-FB25E07CF8CB}"/>
              </a:ext>
            </a:extLst>
          </p:cNvPr>
          <p:cNvGraphicFramePr>
            <a:graphicFrameLocks noGrp="1"/>
          </p:cNvGraphicFramePr>
          <p:nvPr>
            <p:ph idx="1"/>
            <p:extLst>
              <p:ext uri="{D42A27DB-BD31-4B8C-83A1-F6EECF244321}">
                <p14:modId xmlns:p14="http://schemas.microsoft.com/office/powerpoint/2010/main" val="3206738743"/>
              </p:ext>
            </p:extLst>
          </p:nvPr>
        </p:nvGraphicFramePr>
        <p:xfrm>
          <a:off x="829574" y="1788722"/>
          <a:ext cx="6436987" cy="4656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with a funnel&#10;&#10;Description automatically generated">
            <a:extLst>
              <a:ext uri="{FF2B5EF4-FFF2-40B4-BE49-F238E27FC236}">
                <a16:creationId xmlns:a16="http://schemas.microsoft.com/office/drawing/2014/main" id="{EC1F8B2C-BB40-75BB-322B-85802EB3F5FB}"/>
              </a:ext>
            </a:extLst>
          </p:cNvPr>
          <p:cNvPicPr>
            <a:picLocks noChangeAspect="1"/>
          </p:cNvPicPr>
          <p:nvPr/>
        </p:nvPicPr>
        <p:blipFill rotWithShape="1">
          <a:blip r:embed="rId7"/>
          <a:srcRect l="21170" r="21294" b="-1"/>
          <a:stretch/>
        </p:blipFill>
        <p:spPr>
          <a:xfrm>
            <a:off x="7552266" y="10"/>
            <a:ext cx="4639733" cy="4233662"/>
          </a:xfrm>
          <a:prstGeom prst="rect">
            <a:avLst/>
          </a:prstGeom>
        </p:spPr>
      </p:pic>
      <p:pic>
        <p:nvPicPr>
          <p:cNvPr id="4" name="Picture 3">
            <a:extLst>
              <a:ext uri="{FF2B5EF4-FFF2-40B4-BE49-F238E27FC236}">
                <a16:creationId xmlns:a16="http://schemas.microsoft.com/office/drawing/2014/main" id="{558EBFF3-E976-5CDE-A418-A1BDA3EC3B12}"/>
              </a:ext>
              <a:ext uri="{C183D7F6-B498-43B3-948B-1728B52AA6E4}">
                <adec:decorative xmlns:adec="http://schemas.microsoft.com/office/drawing/2017/decorative" val="1"/>
              </a:ext>
            </a:extLst>
          </p:cNvPr>
          <p:cNvPicPr>
            <a:picLocks noChangeAspect="1"/>
          </p:cNvPicPr>
          <p:nvPr/>
        </p:nvPicPr>
        <p:blipFill rotWithShape="1">
          <a:blip r:embed="rId8"/>
          <a:srcRect r="52706" b="-2"/>
          <a:stretch/>
        </p:blipFill>
        <p:spPr>
          <a:xfrm>
            <a:off x="7552266" y="4233673"/>
            <a:ext cx="4639733" cy="2624328"/>
          </a:xfrm>
          <a:prstGeom prst="rect">
            <a:avLst/>
          </a:prstGeom>
        </p:spPr>
      </p:pic>
    </p:spTree>
    <p:extLst>
      <p:ext uri="{BB962C8B-B14F-4D97-AF65-F5344CB8AC3E}">
        <p14:creationId xmlns:p14="http://schemas.microsoft.com/office/powerpoint/2010/main" val="20488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3C39C-1629-C611-1F7B-059A77591E26}"/>
              </a:ext>
              <a:ext uri="{C183D7F6-B498-43B3-948B-1728B52AA6E4}">
                <adec:decorative xmlns:adec="http://schemas.microsoft.com/office/drawing/2017/decorative" val="1"/>
              </a:ext>
            </a:extLst>
          </p:cNvPr>
          <p:cNvPicPr>
            <a:picLocks noChangeAspect="1"/>
          </p:cNvPicPr>
          <p:nvPr/>
        </p:nvPicPr>
        <p:blipFill rotWithShape="1">
          <a:blip r:embed="rId2"/>
          <a:srcRect r="56768" b="909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80677821-A863-E4C3-B510-272F05B0FE2D}"/>
              </a:ext>
            </a:extLst>
          </p:cNvPr>
          <p:cNvSpPr>
            <a:spLocks noGrp="1"/>
          </p:cNvSpPr>
          <p:nvPr>
            <p:ph type="title"/>
          </p:nvPr>
        </p:nvSpPr>
        <p:spPr>
          <a:xfrm>
            <a:off x="1024128" y="585216"/>
            <a:ext cx="6066816" cy="1499616"/>
          </a:xfrm>
        </p:spPr>
        <p:txBody>
          <a:bodyPr>
            <a:normAutofit/>
          </a:bodyPr>
          <a:lstStyle/>
          <a:p>
            <a:pPr algn="ctr"/>
            <a:r>
              <a:rPr lang="en-US" dirty="0">
                <a:solidFill>
                  <a:srgbClr val="000000"/>
                </a:solidFill>
              </a:rPr>
              <a:t>Preprocessing</a:t>
            </a:r>
            <a:endParaRPr lang="LID4096" dirty="0">
              <a:solidFill>
                <a:srgbClr val="000000"/>
              </a:solidFill>
            </a:endParaRPr>
          </a:p>
        </p:txBody>
      </p:sp>
      <p:cxnSp>
        <p:nvCxnSpPr>
          <p:cNvPr id="11" name="Straight Connector 1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61CE2C-351B-1B21-E43A-07B9CE2DFAB2}"/>
              </a:ext>
            </a:extLst>
          </p:cNvPr>
          <p:cNvSpPr>
            <a:spLocks noGrp="1"/>
          </p:cNvSpPr>
          <p:nvPr>
            <p:ph idx="1"/>
          </p:nvPr>
        </p:nvSpPr>
        <p:spPr>
          <a:xfrm>
            <a:off x="1024128" y="2286000"/>
            <a:ext cx="6066816" cy="4023360"/>
          </a:xfrm>
        </p:spPr>
        <p:txBody>
          <a:bodyPr>
            <a:normAutofit/>
          </a:bodyPr>
          <a:lstStyle/>
          <a:p>
            <a:r>
              <a:rPr lang="en-US" dirty="0">
                <a:solidFill>
                  <a:srgbClr val="000000"/>
                </a:solidFill>
              </a:rPr>
              <a:t>In the step of preprocessing the data that was collected, many preprocessing methods were used such as : </a:t>
            </a:r>
          </a:p>
          <a:p>
            <a:r>
              <a:rPr lang="en-US" dirty="0">
                <a:solidFill>
                  <a:srgbClr val="000000"/>
                </a:solidFill>
              </a:rPr>
              <a:t>Resizing </a:t>
            </a:r>
          </a:p>
          <a:p>
            <a:r>
              <a:rPr lang="en-US" dirty="0">
                <a:solidFill>
                  <a:srgbClr val="000000"/>
                </a:solidFill>
              </a:rPr>
              <a:t>Grey-scaling </a:t>
            </a:r>
          </a:p>
          <a:p>
            <a:r>
              <a:rPr lang="en-US" dirty="0">
                <a:solidFill>
                  <a:srgbClr val="000000"/>
                </a:solidFill>
              </a:rPr>
              <a:t>Normalization </a:t>
            </a:r>
          </a:p>
          <a:p>
            <a:r>
              <a:rPr lang="en-US" dirty="0">
                <a:solidFill>
                  <a:srgbClr val="000000"/>
                </a:solidFill>
              </a:rPr>
              <a:t>Regularization </a:t>
            </a:r>
          </a:p>
          <a:p>
            <a:r>
              <a:rPr lang="en-US" dirty="0">
                <a:solidFill>
                  <a:srgbClr val="000000"/>
                </a:solidFill>
              </a:rPr>
              <a:t>Data augmentation </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2951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3FFAD7-8EC2-7D9F-C8C3-4DC6EE33D55F}"/>
              </a:ext>
              <a:ext uri="{C183D7F6-B498-43B3-948B-1728B52AA6E4}">
                <adec:decorative xmlns:adec="http://schemas.microsoft.com/office/drawing/2017/decorative" val="1"/>
              </a:ext>
            </a:extLst>
          </p:cNvPr>
          <p:cNvPicPr>
            <a:picLocks noChangeAspect="1"/>
          </p:cNvPicPr>
          <p:nvPr/>
        </p:nvPicPr>
        <p:blipFill rotWithShape="1">
          <a:blip r:embed="rId2"/>
          <a:srcRect r="56768" b="909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921728-71E2-C734-8992-6ACB796C0092}"/>
              </a:ext>
            </a:extLst>
          </p:cNvPr>
          <p:cNvSpPr>
            <a:spLocks noGrp="1"/>
          </p:cNvSpPr>
          <p:nvPr>
            <p:ph type="title"/>
          </p:nvPr>
        </p:nvSpPr>
        <p:spPr>
          <a:xfrm>
            <a:off x="1024128" y="585216"/>
            <a:ext cx="6066816" cy="1499616"/>
          </a:xfrm>
        </p:spPr>
        <p:txBody>
          <a:bodyPr>
            <a:normAutofit/>
          </a:bodyPr>
          <a:lstStyle/>
          <a:p>
            <a:pPr algn="ctr"/>
            <a:r>
              <a:rPr lang="en-US" dirty="0">
                <a:solidFill>
                  <a:srgbClr val="000000"/>
                </a:solidFill>
              </a:rPr>
              <a:t>Model Architecture</a:t>
            </a:r>
            <a:endParaRPr lang="LID4096" dirty="0">
              <a:solidFill>
                <a:srgbClr val="000000"/>
              </a:solidFill>
            </a:endParaRPr>
          </a:p>
        </p:txBody>
      </p:sp>
      <p:cxnSp>
        <p:nvCxnSpPr>
          <p:cNvPr id="11" name="Straight Connector 1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CD864E-2C45-D670-7BF7-A8B737EA732A}"/>
              </a:ext>
            </a:extLst>
          </p:cNvPr>
          <p:cNvSpPr>
            <a:spLocks noGrp="1"/>
          </p:cNvSpPr>
          <p:nvPr>
            <p:ph idx="1"/>
          </p:nvPr>
        </p:nvSpPr>
        <p:spPr>
          <a:xfrm>
            <a:off x="762000" y="2004219"/>
            <a:ext cx="6066816" cy="4023360"/>
          </a:xfrm>
        </p:spPr>
        <p:txBody>
          <a:bodyPr>
            <a:normAutofit/>
          </a:bodyPr>
          <a:lstStyle/>
          <a:p>
            <a:pPr marL="0" indent="0">
              <a:buNone/>
            </a:pPr>
            <a:r>
              <a:rPr lang="en-US" dirty="0">
                <a:solidFill>
                  <a:srgbClr val="000000"/>
                </a:solidFill>
              </a:rPr>
              <a:t>Each choice in the architecture influences how the model learns and generalizes patterns from the data, ultimately shaping its ability to accurately classify unseen samples. Through this crucial process , and after trying out many different architectures and monitoring the accuracy I made a tailored architecture to tackle the classification task at hand, aiming to achieve optimal performance and robustness in my model. </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LID4096" dirty="0">
              <a:solidFill>
                <a:srgbClr val="000000"/>
              </a:solidFill>
            </a:endParaRPr>
          </a:p>
        </p:txBody>
      </p:sp>
      <p:sp>
        <p:nvSpPr>
          <p:cNvPr id="13" name="Rectangle: Rounded Corners 12">
            <a:extLst>
              <a:ext uri="{FF2B5EF4-FFF2-40B4-BE49-F238E27FC236}">
                <a16:creationId xmlns:a16="http://schemas.microsoft.com/office/drawing/2014/main" id="{9EB82F4E-E3F7-A4A9-103E-6D8B783232EE}"/>
              </a:ext>
            </a:extLst>
          </p:cNvPr>
          <p:cNvSpPr/>
          <p:nvPr/>
        </p:nvSpPr>
        <p:spPr>
          <a:xfrm>
            <a:off x="8618706" y="488306"/>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50" dirty="0"/>
              <a:t>Input layer: Convolutional (32)</a:t>
            </a:r>
            <a:endParaRPr lang="LID4096" sz="1750" dirty="0"/>
          </a:p>
        </p:txBody>
      </p:sp>
      <p:sp>
        <p:nvSpPr>
          <p:cNvPr id="14" name="Rectangle: Rounded Corners 13">
            <a:extLst>
              <a:ext uri="{FF2B5EF4-FFF2-40B4-BE49-F238E27FC236}">
                <a16:creationId xmlns:a16="http://schemas.microsoft.com/office/drawing/2014/main" id="{D37E49AA-BDD6-9A89-2AB4-DDC46AE79505}"/>
              </a:ext>
            </a:extLst>
          </p:cNvPr>
          <p:cNvSpPr/>
          <p:nvPr/>
        </p:nvSpPr>
        <p:spPr>
          <a:xfrm>
            <a:off x="8618706" y="1283524"/>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5" name="Rectangle: Rounded Corners 14">
            <a:extLst>
              <a:ext uri="{FF2B5EF4-FFF2-40B4-BE49-F238E27FC236}">
                <a16:creationId xmlns:a16="http://schemas.microsoft.com/office/drawing/2014/main" id="{67F7A2BF-EF52-A169-CF25-6C4CCC10BCA9}"/>
              </a:ext>
            </a:extLst>
          </p:cNvPr>
          <p:cNvSpPr/>
          <p:nvPr/>
        </p:nvSpPr>
        <p:spPr>
          <a:xfrm>
            <a:off x="8618706" y="2078742"/>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37D3EB6-EA86-031B-7219-5982269FDF57}"/>
              </a:ext>
            </a:extLst>
          </p:cNvPr>
          <p:cNvSpPr/>
          <p:nvPr/>
        </p:nvSpPr>
        <p:spPr>
          <a:xfrm>
            <a:off x="8618706" y="2873960"/>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A8930C17-8203-36CF-ECDA-39A57ED97551}"/>
              </a:ext>
            </a:extLst>
          </p:cNvPr>
          <p:cNvSpPr/>
          <p:nvPr/>
        </p:nvSpPr>
        <p:spPr>
          <a:xfrm>
            <a:off x="8618706" y="3669178"/>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Rectangle: Rounded Corners 17">
            <a:extLst>
              <a:ext uri="{FF2B5EF4-FFF2-40B4-BE49-F238E27FC236}">
                <a16:creationId xmlns:a16="http://schemas.microsoft.com/office/drawing/2014/main" id="{769206EE-E662-8656-59E2-494CB6AE1CC5}"/>
              </a:ext>
            </a:extLst>
          </p:cNvPr>
          <p:cNvSpPr/>
          <p:nvPr/>
        </p:nvSpPr>
        <p:spPr>
          <a:xfrm>
            <a:off x="8618706" y="4464396"/>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9" name="Rectangle: Rounded Corners 18">
            <a:extLst>
              <a:ext uri="{FF2B5EF4-FFF2-40B4-BE49-F238E27FC236}">
                <a16:creationId xmlns:a16="http://schemas.microsoft.com/office/drawing/2014/main" id="{2955321D-9035-D35B-DA0D-F4D92C31739D}"/>
              </a:ext>
            </a:extLst>
          </p:cNvPr>
          <p:cNvSpPr/>
          <p:nvPr/>
        </p:nvSpPr>
        <p:spPr>
          <a:xfrm>
            <a:off x="8618706" y="5259614"/>
            <a:ext cx="2937754" cy="476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layer : Dense(7)</a:t>
            </a:r>
            <a:endParaRPr lang="LID4096" dirty="0"/>
          </a:p>
        </p:txBody>
      </p:sp>
    </p:spTree>
    <p:extLst>
      <p:ext uri="{BB962C8B-B14F-4D97-AF65-F5344CB8AC3E}">
        <p14:creationId xmlns:p14="http://schemas.microsoft.com/office/powerpoint/2010/main" val="360413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3FFAD7-8EC2-7D9F-C8C3-4DC6EE33D55F}"/>
              </a:ext>
              <a:ext uri="{C183D7F6-B498-43B3-948B-1728B52AA6E4}">
                <adec:decorative xmlns:adec="http://schemas.microsoft.com/office/drawing/2017/decorative" val="1"/>
              </a:ext>
            </a:extLst>
          </p:cNvPr>
          <p:cNvPicPr>
            <a:picLocks noChangeAspect="1"/>
          </p:cNvPicPr>
          <p:nvPr/>
        </p:nvPicPr>
        <p:blipFill rotWithShape="1">
          <a:blip r:embed="rId2"/>
          <a:srcRect r="56768" b="909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921728-71E2-C734-8992-6ACB796C0092}"/>
              </a:ext>
            </a:extLst>
          </p:cNvPr>
          <p:cNvSpPr>
            <a:spLocks noGrp="1"/>
          </p:cNvSpPr>
          <p:nvPr>
            <p:ph type="title"/>
          </p:nvPr>
        </p:nvSpPr>
        <p:spPr>
          <a:xfrm>
            <a:off x="1024128" y="585216"/>
            <a:ext cx="6066816" cy="1499616"/>
          </a:xfrm>
        </p:spPr>
        <p:txBody>
          <a:bodyPr>
            <a:normAutofit/>
          </a:bodyPr>
          <a:lstStyle/>
          <a:p>
            <a:pPr algn="ctr"/>
            <a:r>
              <a:rPr lang="en-US" dirty="0">
                <a:solidFill>
                  <a:srgbClr val="000000"/>
                </a:solidFill>
              </a:rPr>
              <a:t>Model evaluating</a:t>
            </a:r>
            <a:endParaRPr lang="LID4096" dirty="0">
              <a:solidFill>
                <a:srgbClr val="000000"/>
              </a:solidFill>
            </a:endParaRPr>
          </a:p>
        </p:txBody>
      </p:sp>
      <p:cxnSp>
        <p:nvCxnSpPr>
          <p:cNvPr id="11" name="Straight Connector 1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CD864E-2C45-D670-7BF7-A8B737EA732A}"/>
              </a:ext>
            </a:extLst>
          </p:cNvPr>
          <p:cNvSpPr>
            <a:spLocks noGrp="1"/>
          </p:cNvSpPr>
          <p:nvPr>
            <p:ph idx="1"/>
          </p:nvPr>
        </p:nvSpPr>
        <p:spPr>
          <a:xfrm>
            <a:off x="840357" y="1945532"/>
            <a:ext cx="6066816" cy="4162508"/>
          </a:xfrm>
        </p:spPr>
        <p:txBody>
          <a:bodyPr>
            <a:normAutofit/>
          </a:bodyPr>
          <a:lstStyle/>
          <a:p>
            <a:r>
              <a:rPr lang="en-US" sz="2400" dirty="0">
                <a:solidFill>
                  <a:srgbClr val="000000"/>
                </a:solidFill>
              </a:rPr>
              <a:t>Model evaluation is the critical process of assessing the performance and effectiveness of a trained machine learning model. It involves testing the model on unseen data to measure its ability to generalize to new instances accurately , in my case I have used: </a:t>
            </a:r>
            <a:r>
              <a:rPr lang="en-US" sz="2400" b="1" dirty="0">
                <a:solidFill>
                  <a:srgbClr val="000000"/>
                </a:solidFill>
              </a:rPr>
              <a:t>Precision</a:t>
            </a:r>
            <a:r>
              <a:rPr lang="en-US" sz="2400" dirty="0">
                <a:solidFill>
                  <a:srgbClr val="000000"/>
                </a:solidFill>
              </a:rPr>
              <a:t> , </a:t>
            </a:r>
            <a:r>
              <a:rPr lang="en-US" sz="2400" b="1" dirty="0">
                <a:solidFill>
                  <a:srgbClr val="000000"/>
                </a:solidFill>
              </a:rPr>
              <a:t>Accuracy</a:t>
            </a:r>
            <a:r>
              <a:rPr lang="en-US" sz="2400" dirty="0">
                <a:solidFill>
                  <a:srgbClr val="000000"/>
                </a:solidFill>
              </a:rPr>
              <a:t> and </a:t>
            </a:r>
            <a:r>
              <a:rPr lang="en-US" sz="2400" b="1" dirty="0">
                <a:solidFill>
                  <a:srgbClr val="000000"/>
                </a:solidFill>
              </a:rPr>
              <a:t>recall</a:t>
            </a:r>
            <a:r>
              <a:rPr lang="en-US" sz="2400" dirty="0">
                <a:solidFill>
                  <a:srgbClr val="000000"/>
                </a:solidFill>
              </a:rPr>
              <a:t> on every class ,and received the results shown in the picture .</a:t>
            </a:r>
            <a:endParaRPr lang="LID4096" sz="2400" dirty="0">
              <a:solidFill>
                <a:srgbClr val="000000"/>
              </a:solidFill>
            </a:endParaRPr>
          </a:p>
        </p:txBody>
      </p:sp>
      <p:pic>
        <p:nvPicPr>
          <p:cNvPr id="6" name="Picture 5" descr="A screenshot of a computer screen&#10;&#10;Description automatically generated">
            <a:extLst>
              <a:ext uri="{FF2B5EF4-FFF2-40B4-BE49-F238E27FC236}">
                <a16:creationId xmlns:a16="http://schemas.microsoft.com/office/drawing/2014/main" id="{F79FD3C8-D5B8-96AF-5EF0-1CB56C70C914}"/>
              </a:ext>
            </a:extLst>
          </p:cNvPr>
          <p:cNvPicPr>
            <a:picLocks noChangeAspect="1"/>
          </p:cNvPicPr>
          <p:nvPr/>
        </p:nvPicPr>
        <p:blipFill>
          <a:blip r:embed="rId3"/>
          <a:stretch>
            <a:fillRect/>
          </a:stretch>
        </p:blipFill>
        <p:spPr>
          <a:xfrm>
            <a:off x="7038236" y="1563704"/>
            <a:ext cx="5153744" cy="3437809"/>
          </a:xfrm>
          <a:prstGeom prst="rect">
            <a:avLst/>
          </a:prstGeom>
        </p:spPr>
      </p:pic>
    </p:spTree>
    <p:extLst>
      <p:ext uri="{BB962C8B-B14F-4D97-AF65-F5344CB8AC3E}">
        <p14:creationId xmlns:p14="http://schemas.microsoft.com/office/powerpoint/2010/main" val="5628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3FFAD7-8EC2-7D9F-C8C3-4DC6EE33D55F}"/>
              </a:ext>
              <a:ext uri="{C183D7F6-B498-43B3-948B-1728B52AA6E4}">
                <adec:decorative xmlns:adec="http://schemas.microsoft.com/office/drawing/2017/decorative" val="1"/>
              </a:ext>
            </a:extLst>
          </p:cNvPr>
          <p:cNvPicPr>
            <a:picLocks noChangeAspect="1"/>
          </p:cNvPicPr>
          <p:nvPr/>
        </p:nvPicPr>
        <p:blipFill rotWithShape="1">
          <a:blip r:embed="rId2"/>
          <a:srcRect r="56768" b="909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921728-71E2-C734-8992-6ACB796C0092}"/>
              </a:ext>
            </a:extLst>
          </p:cNvPr>
          <p:cNvSpPr>
            <a:spLocks noGrp="1"/>
          </p:cNvSpPr>
          <p:nvPr>
            <p:ph type="title"/>
          </p:nvPr>
        </p:nvSpPr>
        <p:spPr>
          <a:xfrm>
            <a:off x="1024128" y="585216"/>
            <a:ext cx="6066816" cy="1499616"/>
          </a:xfrm>
        </p:spPr>
        <p:txBody>
          <a:bodyPr>
            <a:normAutofit/>
          </a:bodyPr>
          <a:lstStyle/>
          <a:p>
            <a:pPr algn="ctr"/>
            <a:r>
              <a:rPr lang="en-US" dirty="0">
                <a:solidFill>
                  <a:srgbClr val="000000"/>
                </a:solidFill>
              </a:rPr>
              <a:t>Opportunities and Challenges</a:t>
            </a:r>
            <a:endParaRPr lang="LID4096" dirty="0">
              <a:solidFill>
                <a:srgbClr val="000000"/>
              </a:solidFill>
            </a:endParaRPr>
          </a:p>
        </p:txBody>
      </p:sp>
      <p:cxnSp>
        <p:nvCxnSpPr>
          <p:cNvPr id="11" name="Straight Connector 1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CD864E-2C45-D670-7BF7-A8B737EA732A}"/>
              </a:ext>
            </a:extLst>
          </p:cNvPr>
          <p:cNvSpPr>
            <a:spLocks noGrp="1"/>
          </p:cNvSpPr>
          <p:nvPr>
            <p:ph idx="1"/>
          </p:nvPr>
        </p:nvSpPr>
        <p:spPr>
          <a:xfrm>
            <a:off x="762000" y="2325757"/>
            <a:ext cx="6505490" cy="3820602"/>
          </a:xfrm>
        </p:spPr>
        <p:txBody>
          <a:bodyPr>
            <a:normAutofit/>
          </a:bodyPr>
          <a:lstStyle/>
          <a:p>
            <a:pPr lvl="1">
              <a:buClr>
                <a:schemeClr val="bg2">
                  <a:lumMod val="10000"/>
                </a:schemeClr>
              </a:buClr>
            </a:pPr>
            <a:r>
              <a:rPr lang="en-US" sz="2400" b="1" dirty="0">
                <a:solidFill>
                  <a:srgbClr val="000000"/>
                </a:solidFill>
              </a:rPr>
              <a:t>Opportunities and use cases :</a:t>
            </a:r>
          </a:p>
          <a:p>
            <a:pPr lvl="1">
              <a:buClr>
                <a:schemeClr val="bg2">
                  <a:lumMod val="10000"/>
                </a:schemeClr>
              </a:buClr>
            </a:pPr>
            <a:r>
              <a:rPr lang="en-US" dirty="0">
                <a:solidFill>
                  <a:srgbClr val="000000"/>
                </a:solidFill>
              </a:rPr>
              <a:t>Analyzing customer sentiments towards products/services through emotion detection in feedback and social media posts .</a:t>
            </a:r>
          </a:p>
          <a:p>
            <a:pPr lvl="1">
              <a:buClr>
                <a:schemeClr val="tx1">
                  <a:lumMod val="95000"/>
                  <a:lumOff val="5000"/>
                </a:schemeClr>
              </a:buClr>
            </a:pPr>
            <a:r>
              <a:rPr lang="en-US" dirty="0">
                <a:solidFill>
                  <a:srgbClr val="000000"/>
                </a:solidFill>
              </a:rPr>
              <a:t>Powering sentiment-based recommendation systems to enhance user engagement and retention .</a:t>
            </a:r>
          </a:p>
          <a:p>
            <a:pPr lvl="1">
              <a:buClr>
                <a:schemeClr val="tx1">
                  <a:lumMod val="95000"/>
                  <a:lumOff val="5000"/>
                </a:schemeClr>
              </a:buClr>
            </a:pPr>
            <a:r>
              <a:rPr lang="en-US" sz="2400" b="1" dirty="0">
                <a:solidFill>
                  <a:srgbClr val="000000"/>
                </a:solidFill>
              </a:rPr>
              <a:t>Challenges : </a:t>
            </a:r>
            <a:endParaRPr lang="en-US" dirty="0">
              <a:solidFill>
                <a:srgbClr val="000000"/>
              </a:solidFill>
            </a:endParaRPr>
          </a:p>
          <a:p>
            <a:pPr lvl="1">
              <a:buClr>
                <a:schemeClr val="bg2">
                  <a:lumMod val="10000"/>
                </a:schemeClr>
              </a:buClr>
            </a:pPr>
            <a:r>
              <a:rPr lang="en-US" dirty="0">
                <a:solidFill>
                  <a:srgbClr val="000000"/>
                </a:solidFill>
              </a:rPr>
              <a:t>Ensuring the model's accuracy and reliability in accurately detecting subtle nuances of human emotions .</a:t>
            </a:r>
          </a:p>
          <a:p>
            <a:pPr lvl="1">
              <a:buClr>
                <a:schemeClr val="bg2">
                  <a:lumMod val="10000"/>
                </a:schemeClr>
              </a:buClr>
            </a:pPr>
            <a:r>
              <a:rPr lang="en-US" dirty="0">
                <a:solidFill>
                  <a:srgbClr val="000000"/>
                </a:solidFill>
              </a:rPr>
              <a:t>Handling the scale and variety of data sources, as well as the need for continuous model training and adaptation to evolving language and sentiment trends .</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LID4096" dirty="0">
              <a:solidFill>
                <a:srgbClr val="000000"/>
              </a:solidFill>
            </a:endParaRPr>
          </a:p>
        </p:txBody>
      </p:sp>
    </p:spTree>
    <p:extLst>
      <p:ext uri="{BB962C8B-B14F-4D97-AF65-F5344CB8AC3E}">
        <p14:creationId xmlns:p14="http://schemas.microsoft.com/office/powerpoint/2010/main" val="7303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3FFAD7-8EC2-7D9F-C8C3-4DC6EE33D55F}"/>
              </a:ext>
              <a:ext uri="{C183D7F6-B498-43B3-948B-1728B52AA6E4}">
                <adec:decorative xmlns:adec="http://schemas.microsoft.com/office/drawing/2017/decorative" val="1"/>
              </a:ext>
            </a:extLst>
          </p:cNvPr>
          <p:cNvPicPr>
            <a:picLocks noChangeAspect="1"/>
          </p:cNvPicPr>
          <p:nvPr/>
        </p:nvPicPr>
        <p:blipFill rotWithShape="1">
          <a:blip r:embed="rId2"/>
          <a:srcRect r="56768" b="9091"/>
          <a:stretch/>
        </p:blipFill>
        <p:spPr>
          <a:xfrm>
            <a:off x="20" y="0"/>
            <a:ext cx="12191980" cy="6857990"/>
          </a:xfrm>
          <a:prstGeom prst="rect">
            <a:avLst/>
          </a:prstGeom>
        </p:spPr>
      </p:pic>
      <p:sp>
        <p:nvSpPr>
          <p:cNvPr id="9" name="Rectangle 8">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921728-71E2-C734-8992-6ACB796C0092}"/>
              </a:ext>
            </a:extLst>
          </p:cNvPr>
          <p:cNvSpPr>
            <a:spLocks noGrp="1"/>
          </p:cNvSpPr>
          <p:nvPr>
            <p:ph type="title"/>
          </p:nvPr>
        </p:nvSpPr>
        <p:spPr>
          <a:xfrm>
            <a:off x="1024128" y="585216"/>
            <a:ext cx="6066816" cy="1499616"/>
          </a:xfrm>
        </p:spPr>
        <p:txBody>
          <a:bodyPr>
            <a:normAutofit/>
          </a:bodyPr>
          <a:lstStyle/>
          <a:p>
            <a:pPr algn="ctr"/>
            <a:r>
              <a:rPr lang="en-US" dirty="0">
                <a:solidFill>
                  <a:srgbClr val="000000"/>
                </a:solidFill>
              </a:rPr>
              <a:t>Conclusion</a:t>
            </a:r>
            <a:endParaRPr lang="LID4096" dirty="0">
              <a:solidFill>
                <a:srgbClr val="000000"/>
              </a:solidFill>
            </a:endParaRPr>
          </a:p>
        </p:txBody>
      </p:sp>
      <p:cxnSp>
        <p:nvCxnSpPr>
          <p:cNvPr id="11" name="Straight Connector 10">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CD864E-2C45-D670-7BF7-A8B737EA732A}"/>
              </a:ext>
            </a:extLst>
          </p:cNvPr>
          <p:cNvSpPr>
            <a:spLocks noGrp="1"/>
          </p:cNvSpPr>
          <p:nvPr>
            <p:ph idx="1"/>
          </p:nvPr>
        </p:nvSpPr>
        <p:spPr>
          <a:xfrm>
            <a:off x="1024128" y="2321780"/>
            <a:ext cx="6066816" cy="3951003"/>
          </a:xfrm>
        </p:spPr>
        <p:txBody>
          <a:bodyPr>
            <a:normAutofit/>
          </a:bodyPr>
          <a:lstStyle/>
          <a:p>
            <a:r>
              <a:rPr lang="en-US" dirty="0">
                <a:solidFill>
                  <a:srgbClr val="000000"/>
                </a:solidFill>
              </a:rPr>
              <a:t>In conclusion, while the classification model presents promising opportunities for understanding customer sentiments and enhancing user experiences, it also faces challenges in ensuring accuracy and scalability. However, with diligent refinement and adaptation, the model holds the potential to drive innovation and success in the market landscape. </a:t>
            </a:r>
          </a:p>
          <a:p>
            <a:r>
              <a:rPr lang="en-US" dirty="0">
                <a:solidFill>
                  <a:srgbClr val="000000"/>
                </a:solidFill>
              </a:rPr>
              <a:t>By addressing the </a:t>
            </a:r>
            <a:r>
              <a:rPr lang="en-US">
                <a:solidFill>
                  <a:srgbClr val="000000"/>
                </a:solidFill>
              </a:rPr>
              <a:t>challenges mentioned </a:t>
            </a:r>
            <a:r>
              <a:rPr lang="en-US" dirty="0">
                <a:solidFill>
                  <a:srgbClr val="000000"/>
                </a:solidFill>
              </a:rPr>
              <a:t>before and leveraging the model's capabilities effectively, businesses can gain a competitive edge and foster lasting relationships with their customers.</a:t>
            </a:r>
          </a:p>
        </p:txBody>
      </p:sp>
    </p:spTree>
    <p:extLst>
      <p:ext uri="{BB962C8B-B14F-4D97-AF65-F5344CB8AC3E}">
        <p14:creationId xmlns:p14="http://schemas.microsoft.com/office/powerpoint/2010/main" val="310882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3613-AC4B-5B86-88BD-FA910EB20C91}"/>
              </a:ext>
            </a:extLst>
          </p:cNvPr>
          <p:cNvSpPr>
            <a:spLocks noGrp="1"/>
          </p:cNvSpPr>
          <p:nvPr>
            <p:ph type="title"/>
          </p:nvPr>
        </p:nvSpPr>
        <p:spPr>
          <a:xfrm>
            <a:off x="906793" y="1005345"/>
            <a:ext cx="4358905" cy="631334"/>
          </a:xfrm>
        </p:spPr>
        <p:txBody>
          <a:bodyPr>
            <a:normAutofit fontScale="90000"/>
          </a:bodyPr>
          <a:lstStyle/>
          <a:p>
            <a:pPr algn="ctr"/>
            <a:r>
              <a:rPr lang="en-US" dirty="0"/>
              <a:t>DATA SOURCES </a:t>
            </a:r>
            <a:endParaRPr lang="LID4096" dirty="0"/>
          </a:p>
        </p:txBody>
      </p:sp>
      <p:sp>
        <p:nvSpPr>
          <p:cNvPr id="3" name="Content Placeholder 2">
            <a:extLst>
              <a:ext uri="{FF2B5EF4-FFF2-40B4-BE49-F238E27FC236}">
                <a16:creationId xmlns:a16="http://schemas.microsoft.com/office/drawing/2014/main" id="{E28A72AA-CE5B-EEB0-96C3-61CE87E6B47A}"/>
              </a:ext>
            </a:extLst>
          </p:cNvPr>
          <p:cNvSpPr>
            <a:spLocks noGrp="1"/>
          </p:cNvSpPr>
          <p:nvPr>
            <p:ph idx="1"/>
          </p:nvPr>
        </p:nvSpPr>
        <p:spPr>
          <a:xfrm>
            <a:off x="1109737" y="2109297"/>
            <a:ext cx="10134912" cy="3945514"/>
          </a:xfrm>
        </p:spPr>
        <p:txBody>
          <a:bodyPr/>
          <a:lstStyle/>
          <a:p>
            <a:pPr algn="ctr"/>
            <a:r>
              <a:rPr lang="en-US" dirty="0"/>
              <a:t>Web scraper: </a:t>
            </a:r>
            <a:r>
              <a:rPr lang="en-US" dirty="0">
                <a:hlinkClick r:id="rId2"/>
              </a:rPr>
              <a:t>https://github.com/BredaUniversityADSAI/2023-24c-fai1-adsai-ZakariaeElmoumni226324/blob/main/Deliverables/W1-RESPAI-Webscraper-Student-Notebook.ipynb</a:t>
            </a:r>
            <a:endParaRPr lang="en-US" dirty="0"/>
          </a:p>
          <a:p>
            <a:pPr algn="ctr"/>
            <a:endParaRPr lang="en-US" dirty="0"/>
          </a:p>
          <a:p>
            <a:pPr algn="ctr"/>
            <a:r>
              <a:rPr lang="en-US" dirty="0"/>
              <a:t>FER-2013. (2020, July 19). Kaggle. </a:t>
            </a:r>
            <a:r>
              <a:rPr lang="en-US" dirty="0">
                <a:hlinkClick r:id="rId3"/>
              </a:rPr>
              <a:t>https://www.kaggle.com/datasets/msambare/fer2013</a:t>
            </a:r>
            <a:endParaRPr lang="en-US" dirty="0"/>
          </a:p>
          <a:p>
            <a:pPr marL="0" indent="0" algn="ctr">
              <a:buNone/>
            </a:pPr>
            <a:endParaRPr lang="en-US" dirty="0"/>
          </a:p>
          <a:p>
            <a:pPr algn="ctr"/>
            <a:r>
              <a:rPr lang="en-US" dirty="0"/>
              <a:t>FER PLUS. (2024, April 4). FER PLUS - 3rd Feb. Kaggle. </a:t>
            </a:r>
            <a:r>
              <a:rPr lang="en-US" dirty="0">
                <a:hlinkClick r:id="rId4"/>
              </a:rPr>
              <a:t>https://www.kaggle.com/code/farneetsingh2/fer-plus-3rd-feb/input</a:t>
            </a:r>
            <a:endParaRPr lang="en-US" dirty="0"/>
          </a:p>
        </p:txBody>
      </p:sp>
    </p:spTree>
    <p:extLst>
      <p:ext uri="{BB962C8B-B14F-4D97-AF65-F5344CB8AC3E}">
        <p14:creationId xmlns:p14="http://schemas.microsoft.com/office/powerpoint/2010/main" val="37283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716</TotalTime>
  <Words>530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Tw Cen MT</vt:lpstr>
      <vt:lpstr>Tw Cen MT Condensed</vt:lpstr>
      <vt:lpstr>Wingdings 3</vt:lpstr>
      <vt:lpstr>Integral</vt:lpstr>
      <vt:lpstr>Emotion classification model</vt:lpstr>
      <vt:lpstr>Introduction </vt:lpstr>
      <vt:lpstr>Data collection </vt:lpstr>
      <vt:lpstr>Preprocessing</vt:lpstr>
      <vt:lpstr>Model Architecture</vt:lpstr>
      <vt:lpstr>Model evaluating</vt:lpstr>
      <vt:lpstr>Opportunities and Challenges</vt:lpstr>
      <vt:lpstr>Conclusion</vt:lpstr>
      <vt:lpstr>DATA SOURCES </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classification model</dc:title>
  <dc:creator>Moumni, Zakariae El (226324)</dc:creator>
  <cp:lastModifiedBy>Moumni, Zakariae El (226324)</cp:lastModifiedBy>
  <cp:revision>6</cp:revision>
  <dcterms:created xsi:type="dcterms:W3CDTF">2024-04-23T10:37:28Z</dcterms:created>
  <dcterms:modified xsi:type="dcterms:W3CDTF">2024-05-28T11:08:51Z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