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324"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20" r:id="rId60"/>
    <p:sldId id="321" r:id="rId61"/>
    <p:sldId id="322" r:id="rId62"/>
    <p:sldId id="323" r:id="rId63"/>
    <p:sldId id="314" r:id="rId64"/>
    <p:sldId id="316" r:id="rId65"/>
    <p:sldId id="315" r:id="rId66"/>
    <p:sldId id="317" r:id="rId67"/>
    <p:sldId id="318" r:id="rId68"/>
    <p:sldId id="3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AD84-9D16-4267-8526-F7B6EF6F6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EB6EE-59BF-47D7-A100-CD952E3AA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35749-F750-4909-802D-6E242DA14B3E}"/>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4752176E-7351-4FDA-AA46-8B32C8C24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6A52-1910-4355-A2D4-223DA1D24CC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64512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2CAD-82E7-416D-BB06-1FDBC72A3B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B8F3C-420C-4C2A-9C90-81401CA54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BF8D-F0A0-49C5-9876-147D39CBEE1E}"/>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983C25E8-0CB6-4379-9608-5101431D8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FB2ED-B1A7-464E-834B-8116FB318F0B}"/>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8979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BAC0B-6D82-45D3-B8DA-077AC3A28E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DE773E-0183-404C-9519-19DC07A95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ABCE6-C8E0-4D2B-A239-6E16E6CEB740}"/>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D843E2FB-9760-483B-8C40-070F81B36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AFD9-63AB-407E-8389-9D9AD6B78E12}"/>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378477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935A-F0C7-4D9F-9EF3-596F37EAB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965AE-FD34-4530-83C7-5B6687B51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5DC6D-3FAC-4995-94B8-364C25C1D942}"/>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C3718B4A-CEFF-4A6B-85C5-C756E09EB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4C80-BED0-4359-A29B-36E49FE33FEE}"/>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19985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B987-21E0-4D14-BA8E-8184BA446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13C05-2735-41C5-82DE-3BB8B49AB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6F18B-0843-4F1A-9B10-E30835FF05FE}"/>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4C8C5A68-2D5B-4C7B-B273-78FF1FC77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885DF-AAA5-4F80-8A82-7692AD8DB001}"/>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61079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9BE6-2F09-4FEA-9E5B-6E21886C3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89441-38C1-4B68-8A24-EF723749B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7F92C1-F394-4627-94E0-CB2835628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7EB19-80D7-41D6-B2BF-E925B119388C}"/>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6" name="Footer Placeholder 5">
            <a:extLst>
              <a:ext uri="{FF2B5EF4-FFF2-40B4-BE49-F238E27FC236}">
                <a16:creationId xmlns:a16="http://schemas.microsoft.com/office/drawing/2014/main" id="{A34C8B02-4822-475F-8EB3-50226CA9C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B9D1E-59BC-427F-A169-268D3A31971C}"/>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352706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BA99-C4A1-4DE4-BDC1-7C06F64BB9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81205-09A6-4688-9E6C-CCE47365C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7A638-D434-4BDA-809C-E961575A6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F8CE8-03DB-4990-B379-2F7380F0B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76B57-C512-4714-94BC-690CA49A3E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DCA6F-AEF1-4542-A891-7EC6C666A154}"/>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8" name="Footer Placeholder 7">
            <a:extLst>
              <a:ext uri="{FF2B5EF4-FFF2-40B4-BE49-F238E27FC236}">
                <a16:creationId xmlns:a16="http://schemas.microsoft.com/office/drawing/2014/main" id="{0E073FF8-AD09-47EA-876C-009D4FE89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6C3F7-2803-486E-968E-8BABEDB9E1C1}"/>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40204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E149-0BD0-4158-B6B9-806BF7555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7AC299-60CA-4761-B7E1-98C2BF060FC6}"/>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4" name="Footer Placeholder 3">
            <a:extLst>
              <a:ext uri="{FF2B5EF4-FFF2-40B4-BE49-F238E27FC236}">
                <a16:creationId xmlns:a16="http://schemas.microsoft.com/office/drawing/2014/main" id="{A72E5093-C814-4A37-91B2-B0BDE2496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149C1A-8F61-4F69-A585-987DB45D335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51657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0DFF-11D5-4228-92EB-122CB3C8E903}"/>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3" name="Footer Placeholder 2">
            <a:extLst>
              <a:ext uri="{FF2B5EF4-FFF2-40B4-BE49-F238E27FC236}">
                <a16:creationId xmlns:a16="http://schemas.microsoft.com/office/drawing/2014/main" id="{0ACA0559-DEAF-4974-8FCA-D2C6BBD0BA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8CDF6-3122-4FC2-868B-D77E97F53C53}"/>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173594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EB0E-B17C-442A-ACDC-EA41E9354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6D425-5A15-4917-91B3-CC62CFFBC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1168C-1E7F-4D67-9D5A-A3CC130BD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06E42-669A-4F65-BACD-6FD3126273D2}"/>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6" name="Footer Placeholder 5">
            <a:extLst>
              <a:ext uri="{FF2B5EF4-FFF2-40B4-BE49-F238E27FC236}">
                <a16:creationId xmlns:a16="http://schemas.microsoft.com/office/drawing/2014/main" id="{33A4EAE6-5FCE-4ACA-BE36-54CA2E8A6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5472F-7287-4FCF-8C74-C0077635CE15}"/>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421743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9594-3357-40FC-911C-273645DDC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46B485-5F4E-43FD-A466-0025EB05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8CC7C1-EAFE-4A24-B535-3910FC06D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62673-2F85-4B3C-A0A3-65FBBDFD0CB1}"/>
              </a:ext>
            </a:extLst>
          </p:cNvPr>
          <p:cNvSpPr>
            <a:spLocks noGrp="1"/>
          </p:cNvSpPr>
          <p:nvPr>
            <p:ph type="dt" sz="half" idx="10"/>
          </p:nvPr>
        </p:nvSpPr>
        <p:spPr/>
        <p:txBody>
          <a:bodyPr/>
          <a:lstStyle/>
          <a:p>
            <a:fld id="{F2C85BA4-3652-4AB7-B53E-8E0A5741A6AA}" type="datetimeFigureOut">
              <a:rPr lang="en-US" smtClean="0"/>
              <a:t>1/8/2022</a:t>
            </a:fld>
            <a:endParaRPr lang="en-US"/>
          </a:p>
        </p:txBody>
      </p:sp>
      <p:sp>
        <p:nvSpPr>
          <p:cNvPr id="6" name="Footer Placeholder 5">
            <a:extLst>
              <a:ext uri="{FF2B5EF4-FFF2-40B4-BE49-F238E27FC236}">
                <a16:creationId xmlns:a16="http://schemas.microsoft.com/office/drawing/2014/main" id="{13981DFF-E35B-4087-ACD8-F7300FACC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A5970-E874-4C5D-8196-C151F8F3FB4F}"/>
              </a:ext>
            </a:extLst>
          </p:cNvPr>
          <p:cNvSpPr>
            <a:spLocks noGrp="1"/>
          </p:cNvSpPr>
          <p:nvPr>
            <p:ph type="sldNum" sz="quarter" idx="12"/>
          </p:nvPr>
        </p:nvSpPr>
        <p:spPr/>
        <p:txBody>
          <a:bodyPr/>
          <a:lstStyle/>
          <a:p>
            <a:fld id="{8F26C899-3016-4F99-A2F3-6C3C587283D4}" type="slidenum">
              <a:rPr lang="en-US" smtClean="0"/>
              <a:t>‹#›</a:t>
            </a:fld>
            <a:endParaRPr lang="en-US"/>
          </a:p>
        </p:txBody>
      </p:sp>
    </p:spTree>
    <p:extLst>
      <p:ext uri="{BB962C8B-B14F-4D97-AF65-F5344CB8AC3E}">
        <p14:creationId xmlns:p14="http://schemas.microsoft.com/office/powerpoint/2010/main" val="255948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CDDE5-D226-42DB-941D-6F97F12AE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E42EEC-CC66-40D9-B60E-FC73D1554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2577-FD16-4A89-B91F-7903211B0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5BA4-3652-4AB7-B53E-8E0A5741A6AA}" type="datetimeFigureOut">
              <a:rPr lang="en-US" smtClean="0"/>
              <a:t>1/8/2022</a:t>
            </a:fld>
            <a:endParaRPr lang="en-US"/>
          </a:p>
        </p:txBody>
      </p:sp>
      <p:sp>
        <p:nvSpPr>
          <p:cNvPr id="5" name="Footer Placeholder 4">
            <a:extLst>
              <a:ext uri="{FF2B5EF4-FFF2-40B4-BE49-F238E27FC236}">
                <a16:creationId xmlns:a16="http://schemas.microsoft.com/office/drawing/2014/main" id="{B69F3BDE-BAC7-4604-9760-EB7F8D06B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300E2-4899-4EAB-B6E1-F9A1E607F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6C899-3016-4F99-A2F3-6C3C587283D4}" type="slidenum">
              <a:rPr lang="en-US" smtClean="0"/>
              <a:t>‹#›</a:t>
            </a:fld>
            <a:endParaRPr lang="en-US"/>
          </a:p>
        </p:txBody>
      </p:sp>
    </p:spTree>
    <p:extLst>
      <p:ext uri="{BB962C8B-B14F-4D97-AF65-F5344CB8AC3E}">
        <p14:creationId xmlns:p14="http://schemas.microsoft.com/office/powerpoint/2010/main" val="59369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rtpad.dartlang.org/"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art.dev/get-dart"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F80BF8-410E-4C58-82DB-09C2BB0DCB0D}"/>
              </a:ext>
            </a:extLst>
          </p:cNvPr>
          <p:cNvSpPr>
            <a:spLocks noGrp="1"/>
          </p:cNvSpPr>
          <p:nvPr>
            <p:ph type="body" idx="1"/>
          </p:nvPr>
        </p:nvSpPr>
        <p:spPr>
          <a:xfrm>
            <a:off x="8044070" y="4589463"/>
            <a:ext cx="3303380" cy="1500187"/>
          </a:xfrm>
        </p:spPr>
        <p:txBody>
          <a:bodyPr>
            <a:normAutofit/>
          </a:bodyPr>
          <a:lstStyle/>
          <a:p>
            <a:pPr algn="ctr"/>
            <a:r>
              <a:rPr lang="en-US" sz="2000" i="1" dirty="0">
                <a:solidFill>
                  <a:schemeClr val="tx1">
                    <a:lumMod val="85000"/>
                    <a:lumOff val="15000"/>
                  </a:schemeClr>
                </a:solidFill>
              </a:rPr>
              <a:t>Naeem Ur Rehman</a:t>
            </a:r>
          </a:p>
          <a:p>
            <a:pPr algn="ctr"/>
            <a:r>
              <a:rPr lang="en-US" sz="2000" i="1" dirty="0">
                <a:solidFill>
                  <a:schemeClr val="tx1">
                    <a:lumMod val="85000"/>
                    <a:lumOff val="15000"/>
                  </a:schemeClr>
                </a:solidFill>
              </a:rPr>
              <a:t>Mobile Application Developer</a:t>
            </a:r>
          </a:p>
          <a:p>
            <a:pPr algn="ctr"/>
            <a:r>
              <a:rPr lang="en-US" sz="2000" i="1" dirty="0">
                <a:solidFill>
                  <a:schemeClr val="tx1">
                    <a:lumMod val="85000"/>
                    <a:lumOff val="15000"/>
                  </a:schemeClr>
                </a:solidFill>
              </a:rPr>
              <a:t>at InstaCare</a:t>
            </a:r>
          </a:p>
        </p:txBody>
      </p:sp>
      <p:pic>
        <p:nvPicPr>
          <p:cNvPr id="1028" name="Picture 4">
            <a:extLst>
              <a:ext uri="{FF2B5EF4-FFF2-40B4-BE49-F238E27FC236}">
                <a16:creationId xmlns:a16="http://schemas.microsoft.com/office/drawing/2014/main" id="{A0265743-3142-4703-BB28-241F5EE45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77" y="768350"/>
            <a:ext cx="5771046" cy="180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8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Question!</a:t>
            </a:r>
            <a:endParaRPr lang="en-US" sz="3200" dirty="0"/>
          </a:p>
        </p:txBody>
      </p:sp>
      <p:pic>
        <p:nvPicPr>
          <p:cNvPr id="11" name="Content Placeholder 10">
            <a:extLst>
              <a:ext uri="{FF2B5EF4-FFF2-40B4-BE49-F238E27FC236}">
                <a16:creationId xmlns:a16="http://schemas.microsoft.com/office/drawing/2014/main" id="{38433225-9242-4F62-8940-513BCE3E7626}"/>
              </a:ext>
            </a:extLst>
          </p:cNvPr>
          <p:cNvPicPr>
            <a:picLocks noGrp="1" noChangeAspect="1"/>
          </p:cNvPicPr>
          <p:nvPr>
            <p:ph idx="1"/>
          </p:nvPr>
        </p:nvPicPr>
        <p:blipFill>
          <a:blip r:embed="rId2"/>
          <a:stretch>
            <a:fillRect/>
          </a:stretch>
        </p:blipFill>
        <p:spPr>
          <a:xfrm>
            <a:off x="838199" y="3727290"/>
            <a:ext cx="10515601" cy="2497456"/>
          </a:xfrm>
        </p:spPr>
      </p:pic>
      <p:sp>
        <p:nvSpPr>
          <p:cNvPr id="5" name="Rectangle 2">
            <a:extLst>
              <a:ext uri="{FF2B5EF4-FFF2-40B4-BE49-F238E27FC236}">
                <a16:creationId xmlns:a16="http://schemas.microsoft.com/office/drawing/2014/main" id="{A2D42130-F7CF-4533-B7AB-53703738795D}"/>
              </a:ext>
            </a:extLst>
          </p:cNvPr>
          <p:cNvSpPr>
            <a:spLocks noChangeArrowheads="1"/>
          </p:cNvSpPr>
          <p:nvPr/>
        </p:nvSpPr>
        <p:spPr bwMode="auto">
          <a:xfrm>
            <a:off x="838199" y="1113183"/>
            <a:ext cx="10515601" cy="24635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void</a:t>
            </a:r>
            <a:r>
              <a:rPr kumimoji="0" lang="en-US" altLang="en-US" sz="2000" b="0" i="0" u="none" strike="noStrike" cap="none" normalizeH="0" baseline="0" dirty="0">
                <a:ln>
                  <a:noFill/>
                </a:ln>
                <a:solidFill>
                  <a:srgbClr val="000000"/>
                </a:solidFill>
                <a:effectLst/>
                <a:latin typeface="Courier New" panose="02070309020205020404" pitchFamily="49" charset="0"/>
              </a:rPr>
              <a:t> main</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final</a:t>
            </a:r>
            <a:r>
              <a:rPr kumimoji="0" lang="en-US" altLang="en-US" sz="2000" b="0" i="0" u="none" strike="noStrike" cap="none" normalizeH="0" baseline="0" dirty="0">
                <a:ln>
                  <a:noFill/>
                </a:ln>
                <a:solidFill>
                  <a:srgbClr val="000000"/>
                </a:solidFill>
                <a:effectLst/>
                <a:latin typeface="Courier New" panose="02070309020205020404" pitchFamily="49" charset="0"/>
              </a:rPr>
              <a:t> v1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const</a:t>
            </a:r>
            <a:r>
              <a:rPr kumimoji="0" lang="en-US" altLang="en-US" sz="2000" b="0" i="0" u="none" strike="noStrike" cap="none" normalizeH="0" baseline="0" dirty="0">
                <a:ln>
                  <a:noFill/>
                </a:ln>
                <a:solidFill>
                  <a:srgbClr val="000000"/>
                </a:solidFill>
                <a:effectLst/>
                <a:latin typeface="Courier New" panose="02070309020205020404" pitchFamily="49" charset="0"/>
              </a:rPr>
              <a:t> v2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v2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6666"/>
                </a:solidFill>
                <a:effectLst/>
                <a:latin typeface="Courier New" panose="02070309020205020404" pitchFamily="49" charset="0"/>
              </a:rPr>
              <a:t>12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4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Operators</a:t>
            </a:r>
            <a:endParaRPr lang="en-US" sz="3200" dirty="0"/>
          </a:p>
        </p:txBody>
      </p:sp>
      <p:sp>
        <p:nvSpPr>
          <p:cNvPr id="4" name="Content Placeholder 3">
            <a:extLst>
              <a:ext uri="{FF2B5EF4-FFF2-40B4-BE49-F238E27FC236}">
                <a16:creationId xmlns:a16="http://schemas.microsoft.com/office/drawing/2014/main" id="{4FF38209-3ACF-4AC0-8A59-AC5E83D0E3F8}"/>
              </a:ext>
            </a:extLst>
          </p:cNvPr>
          <p:cNvSpPr>
            <a:spLocks noGrp="1"/>
          </p:cNvSpPr>
          <p:nvPr>
            <p:ph idx="1"/>
          </p:nvPr>
        </p:nvSpPr>
        <p:spPr>
          <a:xfrm>
            <a:off x="838200" y="1113183"/>
            <a:ext cx="10515600" cy="5063780"/>
          </a:xfrm>
        </p:spPr>
        <p:txBody>
          <a:bodyPr>
            <a:normAutofit/>
          </a:bodyPr>
          <a:lstStyle/>
          <a:p>
            <a:pPr marL="0" indent="0">
              <a:buNone/>
            </a:pPr>
            <a:r>
              <a:rPr lang="en-US" b="0" i="0" dirty="0">
                <a:solidFill>
                  <a:schemeClr val="tx1">
                    <a:lumMod val="95000"/>
                    <a:lumOff val="5000"/>
                  </a:schemeClr>
                </a:solidFill>
                <a:effectLst/>
                <a:latin typeface="+mj-lt"/>
                <a:ea typeface="open sans" panose="020B0606030504020204" pitchFamily="34" charset="0"/>
                <a:cs typeface="open sans" panose="020B0606030504020204" pitchFamily="34" charset="0"/>
              </a:rPr>
              <a:t>An operator is a special symbol that is used to carry out some specific operation on its operand. In Dart, we have rich set of built in operators to carry out different type of operations. In Dart, we have following types of operators available:</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Assignment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Arithmetic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Type test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Relational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Logical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Bitwise Operators</a:t>
            </a:r>
          </a:p>
          <a:p>
            <a:pPr lvl="1"/>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Conditional Operators</a:t>
            </a:r>
          </a:p>
          <a:p>
            <a:pPr lvl="1"/>
            <a:r>
              <a:rPr lang="en-US" dirty="0" err="1">
                <a:solidFill>
                  <a:schemeClr val="tx1">
                    <a:lumMod val="95000"/>
                    <a:lumOff val="5000"/>
                  </a:schemeClr>
                </a:solidFill>
                <a:latin typeface="+mj-lt"/>
                <a:ea typeface="open sans" panose="020B0606030504020204" pitchFamily="34" charset="0"/>
                <a:cs typeface="open sans" panose="020B0606030504020204" pitchFamily="34" charset="0"/>
              </a:rPr>
              <a:t>Casecade</a:t>
            </a:r>
            <a:r>
              <a:rPr lang="en-US" dirty="0">
                <a:solidFill>
                  <a:schemeClr val="tx1">
                    <a:lumMod val="95000"/>
                    <a:lumOff val="5000"/>
                  </a:schemeClr>
                </a:solidFill>
                <a:latin typeface="+mj-lt"/>
                <a:ea typeface="open sans" panose="020B0606030504020204" pitchFamily="34" charset="0"/>
                <a:cs typeface="open sans" panose="020B0606030504020204" pitchFamily="34" charset="0"/>
              </a:rPr>
              <a:t> notation(..) Operator</a:t>
            </a:r>
          </a:p>
        </p:txBody>
      </p:sp>
    </p:spTree>
    <p:extLst>
      <p:ext uri="{BB962C8B-B14F-4D97-AF65-F5344CB8AC3E}">
        <p14:creationId xmlns:p14="http://schemas.microsoft.com/office/powerpoint/2010/main" val="220923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Assignment Operators</a:t>
            </a:r>
            <a:endParaRPr lang="en-US" sz="3200" dirty="0"/>
          </a:p>
        </p:txBody>
      </p:sp>
      <p:pic>
        <p:nvPicPr>
          <p:cNvPr id="5" name="Content Placeholder 4">
            <a:extLst>
              <a:ext uri="{FF2B5EF4-FFF2-40B4-BE49-F238E27FC236}">
                <a16:creationId xmlns:a16="http://schemas.microsoft.com/office/drawing/2014/main" id="{E189B715-D5A9-45AB-9740-BE3A164E9850}"/>
              </a:ext>
            </a:extLst>
          </p:cNvPr>
          <p:cNvPicPr>
            <a:picLocks noGrp="1" noChangeAspect="1"/>
          </p:cNvPicPr>
          <p:nvPr>
            <p:ph idx="1"/>
          </p:nvPr>
        </p:nvPicPr>
        <p:blipFill>
          <a:blip r:embed="rId2"/>
          <a:stretch>
            <a:fillRect/>
          </a:stretch>
        </p:blipFill>
        <p:spPr>
          <a:xfrm>
            <a:off x="838200" y="1113183"/>
            <a:ext cx="8305800" cy="5579544"/>
          </a:xfrm>
        </p:spPr>
      </p:pic>
    </p:spTree>
    <p:extLst>
      <p:ext uri="{BB962C8B-B14F-4D97-AF65-F5344CB8AC3E}">
        <p14:creationId xmlns:p14="http://schemas.microsoft.com/office/powerpoint/2010/main" val="336114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Dart Arithmetic Operators</a:t>
            </a:r>
            <a:endParaRPr lang="en-US" sz="2200" dirty="0"/>
          </a:p>
        </p:txBody>
      </p:sp>
      <p:pic>
        <p:nvPicPr>
          <p:cNvPr id="9" name="Content Placeholder 8">
            <a:extLst>
              <a:ext uri="{FF2B5EF4-FFF2-40B4-BE49-F238E27FC236}">
                <a16:creationId xmlns:a16="http://schemas.microsoft.com/office/drawing/2014/main" id="{C13FD0F2-E423-464C-A1FC-F7228CD84821}"/>
              </a:ext>
            </a:extLst>
          </p:cNvPr>
          <p:cNvPicPr>
            <a:picLocks noGrp="1" noChangeAspect="1"/>
          </p:cNvPicPr>
          <p:nvPr>
            <p:ph idx="1"/>
          </p:nvPr>
        </p:nvPicPr>
        <p:blipFill>
          <a:blip r:embed="rId2"/>
          <a:stretch>
            <a:fillRect/>
          </a:stretch>
        </p:blipFill>
        <p:spPr>
          <a:xfrm>
            <a:off x="838200" y="1902791"/>
            <a:ext cx="10415316" cy="4322417"/>
          </a:xfrm>
        </p:spPr>
      </p:pic>
      <p:sp>
        <p:nvSpPr>
          <p:cNvPr id="10" name="TextBox 9">
            <a:extLst>
              <a:ext uri="{FF2B5EF4-FFF2-40B4-BE49-F238E27FC236}">
                <a16:creationId xmlns:a16="http://schemas.microsoft.com/office/drawing/2014/main" id="{AA07E13D-C50E-4FD5-B44E-F239ED76D3C6}"/>
              </a:ext>
            </a:extLst>
          </p:cNvPr>
          <p:cNvSpPr txBox="1"/>
          <p:nvPr/>
        </p:nvSpPr>
        <p:spPr>
          <a:xfrm>
            <a:off x="838200" y="1277154"/>
            <a:ext cx="6641562" cy="461665"/>
          </a:xfrm>
          <a:prstGeom prst="rect">
            <a:avLst/>
          </a:prstGeom>
          <a:noFill/>
        </p:spPr>
        <p:txBody>
          <a:bodyPr wrap="none" rtlCol="0">
            <a:spAutoFit/>
          </a:bodyPr>
          <a:lstStyle/>
          <a:p>
            <a:r>
              <a:rPr lang="en-US" sz="2400" b="0" i="0" dirty="0">
                <a:effectLst/>
                <a:latin typeface="Arial" panose="020B0604020202020204" pitchFamily="34" charset="0"/>
              </a:rPr>
              <a:t>Let variable </a:t>
            </a:r>
            <a:r>
              <a:rPr lang="en-US" sz="2400" b="1" i="0" dirty="0">
                <a:effectLst/>
                <a:latin typeface="Arial" panose="020B0604020202020204" pitchFamily="34" charset="0"/>
              </a:rPr>
              <a:t>a</a:t>
            </a:r>
            <a:r>
              <a:rPr lang="en-US" sz="2400" b="0" i="0" dirty="0">
                <a:effectLst/>
                <a:latin typeface="Arial" panose="020B0604020202020204" pitchFamily="34" charset="0"/>
              </a:rPr>
              <a:t> holds 20 and variable </a:t>
            </a:r>
            <a:r>
              <a:rPr lang="en-US" sz="2400" b="1" i="0" dirty="0">
                <a:effectLst/>
                <a:latin typeface="Arial" panose="020B0604020202020204" pitchFamily="34" charset="0"/>
              </a:rPr>
              <a:t>b</a:t>
            </a:r>
            <a:r>
              <a:rPr lang="en-US" sz="2400" b="0" i="0" dirty="0">
                <a:effectLst/>
                <a:latin typeface="Arial" panose="020B0604020202020204" pitchFamily="34" charset="0"/>
              </a:rPr>
              <a:t> holds 10:</a:t>
            </a:r>
            <a:endParaRPr lang="en-US" sz="2400" dirty="0"/>
          </a:p>
        </p:txBody>
      </p:sp>
    </p:spTree>
    <p:extLst>
      <p:ext uri="{BB962C8B-B14F-4D97-AF65-F5344CB8AC3E}">
        <p14:creationId xmlns:p14="http://schemas.microsoft.com/office/powerpoint/2010/main" val="25145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dirty="0">
                <a:latin typeface="Arial" panose="020B0604020202020204" pitchFamily="34" charset="0"/>
              </a:rPr>
              <a:t>Dart Unary Operators (post and pre)</a:t>
            </a:r>
            <a:endParaRPr lang="en-US" sz="2200" dirty="0"/>
          </a:p>
        </p:txBody>
      </p:sp>
      <p:pic>
        <p:nvPicPr>
          <p:cNvPr id="6" name="Content Placeholder 5">
            <a:extLst>
              <a:ext uri="{FF2B5EF4-FFF2-40B4-BE49-F238E27FC236}">
                <a16:creationId xmlns:a16="http://schemas.microsoft.com/office/drawing/2014/main" id="{0A3E30B3-FAE0-4B1D-9308-720C9EA41D14}"/>
              </a:ext>
            </a:extLst>
          </p:cNvPr>
          <p:cNvPicPr>
            <a:picLocks noGrp="1" noChangeAspect="1"/>
          </p:cNvPicPr>
          <p:nvPr>
            <p:ph idx="1"/>
          </p:nvPr>
        </p:nvPicPr>
        <p:blipFill>
          <a:blip r:embed="rId2"/>
          <a:stretch>
            <a:fillRect/>
          </a:stretch>
        </p:blipFill>
        <p:spPr>
          <a:xfrm>
            <a:off x="838200" y="3436494"/>
            <a:ext cx="10834638" cy="2822575"/>
          </a:xfrm>
        </p:spPr>
      </p:pic>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2308324"/>
          </a:xfrm>
          <a:prstGeom prst="rect">
            <a:avLst/>
          </a:prstGeom>
          <a:noFill/>
        </p:spPr>
        <p:txBody>
          <a:bodyPr wrap="square" rtlCol="0">
            <a:spAutoFit/>
          </a:bodyPr>
          <a:lstStyle/>
          <a:p>
            <a:r>
              <a:rPr lang="en-US" sz="2400" dirty="0"/>
              <a:t>In Java, ++ and — are know as increment and decrement operators respectively. These are unary operators it means they works on single operand. ++ adds 1 to operand and — subtracts 1 to operand respectively. When ++ is used as prefix(like: ++</a:t>
            </a:r>
            <a:r>
              <a:rPr lang="en-US" sz="2400" dirty="0" err="1"/>
              <a:t>i</a:t>
            </a:r>
            <a:r>
              <a:rPr lang="en-US" sz="2400" dirty="0"/>
              <a:t>), ++</a:t>
            </a:r>
            <a:r>
              <a:rPr lang="en-US" sz="2400" dirty="0" err="1"/>
              <a:t>i</a:t>
            </a:r>
            <a:r>
              <a:rPr lang="en-US" sz="2400" dirty="0"/>
              <a:t> will increment the value of </a:t>
            </a:r>
            <a:r>
              <a:rPr lang="en-US" sz="2400" dirty="0" err="1"/>
              <a:t>i</a:t>
            </a:r>
            <a:r>
              <a:rPr lang="en-US" sz="2400" dirty="0"/>
              <a:t> and then return it but, if ++ is used as postfix(like: </a:t>
            </a:r>
            <a:r>
              <a:rPr lang="en-US" sz="2400" dirty="0" err="1"/>
              <a:t>i</a:t>
            </a:r>
            <a:r>
              <a:rPr lang="en-US" sz="2400" dirty="0"/>
              <a:t>++), operator will return the value of operand first and then only increment it.</a:t>
            </a:r>
          </a:p>
        </p:txBody>
      </p:sp>
    </p:spTree>
    <p:extLst>
      <p:ext uri="{BB962C8B-B14F-4D97-AF65-F5344CB8AC3E}">
        <p14:creationId xmlns:p14="http://schemas.microsoft.com/office/powerpoint/2010/main" val="111045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Type test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t>The Type test operators are used for checking types at runtime.</a:t>
            </a:r>
          </a:p>
        </p:txBody>
      </p:sp>
      <p:pic>
        <p:nvPicPr>
          <p:cNvPr id="8" name="Content Placeholder 7">
            <a:extLst>
              <a:ext uri="{FF2B5EF4-FFF2-40B4-BE49-F238E27FC236}">
                <a16:creationId xmlns:a16="http://schemas.microsoft.com/office/drawing/2014/main" id="{7D34C97F-E0B0-4E1D-94FC-90EACF01A21B}"/>
              </a:ext>
            </a:extLst>
          </p:cNvPr>
          <p:cNvPicPr>
            <a:picLocks noGrp="1" noChangeAspect="1"/>
          </p:cNvPicPr>
          <p:nvPr>
            <p:ph idx="1"/>
          </p:nvPr>
        </p:nvPicPr>
        <p:blipFill>
          <a:blip r:embed="rId2"/>
          <a:stretch>
            <a:fillRect/>
          </a:stretch>
        </p:blipFill>
        <p:spPr>
          <a:xfrm>
            <a:off x="838200" y="2252662"/>
            <a:ext cx="10794626" cy="2352675"/>
          </a:xfrm>
        </p:spPr>
      </p:pic>
    </p:spTree>
    <p:extLst>
      <p:ext uri="{BB962C8B-B14F-4D97-AF65-F5344CB8AC3E}">
        <p14:creationId xmlns:p14="http://schemas.microsoft.com/office/powerpoint/2010/main" val="95463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Relational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Let variable </a:t>
            </a:r>
            <a:r>
              <a:rPr lang="en-US" sz="2400" b="1" dirty="0">
                <a:solidFill>
                  <a:srgbClr val="414141"/>
                </a:solidFill>
                <a:latin typeface="open sans" panose="020B0606030504020204" pitchFamily="34" charset="0"/>
              </a:rPr>
              <a:t>a</a:t>
            </a:r>
            <a:r>
              <a:rPr lang="en-US" sz="2400" dirty="0">
                <a:solidFill>
                  <a:srgbClr val="414141"/>
                </a:solidFill>
                <a:latin typeface="open sans" panose="020B0606030504020204" pitchFamily="34" charset="0"/>
              </a:rPr>
              <a:t> holds 20 and variable </a:t>
            </a:r>
            <a:r>
              <a:rPr lang="en-US" sz="2400" b="1" dirty="0">
                <a:solidFill>
                  <a:srgbClr val="414141"/>
                </a:solidFill>
                <a:latin typeface="open sans" panose="020B0606030504020204" pitchFamily="34" charset="0"/>
              </a:rPr>
              <a:t>b</a:t>
            </a:r>
            <a:r>
              <a:rPr lang="en-US" sz="2400" dirty="0">
                <a:solidFill>
                  <a:srgbClr val="414141"/>
                </a:solidFill>
                <a:latin typeface="open sans" panose="020B0606030504020204" pitchFamily="34" charset="0"/>
              </a:rPr>
              <a:t> holds 10, then −</a:t>
            </a:r>
            <a:endParaRPr lang="en-US" sz="2400" dirty="0"/>
          </a:p>
        </p:txBody>
      </p:sp>
      <p:pic>
        <p:nvPicPr>
          <p:cNvPr id="6" name="Content Placeholder 5">
            <a:extLst>
              <a:ext uri="{FF2B5EF4-FFF2-40B4-BE49-F238E27FC236}">
                <a16:creationId xmlns:a16="http://schemas.microsoft.com/office/drawing/2014/main" id="{2A538D57-3D8E-4FDD-A172-3F9E5F827BC8}"/>
              </a:ext>
            </a:extLst>
          </p:cNvPr>
          <p:cNvPicPr>
            <a:picLocks noGrp="1" noChangeAspect="1"/>
          </p:cNvPicPr>
          <p:nvPr>
            <p:ph idx="1"/>
          </p:nvPr>
        </p:nvPicPr>
        <p:blipFill>
          <a:blip r:embed="rId2"/>
          <a:stretch>
            <a:fillRect/>
          </a:stretch>
        </p:blipFill>
        <p:spPr>
          <a:xfrm>
            <a:off x="838200" y="2044748"/>
            <a:ext cx="10900400" cy="4051252"/>
          </a:xfrm>
        </p:spPr>
      </p:pic>
    </p:spTree>
    <p:extLst>
      <p:ext uri="{BB962C8B-B14F-4D97-AF65-F5344CB8AC3E}">
        <p14:creationId xmlns:p14="http://schemas.microsoft.com/office/powerpoint/2010/main" val="20180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Logical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Let variable </a:t>
            </a:r>
            <a:r>
              <a:rPr lang="en-US" sz="2400" b="1" dirty="0">
                <a:solidFill>
                  <a:srgbClr val="414141"/>
                </a:solidFill>
                <a:latin typeface="open sans" panose="020B0606030504020204" pitchFamily="34" charset="0"/>
              </a:rPr>
              <a:t>a</a:t>
            </a:r>
            <a:r>
              <a:rPr lang="en-US" sz="2400" dirty="0">
                <a:solidFill>
                  <a:srgbClr val="414141"/>
                </a:solidFill>
                <a:latin typeface="open sans" panose="020B0606030504020204" pitchFamily="34" charset="0"/>
              </a:rPr>
              <a:t> holds true or 1 and variable </a:t>
            </a:r>
            <a:r>
              <a:rPr lang="en-US" sz="2400" b="1" dirty="0">
                <a:solidFill>
                  <a:srgbClr val="414141"/>
                </a:solidFill>
                <a:latin typeface="open sans" panose="020B0606030504020204" pitchFamily="34" charset="0"/>
              </a:rPr>
              <a:t>b</a:t>
            </a:r>
            <a:r>
              <a:rPr lang="en-US" sz="2400" dirty="0">
                <a:solidFill>
                  <a:srgbClr val="414141"/>
                </a:solidFill>
                <a:latin typeface="open sans" panose="020B0606030504020204" pitchFamily="34" charset="0"/>
              </a:rPr>
              <a:t> holds false or 0, then −</a:t>
            </a:r>
            <a:endParaRPr lang="en-US" sz="2400" dirty="0"/>
          </a:p>
        </p:txBody>
      </p:sp>
      <p:pic>
        <p:nvPicPr>
          <p:cNvPr id="12" name="Content Placeholder 11">
            <a:extLst>
              <a:ext uri="{FF2B5EF4-FFF2-40B4-BE49-F238E27FC236}">
                <a16:creationId xmlns:a16="http://schemas.microsoft.com/office/drawing/2014/main" id="{7FFE3E79-159F-4CF1-97CE-8206786D6911}"/>
              </a:ext>
            </a:extLst>
          </p:cNvPr>
          <p:cNvPicPr>
            <a:picLocks noGrp="1" noChangeAspect="1"/>
          </p:cNvPicPr>
          <p:nvPr>
            <p:ph idx="1"/>
          </p:nvPr>
        </p:nvPicPr>
        <p:blipFill>
          <a:blip r:embed="rId2"/>
          <a:stretch>
            <a:fillRect/>
          </a:stretch>
        </p:blipFill>
        <p:spPr>
          <a:xfrm>
            <a:off x="838200" y="2476500"/>
            <a:ext cx="10590098" cy="2347863"/>
          </a:xfrm>
        </p:spPr>
      </p:pic>
    </p:spTree>
    <p:extLst>
      <p:ext uri="{BB962C8B-B14F-4D97-AF65-F5344CB8AC3E}">
        <p14:creationId xmlns:p14="http://schemas.microsoft.com/office/powerpoint/2010/main" val="19153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Bitwise Operators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dirty="0">
                <a:solidFill>
                  <a:srgbClr val="414141"/>
                </a:solidFill>
                <a:latin typeface="open sans" panose="020B0606030504020204" pitchFamily="34" charset="0"/>
              </a:rPr>
              <a:t>Bitwise operator are used to perform bit level operation over its operand. Let A = 60; and B = 13;</a:t>
            </a:r>
            <a:endParaRPr lang="en-US" sz="2400" dirty="0"/>
          </a:p>
        </p:txBody>
      </p:sp>
      <p:pic>
        <p:nvPicPr>
          <p:cNvPr id="6" name="Content Placeholder 5">
            <a:extLst>
              <a:ext uri="{FF2B5EF4-FFF2-40B4-BE49-F238E27FC236}">
                <a16:creationId xmlns:a16="http://schemas.microsoft.com/office/drawing/2014/main" id="{4644B211-668C-41DA-8573-B76A684A36FE}"/>
              </a:ext>
            </a:extLst>
          </p:cNvPr>
          <p:cNvPicPr>
            <a:picLocks noGrp="1" noChangeAspect="1"/>
          </p:cNvPicPr>
          <p:nvPr>
            <p:ph idx="1"/>
          </p:nvPr>
        </p:nvPicPr>
        <p:blipFill>
          <a:blip r:embed="rId2"/>
          <a:stretch>
            <a:fillRect/>
          </a:stretch>
        </p:blipFill>
        <p:spPr>
          <a:xfrm>
            <a:off x="901700" y="1944180"/>
            <a:ext cx="9893300" cy="4623792"/>
          </a:xfrm>
        </p:spPr>
      </p:pic>
    </p:spTree>
    <p:extLst>
      <p:ext uri="{BB962C8B-B14F-4D97-AF65-F5344CB8AC3E}">
        <p14:creationId xmlns:p14="http://schemas.microsoft.com/office/powerpoint/2010/main" val="329735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Conditional Operators ( ? : )</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The conditional operator is considered as short hand for </a:t>
            </a:r>
            <a:r>
              <a:rPr lang="en-US" sz="2400" b="1" i="0" dirty="0">
                <a:solidFill>
                  <a:srgbClr val="414141"/>
                </a:solidFill>
                <a:effectLst/>
                <a:latin typeface="open sans" panose="020B0606030504020204" pitchFamily="34" charset="0"/>
              </a:rPr>
              <a:t>if-else</a:t>
            </a:r>
            <a:r>
              <a:rPr lang="en-US" sz="2400" b="0" i="0" dirty="0">
                <a:solidFill>
                  <a:srgbClr val="414141"/>
                </a:solidFill>
                <a:effectLst/>
                <a:latin typeface="open sans" panose="020B0606030504020204" pitchFamily="34" charset="0"/>
              </a:rPr>
              <a:t> statement. Conditional operator is also called as </a:t>
            </a:r>
            <a:r>
              <a:rPr lang="en-US" sz="2400" b="1" i="0" dirty="0">
                <a:solidFill>
                  <a:srgbClr val="414141"/>
                </a:solidFill>
                <a:effectLst/>
                <a:latin typeface="open sans" panose="020B0606030504020204" pitchFamily="34" charset="0"/>
              </a:rPr>
              <a:t>“Ternary Operator”</a:t>
            </a:r>
            <a:r>
              <a:rPr lang="en-US" sz="2400" b="0" i="0" dirty="0">
                <a:solidFill>
                  <a:srgbClr val="414141"/>
                </a:solidFill>
                <a:effectLst/>
                <a:latin typeface="open sans" panose="020B0606030504020204" pitchFamily="34" charset="0"/>
              </a:rPr>
              <a:t>.</a:t>
            </a:r>
            <a:endParaRPr lang="en-US" sz="2400" dirty="0"/>
          </a:p>
        </p:txBody>
      </p:sp>
      <p:pic>
        <p:nvPicPr>
          <p:cNvPr id="8" name="Content Placeholder 7">
            <a:extLst>
              <a:ext uri="{FF2B5EF4-FFF2-40B4-BE49-F238E27FC236}">
                <a16:creationId xmlns:a16="http://schemas.microsoft.com/office/drawing/2014/main" id="{88C0FB07-B731-4392-857F-31B33A3EFB1E}"/>
              </a:ext>
            </a:extLst>
          </p:cNvPr>
          <p:cNvPicPr>
            <a:picLocks noGrp="1" noChangeAspect="1"/>
          </p:cNvPicPr>
          <p:nvPr>
            <p:ph idx="1"/>
          </p:nvPr>
        </p:nvPicPr>
        <p:blipFill>
          <a:blip r:embed="rId2"/>
          <a:stretch>
            <a:fillRect/>
          </a:stretch>
        </p:blipFill>
        <p:spPr>
          <a:xfrm>
            <a:off x="838200" y="2253397"/>
            <a:ext cx="10757348" cy="3491420"/>
          </a:xfrm>
        </p:spPr>
      </p:pic>
    </p:spTree>
    <p:extLst>
      <p:ext uri="{BB962C8B-B14F-4D97-AF65-F5344CB8AC3E}">
        <p14:creationId xmlns:p14="http://schemas.microsoft.com/office/powerpoint/2010/main" val="40687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6786-610A-4F07-A00E-13EC82D85859}"/>
              </a:ext>
            </a:extLst>
          </p:cNvPr>
          <p:cNvSpPr>
            <a:spLocks noGrp="1"/>
          </p:cNvSpPr>
          <p:nvPr>
            <p:ph type="title"/>
          </p:nvPr>
        </p:nvSpPr>
        <p:spPr/>
        <p:txBody>
          <a:bodyPr>
            <a:normAutofit/>
          </a:bodyPr>
          <a:lstStyle/>
          <a:p>
            <a:r>
              <a:rPr lang="en-US" sz="3200" dirty="0">
                <a:latin typeface="+mn-lt"/>
              </a:rPr>
              <a:t>What is Dart?</a:t>
            </a:r>
          </a:p>
        </p:txBody>
      </p:sp>
      <p:sp>
        <p:nvSpPr>
          <p:cNvPr id="3" name="Content Placeholder 2">
            <a:extLst>
              <a:ext uri="{FF2B5EF4-FFF2-40B4-BE49-F238E27FC236}">
                <a16:creationId xmlns:a16="http://schemas.microsoft.com/office/drawing/2014/main" id="{77686FB4-E914-4614-A3D8-AE2817D1E2CD}"/>
              </a:ext>
            </a:extLst>
          </p:cNvPr>
          <p:cNvSpPr>
            <a:spLocks noGrp="1"/>
          </p:cNvSpPr>
          <p:nvPr>
            <p:ph idx="1"/>
          </p:nvPr>
        </p:nvSpPr>
        <p:spPr/>
        <p:txBody>
          <a:bodyPr>
            <a:normAutofit/>
          </a:bodyPr>
          <a:lstStyle/>
          <a:p>
            <a:pPr marL="0" indent="0">
              <a:lnSpc>
                <a:spcPct val="100000"/>
              </a:lnSpc>
              <a:buNone/>
            </a:pPr>
            <a:r>
              <a:rPr lang="en-US" sz="2400" b="0" i="0" dirty="0">
                <a:solidFill>
                  <a:schemeClr val="tx1">
                    <a:lumMod val="85000"/>
                    <a:lumOff val="15000"/>
                  </a:schemeClr>
                </a:solidFill>
                <a:effectLst/>
              </a:rPr>
              <a:t>Dart is a programming language designed for client development, such as for the web and mobile apps. </a:t>
            </a:r>
          </a:p>
          <a:p>
            <a:pPr marL="0" indent="0">
              <a:lnSpc>
                <a:spcPct val="100000"/>
              </a:lnSpc>
              <a:buNone/>
            </a:pPr>
            <a:r>
              <a:rPr lang="en-US" sz="2400" b="0" i="0" dirty="0">
                <a:solidFill>
                  <a:schemeClr val="tx1">
                    <a:lumMod val="85000"/>
                    <a:lumOff val="15000"/>
                  </a:schemeClr>
                </a:solidFill>
                <a:effectLst/>
              </a:rPr>
              <a:t>It is developed by Google and can also be used to build server and desktop applications. </a:t>
            </a:r>
          </a:p>
          <a:p>
            <a:pPr marL="0" indent="0">
              <a:lnSpc>
                <a:spcPct val="100000"/>
              </a:lnSpc>
              <a:buNone/>
            </a:pPr>
            <a:r>
              <a:rPr lang="en-US" sz="2400" b="0" i="0" dirty="0">
                <a:solidFill>
                  <a:schemeClr val="tx1">
                    <a:lumMod val="85000"/>
                    <a:lumOff val="15000"/>
                  </a:schemeClr>
                </a:solidFill>
                <a:effectLst/>
              </a:rPr>
              <a:t>Dart is an object-oriented, class-based, garbage-collected language with C-style syntax.</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56908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Cascade notation(..) Operator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Cascades (..) allow you to perform a sequence of operations on the same object. The Cascades notation(..) is similar to method chaining that saves you number of steps and need of temporary variable.</a:t>
            </a:r>
            <a:endParaRPr lang="en-US" sz="2400" dirty="0"/>
          </a:p>
        </p:txBody>
      </p:sp>
      <p:pic>
        <p:nvPicPr>
          <p:cNvPr id="6" name="Content Placeholder 5">
            <a:extLst>
              <a:ext uri="{FF2B5EF4-FFF2-40B4-BE49-F238E27FC236}">
                <a16:creationId xmlns:a16="http://schemas.microsoft.com/office/drawing/2014/main" id="{B934A64B-6028-43D1-B29B-6D58740ACF7A}"/>
              </a:ext>
            </a:extLst>
          </p:cNvPr>
          <p:cNvPicPr>
            <a:picLocks noGrp="1" noChangeAspect="1"/>
          </p:cNvPicPr>
          <p:nvPr>
            <p:ph idx="1"/>
          </p:nvPr>
        </p:nvPicPr>
        <p:blipFill>
          <a:blip r:embed="rId2"/>
          <a:stretch>
            <a:fillRect/>
          </a:stretch>
        </p:blipFill>
        <p:spPr>
          <a:xfrm>
            <a:off x="4889500" y="2478072"/>
            <a:ext cx="5892800" cy="3895027"/>
          </a:xfrm>
        </p:spPr>
      </p:pic>
      <p:pic>
        <p:nvPicPr>
          <p:cNvPr id="10" name="Picture 9">
            <a:extLst>
              <a:ext uri="{FF2B5EF4-FFF2-40B4-BE49-F238E27FC236}">
                <a16:creationId xmlns:a16="http://schemas.microsoft.com/office/drawing/2014/main" id="{6106410E-161D-44DC-B445-06256D0CBABE}"/>
              </a:ext>
            </a:extLst>
          </p:cNvPr>
          <p:cNvPicPr>
            <a:picLocks noChangeAspect="1"/>
          </p:cNvPicPr>
          <p:nvPr/>
        </p:nvPicPr>
        <p:blipFill>
          <a:blip r:embed="rId3"/>
          <a:stretch>
            <a:fillRect/>
          </a:stretch>
        </p:blipFill>
        <p:spPr>
          <a:xfrm>
            <a:off x="838200" y="2492883"/>
            <a:ext cx="3098800" cy="3885542"/>
          </a:xfrm>
          <a:prstGeom prst="rect">
            <a:avLst/>
          </a:prstGeom>
        </p:spPr>
      </p:pic>
    </p:spTree>
    <p:extLst>
      <p:ext uri="{BB962C8B-B14F-4D97-AF65-F5344CB8AC3E}">
        <p14:creationId xmlns:p14="http://schemas.microsoft.com/office/powerpoint/2010/main" val="424299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String Interpolation</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938992"/>
          </a:xfrm>
          <a:prstGeom prst="rect">
            <a:avLst/>
          </a:prstGeom>
          <a:noFill/>
        </p:spPr>
        <p:txBody>
          <a:bodyPr wrap="square" rtlCol="0">
            <a:spAutoFit/>
          </a:bodyPr>
          <a:lstStyle/>
          <a:p>
            <a:r>
              <a:rPr lang="en-US" sz="2400" b="0" i="0" dirty="0">
                <a:solidFill>
                  <a:srgbClr val="414141"/>
                </a:solidFill>
                <a:effectLst/>
                <a:latin typeface="open sans" panose="020B0606030504020204" pitchFamily="34" charset="0"/>
              </a:rPr>
              <a:t>String interpolation is the process of evaluating a string containing placeholders, variables and interpolated expressions. When an interpolated string is evaluated the placeholders, variables and expressions are replaced with their corresponding values. In Dart, </a:t>
            </a:r>
            <a:r>
              <a:rPr lang="en-US" sz="2400" b="1" i="0" dirty="0">
                <a:solidFill>
                  <a:srgbClr val="414141"/>
                </a:solidFill>
                <a:effectLst/>
                <a:latin typeface="open sans" panose="020B0606030504020204" pitchFamily="34" charset="0"/>
              </a:rPr>
              <a:t>${expression</a:t>
            </a:r>
            <a:r>
              <a:rPr lang="en-US" sz="2400" b="0" i="0" dirty="0">
                <a:solidFill>
                  <a:srgbClr val="414141"/>
                </a:solidFill>
                <a:effectLst/>
                <a:latin typeface="open sans" panose="020B0606030504020204" pitchFamily="34" charset="0"/>
              </a:rPr>
              <a:t>} is used for string interpolation.</a:t>
            </a:r>
            <a:endParaRPr lang="en-US" sz="2400" dirty="0"/>
          </a:p>
        </p:txBody>
      </p:sp>
      <p:pic>
        <p:nvPicPr>
          <p:cNvPr id="8" name="Content Placeholder 7">
            <a:extLst>
              <a:ext uri="{FF2B5EF4-FFF2-40B4-BE49-F238E27FC236}">
                <a16:creationId xmlns:a16="http://schemas.microsoft.com/office/drawing/2014/main" id="{54AD4D85-56DE-4EE6-A77B-5DCE7EFEDA1B}"/>
              </a:ext>
            </a:extLst>
          </p:cNvPr>
          <p:cNvPicPr>
            <a:picLocks noGrp="1" noChangeAspect="1"/>
          </p:cNvPicPr>
          <p:nvPr>
            <p:ph idx="1"/>
          </p:nvPr>
        </p:nvPicPr>
        <p:blipFill>
          <a:blip r:embed="rId2"/>
          <a:stretch>
            <a:fillRect/>
          </a:stretch>
        </p:blipFill>
        <p:spPr>
          <a:xfrm>
            <a:off x="838200" y="3052175"/>
            <a:ext cx="5626100" cy="2015320"/>
          </a:xfrm>
        </p:spPr>
      </p:pic>
      <p:pic>
        <p:nvPicPr>
          <p:cNvPr id="11" name="Picture 10">
            <a:extLst>
              <a:ext uri="{FF2B5EF4-FFF2-40B4-BE49-F238E27FC236}">
                <a16:creationId xmlns:a16="http://schemas.microsoft.com/office/drawing/2014/main" id="{F353423F-CC03-41C6-AFCD-53603D7508B4}"/>
              </a:ext>
            </a:extLst>
          </p:cNvPr>
          <p:cNvPicPr>
            <a:picLocks noChangeAspect="1"/>
          </p:cNvPicPr>
          <p:nvPr/>
        </p:nvPicPr>
        <p:blipFill>
          <a:blip r:embed="rId3"/>
          <a:stretch>
            <a:fillRect/>
          </a:stretch>
        </p:blipFill>
        <p:spPr>
          <a:xfrm>
            <a:off x="6464300" y="3052175"/>
            <a:ext cx="3154676" cy="1138825"/>
          </a:xfrm>
          <a:prstGeom prst="rect">
            <a:avLst/>
          </a:prstGeom>
        </p:spPr>
      </p:pic>
    </p:spTree>
    <p:extLst>
      <p:ext uri="{BB962C8B-B14F-4D97-AF65-F5344CB8AC3E}">
        <p14:creationId xmlns:p14="http://schemas.microsoft.com/office/powerpoint/2010/main" val="8285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Lists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r>
              <a:rPr lang="en-US" sz="2400">
                <a:solidFill>
                  <a:srgbClr val="414141"/>
                </a:solidFill>
                <a:latin typeface="open sans" panose="020B0606030504020204" pitchFamily="34" charset="0"/>
              </a:rPr>
              <a:t>In Dart, list data type is used to represent a collection of objects. A </a:t>
            </a:r>
            <a:r>
              <a:rPr lang="en-US" sz="2400" b="1">
                <a:solidFill>
                  <a:srgbClr val="414141"/>
                </a:solidFill>
                <a:latin typeface="open sans" panose="020B0606030504020204" pitchFamily="34" charset="0"/>
              </a:rPr>
              <a:t>List</a:t>
            </a:r>
            <a:r>
              <a:rPr lang="en-US" sz="2400">
                <a:solidFill>
                  <a:srgbClr val="414141"/>
                </a:solidFill>
                <a:latin typeface="open sans" panose="020B0606030504020204" pitchFamily="34" charset="0"/>
              </a:rPr>
              <a:t> is an ordered group of objects. The List data type is actually similar to the concept of an array in other programming languages</a:t>
            </a:r>
            <a:endParaRPr lang="en-US" sz="2400" dirty="0"/>
          </a:p>
        </p:txBody>
      </p:sp>
      <p:pic>
        <p:nvPicPr>
          <p:cNvPr id="6" name="Content Placeholder 5">
            <a:extLst>
              <a:ext uri="{FF2B5EF4-FFF2-40B4-BE49-F238E27FC236}">
                <a16:creationId xmlns:a16="http://schemas.microsoft.com/office/drawing/2014/main" id="{0521F056-77D3-4802-9F90-C101CEABC24F}"/>
              </a:ext>
            </a:extLst>
          </p:cNvPr>
          <p:cNvPicPr>
            <a:picLocks noGrp="1" noChangeAspect="1"/>
          </p:cNvPicPr>
          <p:nvPr>
            <p:ph idx="1"/>
          </p:nvPr>
        </p:nvPicPr>
        <p:blipFill>
          <a:blip r:embed="rId2"/>
          <a:stretch>
            <a:fillRect/>
          </a:stretch>
        </p:blipFill>
        <p:spPr>
          <a:xfrm>
            <a:off x="838200" y="2410888"/>
            <a:ext cx="10491266" cy="2897711"/>
          </a:xfrm>
        </p:spPr>
      </p:pic>
    </p:spTree>
    <p:extLst>
      <p:ext uri="{BB962C8B-B14F-4D97-AF65-F5344CB8AC3E}">
        <p14:creationId xmlns:p14="http://schemas.microsoft.com/office/powerpoint/2010/main" val="270715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Fixed Length List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61665"/>
          </a:xfrm>
          <a:prstGeom prst="rect">
            <a:avLst/>
          </a:prstGeom>
          <a:noFill/>
        </p:spPr>
        <p:txBody>
          <a:bodyPr wrap="square" rtlCol="0">
            <a:spAutoFit/>
          </a:bodyPr>
          <a:lstStyle/>
          <a:p>
            <a:r>
              <a:rPr lang="en-US" sz="2400" dirty="0">
                <a:solidFill>
                  <a:srgbClr val="414141"/>
                </a:solidFill>
                <a:latin typeface="open sans" panose="020B0606030504020204" pitchFamily="34" charset="0"/>
              </a:rPr>
              <a:t>A List object declared with size specified cannot be changed runtime.</a:t>
            </a:r>
            <a:endParaRPr lang="en-US" sz="2400" dirty="0"/>
          </a:p>
        </p:txBody>
      </p:sp>
      <p:pic>
        <p:nvPicPr>
          <p:cNvPr id="8" name="Content Placeholder 7">
            <a:extLst>
              <a:ext uri="{FF2B5EF4-FFF2-40B4-BE49-F238E27FC236}">
                <a16:creationId xmlns:a16="http://schemas.microsoft.com/office/drawing/2014/main" id="{3E57BDBF-7CAB-43A9-900A-C47BEC1AF3D2}"/>
              </a:ext>
            </a:extLst>
          </p:cNvPr>
          <p:cNvPicPr>
            <a:picLocks noGrp="1" noChangeAspect="1"/>
          </p:cNvPicPr>
          <p:nvPr>
            <p:ph idx="1"/>
          </p:nvPr>
        </p:nvPicPr>
        <p:blipFill>
          <a:blip r:embed="rId2"/>
          <a:stretch>
            <a:fillRect/>
          </a:stretch>
        </p:blipFill>
        <p:spPr>
          <a:xfrm>
            <a:off x="838200" y="1574847"/>
            <a:ext cx="5381247" cy="4918027"/>
          </a:xfrm>
        </p:spPr>
      </p:pic>
    </p:spTree>
    <p:extLst>
      <p:ext uri="{BB962C8B-B14F-4D97-AF65-F5344CB8AC3E}">
        <p14:creationId xmlns:p14="http://schemas.microsoft.com/office/powerpoint/2010/main" val="204556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Growable List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r>
              <a:rPr lang="en-US" sz="2400" dirty="0">
                <a:solidFill>
                  <a:srgbClr val="414141"/>
                </a:solidFill>
                <a:latin typeface="open sans" panose="020B0606030504020204" pitchFamily="34" charset="0"/>
              </a:rPr>
              <a:t>A List object declared without size is termed as Growable List. The length of the growable list can changed in runtime.</a:t>
            </a:r>
            <a:endParaRPr lang="en-US" sz="2400" dirty="0"/>
          </a:p>
        </p:txBody>
      </p:sp>
      <p:pic>
        <p:nvPicPr>
          <p:cNvPr id="6" name="Content Placeholder 5">
            <a:extLst>
              <a:ext uri="{FF2B5EF4-FFF2-40B4-BE49-F238E27FC236}">
                <a16:creationId xmlns:a16="http://schemas.microsoft.com/office/drawing/2014/main" id="{811FD249-DA5B-4A64-9DDA-5D39EAD7DBA0}"/>
              </a:ext>
            </a:extLst>
          </p:cNvPr>
          <p:cNvPicPr>
            <a:picLocks noGrp="1" noChangeAspect="1"/>
          </p:cNvPicPr>
          <p:nvPr>
            <p:ph idx="1"/>
          </p:nvPr>
        </p:nvPicPr>
        <p:blipFill>
          <a:blip r:embed="rId2"/>
          <a:stretch>
            <a:fillRect/>
          </a:stretch>
        </p:blipFill>
        <p:spPr>
          <a:xfrm>
            <a:off x="838200" y="1944179"/>
            <a:ext cx="5719916" cy="4548695"/>
          </a:xfrm>
        </p:spPr>
      </p:pic>
      <p:pic>
        <p:nvPicPr>
          <p:cNvPr id="12" name="Picture 11">
            <a:extLst>
              <a:ext uri="{FF2B5EF4-FFF2-40B4-BE49-F238E27FC236}">
                <a16:creationId xmlns:a16="http://schemas.microsoft.com/office/drawing/2014/main" id="{44C3B3D4-BFC1-4F8D-813F-C2F7E8E63290}"/>
              </a:ext>
            </a:extLst>
          </p:cNvPr>
          <p:cNvPicPr>
            <a:picLocks noChangeAspect="1"/>
          </p:cNvPicPr>
          <p:nvPr/>
        </p:nvPicPr>
        <p:blipFill>
          <a:blip r:embed="rId3"/>
          <a:stretch>
            <a:fillRect/>
          </a:stretch>
        </p:blipFill>
        <p:spPr>
          <a:xfrm>
            <a:off x="6558116" y="2075401"/>
            <a:ext cx="4037960" cy="3817399"/>
          </a:xfrm>
          <a:prstGeom prst="rect">
            <a:avLst/>
          </a:prstGeom>
        </p:spPr>
      </p:pic>
    </p:spTree>
    <p:extLst>
      <p:ext uri="{BB962C8B-B14F-4D97-AF65-F5344CB8AC3E}">
        <p14:creationId xmlns:p14="http://schemas.microsoft.com/office/powerpoint/2010/main" val="27662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Map</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3046988"/>
          </a:xfrm>
          <a:prstGeom prst="rect">
            <a:avLst/>
          </a:prstGeom>
          <a:noFill/>
        </p:spPr>
        <p:txBody>
          <a:bodyPr wrap="square" rtlCol="0">
            <a:spAutoFit/>
          </a:bodyPr>
          <a:lstStyle/>
          <a:p>
            <a:r>
              <a:rPr lang="en-US" sz="2400" dirty="0">
                <a:solidFill>
                  <a:srgbClr val="414141"/>
                </a:solidFill>
                <a:latin typeface="open sans" panose="020B0606030504020204" pitchFamily="34" charset="0"/>
              </a:rPr>
              <a:t>The Map is an object that is used to represents a set of values as key-value pairs. In Map, both keys and values can be of any type of object, it is not necessary that the keys and values both of the same type.. In Map, each key can only occurs once, but the same value can be used multiple times. In Map, each of the value is associated with a unique key, and this key is used to accessed corresponding Map value. The Map can be defined by using curly braces ({ }) and values can be assigned and accessed using square braces ([]).</a:t>
            </a:r>
            <a:endParaRPr lang="en-US" sz="2400" dirty="0"/>
          </a:p>
        </p:txBody>
      </p:sp>
      <p:pic>
        <p:nvPicPr>
          <p:cNvPr id="13" name="Content Placeholder 12">
            <a:extLst>
              <a:ext uri="{FF2B5EF4-FFF2-40B4-BE49-F238E27FC236}">
                <a16:creationId xmlns:a16="http://schemas.microsoft.com/office/drawing/2014/main" id="{CA2244C9-E7F7-4658-BC56-93D3B52CFB73}"/>
              </a:ext>
            </a:extLst>
          </p:cNvPr>
          <p:cNvPicPr>
            <a:picLocks noGrp="1" noChangeAspect="1"/>
          </p:cNvPicPr>
          <p:nvPr>
            <p:ph idx="1"/>
          </p:nvPr>
        </p:nvPicPr>
        <p:blipFill>
          <a:blip r:embed="rId2"/>
          <a:stretch>
            <a:fillRect/>
          </a:stretch>
        </p:blipFill>
        <p:spPr>
          <a:xfrm>
            <a:off x="838200" y="4160171"/>
            <a:ext cx="10611533" cy="945229"/>
          </a:xfrm>
        </p:spPr>
      </p:pic>
    </p:spTree>
    <p:extLst>
      <p:ext uri="{BB962C8B-B14F-4D97-AF65-F5344CB8AC3E}">
        <p14:creationId xmlns:p14="http://schemas.microsoft.com/office/powerpoint/2010/main" val="260209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Declaring Map In Dart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Maps can be declared in following two ways –</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Using Map Literals</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Using a Map constructor</a:t>
            </a:r>
          </a:p>
        </p:txBody>
      </p:sp>
      <p:pic>
        <p:nvPicPr>
          <p:cNvPr id="6" name="Content Placeholder 5">
            <a:extLst>
              <a:ext uri="{FF2B5EF4-FFF2-40B4-BE49-F238E27FC236}">
                <a16:creationId xmlns:a16="http://schemas.microsoft.com/office/drawing/2014/main" id="{EFD82276-E872-459A-9E37-D4E879DADA76}"/>
              </a:ext>
            </a:extLst>
          </p:cNvPr>
          <p:cNvPicPr>
            <a:picLocks noGrp="1" noChangeAspect="1"/>
          </p:cNvPicPr>
          <p:nvPr>
            <p:ph idx="1"/>
          </p:nvPr>
        </p:nvPicPr>
        <p:blipFill>
          <a:blip r:embed="rId2"/>
          <a:stretch>
            <a:fillRect/>
          </a:stretch>
        </p:blipFill>
        <p:spPr>
          <a:xfrm>
            <a:off x="838200" y="2466181"/>
            <a:ext cx="10516322" cy="3858419"/>
          </a:xfrm>
        </p:spPr>
      </p:pic>
    </p:spTree>
    <p:extLst>
      <p:ext uri="{BB962C8B-B14F-4D97-AF65-F5344CB8AC3E}">
        <p14:creationId xmlns:p14="http://schemas.microsoft.com/office/powerpoint/2010/main" val="202557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fontScale="90000"/>
          </a:bodyPr>
          <a:lstStyle/>
          <a:p>
            <a:pPr fontAlgn="base"/>
            <a:r>
              <a:rPr lang="en-US" b="1" dirty="0"/>
              <a:t>Declaring/Initialize Map using Map Constructor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61665"/>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we can declare/initialize a map with a map constructor as following </a:t>
            </a:r>
          </a:p>
        </p:txBody>
      </p:sp>
      <p:pic>
        <p:nvPicPr>
          <p:cNvPr id="8" name="Content Placeholder 7">
            <a:extLst>
              <a:ext uri="{FF2B5EF4-FFF2-40B4-BE49-F238E27FC236}">
                <a16:creationId xmlns:a16="http://schemas.microsoft.com/office/drawing/2014/main" id="{EF3E4E6E-7822-4C06-B896-4E6F9DFF63EB}"/>
              </a:ext>
            </a:extLst>
          </p:cNvPr>
          <p:cNvPicPr>
            <a:picLocks noGrp="1" noChangeAspect="1"/>
          </p:cNvPicPr>
          <p:nvPr>
            <p:ph idx="1"/>
          </p:nvPr>
        </p:nvPicPr>
        <p:blipFill>
          <a:blip r:embed="rId2"/>
          <a:stretch>
            <a:fillRect/>
          </a:stretch>
        </p:blipFill>
        <p:spPr>
          <a:xfrm>
            <a:off x="838200" y="1574848"/>
            <a:ext cx="8919134" cy="4918027"/>
          </a:xfrm>
        </p:spPr>
      </p:pic>
    </p:spTree>
    <p:extLst>
      <p:ext uri="{BB962C8B-B14F-4D97-AF65-F5344CB8AC3E}">
        <p14:creationId xmlns:p14="http://schemas.microsoft.com/office/powerpoint/2010/main" val="13904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Decision Making Statements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1" y="1113183"/>
            <a:ext cx="10515599" cy="4893647"/>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There are case where we want a block of code to be executed when some condition is satisfied. In Dart, we have rich set of Decision Making Statement that enable computer to decide which block of code to be execute based on some conditional choices. Decision making statement evaluates single or multiple test expressions which results is </a:t>
            </a:r>
            <a:r>
              <a:rPr lang="en-US" sz="2400" b="1" i="0" dirty="0">
                <a:solidFill>
                  <a:srgbClr val="414141"/>
                </a:solidFill>
                <a:effectLst/>
                <a:latin typeface="open sans" panose="020B0606030504020204" pitchFamily="34" charset="0"/>
              </a:rPr>
              <a:t>“TRUE”</a:t>
            </a:r>
            <a:r>
              <a:rPr lang="en-US" sz="2400" b="0" i="0" dirty="0">
                <a:solidFill>
                  <a:srgbClr val="414141"/>
                </a:solidFill>
                <a:effectLst/>
                <a:latin typeface="open sans" panose="020B0606030504020204" pitchFamily="34" charset="0"/>
              </a:rPr>
              <a:t> or </a:t>
            </a:r>
            <a:r>
              <a:rPr lang="en-US" sz="2400" b="1" i="0" dirty="0">
                <a:solidFill>
                  <a:srgbClr val="414141"/>
                </a:solidFill>
                <a:effectLst/>
                <a:latin typeface="open sans" panose="020B0606030504020204" pitchFamily="34" charset="0"/>
              </a:rPr>
              <a:t>“FALSE”</a:t>
            </a:r>
            <a:r>
              <a:rPr lang="en-US" sz="2400" b="0" i="0" dirty="0">
                <a:solidFill>
                  <a:srgbClr val="414141"/>
                </a:solidFill>
                <a:effectLst/>
                <a:latin typeface="open sans" panose="020B0606030504020204" pitchFamily="34" charset="0"/>
              </a:rPr>
              <a:t>. The outcome of the test expression/condition helps to determine which block of statement(s) to executed if the condition is </a:t>
            </a:r>
            <a:r>
              <a:rPr lang="en-US" sz="2400" b="1" i="0" dirty="0">
                <a:solidFill>
                  <a:srgbClr val="414141"/>
                </a:solidFill>
                <a:effectLst/>
                <a:latin typeface="open sans" panose="020B0606030504020204" pitchFamily="34" charset="0"/>
              </a:rPr>
              <a:t>“TRUE”</a:t>
            </a:r>
            <a:r>
              <a:rPr lang="en-US" sz="2400" b="0" i="0" dirty="0">
                <a:solidFill>
                  <a:srgbClr val="414141"/>
                </a:solidFill>
                <a:effectLst/>
                <a:latin typeface="open sans" panose="020B0606030504020204" pitchFamily="34" charset="0"/>
              </a:rPr>
              <a:t> or </a:t>
            </a:r>
            <a:r>
              <a:rPr lang="en-US" sz="2400" b="1" i="0" dirty="0">
                <a:solidFill>
                  <a:srgbClr val="414141"/>
                </a:solidFill>
                <a:effectLst/>
                <a:latin typeface="open sans" panose="020B0606030504020204" pitchFamily="34" charset="0"/>
              </a:rPr>
              <a:t>“FALSE”</a:t>
            </a:r>
            <a:r>
              <a:rPr lang="en-US" sz="2400" b="0" i="0" dirty="0">
                <a:solidFill>
                  <a:srgbClr val="414141"/>
                </a:solidFill>
                <a:effectLst/>
                <a:latin typeface="open sans" panose="020B0606030504020204" pitchFamily="34" charset="0"/>
              </a:rPr>
              <a:t> otherwise.</a:t>
            </a:r>
            <a:br>
              <a:rPr lang="en-US" sz="2400" b="0" i="0" dirty="0">
                <a:solidFill>
                  <a:srgbClr val="414141"/>
                </a:solidFill>
                <a:effectLst/>
                <a:latin typeface="open sans" panose="020B0606030504020204" pitchFamily="34" charset="0"/>
              </a:rPr>
            </a:br>
            <a:r>
              <a:rPr lang="en-US" sz="2400" b="0" i="0" dirty="0">
                <a:solidFill>
                  <a:srgbClr val="414141"/>
                </a:solidFill>
                <a:effectLst/>
                <a:latin typeface="open sans" panose="020B0606030504020204" pitchFamily="34" charset="0"/>
              </a:rPr>
              <a:t>In Dart, we have following decision making statements –</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if Statements</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If else Statements</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if else if Statements</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Switch Case Statement</a:t>
            </a:r>
          </a:p>
        </p:txBody>
      </p:sp>
      <p:sp>
        <p:nvSpPr>
          <p:cNvPr id="22" name="Content Placeholder 21">
            <a:extLst>
              <a:ext uri="{FF2B5EF4-FFF2-40B4-BE49-F238E27FC236}">
                <a16:creationId xmlns:a16="http://schemas.microsoft.com/office/drawing/2014/main" id="{5225A1E2-E228-47E6-B1C9-C05F30289734}"/>
              </a:ext>
            </a:extLst>
          </p:cNvPr>
          <p:cNvSpPr>
            <a:spLocks noGrp="1"/>
          </p:cNvSpPr>
          <p:nvPr>
            <p:ph idx="1"/>
          </p:nvPr>
        </p:nvSpPr>
        <p:spPr>
          <a:xfrm>
            <a:off x="10429460" y="6006829"/>
            <a:ext cx="924339" cy="170133"/>
          </a:xfrm>
        </p:spPr>
        <p:txBody>
          <a:bodyPr>
            <a:normAutofit fontScale="25000" lnSpcReduction="20000"/>
          </a:bodyPr>
          <a:lstStyle/>
          <a:p>
            <a:endParaRPr lang="en-US" dirty="0"/>
          </a:p>
        </p:txBody>
      </p:sp>
    </p:spTree>
    <p:extLst>
      <p:ext uri="{BB962C8B-B14F-4D97-AF65-F5344CB8AC3E}">
        <p14:creationId xmlns:p14="http://schemas.microsoft.com/office/powerpoint/2010/main" val="113333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Decision Making Statements diagram</a:t>
            </a:r>
          </a:p>
        </p:txBody>
      </p:sp>
      <p:pic>
        <p:nvPicPr>
          <p:cNvPr id="20" name="Content Placeholder 19">
            <a:extLst>
              <a:ext uri="{FF2B5EF4-FFF2-40B4-BE49-F238E27FC236}">
                <a16:creationId xmlns:a16="http://schemas.microsoft.com/office/drawing/2014/main" id="{BEFB0E18-4E7E-45D5-B913-A6AAF34C736A}"/>
              </a:ext>
            </a:extLst>
          </p:cNvPr>
          <p:cNvPicPr>
            <a:picLocks noGrp="1" noChangeAspect="1"/>
          </p:cNvPicPr>
          <p:nvPr>
            <p:ph idx="1"/>
          </p:nvPr>
        </p:nvPicPr>
        <p:blipFill>
          <a:blip r:embed="rId2"/>
          <a:stretch>
            <a:fillRect/>
          </a:stretch>
        </p:blipFill>
        <p:spPr>
          <a:xfrm>
            <a:off x="838200" y="1364975"/>
            <a:ext cx="8597348" cy="4953038"/>
          </a:xfrm>
        </p:spPr>
      </p:pic>
    </p:spTree>
    <p:extLst>
      <p:ext uri="{BB962C8B-B14F-4D97-AF65-F5344CB8AC3E}">
        <p14:creationId xmlns:p14="http://schemas.microsoft.com/office/powerpoint/2010/main" val="9265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C1-517D-45A6-B5E6-29B82B3BDC11}"/>
              </a:ext>
            </a:extLst>
          </p:cNvPr>
          <p:cNvSpPr>
            <a:spLocks noGrp="1"/>
          </p:cNvSpPr>
          <p:nvPr>
            <p:ph type="title"/>
          </p:nvPr>
        </p:nvSpPr>
        <p:spPr/>
        <p:txBody>
          <a:bodyPr>
            <a:normAutofit/>
          </a:bodyPr>
          <a:lstStyle/>
          <a:p>
            <a:r>
              <a:rPr lang="en-US" sz="3200" b="0" i="0" dirty="0">
                <a:effectLst/>
                <a:latin typeface="Arial" panose="020B0604020202020204" pitchFamily="34" charset="0"/>
              </a:rPr>
              <a:t>Environment (Executing Script Online with </a:t>
            </a:r>
            <a:r>
              <a:rPr lang="en-US" sz="3200" b="0" i="0" dirty="0" err="1">
                <a:effectLst/>
                <a:latin typeface="Arial" panose="020B0604020202020204" pitchFamily="34" charset="0"/>
              </a:rPr>
              <a:t>DartPad</a:t>
            </a:r>
            <a:r>
              <a:rPr lang="en-US" sz="3200" b="0" i="0" dirty="0">
                <a:effectLst/>
                <a:latin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AC856FB8-D263-40C2-90F8-B9E5982AA404}"/>
              </a:ext>
            </a:extLst>
          </p:cNvPr>
          <p:cNvSpPr>
            <a:spLocks noGrp="1"/>
          </p:cNvSpPr>
          <p:nvPr>
            <p:ph sz="half" idx="1"/>
          </p:nvPr>
        </p:nvSpPr>
        <p:spPr/>
        <p:txBody>
          <a:bodyPr>
            <a:normAutofit/>
          </a:bodyPr>
          <a:lstStyle/>
          <a:p>
            <a:pPr marL="0" indent="0">
              <a:buNone/>
            </a:pPr>
            <a:r>
              <a:rPr lang="en-US" sz="2400" b="0" i="0" dirty="0">
                <a:solidFill>
                  <a:srgbClr val="000000"/>
                </a:solidFill>
                <a:effectLst/>
              </a:rPr>
              <a:t>You may test your scripts online by using the online editor at </a:t>
            </a:r>
            <a:r>
              <a:rPr lang="en-US" sz="2400" b="0" i="0" u="none" strike="noStrike" dirty="0">
                <a:solidFill>
                  <a:srgbClr val="313131"/>
                </a:solidFill>
                <a:effectLst/>
                <a:hlinkClick r:id="rId2"/>
              </a:rPr>
              <a:t>https://dartpad.dartlang.org/</a:t>
            </a:r>
            <a:endParaRPr lang="en-US" sz="2400" b="0" i="0" u="none" strike="noStrike" dirty="0">
              <a:solidFill>
                <a:srgbClr val="313131"/>
              </a:solidFill>
              <a:effectLst/>
            </a:endParaRPr>
          </a:p>
        </p:txBody>
      </p:sp>
      <p:pic>
        <p:nvPicPr>
          <p:cNvPr id="6" name="Content Placeholder 5">
            <a:extLst>
              <a:ext uri="{FF2B5EF4-FFF2-40B4-BE49-F238E27FC236}">
                <a16:creationId xmlns:a16="http://schemas.microsoft.com/office/drawing/2014/main" id="{042EC141-8DBF-4345-8249-DAA47EC2B3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86928"/>
            <a:ext cx="5181600" cy="2628732"/>
          </a:xfrm>
        </p:spPr>
      </p:pic>
    </p:spTree>
    <p:extLst>
      <p:ext uri="{BB962C8B-B14F-4D97-AF65-F5344CB8AC3E}">
        <p14:creationId xmlns:p14="http://schemas.microsoft.com/office/powerpoint/2010/main" val="3364602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If Statement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56966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If statement allows a block of code to be executed only when a specified condition is true. An if statement evaluates a </a:t>
            </a:r>
            <a:r>
              <a:rPr lang="en-US" sz="2400" b="0" i="0" dirty="0" err="1">
                <a:solidFill>
                  <a:srgbClr val="414141"/>
                </a:solidFill>
                <a:effectLst/>
                <a:latin typeface="open sans" panose="020B0606030504020204" pitchFamily="34" charset="0"/>
              </a:rPr>
              <a:t>boolean</a:t>
            </a:r>
            <a:r>
              <a:rPr lang="en-US" sz="2400" b="0" i="0" dirty="0">
                <a:solidFill>
                  <a:srgbClr val="414141"/>
                </a:solidFill>
                <a:effectLst/>
                <a:latin typeface="open sans" panose="020B0606030504020204" pitchFamily="34" charset="0"/>
              </a:rPr>
              <a:t> expression followed by one or more statements. The given </a:t>
            </a:r>
            <a:r>
              <a:rPr lang="en-US" sz="2400" b="0" i="0" dirty="0" err="1">
                <a:solidFill>
                  <a:srgbClr val="414141"/>
                </a:solidFill>
                <a:effectLst/>
                <a:latin typeface="open sans" panose="020B0606030504020204" pitchFamily="34" charset="0"/>
              </a:rPr>
              <a:t>boolean</a:t>
            </a:r>
            <a:r>
              <a:rPr lang="en-US" sz="2400" b="0" i="0" dirty="0">
                <a:solidFill>
                  <a:srgbClr val="414141"/>
                </a:solidFill>
                <a:effectLst/>
                <a:latin typeface="open sans" panose="020B0606030504020204" pitchFamily="34" charset="0"/>
              </a:rPr>
              <a:t> expression results in a </a:t>
            </a:r>
            <a:r>
              <a:rPr lang="en-US" sz="2400" b="0" i="0" dirty="0" err="1">
                <a:solidFill>
                  <a:srgbClr val="414141"/>
                </a:solidFill>
                <a:effectLst/>
                <a:latin typeface="open sans" panose="020B0606030504020204" pitchFamily="34" charset="0"/>
              </a:rPr>
              <a:t>boolean</a:t>
            </a:r>
            <a:r>
              <a:rPr lang="en-US" sz="2400" b="0" i="0" dirty="0">
                <a:solidFill>
                  <a:srgbClr val="414141"/>
                </a:solidFill>
                <a:effectLst/>
                <a:latin typeface="open sans" panose="020B0606030504020204" pitchFamily="34" charset="0"/>
              </a:rPr>
              <a:t> value that can only be either true or false.</a:t>
            </a:r>
          </a:p>
        </p:txBody>
      </p:sp>
      <p:pic>
        <p:nvPicPr>
          <p:cNvPr id="6" name="Content Placeholder 5">
            <a:extLst>
              <a:ext uri="{FF2B5EF4-FFF2-40B4-BE49-F238E27FC236}">
                <a16:creationId xmlns:a16="http://schemas.microsoft.com/office/drawing/2014/main" id="{E19E02E1-4B85-4368-800F-C94322D7DF2E}"/>
              </a:ext>
            </a:extLst>
          </p:cNvPr>
          <p:cNvPicPr>
            <a:picLocks noGrp="1" noChangeAspect="1"/>
          </p:cNvPicPr>
          <p:nvPr>
            <p:ph idx="1"/>
          </p:nvPr>
        </p:nvPicPr>
        <p:blipFill>
          <a:blip r:embed="rId2"/>
          <a:stretch>
            <a:fillRect/>
          </a:stretch>
        </p:blipFill>
        <p:spPr>
          <a:xfrm>
            <a:off x="838200" y="2682843"/>
            <a:ext cx="10713136" cy="2127696"/>
          </a:xfrm>
        </p:spPr>
      </p:pic>
      <p:pic>
        <p:nvPicPr>
          <p:cNvPr id="9" name="Picture 8">
            <a:extLst>
              <a:ext uri="{FF2B5EF4-FFF2-40B4-BE49-F238E27FC236}">
                <a16:creationId xmlns:a16="http://schemas.microsoft.com/office/drawing/2014/main" id="{0F72B007-D249-42A0-B1B1-6BB09204751A}"/>
              </a:ext>
            </a:extLst>
          </p:cNvPr>
          <p:cNvPicPr>
            <a:picLocks noChangeAspect="1"/>
          </p:cNvPicPr>
          <p:nvPr/>
        </p:nvPicPr>
        <p:blipFill>
          <a:blip r:embed="rId3"/>
          <a:stretch>
            <a:fillRect/>
          </a:stretch>
        </p:blipFill>
        <p:spPr>
          <a:xfrm>
            <a:off x="891208" y="4731025"/>
            <a:ext cx="4268141" cy="1761849"/>
          </a:xfrm>
          <a:prstGeom prst="rect">
            <a:avLst/>
          </a:prstGeom>
        </p:spPr>
      </p:pic>
      <p:pic>
        <p:nvPicPr>
          <p:cNvPr id="10" name="Picture 9">
            <a:extLst>
              <a:ext uri="{FF2B5EF4-FFF2-40B4-BE49-F238E27FC236}">
                <a16:creationId xmlns:a16="http://schemas.microsoft.com/office/drawing/2014/main" id="{1BB4CCAB-9375-4263-9B48-CFE951D3B31F}"/>
              </a:ext>
            </a:extLst>
          </p:cNvPr>
          <p:cNvPicPr>
            <a:picLocks noChangeAspect="1"/>
          </p:cNvPicPr>
          <p:nvPr/>
        </p:nvPicPr>
        <p:blipFill>
          <a:blip r:embed="rId4"/>
          <a:stretch>
            <a:fillRect/>
          </a:stretch>
        </p:blipFill>
        <p:spPr>
          <a:xfrm>
            <a:off x="6255518" y="5071620"/>
            <a:ext cx="3901874" cy="859735"/>
          </a:xfrm>
          <a:prstGeom prst="rect">
            <a:avLst/>
          </a:prstGeom>
        </p:spPr>
      </p:pic>
    </p:spTree>
    <p:extLst>
      <p:ext uri="{BB962C8B-B14F-4D97-AF65-F5344CB8AC3E}">
        <p14:creationId xmlns:p14="http://schemas.microsoft.com/office/powerpoint/2010/main" val="52943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If Else Statement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when we want to execute a block of code when if condition is true and another block of code when if condition is false, In such a case we use if…else statement.</a:t>
            </a:r>
          </a:p>
        </p:txBody>
      </p:sp>
      <p:pic>
        <p:nvPicPr>
          <p:cNvPr id="8" name="Content Placeholder 7">
            <a:extLst>
              <a:ext uri="{FF2B5EF4-FFF2-40B4-BE49-F238E27FC236}">
                <a16:creationId xmlns:a16="http://schemas.microsoft.com/office/drawing/2014/main" id="{D2124F51-ADC7-46CC-B850-47AA9C1B4154}"/>
              </a:ext>
            </a:extLst>
          </p:cNvPr>
          <p:cNvPicPr>
            <a:picLocks noGrp="1" noChangeAspect="1"/>
          </p:cNvPicPr>
          <p:nvPr>
            <p:ph idx="1"/>
          </p:nvPr>
        </p:nvPicPr>
        <p:blipFill>
          <a:blip r:embed="rId2"/>
          <a:stretch>
            <a:fillRect/>
          </a:stretch>
        </p:blipFill>
        <p:spPr>
          <a:xfrm>
            <a:off x="838200" y="2221847"/>
            <a:ext cx="9869557" cy="2225603"/>
          </a:xfrm>
        </p:spPr>
      </p:pic>
      <p:pic>
        <p:nvPicPr>
          <p:cNvPr id="14" name="Picture 13">
            <a:extLst>
              <a:ext uri="{FF2B5EF4-FFF2-40B4-BE49-F238E27FC236}">
                <a16:creationId xmlns:a16="http://schemas.microsoft.com/office/drawing/2014/main" id="{26EDF6BD-3522-4BC2-9780-337D755B7399}"/>
              </a:ext>
            </a:extLst>
          </p:cNvPr>
          <p:cNvPicPr>
            <a:picLocks noChangeAspect="1"/>
          </p:cNvPicPr>
          <p:nvPr/>
        </p:nvPicPr>
        <p:blipFill>
          <a:blip r:embed="rId3"/>
          <a:stretch>
            <a:fillRect/>
          </a:stretch>
        </p:blipFill>
        <p:spPr>
          <a:xfrm>
            <a:off x="838200" y="4447450"/>
            <a:ext cx="3535017" cy="2291428"/>
          </a:xfrm>
          <a:prstGeom prst="rect">
            <a:avLst/>
          </a:prstGeom>
        </p:spPr>
      </p:pic>
      <p:pic>
        <p:nvPicPr>
          <p:cNvPr id="15" name="Picture 14">
            <a:extLst>
              <a:ext uri="{FF2B5EF4-FFF2-40B4-BE49-F238E27FC236}">
                <a16:creationId xmlns:a16="http://schemas.microsoft.com/office/drawing/2014/main" id="{1B589996-967E-4D0D-85E7-746B6909C8A1}"/>
              </a:ext>
            </a:extLst>
          </p:cNvPr>
          <p:cNvPicPr>
            <a:picLocks noChangeAspect="1"/>
          </p:cNvPicPr>
          <p:nvPr/>
        </p:nvPicPr>
        <p:blipFill>
          <a:blip r:embed="rId4"/>
          <a:stretch>
            <a:fillRect/>
          </a:stretch>
        </p:blipFill>
        <p:spPr>
          <a:xfrm>
            <a:off x="6096000" y="5114635"/>
            <a:ext cx="3195467" cy="882958"/>
          </a:xfrm>
          <a:prstGeom prst="rect">
            <a:avLst/>
          </a:prstGeom>
        </p:spPr>
      </p:pic>
    </p:spTree>
    <p:extLst>
      <p:ext uri="{BB962C8B-B14F-4D97-AF65-F5344CB8AC3E}">
        <p14:creationId xmlns:p14="http://schemas.microsoft.com/office/powerpoint/2010/main" val="172051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If Else If Statement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2308324"/>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When we want to add multiple condition checks in single if else statement then by using if else-if else statement we can easily add multiple conditions. In Java, </a:t>
            </a:r>
            <a:r>
              <a:rPr lang="en-US" sz="2400" b="0" i="0" dirty="0" err="1">
                <a:solidFill>
                  <a:srgbClr val="414141"/>
                </a:solidFill>
                <a:effectLst/>
                <a:latin typeface="open sans" panose="020B0606030504020204" pitchFamily="34" charset="0"/>
              </a:rPr>
              <a:t>if..else..if</a:t>
            </a:r>
            <a:r>
              <a:rPr lang="en-US" sz="2400" b="0" i="0" dirty="0">
                <a:solidFill>
                  <a:srgbClr val="414141"/>
                </a:solidFill>
                <a:effectLst/>
                <a:latin typeface="open sans" panose="020B0606030504020204" pitchFamily="34" charset="0"/>
              </a:rPr>
              <a:t> statement allows us add alternative set of test conditions in </a:t>
            </a:r>
            <a:r>
              <a:rPr lang="en-US" sz="2400" b="0" i="0" dirty="0" err="1">
                <a:solidFill>
                  <a:srgbClr val="414141"/>
                </a:solidFill>
                <a:effectLst/>
                <a:latin typeface="open sans" panose="020B0606030504020204" pitchFamily="34" charset="0"/>
              </a:rPr>
              <a:t>if..else</a:t>
            </a:r>
            <a:r>
              <a:rPr lang="en-US" sz="2400" b="0" i="0" dirty="0">
                <a:solidFill>
                  <a:srgbClr val="414141"/>
                </a:solidFill>
                <a:effectLst/>
                <a:latin typeface="open sans" panose="020B0606030504020204" pitchFamily="34" charset="0"/>
              </a:rPr>
              <a:t> statement using </a:t>
            </a:r>
            <a:r>
              <a:rPr lang="en-US" sz="2400" b="1" i="0" dirty="0">
                <a:solidFill>
                  <a:srgbClr val="414141"/>
                </a:solidFill>
                <a:effectLst/>
                <a:latin typeface="open sans" panose="020B0606030504020204" pitchFamily="34" charset="0"/>
              </a:rPr>
              <a:t>else-if</a:t>
            </a:r>
            <a:r>
              <a:rPr lang="en-US" sz="2400" b="0" i="0" dirty="0">
                <a:solidFill>
                  <a:srgbClr val="414141"/>
                </a:solidFill>
                <a:effectLst/>
                <a:latin typeface="open sans" panose="020B0606030504020204" pitchFamily="34" charset="0"/>
              </a:rPr>
              <a:t> and single </a:t>
            </a:r>
            <a:r>
              <a:rPr lang="en-US" sz="2400" b="1" i="0" dirty="0">
                <a:solidFill>
                  <a:srgbClr val="414141"/>
                </a:solidFill>
                <a:effectLst/>
                <a:latin typeface="open sans" panose="020B0606030504020204" pitchFamily="34" charset="0"/>
              </a:rPr>
              <a:t>else</a:t>
            </a:r>
            <a:r>
              <a:rPr lang="en-US" sz="2400" b="0" i="0" dirty="0">
                <a:solidFill>
                  <a:srgbClr val="414141"/>
                </a:solidFill>
                <a:effectLst/>
                <a:latin typeface="open sans" panose="020B0606030504020204" pitchFamily="34" charset="0"/>
              </a:rPr>
              <a:t> statements for </a:t>
            </a:r>
            <a:r>
              <a:rPr lang="en-US" sz="2400" b="1" i="0" dirty="0">
                <a:solidFill>
                  <a:srgbClr val="414141"/>
                </a:solidFill>
                <a:effectLst/>
                <a:latin typeface="open sans" panose="020B0606030504020204" pitchFamily="34" charset="0"/>
              </a:rPr>
              <a:t>if</a:t>
            </a:r>
            <a:r>
              <a:rPr lang="en-US" sz="2400" b="0" i="0" dirty="0">
                <a:solidFill>
                  <a:srgbClr val="414141"/>
                </a:solidFill>
                <a:effectLst/>
                <a:latin typeface="open sans" panose="020B0606030504020204" pitchFamily="34" charset="0"/>
              </a:rPr>
              <a:t> condition. In such way </a:t>
            </a:r>
            <a:r>
              <a:rPr lang="en-US" sz="2400" b="0" i="0" dirty="0" err="1">
                <a:solidFill>
                  <a:srgbClr val="414141"/>
                </a:solidFill>
                <a:effectLst/>
                <a:latin typeface="open sans" panose="020B0606030504020204" pitchFamily="34" charset="0"/>
              </a:rPr>
              <a:t>if..else..if</a:t>
            </a:r>
            <a:r>
              <a:rPr lang="en-US" sz="2400" b="0" i="0" dirty="0">
                <a:solidFill>
                  <a:srgbClr val="414141"/>
                </a:solidFill>
                <a:effectLst/>
                <a:latin typeface="open sans" panose="020B0606030504020204" pitchFamily="34" charset="0"/>
              </a:rPr>
              <a:t> statement is used to select one among several blocks of code to be executed.</a:t>
            </a:r>
          </a:p>
        </p:txBody>
      </p:sp>
      <p:pic>
        <p:nvPicPr>
          <p:cNvPr id="6" name="Content Placeholder 5">
            <a:extLst>
              <a:ext uri="{FF2B5EF4-FFF2-40B4-BE49-F238E27FC236}">
                <a16:creationId xmlns:a16="http://schemas.microsoft.com/office/drawing/2014/main" id="{945ECACE-83DF-48A9-B159-E2D571162BF1}"/>
              </a:ext>
            </a:extLst>
          </p:cNvPr>
          <p:cNvPicPr>
            <a:picLocks noGrp="1" noChangeAspect="1"/>
          </p:cNvPicPr>
          <p:nvPr>
            <p:ph idx="1"/>
          </p:nvPr>
        </p:nvPicPr>
        <p:blipFill>
          <a:blip r:embed="rId2"/>
          <a:stretch>
            <a:fillRect/>
          </a:stretch>
        </p:blipFill>
        <p:spPr>
          <a:xfrm>
            <a:off x="838199" y="3429000"/>
            <a:ext cx="3627783" cy="3346758"/>
          </a:xfrm>
        </p:spPr>
      </p:pic>
      <p:pic>
        <p:nvPicPr>
          <p:cNvPr id="15" name="Picture 14">
            <a:extLst>
              <a:ext uri="{FF2B5EF4-FFF2-40B4-BE49-F238E27FC236}">
                <a16:creationId xmlns:a16="http://schemas.microsoft.com/office/drawing/2014/main" id="{62DAA5FC-1C9D-4A0C-ACF8-DB35CE685B78}"/>
              </a:ext>
            </a:extLst>
          </p:cNvPr>
          <p:cNvPicPr>
            <a:picLocks noChangeAspect="1"/>
          </p:cNvPicPr>
          <p:nvPr/>
        </p:nvPicPr>
        <p:blipFill>
          <a:blip r:embed="rId3"/>
          <a:stretch>
            <a:fillRect/>
          </a:stretch>
        </p:blipFill>
        <p:spPr>
          <a:xfrm>
            <a:off x="4562474" y="3436494"/>
            <a:ext cx="4061111" cy="3216097"/>
          </a:xfrm>
          <a:prstGeom prst="rect">
            <a:avLst/>
          </a:prstGeom>
        </p:spPr>
      </p:pic>
      <p:pic>
        <p:nvPicPr>
          <p:cNvPr id="17" name="Picture 16">
            <a:extLst>
              <a:ext uri="{FF2B5EF4-FFF2-40B4-BE49-F238E27FC236}">
                <a16:creationId xmlns:a16="http://schemas.microsoft.com/office/drawing/2014/main" id="{5739FF01-6252-4EFB-9937-D5D41CF93DAD}"/>
              </a:ext>
            </a:extLst>
          </p:cNvPr>
          <p:cNvPicPr>
            <a:picLocks noChangeAspect="1"/>
          </p:cNvPicPr>
          <p:nvPr/>
        </p:nvPicPr>
        <p:blipFill>
          <a:blip r:embed="rId4"/>
          <a:stretch>
            <a:fillRect/>
          </a:stretch>
        </p:blipFill>
        <p:spPr>
          <a:xfrm>
            <a:off x="8623585" y="3434758"/>
            <a:ext cx="2730215" cy="848372"/>
          </a:xfrm>
          <a:prstGeom prst="rect">
            <a:avLst/>
          </a:prstGeom>
        </p:spPr>
      </p:pic>
    </p:spTree>
    <p:extLst>
      <p:ext uri="{BB962C8B-B14F-4D97-AF65-F5344CB8AC3E}">
        <p14:creationId xmlns:p14="http://schemas.microsoft.com/office/powerpoint/2010/main" val="15887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Switch Case Statement</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56966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switch case statement is simplified form of the Nested if else statement , it helps to avoid long chain of </a:t>
            </a:r>
            <a:r>
              <a:rPr lang="en-US" sz="2400" b="0" i="0" dirty="0" err="1">
                <a:solidFill>
                  <a:srgbClr val="414141"/>
                </a:solidFill>
                <a:effectLst/>
                <a:latin typeface="open sans" panose="020B0606030504020204" pitchFamily="34" charset="0"/>
              </a:rPr>
              <a:t>if..else</a:t>
            </a:r>
            <a:r>
              <a:rPr lang="en-US" sz="2400" b="0" i="0" dirty="0">
                <a:solidFill>
                  <a:srgbClr val="414141"/>
                </a:solidFill>
                <a:effectLst/>
                <a:latin typeface="open sans" panose="020B0606030504020204" pitchFamily="34" charset="0"/>
              </a:rPr>
              <a:t> </a:t>
            </a:r>
            <a:r>
              <a:rPr lang="en-US" sz="2400" b="0" i="0" dirty="0" err="1">
                <a:solidFill>
                  <a:srgbClr val="414141"/>
                </a:solidFill>
                <a:effectLst/>
                <a:latin typeface="open sans" panose="020B0606030504020204" pitchFamily="34" charset="0"/>
              </a:rPr>
              <a:t>if..else</a:t>
            </a:r>
            <a:r>
              <a:rPr lang="en-US" sz="2400" b="0" i="0" dirty="0">
                <a:solidFill>
                  <a:srgbClr val="414141"/>
                </a:solidFill>
                <a:effectLst/>
                <a:latin typeface="open sans" panose="020B0606030504020204" pitchFamily="34" charset="0"/>
              </a:rPr>
              <a:t> statements. A switch case statement evaluates an expression against multiple cases in order to identify the block of code to be executed.</a:t>
            </a:r>
          </a:p>
        </p:txBody>
      </p:sp>
      <p:pic>
        <p:nvPicPr>
          <p:cNvPr id="8" name="Content Placeholder 7">
            <a:extLst>
              <a:ext uri="{FF2B5EF4-FFF2-40B4-BE49-F238E27FC236}">
                <a16:creationId xmlns:a16="http://schemas.microsoft.com/office/drawing/2014/main" id="{388EDB83-0425-4916-BA10-4A6B8EAB9462}"/>
              </a:ext>
            </a:extLst>
          </p:cNvPr>
          <p:cNvPicPr>
            <a:picLocks noGrp="1" noChangeAspect="1"/>
          </p:cNvPicPr>
          <p:nvPr>
            <p:ph idx="1"/>
          </p:nvPr>
        </p:nvPicPr>
        <p:blipFill>
          <a:blip r:embed="rId2"/>
          <a:stretch>
            <a:fillRect/>
          </a:stretch>
        </p:blipFill>
        <p:spPr>
          <a:xfrm>
            <a:off x="838200" y="2682843"/>
            <a:ext cx="5976486" cy="3929992"/>
          </a:xfrm>
        </p:spPr>
      </p:pic>
    </p:spTree>
    <p:extLst>
      <p:ext uri="{BB962C8B-B14F-4D97-AF65-F5344CB8AC3E}">
        <p14:creationId xmlns:p14="http://schemas.microsoft.com/office/powerpoint/2010/main" val="3630459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Switch Case Statement Example</a:t>
            </a:r>
          </a:p>
        </p:txBody>
      </p:sp>
      <p:pic>
        <p:nvPicPr>
          <p:cNvPr id="6" name="Content Placeholder 5">
            <a:extLst>
              <a:ext uri="{FF2B5EF4-FFF2-40B4-BE49-F238E27FC236}">
                <a16:creationId xmlns:a16="http://schemas.microsoft.com/office/drawing/2014/main" id="{1DCD9566-427C-4730-B56A-8E7FC0EE2ECB}"/>
              </a:ext>
            </a:extLst>
          </p:cNvPr>
          <p:cNvPicPr>
            <a:picLocks noGrp="1" noChangeAspect="1"/>
          </p:cNvPicPr>
          <p:nvPr>
            <p:ph idx="1"/>
          </p:nvPr>
        </p:nvPicPr>
        <p:blipFill>
          <a:blip r:embed="rId2"/>
          <a:stretch>
            <a:fillRect/>
          </a:stretch>
        </p:blipFill>
        <p:spPr>
          <a:xfrm>
            <a:off x="864704" y="1113183"/>
            <a:ext cx="4688376" cy="5379692"/>
          </a:xfrm>
        </p:spPr>
      </p:pic>
      <p:pic>
        <p:nvPicPr>
          <p:cNvPr id="10" name="Picture 9">
            <a:extLst>
              <a:ext uri="{FF2B5EF4-FFF2-40B4-BE49-F238E27FC236}">
                <a16:creationId xmlns:a16="http://schemas.microsoft.com/office/drawing/2014/main" id="{532A0C00-80FA-4E9E-86D5-0EBB4261E3D8}"/>
              </a:ext>
            </a:extLst>
          </p:cNvPr>
          <p:cNvPicPr>
            <a:picLocks noChangeAspect="1"/>
          </p:cNvPicPr>
          <p:nvPr/>
        </p:nvPicPr>
        <p:blipFill>
          <a:blip r:embed="rId3"/>
          <a:stretch>
            <a:fillRect/>
          </a:stretch>
        </p:blipFill>
        <p:spPr>
          <a:xfrm>
            <a:off x="6925503" y="2777262"/>
            <a:ext cx="3649732" cy="1303476"/>
          </a:xfrm>
          <a:prstGeom prst="rect">
            <a:avLst/>
          </a:prstGeom>
        </p:spPr>
      </p:pic>
    </p:spTree>
    <p:extLst>
      <p:ext uri="{BB962C8B-B14F-4D97-AF65-F5344CB8AC3E}">
        <p14:creationId xmlns:p14="http://schemas.microsoft.com/office/powerpoint/2010/main" val="5592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Loops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341632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Loop statements are used to execute the block of code repeatedly for a specified number of times or until it meets a specified condition. Loop statement are very useful to iterate over collection/list of items or to perform a task for multiple times. </a:t>
            </a:r>
          </a:p>
          <a:p>
            <a:pPr algn="l" fontAlgn="base"/>
            <a:r>
              <a:rPr lang="en-US" sz="2400" b="0" i="0" dirty="0">
                <a:solidFill>
                  <a:srgbClr val="414141"/>
                </a:solidFill>
                <a:effectLst/>
                <a:latin typeface="open sans" panose="020B0606030504020204" pitchFamily="34" charset="0"/>
              </a:rPr>
              <a:t>In Dart, we have following loop statements available-</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for loop</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for…in loop</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while loop</a:t>
            </a:r>
          </a:p>
          <a:p>
            <a:pPr marL="800100" lvl="1" indent="-342900" fontAlgn="base">
              <a:buFont typeface="Arial" panose="020B0604020202020204" pitchFamily="34" charset="0"/>
              <a:buChar char="•"/>
            </a:pPr>
            <a:r>
              <a:rPr lang="en-US" sz="2400" b="0" i="0" dirty="0">
                <a:solidFill>
                  <a:srgbClr val="414141"/>
                </a:solidFill>
                <a:effectLst/>
                <a:latin typeface="open sans" panose="020B0606030504020204" pitchFamily="34" charset="0"/>
              </a:rPr>
              <a:t>Dart do while loop</a:t>
            </a:r>
          </a:p>
        </p:txBody>
      </p:sp>
    </p:spTree>
    <p:extLst>
      <p:ext uri="{BB962C8B-B14F-4D97-AF65-F5344CB8AC3E}">
        <p14:creationId xmlns:p14="http://schemas.microsoft.com/office/powerpoint/2010/main" val="653192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for Loop</a:t>
            </a:r>
          </a:p>
        </p:txBody>
      </p:sp>
      <p:pic>
        <p:nvPicPr>
          <p:cNvPr id="4" name="Content Placeholder 3">
            <a:extLst>
              <a:ext uri="{FF2B5EF4-FFF2-40B4-BE49-F238E27FC236}">
                <a16:creationId xmlns:a16="http://schemas.microsoft.com/office/drawing/2014/main" id="{F63CB4B2-C81A-4B06-9AC9-71D332668B6A}"/>
              </a:ext>
            </a:extLst>
          </p:cNvPr>
          <p:cNvPicPr>
            <a:picLocks noGrp="1" noChangeAspect="1"/>
          </p:cNvPicPr>
          <p:nvPr>
            <p:ph idx="1"/>
          </p:nvPr>
        </p:nvPicPr>
        <p:blipFill>
          <a:blip r:embed="rId2"/>
          <a:stretch>
            <a:fillRect/>
          </a:stretch>
        </p:blipFill>
        <p:spPr>
          <a:xfrm>
            <a:off x="838200" y="1113183"/>
            <a:ext cx="5350565" cy="5746903"/>
          </a:xfrm>
        </p:spPr>
      </p:pic>
    </p:spTree>
    <p:extLst>
      <p:ext uri="{BB962C8B-B14F-4D97-AF65-F5344CB8AC3E}">
        <p14:creationId xmlns:p14="http://schemas.microsoft.com/office/powerpoint/2010/main" val="20788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a:t>
            </a:r>
            <a:r>
              <a:rPr lang="en-US" b="1" dirty="0" err="1"/>
              <a:t>for..in</a:t>
            </a:r>
            <a:r>
              <a:rPr lang="en-US" b="1" dirty="0"/>
              <a:t> (for-each in java) Loop</a:t>
            </a:r>
          </a:p>
        </p:txBody>
      </p:sp>
      <p:pic>
        <p:nvPicPr>
          <p:cNvPr id="7" name="Content Placeholder 6">
            <a:extLst>
              <a:ext uri="{FF2B5EF4-FFF2-40B4-BE49-F238E27FC236}">
                <a16:creationId xmlns:a16="http://schemas.microsoft.com/office/drawing/2014/main" id="{3F72F539-404A-41D3-99F1-3B9BD8CDF057}"/>
              </a:ext>
            </a:extLst>
          </p:cNvPr>
          <p:cNvPicPr>
            <a:picLocks noGrp="1" noChangeAspect="1"/>
          </p:cNvPicPr>
          <p:nvPr>
            <p:ph idx="1"/>
          </p:nvPr>
        </p:nvPicPr>
        <p:blipFill>
          <a:blip r:embed="rId2"/>
          <a:stretch>
            <a:fillRect/>
          </a:stretch>
        </p:blipFill>
        <p:spPr>
          <a:xfrm>
            <a:off x="838200" y="1113183"/>
            <a:ext cx="4568563" cy="5379692"/>
          </a:xfrm>
        </p:spPr>
      </p:pic>
    </p:spTree>
    <p:extLst>
      <p:ext uri="{BB962C8B-B14F-4D97-AF65-F5344CB8AC3E}">
        <p14:creationId xmlns:p14="http://schemas.microsoft.com/office/powerpoint/2010/main" val="109598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While Loop</a:t>
            </a:r>
          </a:p>
        </p:txBody>
      </p:sp>
      <p:pic>
        <p:nvPicPr>
          <p:cNvPr id="6" name="Content Placeholder 5">
            <a:extLst>
              <a:ext uri="{FF2B5EF4-FFF2-40B4-BE49-F238E27FC236}">
                <a16:creationId xmlns:a16="http://schemas.microsoft.com/office/drawing/2014/main" id="{852F379E-21B6-4FCB-B11A-00EB13BC760F}"/>
              </a:ext>
            </a:extLst>
          </p:cNvPr>
          <p:cNvPicPr>
            <a:picLocks noGrp="1" noChangeAspect="1"/>
          </p:cNvPicPr>
          <p:nvPr>
            <p:ph idx="1"/>
          </p:nvPr>
        </p:nvPicPr>
        <p:blipFill>
          <a:blip r:embed="rId2"/>
          <a:stretch>
            <a:fillRect/>
          </a:stretch>
        </p:blipFill>
        <p:spPr>
          <a:xfrm>
            <a:off x="838199" y="1113183"/>
            <a:ext cx="5230633" cy="5379692"/>
          </a:xfrm>
        </p:spPr>
      </p:pic>
    </p:spTree>
    <p:extLst>
      <p:ext uri="{BB962C8B-B14F-4D97-AF65-F5344CB8AC3E}">
        <p14:creationId xmlns:p14="http://schemas.microsoft.com/office/powerpoint/2010/main" val="3284960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do…while Loop</a:t>
            </a:r>
          </a:p>
        </p:txBody>
      </p:sp>
      <p:pic>
        <p:nvPicPr>
          <p:cNvPr id="7" name="Content Placeholder 6">
            <a:extLst>
              <a:ext uri="{FF2B5EF4-FFF2-40B4-BE49-F238E27FC236}">
                <a16:creationId xmlns:a16="http://schemas.microsoft.com/office/drawing/2014/main" id="{0E8A11E4-A554-4B9A-A85A-7B46B12AFA46}"/>
              </a:ext>
            </a:extLst>
          </p:cNvPr>
          <p:cNvPicPr>
            <a:picLocks noGrp="1" noChangeAspect="1"/>
          </p:cNvPicPr>
          <p:nvPr>
            <p:ph idx="1"/>
          </p:nvPr>
        </p:nvPicPr>
        <p:blipFill>
          <a:blip r:embed="rId2"/>
          <a:stretch>
            <a:fillRect/>
          </a:stretch>
        </p:blipFill>
        <p:spPr>
          <a:xfrm>
            <a:off x="838200" y="1113183"/>
            <a:ext cx="5101868" cy="5379692"/>
          </a:xfrm>
        </p:spPr>
      </p:pic>
    </p:spTree>
    <p:extLst>
      <p:ext uri="{BB962C8B-B14F-4D97-AF65-F5344CB8AC3E}">
        <p14:creationId xmlns:p14="http://schemas.microsoft.com/office/powerpoint/2010/main" val="392496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C1-517D-45A6-B5E6-29B82B3BDC11}"/>
              </a:ext>
            </a:extLst>
          </p:cNvPr>
          <p:cNvSpPr>
            <a:spLocks noGrp="1"/>
          </p:cNvSpPr>
          <p:nvPr>
            <p:ph type="title"/>
          </p:nvPr>
        </p:nvSpPr>
        <p:spPr/>
        <p:txBody>
          <a:bodyPr>
            <a:normAutofit/>
          </a:bodyPr>
          <a:lstStyle/>
          <a:p>
            <a:pPr algn="l"/>
            <a:r>
              <a:rPr lang="en-US" sz="3200" b="0" i="0" dirty="0">
                <a:effectLst/>
                <a:latin typeface="Arial" panose="020B0604020202020204" pitchFamily="34" charset="0"/>
              </a:rPr>
              <a:t>Environment (Setting Up the Local Environment)</a:t>
            </a:r>
          </a:p>
        </p:txBody>
      </p:sp>
      <p:sp>
        <p:nvSpPr>
          <p:cNvPr id="3" name="Content Placeholder 2">
            <a:extLst>
              <a:ext uri="{FF2B5EF4-FFF2-40B4-BE49-F238E27FC236}">
                <a16:creationId xmlns:a16="http://schemas.microsoft.com/office/drawing/2014/main" id="{AC856FB8-D263-40C2-90F8-B9E5982AA404}"/>
              </a:ext>
            </a:extLst>
          </p:cNvPr>
          <p:cNvSpPr>
            <a:spLocks noGrp="1"/>
          </p:cNvSpPr>
          <p:nvPr>
            <p:ph sz="half" idx="1"/>
          </p:nvPr>
        </p:nvSpPr>
        <p:spPr/>
        <p:txBody>
          <a:bodyPr>
            <a:normAutofit/>
          </a:bodyPr>
          <a:lstStyle/>
          <a:p>
            <a:r>
              <a:rPr lang="en-US" sz="2400" b="0" i="0" dirty="0">
                <a:solidFill>
                  <a:srgbClr val="000000"/>
                </a:solidFill>
                <a:effectLst/>
              </a:rPr>
              <a:t>The current stable version of Dart is </a:t>
            </a:r>
            <a:r>
              <a:rPr lang="en-US" sz="2400" b="1" dirty="0">
                <a:solidFill>
                  <a:srgbClr val="000000"/>
                </a:solidFill>
              </a:rPr>
              <a:t>2</a:t>
            </a:r>
            <a:r>
              <a:rPr lang="en-US" sz="2400" b="1" i="0" dirty="0">
                <a:solidFill>
                  <a:srgbClr val="000000"/>
                </a:solidFill>
                <a:effectLst/>
              </a:rPr>
              <a:t>.15.0</a:t>
            </a:r>
            <a:r>
              <a:rPr lang="en-US" sz="2400" b="0" i="0" dirty="0">
                <a:solidFill>
                  <a:srgbClr val="000000"/>
                </a:solidFill>
                <a:effectLst/>
              </a:rPr>
              <a:t>. The </a:t>
            </a:r>
            <a:r>
              <a:rPr lang="en-US" sz="2400" b="1" i="0" dirty="0">
                <a:solidFill>
                  <a:srgbClr val="000000"/>
                </a:solidFill>
                <a:effectLst/>
              </a:rPr>
              <a:t>dart SDK</a:t>
            </a:r>
            <a:r>
              <a:rPr lang="en-US" sz="2400" b="0" i="0" dirty="0">
                <a:solidFill>
                  <a:srgbClr val="000000"/>
                </a:solidFill>
                <a:effectLst/>
              </a:rPr>
              <a:t> can be downloaded from − </a:t>
            </a:r>
            <a:r>
              <a:rPr lang="en-US" sz="2400" b="0" i="0" dirty="0">
                <a:solidFill>
                  <a:srgbClr val="000000"/>
                </a:solidFill>
                <a:effectLst/>
                <a:hlinkClick r:id="rId2"/>
              </a:rPr>
              <a:t>https://dart.dev/get-dart</a:t>
            </a:r>
            <a:r>
              <a:rPr lang="en-US" sz="2400" b="0" i="0" dirty="0">
                <a:solidFill>
                  <a:srgbClr val="000000"/>
                </a:solidFill>
                <a:effectLst/>
              </a:rPr>
              <a:t>.</a:t>
            </a:r>
          </a:p>
          <a:p>
            <a:r>
              <a:rPr lang="en-US" sz="2400" b="0" i="0" dirty="0">
                <a:solidFill>
                  <a:srgbClr val="000000"/>
                </a:solidFill>
                <a:effectLst/>
              </a:rPr>
              <a:t>On completion of the SDK installation, set the PATH environment variable.</a:t>
            </a:r>
          </a:p>
          <a:p>
            <a:r>
              <a:rPr lang="en-US" sz="2400" b="0" i="0" dirty="0">
                <a:effectLst/>
              </a:rPr>
              <a:t>Verifying the Installation &gt; Open </a:t>
            </a:r>
            <a:r>
              <a:rPr lang="en-US" sz="2400" b="0" i="0" dirty="0" err="1">
                <a:effectLst/>
              </a:rPr>
              <a:t>cmd</a:t>
            </a:r>
            <a:r>
              <a:rPr lang="en-US" sz="2400" b="0" i="0" dirty="0">
                <a:effectLst/>
              </a:rPr>
              <a:t> and type </a:t>
            </a:r>
            <a:r>
              <a:rPr lang="en-US" sz="2400" b="1" i="0" dirty="0">
                <a:effectLst/>
                <a:latin typeface="Courier New" panose="02070309020205020404" pitchFamily="49" charset="0"/>
                <a:cs typeface="Courier New" panose="02070309020205020404" pitchFamily="49" charset="0"/>
              </a:rPr>
              <a:t>Dart</a:t>
            </a:r>
            <a:r>
              <a:rPr lang="en-US" sz="2400" b="1" i="0" dirty="0">
                <a:effectLst/>
                <a:cs typeface="Courier New" panose="02070309020205020404" pitchFamily="49" charset="0"/>
              </a:rPr>
              <a:t>.</a:t>
            </a:r>
            <a:endParaRPr lang="en-US" sz="2400" b="1" i="0" dirty="0">
              <a:solidFill>
                <a:srgbClr val="000000"/>
              </a:solidFill>
              <a:effectLst/>
              <a:cs typeface="Courier New" panose="02070309020205020404" pitchFamily="49" charset="0"/>
            </a:endParaRPr>
          </a:p>
          <a:p>
            <a:endParaRPr lang="en-US" sz="2400" b="0" i="0" u="none" strike="noStrike" dirty="0">
              <a:solidFill>
                <a:srgbClr val="313131"/>
              </a:solidFill>
              <a:effectLst/>
            </a:endParaRPr>
          </a:p>
        </p:txBody>
      </p:sp>
      <p:pic>
        <p:nvPicPr>
          <p:cNvPr id="14" name="Content Placeholder 13">
            <a:extLst>
              <a:ext uri="{FF2B5EF4-FFF2-40B4-BE49-F238E27FC236}">
                <a16:creationId xmlns:a16="http://schemas.microsoft.com/office/drawing/2014/main" id="{C26029E9-8A75-4C48-9597-D41BDBB0F7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8450" y="1690688"/>
            <a:ext cx="4229100" cy="3314700"/>
          </a:xfrm>
        </p:spPr>
      </p:pic>
      <p:sp>
        <p:nvSpPr>
          <p:cNvPr id="16" name="Rectangle 2">
            <a:extLst>
              <a:ext uri="{FF2B5EF4-FFF2-40B4-BE49-F238E27FC236}">
                <a16:creationId xmlns:a16="http://schemas.microsoft.com/office/drawing/2014/main" id="{EDC0822F-0230-469E-ADC6-FAD4757172B3}"/>
              </a:ext>
            </a:extLst>
          </p:cNvPr>
          <p:cNvSpPr>
            <a:spLocks noChangeArrowheads="1"/>
          </p:cNvSpPr>
          <p:nvPr/>
        </p:nvSpPr>
        <p:spPr bwMode="auto">
          <a:xfrm>
            <a:off x="6648449" y="5215928"/>
            <a:ext cx="4229099"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&lt;dart-</a:t>
            </a:r>
            <a:r>
              <a:rPr kumimoji="0" lang="en-US" altLang="en-US" sz="1100" b="0" i="0" u="none" strike="noStrike" cap="none" normalizeH="0" baseline="0" dirty="0" err="1">
                <a:ln>
                  <a:noFill/>
                </a:ln>
                <a:solidFill>
                  <a:schemeClr val="tx1"/>
                </a:solidFill>
                <a:effectLst/>
                <a:latin typeface="Courier New" panose="02070309020205020404" pitchFamily="49" charset="0"/>
              </a:rPr>
              <a:t>sdk</a:t>
            </a:r>
            <a:r>
              <a:rPr kumimoji="0" lang="en-US" altLang="en-US" sz="1100" b="0" i="0" u="none" strike="noStrike" cap="none" normalizeH="0" baseline="0" dirty="0">
                <a:ln>
                  <a:noFill/>
                </a:ln>
                <a:solidFill>
                  <a:schemeClr val="tx1"/>
                </a:solidFill>
                <a:effectLst/>
                <a:latin typeface="Courier New" panose="02070309020205020404" pitchFamily="49" charset="0"/>
              </a:rPr>
              <a:t>-path&gt;\bin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487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854075"/>
          </a:xfrm>
        </p:spPr>
        <p:txBody>
          <a:bodyPr>
            <a:normAutofit/>
          </a:bodyPr>
          <a:lstStyle/>
          <a:p>
            <a:pPr fontAlgn="base"/>
            <a:r>
              <a:rPr lang="en-US" b="1" dirty="0"/>
              <a:t>Defining a function In Dart</a:t>
            </a:r>
          </a:p>
        </p:txBody>
      </p:sp>
      <p:pic>
        <p:nvPicPr>
          <p:cNvPr id="9" name="Content Placeholder 8">
            <a:extLst>
              <a:ext uri="{FF2B5EF4-FFF2-40B4-BE49-F238E27FC236}">
                <a16:creationId xmlns:a16="http://schemas.microsoft.com/office/drawing/2014/main" id="{D78359D0-0814-4FD6-BD3E-448D15F577BD}"/>
              </a:ext>
            </a:extLst>
          </p:cNvPr>
          <p:cNvPicPr>
            <a:picLocks noGrp="1" noChangeAspect="1"/>
          </p:cNvPicPr>
          <p:nvPr>
            <p:ph sz="half" idx="1"/>
          </p:nvPr>
        </p:nvPicPr>
        <p:blipFill>
          <a:blip r:embed="rId2"/>
          <a:stretch>
            <a:fillRect/>
          </a:stretch>
        </p:blipFill>
        <p:spPr>
          <a:xfrm>
            <a:off x="799228" y="1219200"/>
            <a:ext cx="6396702" cy="2668688"/>
          </a:xfrm>
        </p:spPr>
      </p:pic>
      <p:pic>
        <p:nvPicPr>
          <p:cNvPr id="11" name="Content Placeholder 10">
            <a:extLst>
              <a:ext uri="{FF2B5EF4-FFF2-40B4-BE49-F238E27FC236}">
                <a16:creationId xmlns:a16="http://schemas.microsoft.com/office/drawing/2014/main" id="{125104E5-AB9C-4BD6-ABA6-4BA68F2273C5}"/>
              </a:ext>
            </a:extLst>
          </p:cNvPr>
          <p:cNvPicPr>
            <a:picLocks noGrp="1" noChangeAspect="1"/>
          </p:cNvPicPr>
          <p:nvPr>
            <p:ph sz="half" idx="2"/>
          </p:nvPr>
        </p:nvPicPr>
        <p:blipFill>
          <a:blip r:embed="rId3"/>
          <a:stretch>
            <a:fillRect/>
          </a:stretch>
        </p:blipFill>
        <p:spPr>
          <a:xfrm>
            <a:off x="838200" y="3853070"/>
            <a:ext cx="5009322" cy="2827484"/>
          </a:xfrm>
        </p:spPr>
      </p:pic>
    </p:spTree>
    <p:extLst>
      <p:ext uri="{BB962C8B-B14F-4D97-AF65-F5344CB8AC3E}">
        <p14:creationId xmlns:p14="http://schemas.microsoft.com/office/powerpoint/2010/main" val="69129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Passing Arguments to Function</a:t>
            </a:r>
          </a:p>
        </p:txBody>
      </p:sp>
      <p:pic>
        <p:nvPicPr>
          <p:cNvPr id="9" name="Content Placeholder 8">
            <a:extLst>
              <a:ext uri="{FF2B5EF4-FFF2-40B4-BE49-F238E27FC236}">
                <a16:creationId xmlns:a16="http://schemas.microsoft.com/office/drawing/2014/main" id="{A552DDF8-F9EA-48E7-9C4D-05FF289D53FF}"/>
              </a:ext>
            </a:extLst>
          </p:cNvPr>
          <p:cNvPicPr>
            <a:picLocks noGrp="1" noChangeAspect="1"/>
          </p:cNvPicPr>
          <p:nvPr>
            <p:ph idx="1"/>
          </p:nvPr>
        </p:nvPicPr>
        <p:blipFill>
          <a:blip r:embed="rId2"/>
          <a:stretch>
            <a:fillRect/>
          </a:stretch>
        </p:blipFill>
        <p:spPr>
          <a:xfrm>
            <a:off x="838199" y="1113183"/>
            <a:ext cx="10515601" cy="4650401"/>
          </a:xfrm>
        </p:spPr>
      </p:pic>
    </p:spTree>
    <p:extLst>
      <p:ext uri="{BB962C8B-B14F-4D97-AF65-F5344CB8AC3E}">
        <p14:creationId xmlns:p14="http://schemas.microsoft.com/office/powerpoint/2010/main" val="2191867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Return Value from Function</a:t>
            </a:r>
          </a:p>
        </p:txBody>
      </p:sp>
      <p:pic>
        <p:nvPicPr>
          <p:cNvPr id="6" name="Content Placeholder 5">
            <a:extLst>
              <a:ext uri="{FF2B5EF4-FFF2-40B4-BE49-F238E27FC236}">
                <a16:creationId xmlns:a16="http://schemas.microsoft.com/office/drawing/2014/main" id="{69A070F6-65DC-4A3A-90B2-261982E261B6}"/>
              </a:ext>
            </a:extLst>
          </p:cNvPr>
          <p:cNvPicPr>
            <a:picLocks noGrp="1" noChangeAspect="1"/>
          </p:cNvPicPr>
          <p:nvPr>
            <p:ph idx="1"/>
          </p:nvPr>
        </p:nvPicPr>
        <p:blipFill>
          <a:blip r:embed="rId2"/>
          <a:stretch>
            <a:fillRect/>
          </a:stretch>
        </p:blipFill>
        <p:spPr>
          <a:xfrm>
            <a:off x="838200" y="1113183"/>
            <a:ext cx="6874565" cy="4913624"/>
          </a:xfrm>
        </p:spPr>
      </p:pic>
    </p:spTree>
    <p:extLst>
      <p:ext uri="{BB962C8B-B14F-4D97-AF65-F5344CB8AC3E}">
        <p14:creationId xmlns:p14="http://schemas.microsoft.com/office/powerpoint/2010/main" val="1304347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Complete Function In Action</a:t>
            </a:r>
          </a:p>
        </p:txBody>
      </p:sp>
      <p:pic>
        <p:nvPicPr>
          <p:cNvPr id="7" name="Content Placeholder 6">
            <a:extLst>
              <a:ext uri="{FF2B5EF4-FFF2-40B4-BE49-F238E27FC236}">
                <a16:creationId xmlns:a16="http://schemas.microsoft.com/office/drawing/2014/main" id="{D4BFCD7D-B404-43B0-829B-6840714BAF50}"/>
              </a:ext>
            </a:extLst>
          </p:cNvPr>
          <p:cNvPicPr>
            <a:picLocks noGrp="1" noChangeAspect="1"/>
          </p:cNvPicPr>
          <p:nvPr>
            <p:ph idx="1"/>
          </p:nvPr>
        </p:nvPicPr>
        <p:blipFill>
          <a:blip r:embed="rId2"/>
          <a:stretch>
            <a:fillRect/>
          </a:stretch>
        </p:blipFill>
        <p:spPr>
          <a:xfrm>
            <a:off x="838200" y="1113183"/>
            <a:ext cx="9326217" cy="5664090"/>
          </a:xfrm>
        </p:spPr>
      </p:pic>
    </p:spTree>
    <p:extLst>
      <p:ext uri="{BB962C8B-B14F-4D97-AF65-F5344CB8AC3E}">
        <p14:creationId xmlns:p14="http://schemas.microsoft.com/office/powerpoint/2010/main" val="2108641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1211884"/>
          </a:xfrm>
        </p:spPr>
        <p:txBody>
          <a:bodyPr>
            <a:normAutofit fontScale="90000"/>
          </a:bodyPr>
          <a:lstStyle/>
          <a:p>
            <a:pPr fontAlgn="base"/>
            <a:r>
              <a:rPr lang="en-US" b="1" dirty="0"/>
              <a:t>Dart function without Parameters and Without Return value</a:t>
            </a:r>
          </a:p>
        </p:txBody>
      </p:sp>
      <p:pic>
        <p:nvPicPr>
          <p:cNvPr id="6" name="Content Placeholder 5">
            <a:extLst>
              <a:ext uri="{FF2B5EF4-FFF2-40B4-BE49-F238E27FC236}">
                <a16:creationId xmlns:a16="http://schemas.microsoft.com/office/drawing/2014/main" id="{8F247E09-A96C-4511-BDAA-125C9639D761}"/>
              </a:ext>
            </a:extLst>
          </p:cNvPr>
          <p:cNvPicPr>
            <a:picLocks noGrp="1" noChangeAspect="1"/>
          </p:cNvPicPr>
          <p:nvPr>
            <p:ph idx="1"/>
          </p:nvPr>
        </p:nvPicPr>
        <p:blipFill rotWithShape="1">
          <a:blip r:embed="rId2"/>
          <a:srcRect b="57842"/>
          <a:stretch/>
        </p:blipFill>
        <p:spPr>
          <a:xfrm>
            <a:off x="838200" y="1577009"/>
            <a:ext cx="5110234" cy="2360192"/>
          </a:xfrm>
        </p:spPr>
      </p:pic>
      <p:pic>
        <p:nvPicPr>
          <p:cNvPr id="9" name="Picture 8">
            <a:extLst>
              <a:ext uri="{FF2B5EF4-FFF2-40B4-BE49-F238E27FC236}">
                <a16:creationId xmlns:a16="http://schemas.microsoft.com/office/drawing/2014/main" id="{48E135A3-48D2-466A-A8B4-6CFCBCA38EC1}"/>
              </a:ext>
            </a:extLst>
          </p:cNvPr>
          <p:cNvPicPr>
            <a:picLocks noChangeAspect="1"/>
          </p:cNvPicPr>
          <p:nvPr/>
        </p:nvPicPr>
        <p:blipFill rotWithShape="1">
          <a:blip r:embed="rId2"/>
          <a:srcRect t="42593"/>
          <a:stretch/>
        </p:blipFill>
        <p:spPr>
          <a:xfrm>
            <a:off x="6374295" y="1577009"/>
            <a:ext cx="5110234" cy="3207026"/>
          </a:xfrm>
          <a:prstGeom prst="rect">
            <a:avLst/>
          </a:prstGeom>
        </p:spPr>
      </p:pic>
    </p:spTree>
    <p:extLst>
      <p:ext uri="{BB962C8B-B14F-4D97-AF65-F5344CB8AC3E}">
        <p14:creationId xmlns:p14="http://schemas.microsoft.com/office/powerpoint/2010/main" val="194998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Optional Positional Parameter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56966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Optional positional parameters can be specified by having individual parameter separated by commas and enclosed within square brackets (</a:t>
            </a:r>
            <a:r>
              <a:rPr lang="en-US" sz="2400" b="1" i="0" dirty="0">
                <a:solidFill>
                  <a:srgbClr val="414141"/>
                </a:solidFill>
                <a:effectLst/>
                <a:latin typeface="open sans" panose="020B0606030504020204" pitchFamily="34" charset="0"/>
              </a:rPr>
              <a:t>[]</a:t>
            </a:r>
            <a:r>
              <a:rPr lang="en-US" sz="2400" b="0" i="0" dirty="0">
                <a:solidFill>
                  <a:srgbClr val="414141"/>
                </a:solidFill>
                <a:effectLst/>
                <a:latin typeface="open sans" panose="020B0606030504020204" pitchFamily="34" charset="0"/>
              </a:rPr>
              <a:t>). Calling a function having optional positional parameters defined may specify a variable number of arguments.</a:t>
            </a:r>
          </a:p>
        </p:txBody>
      </p:sp>
      <p:pic>
        <p:nvPicPr>
          <p:cNvPr id="6" name="Content Placeholder 5">
            <a:extLst>
              <a:ext uri="{FF2B5EF4-FFF2-40B4-BE49-F238E27FC236}">
                <a16:creationId xmlns:a16="http://schemas.microsoft.com/office/drawing/2014/main" id="{DD8E0E53-1E02-4246-B4E0-BACCC71E5F85}"/>
              </a:ext>
            </a:extLst>
          </p:cNvPr>
          <p:cNvPicPr>
            <a:picLocks noGrp="1" noChangeAspect="1"/>
          </p:cNvPicPr>
          <p:nvPr>
            <p:ph idx="1"/>
          </p:nvPr>
        </p:nvPicPr>
        <p:blipFill>
          <a:blip r:embed="rId2"/>
          <a:stretch>
            <a:fillRect/>
          </a:stretch>
        </p:blipFill>
        <p:spPr>
          <a:xfrm>
            <a:off x="838200" y="2678185"/>
            <a:ext cx="10834637" cy="1565003"/>
          </a:xfrm>
        </p:spPr>
      </p:pic>
    </p:spTree>
    <p:extLst>
      <p:ext uri="{BB962C8B-B14F-4D97-AF65-F5344CB8AC3E}">
        <p14:creationId xmlns:p14="http://schemas.microsoft.com/office/powerpoint/2010/main" val="3308093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Optional Positional Parameter</a:t>
            </a:r>
          </a:p>
        </p:txBody>
      </p:sp>
      <p:pic>
        <p:nvPicPr>
          <p:cNvPr id="8" name="Content Placeholder 7">
            <a:extLst>
              <a:ext uri="{FF2B5EF4-FFF2-40B4-BE49-F238E27FC236}">
                <a16:creationId xmlns:a16="http://schemas.microsoft.com/office/drawing/2014/main" id="{A972A4D6-3F35-43AD-8040-8B3E66EA5212}"/>
              </a:ext>
            </a:extLst>
          </p:cNvPr>
          <p:cNvPicPr>
            <a:picLocks noGrp="1" noChangeAspect="1"/>
          </p:cNvPicPr>
          <p:nvPr>
            <p:ph idx="1"/>
          </p:nvPr>
        </p:nvPicPr>
        <p:blipFill rotWithShape="1">
          <a:blip r:embed="rId2"/>
          <a:srcRect b="43250"/>
          <a:stretch/>
        </p:blipFill>
        <p:spPr>
          <a:xfrm>
            <a:off x="838200" y="1113182"/>
            <a:ext cx="9080096" cy="2911735"/>
          </a:xfrm>
        </p:spPr>
      </p:pic>
      <p:pic>
        <p:nvPicPr>
          <p:cNvPr id="10" name="Picture 9">
            <a:extLst>
              <a:ext uri="{FF2B5EF4-FFF2-40B4-BE49-F238E27FC236}">
                <a16:creationId xmlns:a16="http://schemas.microsoft.com/office/drawing/2014/main" id="{1EA2EA22-84F0-45FE-A95D-4800170FD392}"/>
              </a:ext>
            </a:extLst>
          </p:cNvPr>
          <p:cNvPicPr>
            <a:picLocks noChangeAspect="1"/>
          </p:cNvPicPr>
          <p:nvPr/>
        </p:nvPicPr>
        <p:blipFill rotWithShape="1">
          <a:blip r:embed="rId2"/>
          <a:srcRect t="58810"/>
          <a:stretch/>
        </p:blipFill>
        <p:spPr>
          <a:xfrm>
            <a:off x="838200" y="4024918"/>
            <a:ext cx="10603643" cy="2467957"/>
          </a:xfrm>
          <a:prstGeom prst="rect">
            <a:avLst/>
          </a:prstGeom>
        </p:spPr>
      </p:pic>
    </p:spTree>
    <p:extLst>
      <p:ext uri="{BB962C8B-B14F-4D97-AF65-F5344CB8AC3E}">
        <p14:creationId xmlns:p14="http://schemas.microsoft.com/office/powerpoint/2010/main" val="385565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Optional named parameter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Named positional parameters can be specified by having individual parameter name separated by commas and enclosed within curly brackets (</a:t>
            </a:r>
            <a:r>
              <a:rPr lang="en-US" sz="2400" b="1" i="0" dirty="0">
                <a:solidFill>
                  <a:srgbClr val="414141"/>
                </a:solidFill>
                <a:effectLst/>
                <a:latin typeface="open sans" panose="020B0606030504020204" pitchFamily="34" charset="0"/>
              </a:rPr>
              <a:t>{ }</a:t>
            </a:r>
            <a:r>
              <a:rPr lang="en-US" sz="2400" b="0" i="0" dirty="0">
                <a:solidFill>
                  <a:srgbClr val="414141"/>
                </a:solidFill>
                <a:effectLst/>
                <a:latin typeface="open sans" panose="020B0606030504020204" pitchFamily="34" charset="0"/>
              </a:rPr>
              <a:t>).</a:t>
            </a:r>
          </a:p>
        </p:txBody>
      </p:sp>
      <p:pic>
        <p:nvPicPr>
          <p:cNvPr id="8" name="Content Placeholder 7">
            <a:extLst>
              <a:ext uri="{FF2B5EF4-FFF2-40B4-BE49-F238E27FC236}">
                <a16:creationId xmlns:a16="http://schemas.microsoft.com/office/drawing/2014/main" id="{BCD6AA78-4956-4CE6-9F78-1937A2CF7C4D}"/>
              </a:ext>
            </a:extLst>
          </p:cNvPr>
          <p:cNvPicPr>
            <a:picLocks noGrp="1" noChangeAspect="1"/>
          </p:cNvPicPr>
          <p:nvPr>
            <p:ph idx="1"/>
          </p:nvPr>
        </p:nvPicPr>
        <p:blipFill rotWithShape="1">
          <a:blip r:embed="rId2"/>
          <a:srcRect r="39891" b="54067"/>
          <a:stretch/>
        </p:blipFill>
        <p:spPr>
          <a:xfrm>
            <a:off x="838199" y="2470735"/>
            <a:ext cx="10626345" cy="1531421"/>
          </a:xfrm>
        </p:spPr>
      </p:pic>
    </p:spTree>
    <p:extLst>
      <p:ext uri="{BB962C8B-B14F-4D97-AF65-F5344CB8AC3E}">
        <p14:creationId xmlns:p14="http://schemas.microsoft.com/office/powerpoint/2010/main" val="3355339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Optional named parameter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56966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Calling a function having optional named parameters, the individual parameter’s name must be specified while the value is being passed. Names are specified using </a:t>
            </a:r>
            <a:r>
              <a:rPr lang="en-US" sz="2400" b="1" i="0" dirty="0" err="1">
                <a:solidFill>
                  <a:srgbClr val="414141"/>
                </a:solidFill>
                <a:effectLst/>
                <a:latin typeface="open sans" panose="020B0606030504020204" pitchFamily="34" charset="0"/>
              </a:rPr>
              <a:t>parameter:value</a:t>
            </a:r>
            <a:r>
              <a:rPr lang="en-US" sz="2400" b="0" i="0" dirty="0">
                <a:solidFill>
                  <a:srgbClr val="414141"/>
                </a:solidFill>
                <a:effectLst/>
                <a:latin typeface="open sans" panose="020B0606030504020204" pitchFamily="34" charset="0"/>
              </a:rPr>
              <a:t>. The sequence of passing the parameter(s) does not matter.</a:t>
            </a:r>
          </a:p>
        </p:txBody>
      </p:sp>
      <p:pic>
        <p:nvPicPr>
          <p:cNvPr id="6" name="Content Placeholder 5">
            <a:extLst>
              <a:ext uri="{FF2B5EF4-FFF2-40B4-BE49-F238E27FC236}">
                <a16:creationId xmlns:a16="http://schemas.microsoft.com/office/drawing/2014/main" id="{845469E5-5E31-4E57-A3B2-B46E68E9B01F}"/>
              </a:ext>
            </a:extLst>
          </p:cNvPr>
          <p:cNvPicPr>
            <a:picLocks noGrp="1" noChangeAspect="1"/>
          </p:cNvPicPr>
          <p:nvPr>
            <p:ph idx="1"/>
          </p:nvPr>
        </p:nvPicPr>
        <p:blipFill>
          <a:blip r:embed="rId2"/>
          <a:stretch>
            <a:fillRect/>
          </a:stretch>
        </p:blipFill>
        <p:spPr>
          <a:xfrm>
            <a:off x="838200" y="2682843"/>
            <a:ext cx="6757108" cy="3810032"/>
          </a:xfrm>
        </p:spPr>
      </p:pic>
      <p:pic>
        <p:nvPicPr>
          <p:cNvPr id="10" name="Picture 9">
            <a:extLst>
              <a:ext uri="{FF2B5EF4-FFF2-40B4-BE49-F238E27FC236}">
                <a16:creationId xmlns:a16="http://schemas.microsoft.com/office/drawing/2014/main" id="{A72714A8-759E-4C8E-9F63-4C9D80B09393}"/>
              </a:ext>
            </a:extLst>
          </p:cNvPr>
          <p:cNvPicPr>
            <a:picLocks noChangeAspect="1"/>
          </p:cNvPicPr>
          <p:nvPr/>
        </p:nvPicPr>
        <p:blipFill>
          <a:blip r:embed="rId3"/>
          <a:stretch>
            <a:fillRect/>
          </a:stretch>
        </p:blipFill>
        <p:spPr>
          <a:xfrm>
            <a:off x="7545795" y="2682843"/>
            <a:ext cx="4176556" cy="3976481"/>
          </a:xfrm>
          <a:prstGeom prst="rect">
            <a:avLst/>
          </a:prstGeom>
        </p:spPr>
      </p:pic>
    </p:spTree>
    <p:extLst>
      <p:ext uri="{BB962C8B-B14F-4D97-AF65-F5344CB8AC3E}">
        <p14:creationId xmlns:p14="http://schemas.microsoft.com/office/powerpoint/2010/main" val="240420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Anonymous Functions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341632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most of the functions we have seen are named functions; we can also create nameless function knows as anonymous function, lambda or closure. An anonymous function is like named function but they do not have name associated with it. An anonymous function can have zero or more parameters with optional type annotations.</a:t>
            </a:r>
          </a:p>
          <a:p>
            <a:pPr algn="l" fontAlgn="base"/>
            <a:r>
              <a:rPr lang="en-US" sz="2400" b="0" i="0" dirty="0">
                <a:solidFill>
                  <a:srgbClr val="414141"/>
                </a:solidFill>
                <a:effectLst/>
                <a:latin typeface="open sans" panose="020B0606030504020204" pitchFamily="34" charset="0"/>
              </a:rPr>
              <a:t>An anonymous functions consists of self-contained blocks of code and that can passed around in our code as a function parameters. In Dart, we can assign an anonymous function to constants or variables, later we can access or retrieve the value of closure based on our requirements.</a:t>
            </a:r>
          </a:p>
        </p:txBody>
      </p:sp>
      <p:pic>
        <p:nvPicPr>
          <p:cNvPr id="8" name="Content Placeholder 7">
            <a:extLst>
              <a:ext uri="{FF2B5EF4-FFF2-40B4-BE49-F238E27FC236}">
                <a16:creationId xmlns:a16="http://schemas.microsoft.com/office/drawing/2014/main" id="{C9ED3CEE-A611-45C9-A82B-B3F5CF708C3D}"/>
              </a:ext>
            </a:extLst>
          </p:cNvPr>
          <p:cNvPicPr>
            <a:picLocks noGrp="1" noChangeAspect="1"/>
          </p:cNvPicPr>
          <p:nvPr>
            <p:ph idx="1"/>
          </p:nvPr>
        </p:nvPicPr>
        <p:blipFill>
          <a:blip r:embed="rId2"/>
          <a:stretch>
            <a:fillRect/>
          </a:stretch>
        </p:blipFill>
        <p:spPr>
          <a:xfrm>
            <a:off x="838200" y="4529502"/>
            <a:ext cx="3786809" cy="1968285"/>
          </a:xfrm>
        </p:spPr>
      </p:pic>
    </p:spTree>
    <p:extLst>
      <p:ext uri="{BB962C8B-B14F-4D97-AF65-F5344CB8AC3E}">
        <p14:creationId xmlns:p14="http://schemas.microsoft.com/office/powerpoint/2010/main" val="5664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8BBF-4B72-420D-A264-691037E9CF96}"/>
              </a:ext>
            </a:extLst>
          </p:cNvPr>
          <p:cNvSpPr>
            <a:spLocks noGrp="1"/>
          </p:cNvSpPr>
          <p:nvPr>
            <p:ph type="title"/>
          </p:nvPr>
        </p:nvSpPr>
        <p:spPr>
          <a:xfrm>
            <a:off x="838200" y="365126"/>
            <a:ext cx="10515600" cy="774561"/>
          </a:xfrm>
        </p:spPr>
        <p:txBody>
          <a:bodyPr>
            <a:normAutofit/>
          </a:bodyPr>
          <a:lstStyle/>
          <a:p>
            <a:r>
              <a:rPr lang="en-US" sz="3200" b="0" i="0" dirty="0">
                <a:effectLst/>
                <a:latin typeface="Arial" panose="020B0604020202020204" pitchFamily="34" charset="0"/>
              </a:rPr>
              <a:t>Data Types in dart</a:t>
            </a:r>
            <a:endParaRPr lang="en-US" sz="3200" dirty="0"/>
          </a:p>
        </p:txBody>
      </p:sp>
      <p:sp>
        <p:nvSpPr>
          <p:cNvPr id="3" name="Content Placeholder 2">
            <a:extLst>
              <a:ext uri="{FF2B5EF4-FFF2-40B4-BE49-F238E27FC236}">
                <a16:creationId xmlns:a16="http://schemas.microsoft.com/office/drawing/2014/main" id="{52EC1A61-ECC1-41A2-9C63-70845C50CD15}"/>
              </a:ext>
            </a:extLst>
          </p:cNvPr>
          <p:cNvSpPr>
            <a:spLocks noGrp="1"/>
          </p:cNvSpPr>
          <p:nvPr>
            <p:ph idx="1"/>
          </p:nvPr>
        </p:nvSpPr>
        <p:spPr>
          <a:xfrm>
            <a:off x="838200" y="1139686"/>
            <a:ext cx="10515600" cy="4969565"/>
          </a:xfrm>
        </p:spPr>
        <p:txBody>
          <a:bodyPr>
            <a:noAutofit/>
          </a:bodyPr>
          <a:lstStyle/>
          <a:p>
            <a:pPr marL="0" indent="0">
              <a:buNone/>
            </a:pPr>
            <a:r>
              <a:rPr lang="en-US" sz="2000" i="0" dirty="0">
                <a:solidFill>
                  <a:srgbClr val="000000"/>
                </a:solidFill>
                <a:effectLst/>
              </a:rPr>
              <a:t>One of the most fundamental characteristics of a programming language is the set of data types it supports. These are the type of values that can be represented and manipulated in a programming language.</a:t>
            </a:r>
          </a:p>
          <a:p>
            <a:pPr marL="0" indent="0" algn="just">
              <a:buNone/>
            </a:pPr>
            <a:r>
              <a:rPr lang="en-US" sz="2000" i="0" dirty="0">
                <a:solidFill>
                  <a:srgbClr val="000000"/>
                </a:solidFill>
                <a:effectLst/>
              </a:rPr>
              <a:t>The Dart language supports the following types−</a:t>
            </a:r>
          </a:p>
          <a:p>
            <a:pPr lvl="1"/>
            <a:r>
              <a:rPr lang="en-US" sz="2000" i="0" dirty="0">
                <a:effectLst/>
              </a:rPr>
              <a:t>Numbers</a:t>
            </a:r>
          </a:p>
          <a:p>
            <a:pPr lvl="2"/>
            <a:r>
              <a:rPr lang="en-US" i="0" dirty="0">
                <a:solidFill>
                  <a:srgbClr val="000000"/>
                </a:solidFill>
                <a:effectLst/>
              </a:rPr>
              <a:t>Integer </a:t>
            </a:r>
          </a:p>
          <a:p>
            <a:pPr lvl="2"/>
            <a:r>
              <a:rPr lang="en-US" i="0" dirty="0">
                <a:solidFill>
                  <a:srgbClr val="000000"/>
                </a:solidFill>
                <a:effectLst/>
              </a:rPr>
              <a:t>Double  </a:t>
            </a:r>
            <a:endParaRPr lang="en-US" i="0" dirty="0">
              <a:effectLst/>
            </a:endParaRPr>
          </a:p>
          <a:p>
            <a:pPr lvl="1"/>
            <a:r>
              <a:rPr lang="en-US" sz="2000" i="0" dirty="0">
                <a:effectLst/>
              </a:rPr>
              <a:t>Strings</a:t>
            </a:r>
          </a:p>
          <a:p>
            <a:pPr lvl="1"/>
            <a:r>
              <a:rPr lang="en-US" sz="2000" i="0" dirty="0">
                <a:effectLst/>
              </a:rPr>
              <a:t>Booleans</a:t>
            </a:r>
          </a:p>
          <a:p>
            <a:pPr lvl="1"/>
            <a:r>
              <a:rPr lang="en-US" sz="2000" i="0" dirty="0">
                <a:effectLst/>
              </a:rPr>
              <a:t>Lists</a:t>
            </a:r>
          </a:p>
          <a:p>
            <a:pPr lvl="1"/>
            <a:r>
              <a:rPr lang="en-US" sz="2000" i="0" dirty="0">
                <a:effectLst/>
              </a:rPr>
              <a:t>Maps</a:t>
            </a:r>
          </a:p>
          <a:p>
            <a:pPr lvl="1"/>
            <a:r>
              <a:rPr lang="en-US" sz="2000" dirty="0"/>
              <a:t>Dynamic </a:t>
            </a:r>
            <a:endParaRPr lang="en-US" sz="2000" i="0" dirty="0">
              <a:effectLst/>
            </a:endParaRPr>
          </a:p>
          <a:p>
            <a:pPr marL="0" indent="0">
              <a:buNone/>
            </a:pPr>
            <a:r>
              <a:rPr lang="en-US" sz="2000" b="0" i="0" dirty="0">
                <a:solidFill>
                  <a:srgbClr val="000000"/>
                </a:solidFill>
                <a:effectLst/>
              </a:rPr>
              <a:t>Dart is an optionally typed language. If the type of a variable is not explicitly specified, the variable’s type is </a:t>
            </a:r>
            <a:r>
              <a:rPr lang="en-US" sz="2000" b="1" i="0" dirty="0">
                <a:solidFill>
                  <a:srgbClr val="000000"/>
                </a:solidFill>
                <a:effectLst/>
              </a:rPr>
              <a:t>dynamic</a:t>
            </a:r>
            <a:r>
              <a:rPr lang="en-US" sz="2000" b="0" i="0" dirty="0">
                <a:solidFill>
                  <a:srgbClr val="000000"/>
                </a:solidFill>
                <a:effectLst/>
              </a:rPr>
              <a:t>. The </a:t>
            </a:r>
            <a:r>
              <a:rPr lang="en-US" sz="2000" b="1" i="0" dirty="0">
                <a:solidFill>
                  <a:srgbClr val="000000"/>
                </a:solidFill>
                <a:effectLst/>
              </a:rPr>
              <a:t>dynamic</a:t>
            </a:r>
            <a:r>
              <a:rPr lang="en-US" sz="2000" b="0" i="0" dirty="0">
                <a:solidFill>
                  <a:srgbClr val="000000"/>
                </a:solidFill>
                <a:effectLst/>
              </a:rPr>
              <a:t> keyword can also be used as a type annotation explicitly.</a:t>
            </a:r>
            <a:endParaRPr lang="en-US" sz="2000" i="0" dirty="0">
              <a:effectLst/>
            </a:endParaRPr>
          </a:p>
        </p:txBody>
      </p:sp>
    </p:spTree>
    <p:extLst>
      <p:ext uri="{BB962C8B-B14F-4D97-AF65-F5344CB8AC3E}">
        <p14:creationId xmlns:p14="http://schemas.microsoft.com/office/powerpoint/2010/main" val="2455525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Anonymous Functions - Example</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569660"/>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bellow example defines an anonymous function with an untyped parameter, item. The function, invoked for each item in the list, prints a string that includes the value at the specified index. When we run the above Dart program, we will see following output.</a:t>
            </a:r>
          </a:p>
        </p:txBody>
      </p:sp>
      <p:pic>
        <p:nvPicPr>
          <p:cNvPr id="6" name="Content Placeholder 5">
            <a:extLst>
              <a:ext uri="{FF2B5EF4-FFF2-40B4-BE49-F238E27FC236}">
                <a16:creationId xmlns:a16="http://schemas.microsoft.com/office/drawing/2014/main" id="{6E562FCA-9D59-46F6-ACB6-0CC5C6FEA18E}"/>
              </a:ext>
            </a:extLst>
          </p:cNvPr>
          <p:cNvPicPr>
            <a:picLocks noGrp="1" noChangeAspect="1"/>
          </p:cNvPicPr>
          <p:nvPr>
            <p:ph idx="1"/>
          </p:nvPr>
        </p:nvPicPr>
        <p:blipFill>
          <a:blip r:embed="rId2"/>
          <a:stretch>
            <a:fillRect/>
          </a:stretch>
        </p:blipFill>
        <p:spPr>
          <a:xfrm>
            <a:off x="838199" y="2682842"/>
            <a:ext cx="5506049" cy="2366236"/>
          </a:xfrm>
        </p:spPr>
      </p:pic>
      <p:pic>
        <p:nvPicPr>
          <p:cNvPr id="10" name="Picture 9">
            <a:extLst>
              <a:ext uri="{FF2B5EF4-FFF2-40B4-BE49-F238E27FC236}">
                <a16:creationId xmlns:a16="http://schemas.microsoft.com/office/drawing/2014/main" id="{618DA57D-613C-4BA1-9282-2798ED6183E0}"/>
              </a:ext>
            </a:extLst>
          </p:cNvPr>
          <p:cNvPicPr>
            <a:picLocks noChangeAspect="1"/>
          </p:cNvPicPr>
          <p:nvPr/>
        </p:nvPicPr>
        <p:blipFill>
          <a:blip r:embed="rId3"/>
          <a:stretch>
            <a:fillRect/>
          </a:stretch>
        </p:blipFill>
        <p:spPr>
          <a:xfrm>
            <a:off x="6587838" y="2682842"/>
            <a:ext cx="4196363" cy="2512010"/>
          </a:xfrm>
          <a:prstGeom prst="rect">
            <a:avLst/>
          </a:prstGeom>
        </p:spPr>
      </p:pic>
    </p:spTree>
    <p:extLst>
      <p:ext uri="{BB962C8B-B14F-4D97-AF65-F5344CB8AC3E}">
        <p14:creationId xmlns:p14="http://schemas.microsoft.com/office/powerpoint/2010/main" val="189822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main() Function</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524315"/>
          </a:xfrm>
          <a:prstGeom prst="rect">
            <a:avLst/>
          </a:prstGeom>
          <a:noFill/>
        </p:spPr>
        <p:txBody>
          <a:bodyPr wrap="square" rtlCol="0">
            <a:spAutoFit/>
          </a:bodyPr>
          <a:lstStyle/>
          <a:p>
            <a:pPr fontAlgn="base"/>
            <a:r>
              <a:rPr lang="en-US" sz="2400" dirty="0">
                <a:solidFill>
                  <a:srgbClr val="414141"/>
                </a:solidFill>
                <a:latin typeface="open sans" panose="020B0606030504020204" pitchFamily="34" charset="0"/>
              </a:rPr>
              <a:t>This is the most vital part of each and every Dart program, it is mandatory for every Dart program to have a top-level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definition. There can be only one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in Dart program. It serves as the entry point for every Dart program or app; the execution of a Dart program or application starts with the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The Dart program can not be executed without the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The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is responsible for the execution of all the user defined statement, functions and library functions. The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further structured into variable declaration, function declaration and user defined executable statements. The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 returns </a:t>
            </a:r>
            <a:r>
              <a:rPr lang="en-US" sz="2400" b="1" dirty="0">
                <a:solidFill>
                  <a:srgbClr val="414141"/>
                </a:solidFill>
                <a:latin typeface="open sans" panose="020B0606030504020204" pitchFamily="34" charset="0"/>
              </a:rPr>
              <a:t>void</a:t>
            </a:r>
            <a:r>
              <a:rPr lang="en-US" sz="2400" dirty="0">
                <a:solidFill>
                  <a:srgbClr val="414141"/>
                </a:solidFill>
                <a:latin typeface="open sans" panose="020B0606030504020204" pitchFamily="34" charset="0"/>
              </a:rPr>
              <a:t> and can have an optional </a:t>
            </a:r>
            <a:r>
              <a:rPr lang="en-US" sz="2400" b="1" dirty="0">
                <a:solidFill>
                  <a:srgbClr val="414141"/>
                </a:solidFill>
                <a:latin typeface="open sans" panose="020B0606030504020204" pitchFamily="34" charset="0"/>
              </a:rPr>
              <a:t>List&lt;String&gt;</a:t>
            </a:r>
            <a:r>
              <a:rPr lang="en-US" sz="2400" dirty="0">
                <a:solidFill>
                  <a:srgbClr val="414141"/>
                </a:solidFill>
                <a:latin typeface="open sans" panose="020B0606030504020204" pitchFamily="34" charset="0"/>
              </a:rPr>
              <a:t> parameter as arguments. Below is the general syntax of a typical </a:t>
            </a:r>
            <a:r>
              <a:rPr lang="en-US" sz="2400" b="1" dirty="0">
                <a:solidFill>
                  <a:srgbClr val="414141"/>
                </a:solidFill>
                <a:latin typeface="open sans" panose="020B0606030504020204" pitchFamily="34" charset="0"/>
              </a:rPr>
              <a:t>main()</a:t>
            </a:r>
            <a:r>
              <a:rPr lang="en-US" sz="2400" dirty="0">
                <a:solidFill>
                  <a:srgbClr val="414141"/>
                </a:solidFill>
                <a:latin typeface="open sans" panose="020B0606030504020204" pitchFamily="34" charset="0"/>
              </a:rPr>
              <a:t> function.</a:t>
            </a:r>
            <a:endParaRPr lang="en-US" sz="2400" b="0" i="0" dirty="0">
              <a:solidFill>
                <a:srgbClr val="414141"/>
              </a:solidFill>
              <a:effectLst/>
              <a:latin typeface="open sans" panose="020B0606030504020204" pitchFamily="34" charset="0"/>
            </a:endParaRPr>
          </a:p>
        </p:txBody>
      </p:sp>
    </p:spTree>
    <p:extLst>
      <p:ext uri="{BB962C8B-B14F-4D97-AF65-F5344CB8AC3E}">
        <p14:creationId xmlns:p14="http://schemas.microsoft.com/office/powerpoint/2010/main" val="3876744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main() Function - Example</a:t>
            </a:r>
          </a:p>
        </p:txBody>
      </p:sp>
      <p:pic>
        <p:nvPicPr>
          <p:cNvPr id="8" name="Content Placeholder 7">
            <a:extLst>
              <a:ext uri="{FF2B5EF4-FFF2-40B4-BE49-F238E27FC236}">
                <a16:creationId xmlns:a16="http://schemas.microsoft.com/office/drawing/2014/main" id="{37F03481-8D85-4BA1-8244-0ABD205DFD0A}"/>
              </a:ext>
            </a:extLst>
          </p:cNvPr>
          <p:cNvPicPr>
            <a:picLocks noGrp="1" noChangeAspect="1"/>
          </p:cNvPicPr>
          <p:nvPr>
            <p:ph idx="1"/>
          </p:nvPr>
        </p:nvPicPr>
        <p:blipFill>
          <a:blip r:embed="rId2"/>
          <a:stretch>
            <a:fillRect/>
          </a:stretch>
        </p:blipFill>
        <p:spPr>
          <a:xfrm>
            <a:off x="838200" y="1113182"/>
            <a:ext cx="6238461" cy="5534875"/>
          </a:xfrm>
        </p:spPr>
      </p:pic>
    </p:spTree>
    <p:extLst>
      <p:ext uri="{BB962C8B-B14F-4D97-AF65-F5344CB8AC3E}">
        <p14:creationId xmlns:p14="http://schemas.microsoft.com/office/powerpoint/2010/main" val="1224137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Classes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a class can be defined using the </a:t>
            </a:r>
            <a:r>
              <a:rPr lang="en-US" sz="2400" b="1" i="0" dirty="0">
                <a:solidFill>
                  <a:srgbClr val="414141"/>
                </a:solidFill>
                <a:effectLst/>
                <a:latin typeface="open sans" panose="020B0606030504020204" pitchFamily="34" charset="0"/>
              </a:rPr>
              <a:t>class</a:t>
            </a:r>
            <a:r>
              <a:rPr lang="en-US" sz="2400" b="0" i="0" dirty="0">
                <a:solidFill>
                  <a:srgbClr val="414141"/>
                </a:solidFill>
                <a:effectLst/>
                <a:latin typeface="open sans" panose="020B0606030504020204" pitchFamily="34" charset="0"/>
              </a:rPr>
              <a:t> keyword followed by the </a:t>
            </a:r>
            <a:r>
              <a:rPr lang="en-US" sz="2400" b="1" i="0" dirty="0">
                <a:solidFill>
                  <a:srgbClr val="414141"/>
                </a:solidFill>
                <a:effectLst/>
                <a:latin typeface="open sans" panose="020B0606030504020204" pitchFamily="34" charset="0"/>
              </a:rPr>
              <a:t>class name</a:t>
            </a:r>
            <a:r>
              <a:rPr lang="en-US" sz="2400" b="0" i="0" dirty="0">
                <a:solidFill>
                  <a:srgbClr val="414141"/>
                </a:solidFill>
                <a:effectLst/>
                <a:latin typeface="open sans" panose="020B0606030504020204" pitchFamily="34" charset="0"/>
              </a:rPr>
              <a:t>; and the class body enclosed by a pair of curly braces ({}).</a:t>
            </a:r>
          </a:p>
        </p:txBody>
      </p:sp>
      <p:pic>
        <p:nvPicPr>
          <p:cNvPr id="15" name="Content Placeholder 14">
            <a:extLst>
              <a:ext uri="{FF2B5EF4-FFF2-40B4-BE49-F238E27FC236}">
                <a16:creationId xmlns:a16="http://schemas.microsoft.com/office/drawing/2014/main" id="{9EE5E07D-F2A9-492A-B356-6EDF89F9EE28}"/>
              </a:ext>
            </a:extLst>
          </p:cNvPr>
          <p:cNvPicPr>
            <a:picLocks noGrp="1" noChangeAspect="1"/>
          </p:cNvPicPr>
          <p:nvPr>
            <p:ph idx="1"/>
          </p:nvPr>
        </p:nvPicPr>
        <p:blipFill>
          <a:blip r:embed="rId2"/>
          <a:stretch>
            <a:fillRect/>
          </a:stretch>
        </p:blipFill>
        <p:spPr>
          <a:xfrm>
            <a:off x="838200" y="1944180"/>
            <a:ext cx="10516428" cy="2548307"/>
          </a:xfrm>
        </p:spPr>
      </p:pic>
    </p:spTree>
    <p:extLst>
      <p:ext uri="{BB962C8B-B14F-4D97-AF65-F5344CB8AC3E}">
        <p14:creationId xmlns:p14="http://schemas.microsoft.com/office/powerpoint/2010/main" val="1636899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Constructors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3046988"/>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a:t>
            </a:r>
            <a:r>
              <a:rPr lang="en-US" sz="2400" b="1" i="0" dirty="0">
                <a:solidFill>
                  <a:srgbClr val="414141"/>
                </a:solidFill>
                <a:effectLst/>
                <a:latin typeface="open sans" panose="020B0606030504020204" pitchFamily="34" charset="0"/>
              </a:rPr>
              <a:t>Constructor</a:t>
            </a:r>
            <a:r>
              <a:rPr lang="en-US" sz="2400" b="0" i="0" dirty="0">
                <a:solidFill>
                  <a:srgbClr val="414141"/>
                </a:solidFill>
                <a:effectLst/>
                <a:latin typeface="open sans" panose="020B0606030504020204" pitchFamily="34" charset="0"/>
              </a:rPr>
              <a:t> name should be the </a:t>
            </a:r>
            <a:r>
              <a:rPr lang="en-US" sz="2400" b="1" i="0" dirty="0">
                <a:solidFill>
                  <a:srgbClr val="414141"/>
                </a:solidFill>
                <a:effectLst/>
                <a:latin typeface="open sans" panose="020B0606030504020204" pitchFamily="34" charset="0"/>
              </a:rPr>
              <a:t>same name</a:t>
            </a:r>
            <a:r>
              <a:rPr lang="en-US" sz="2400" b="0" i="0" dirty="0">
                <a:solidFill>
                  <a:srgbClr val="414141"/>
                </a:solidFill>
                <a:effectLst/>
                <a:latin typeface="open sans" panose="020B0606030504020204" pitchFamily="34" charset="0"/>
              </a:rPr>
              <a:t> as the </a:t>
            </a:r>
            <a:r>
              <a:rPr lang="en-US" sz="2400" b="1" i="0" dirty="0">
                <a:solidFill>
                  <a:srgbClr val="414141"/>
                </a:solidFill>
                <a:effectLst/>
                <a:latin typeface="open sans" panose="020B0606030504020204" pitchFamily="34" charset="0"/>
              </a:rPr>
              <a:t>class name. </a:t>
            </a:r>
            <a:r>
              <a:rPr lang="en-US" sz="2400" b="0" i="0" dirty="0">
                <a:solidFill>
                  <a:srgbClr val="414141"/>
                </a:solidFill>
                <a:effectLst/>
                <a:latin typeface="open sans" panose="020B0606030504020204" pitchFamily="34" charset="0"/>
              </a:rPr>
              <a:t>Suppose if we have class </a:t>
            </a:r>
            <a:r>
              <a:rPr lang="en-US" sz="2400" b="1" i="0" dirty="0">
                <a:solidFill>
                  <a:srgbClr val="414141"/>
                </a:solidFill>
                <a:effectLst/>
                <a:latin typeface="open sans" panose="020B0606030504020204" pitchFamily="34" charset="0"/>
              </a:rPr>
              <a:t>Test</a:t>
            </a:r>
            <a:r>
              <a:rPr lang="en-US" sz="2400" b="0" i="0" dirty="0">
                <a:solidFill>
                  <a:srgbClr val="414141"/>
                </a:solidFill>
                <a:effectLst/>
                <a:latin typeface="open sans" panose="020B0606030504020204" pitchFamily="34" charset="0"/>
              </a:rPr>
              <a:t>, then the constructors name should also be </a:t>
            </a:r>
            <a:r>
              <a:rPr lang="en-US" sz="2400" b="1" i="0" dirty="0">
                <a:solidFill>
                  <a:srgbClr val="414141"/>
                </a:solidFill>
                <a:effectLst/>
                <a:latin typeface="open sans" panose="020B0606030504020204" pitchFamily="34" charset="0"/>
              </a:rPr>
              <a:t>Test</a:t>
            </a:r>
            <a:r>
              <a:rPr lang="en-US" sz="2400" b="0" i="0" dirty="0">
                <a:solidFill>
                  <a:srgbClr val="414141"/>
                </a:solidFill>
                <a:effectLst/>
                <a:latin typeface="open sans" panose="020B0606030504020204" pitchFamily="34" charset="0"/>
              </a:rPr>
              <a:t>.</a:t>
            </a:r>
          </a:p>
          <a:p>
            <a:pPr fontAlgn="base"/>
            <a:r>
              <a:rPr lang="en-US" sz="2400" b="0" i="0" dirty="0">
                <a:solidFill>
                  <a:srgbClr val="414141"/>
                </a:solidFill>
                <a:effectLst/>
                <a:latin typeface="open sans" panose="020B0606030504020204" pitchFamily="34" charset="0"/>
              </a:rPr>
              <a:t>The Constructor </a:t>
            </a:r>
            <a:r>
              <a:rPr lang="en-US" sz="2400" b="1" i="0" dirty="0">
                <a:solidFill>
                  <a:srgbClr val="414141"/>
                </a:solidFill>
                <a:effectLst/>
                <a:latin typeface="open sans" panose="020B0606030504020204" pitchFamily="34" charset="0"/>
              </a:rPr>
              <a:t>cannot</a:t>
            </a:r>
            <a:r>
              <a:rPr lang="en-US" sz="2400" b="0" i="0" dirty="0">
                <a:solidFill>
                  <a:srgbClr val="414141"/>
                </a:solidFill>
                <a:effectLst/>
                <a:latin typeface="open sans" panose="020B0606030504020204" pitchFamily="34" charset="0"/>
              </a:rPr>
              <a:t> have a </a:t>
            </a:r>
            <a:r>
              <a:rPr lang="en-US" sz="2400" b="1" i="0" dirty="0">
                <a:solidFill>
                  <a:srgbClr val="414141"/>
                </a:solidFill>
                <a:effectLst/>
                <a:latin typeface="open sans" panose="020B0606030504020204" pitchFamily="34" charset="0"/>
              </a:rPr>
              <a:t>explicit return type.</a:t>
            </a:r>
          </a:p>
          <a:p>
            <a:pPr algn="l" fontAlgn="base"/>
            <a:r>
              <a:rPr lang="en-US" sz="2400" b="0" i="0" dirty="0">
                <a:solidFill>
                  <a:srgbClr val="414141"/>
                </a:solidFill>
                <a:effectLst/>
                <a:latin typeface="open sans" panose="020B0606030504020204" pitchFamily="34" charset="0"/>
              </a:rPr>
              <a:t>There are following type of Constructors in Dart, they are</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Default Constructor (or) no-</a:t>
            </a:r>
            <a:r>
              <a:rPr lang="en-US" sz="2400" b="0" i="0" dirty="0" err="1">
                <a:solidFill>
                  <a:srgbClr val="414141"/>
                </a:solidFill>
                <a:effectLst/>
                <a:latin typeface="open sans" panose="020B0606030504020204" pitchFamily="34" charset="0"/>
              </a:rPr>
              <a:t>arg</a:t>
            </a:r>
            <a:r>
              <a:rPr lang="en-US" sz="2400" b="0" i="0" dirty="0">
                <a:solidFill>
                  <a:srgbClr val="414141"/>
                </a:solidFill>
                <a:effectLst/>
                <a:latin typeface="open sans" panose="020B0606030504020204" pitchFamily="34" charset="0"/>
              </a:rPr>
              <a:t> Constructor</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Parameterized Constructor</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Named Constructor</a:t>
            </a:r>
          </a:p>
        </p:txBody>
      </p:sp>
    </p:spTree>
    <p:extLst>
      <p:ext uri="{BB962C8B-B14F-4D97-AF65-F5344CB8AC3E}">
        <p14:creationId xmlns:p14="http://schemas.microsoft.com/office/powerpoint/2010/main" val="681767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Default Constructor (or) no-</a:t>
            </a:r>
            <a:r>
              <a:rPr lang="en-US" b="1" dirty="0" err="1"/>
              <a:t>arg</a:t>
            </a:r>
            <a:r>
              <a:rPr lang="en-US" b="1" dirty="0"/>
              <a:t> constructor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If you don’t create any constructor for a class, the compiler will automatically creates a default constructor(with no arguments) for the class</a:t>
            </a:r>
          </a:p>
        </p:txBody>
      </p:sp>
      <p:pic>
        <p:nvPicPr>
          <p:cNvPr id="11" name="Content Placeholder 10">
            <a:extLst>
              <a:ext uri="{FF2B5EF4-FFF2-40B4-BE49-F238E27FC236}">
                <a16:creationId xmlns:a16="http://schemas.microsoft.com/office/drawing/2014/main" id="{B49D2C61-6419-48A7-9C11-99DF9D0822F4}"/>
              </a:ext>
            </a:extLst>
          </p:cNvPr>
          <p:cNvPicPr>
            <a:picLocks noGrp="1" noChangeAspect="1"/>
          </p:cNvPicPr>
          <p:nvPr>
            <p:ph idx="1"/>
          </p:nvPr>
        </p:nvPicPr>
        <p:blipFill>
          <a:blip r:embed="rId2"/>
          <a:stretch>
            <a:fillRect/>
          </a:stretch>
        </p:blipFill>
        <p:spPr>
          <a:xfrm>
            <a:off x="838200" y="2313511"/>
            <a:ext cx="8766867" cy="4179363"/>
          </a:xfrm>
        </p:spPr>
      </p:pic>
    </p:spTree>
    <p:extLst>
      <p:ext uri="{BB962C8B-B14F-4D97-AF65-F5344CB8AC3E}">
        <p14:creationId xmlns:p14="http://schemas.microsoft.com/office/powerpoint/2010/main" val="2475433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Parameterized Constructor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120032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Constructors can also take parameters, which is used to initialize instance variables. Most often, we will need a constructor that accepts one or more parameters.</a:t>
            </a:r>
          </a:p>
        </p:txBody>
      </p:sp>
      <p:pic>
        <p:nvPicPr>
          <p:cNvPr id="6" name="Content Placeholder 5">
            <a:extLst>
              <a:ext uri="{FF2B5EF4-FFF2-40B4-BE49-F238E27FC236}">
                <a16:creationId xmlns:a16="http://schemas.microsoft.com/office/drawing/2014/main" id="{6DA15061-7D11-48AE-B4A5-9DAEC4E3F765}"/>
              </a:ext>
            </a:extLst>
          </p:cNvPr>
          <p:cNvPicPr>
            <a:picLocks noGrp="1" noChangeAspect="1"/>
          </p:cNvPicPr>
          <p:nvPr>
            <p:ph idx="1"/>
          </p:nvPr>
        </p:nvPicPr>
        <p:blipFill>
          <a:blip r:embed="rId2"/>
          <a:stretch>
            <a:fillRect/>
          </a:stretch>
        </p:blipFill>
        <p:spPr>
          <a:xfrm>
            <a:off x="838200" y="2313511"/>
            <a:ext cx="5886619" cy="4179363"/>
          </a:xfrm>
        </p:spPr>
      </p:pic>
    </p:spTree>
    <p:extLst>
      <p:ext uri="{BB962C8B-B14F-4D97-AF65-F5344CB8AC3E}">
        <p14:creationId xmlns:p14="http://schemas.microsoft.com/office/powerpoint/2010/main" val="35386031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Named constructors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In Dart, </a:t>
            </a:r>
            <a:r>
              <a:rPr lang="en-US" sz="2400" b="1" i="0" dirty="0">
                <a:solidFill>
                  <a:srgbClr val="414141"/>
                </a:solidFill>
                <a:effectLst/>
                <a:latin typeface="open sans" panose="020B0606030504020204" pitchFamily="34" charset="0"/>
              </a:rPr>
              <a:t>named constructors</a:t>
            </a:r>
            <a:r>
              <a:rPr lang="en-US" sz="2400" b="0" i="0" dirty="0">
                <a:solidFill>
                  <a:srgbClr val="414141"/>
                </a:solidFill>
                <a:effectLst/>
                <a:latin typeface="open sans" panose="020B0606030504020204" pitchFamily="34" charset="0"/>
              </a:rPr>
              <a:t> allows a class to define </a:t>
            </a:r>
            <a:r>
              <a:rPr lang="en-US" sz="2400" b="1" i="0" dirty="0">
                <a:solidFill>
                  <a:srgbClr val="414141"/>
                </a:solidFill>
                <a:effectLst/>
                <a:latin typeface="open sans" panose="020B0606030504020204" pitchFamily="34" charset="0"/>
              </a:rPr>
              <a:t>multiple constructors</a:t>
            </a:r>
            <a:r>
              <a:rPr lang="en-US" sz="2400" b="0" i="0" dirty="0">
                <a:solidFill>
                  <a:srgbClr val="414141"/>
                </a:solidFill>
                <a:effectLst/>
                <a:latin typeface="open sans" panose="020B0606030504020204" pitchFamily="34" charset="0"/>
              </a:rPr>
              <a:t>.</a:t>
            </a:r>
          </a:p>
        </p:txBody>
      </p:sp>
      <p:pic>
        <p:nvPicPr>
          <p:cNvPr id="8" name="Content Placeholder 7">
            <a:extLst>
              <a:ext uri="{FF2B5EF4-FFF2-40B4-BE49-F238E27FC236}">
                <a16:creationId xmlns:a16="http://schemas.microsoft.com/office/drawing/2014/main" id="{FAAFCFF8-1D27-41E3-B276-A2553023F4EB}"/>
              </a:ext>
            </a:extLst>
          </p:cNvPr>
          <p:cNvPicPr>
            <a:picLocks noGrp="1" noChangeAspect="1"/>
          </p:cNvPicPr>
          <p:nvPr>
            <p:ph idx="1"/>
          </p:nvPr>
        </p:nvPicPr>
        <p:blipFill>
          <a:blip r:embed="rId2"/>
          <a:stretch>
            <a:fillRect/>
          </a:stretch>
        </p:blipFill>
        <p:spPr>
          <a:xfrm>
            <a:off x="838200" y="1944180"/>
            <a:ext cx="8570844" cy="1768587"/>
          </a:xfrm>
        </p:spPr>
      </p:pic>
    </p:spTree>
    <p:extLst>
      <p:ext uri="{BB962C8B-B14F-4D97-AF65-F5344CB8AC3E}">
        <p14:creationId xmlns:p14="http://schemas.microsoft.com/office/powerpoint/2010/main" val="497583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Named constructors - example</a:t>
            </a:r>
          </a:p>
        </p:txBody>
      </p:sp>
      <p:pic>
        <p:nvPicPr>
          <p:cNvPr id="9" name="Content Placeholder 8">
            <a:extLst>
              <a:ext uri="{FF2B5EF4-FFF2-40B4-BE49-F238E27FC236}">
                <a16:creationId xmlns:a16="http://schemas.microsoft.com/office/drawing/2014/main" id="{7F6598C2-F913-4C74-AA50-3949B22C9BE8}"/>
              </a:ext>
            </a:extLst>
          </p:cNvPr>
          <p:cNvPicPr>
            <a:picLocks noGrp="1" noChangeAspect="1"/>
          </p:cNvPicPr>
          <p:nvPr>
            <p:ph idx="1"/>
          </p:nvPr>
        </p:nvPicPr>
        <p:blipFill>
          <a:blip r:embed="rId2"/>
          <a:stretch>
            <a:fillRect/>
          </a:stretch>
        </p:blipFill>
        <p:spPr>
          <a:xfrm>
            <a:off x="838200" y="1113183"/>
            <a:ext cx="6103608" cy="5379692"/>
          </a:xfrm>
          <a:prstGeom prst="rect">
            <a:avLst/>
          </a:prstGeom>
        </p:spPr>
      </p:pic>
    </p:spTree>
    <p:extLst>
      <p:ext uri="{BB962C8B-B14F-4D97-AF65-F5344CB8AC3E}">
        <p14:creationId xmlns:p14="http://schemas.microsoft.com/office/powerpoint/2010/main" val="417821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Getters and Setters</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2308324"/>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Getters and setters are special class methods that is used to initialize and retrieve the values of class fields respectively. The setter method is used to set or initialize respective class fields, while the getter method is used to retrieve respective class fields. All classes have default getter and setter method associated with it. However, you are free to override the default ones by implementing the getter and setter method explicitly.</a:t>
            </a:r>
          </a:p>
        </p:txBody>
      </p:sp>
    </p:spTree>
    <p:extLst>
      <p:ext uri="{BB962C8B-B14F-4D97-AF65-F5344CB8AC3E}">
        <p14:creationId xmlns:p14="http://schemas.microsoft.com/office/powerpoint/2010/main" val="86505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A814-5394-4BD1-9DA4-4ED3928B1162}"/>
              </a:ext>
            </a:extLst>
          </p:cNvPr>
          <p:cNvSpPr>
            <a:spLocks noGrp="1"/>
          </p:cNvSpPr>
          <p:nvPr>
            <p:ph type="title"/>
          </p:nvPr>
        </p:nvSpPr>
        <p:spPr>
          <a:xfrm>
            <a:off x="838200" y="365125"/>
            <a:ext cx="10515600" cy="681797"/>
          </a:xfrm>
        </p:spPr>
        <p:txBody>
          <a:bodyPr>
            <a:normAutofit/>
          </a:bodyPr>
          <a:lstStyle/>
          <a:p>
            <a:r>
              <a:rPr lang="en-US" sz="3200" b="0" i="0" dirty="0">
                <a:effectLst/>
                <a:latin typeface="Arial" panose="020B0604020202020204" pitchFamily="34" charset="0"/>
              </a:rPr>
              <a:t>Identifiers in dart</a:t>
            </a:r>
            <a:endParaRPr lang="en-US" sz="3200" dirty="0"/>
          </a:p>
        </p:txBody>
      </p:sp>
      <p:graphicFrame>
        <p:nvGraphicFramePr>
          <p:cNvPr id="7" name="Table 7">
            <a:extLst>
              <a:ext uri="{FF2B5EF4-FFF2-40B4-BE49-F238E27FC236}">
                <a16:creationId xmlns:a16="http://schemas.microsoft.com/office/drawing/2014/main" id="{69C31634-D865-4379-963B-D7DA0D83C52E}"/>
              </a:ext>
            </a:extLst>
          </p:cNvPr>
          <p:cNvGraphicFramePr>
            <a:graphicFrameLocks noGrp="1"/>
          </p:cNvGraphicFramePr>
          <p:nvPr>
            <p:extLst>
              <p:ext uri="{D42A27DB-BD31-4B8C-83A1-F6EECF244321}">
                <p14:modId xmlns:p14="http://schemas.microsoft.com/office/powerpoint/2010/main" val="1541171540"/>
              </p:ext>
            </p:extLst>
          </p:nvPr>
        </p:nvGraphicFramePr>
        <p:xfrm>
          <a:off x="838200" y="4016540"/>
          <a:ext cx="10823714" cy="1854200"/>
        </p:xfrm>
        <a:graphic>
          <a:graphicData uri="http://schemas.openxmlformats.org/drawingml/2006/table">
            <a:tbl>
              <a:tblPr firstRow="1" bandRow="1">
                <a:tableStyleId>{5C22544A-7EE6-4342-B048-85BDC9FD1C3A}</a:tableStyleId>
              </a:tblPr>
              <a:tblGrid>
                <a:gridCol w="5411857">
                  <a:extLst>
                    <a:ext uri="{9D8B030D-6E8A-4147-A177-3AD203B41FA5}">
                      <a16:colId xmlns:a16="http://schemas.microsoft.com/office/drawing/2014/main" val="619115050"/>
                    </a:ext>
                  </a:extLst>
                </a:gridCol>
                <a:gridCol w="5411857">
                  <a:extLst>
                    <a:ext uri="{9D8B030D-6E8A-4147-A177-3AD203B41FA5}">
                      <a16:colId xmlns:a16="http://schemas.microsoft.com/office/drawing/2014/main" val="383376048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Valid identifiers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effectLst/>
                          <a:latin typeface="Arial" panose="020B0604020202020204" pitchFamily="34" charset="0"/>
                        </a:rPr>
                        <a:t>Invalid identifiers</a:t>
                      </a:r>
                      <a:endParaRPr lang="en-US" dirty="0"/>
                    </a:p>
                  </a:txBody>
                  <a:tcPr/>
                </a:tc>
                <a:extLst>
                  <a:ext uri="{0D108BD9-81ED-4DB2-BD59-A6C34878D82A}">
                    <a16:rowId xmlns:a16="http://schemas.microsoft.com/office/drawing/2014/main" val="3801210918"/>
                  </a:ext>
                </a:extLst>
              </a:tr>
              <a:tr h="370840">
                <a:tc>
                  <a:txBody>
                    <a:bodyPr/>
                    <a:lstStyle/>
                    <a:p>
                      <a:r>
                        <a:rPr lang="en-US" sz="1800" b="0" i="0" dirty="0" err="1">
                          <a:effectLst/>
                          <a:latin typeface="Arial" panose="020B0604020202020204" pitchFamily="34" charset="0"/>
                        </a:rPr>
                        <a:t>firstName</a:t>
                      </a:r>
                      <a:endParaRPr lang="en-US" dirty="0"/>
                    </a:p>
                  </a:txBody>
                  <a:tcPr/>
                </a:tc>
                <a:tc>
                  <a:txBody>
                    <a:bodyPr/>
                    <a:lstStyle/>
                    <a:p>
                      <a:r>
                        <a:rPr lang="en-US" sz="1800" b="0" i="0" dirty="0">
                          <a:effectLst/>
                          <a:latin typeface="Arial" panose="020B0604020202020204" pitchFamily="34" charset="0"/>
                        </a:rPr>
                        <a:t>Var</a:t>
                      </a:r>
                      <a:endParaRPr lang="en-US" dirty="0"/>
                    </a:p>
                  </a:txBody>
                  <a:tcPr/>
                </a:tc>
                <a:extLst>
                  <a:ext uri="{0D108BD9-81ED-4DB2-BD59-A6C34878D82A}">
                    <a16:rowId xmlns:a16="http://schemas.microsoft.com/office/drawing/2014/main" val="2490183884"/>
                  </a:ext>
                </a:extLst>
              </a:tr>
              <a:tr h="370840">
                <a:tc>
                  <a:txBody>
                    <a:bodyPr/>
                    <a:lstStyle/>
                    <a:p>
                      <a:r>
                        <a:rPr lang="en-US" sz="1800" b="0" i="0" dirty="0" err="1">
                          <a:effectLst/>
                          <a:latin typeface="Arial" panose="020B0604020202020204" pitchFamily="34" charset="0"/>
                        </a:rPr>
                        <a:t>first_name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first name</a:t>
                      </a:r>
                      <a:endParaRPr lang="en-US" sz="1800" dirty="0">
                        <a:latin typeface="Arial" panose="020B0604020202020204" pitchFamily="34" charset="0"/>
                      </a:endParaRPr>
                    </a:p>
                  </a:txBody>
                  <a:tcPr/>
                </a:tc>
                <a:extLst>
                  <a:ext uri="{0D108BD9-81ED-4DB2-BD59-A6C34878D82A}">
                    <a16:rowId xmlns:a16="http://schemas.microsoft.com/office/drawing/2014/main" val="1065219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rPr>
                        <a:t>n</a:t>
                      </a:r>
                      <a:r>
                        <a:rPr lang="en-US" sz="1800" b="0" i="0" dirty="0">
                          <a:effectLst/>
                          <a:latin typeface="Arial" panose="020B0604020202020204" pitchFamily="34" charset="0"/>
                        </a:rPr>
                        <a:t>um1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first-name</a:t>
                      </a:r>
                    </a:p>
                  </a:txBody>
                  <a:tcPr/>
                </a:tc>
                <a:extLst>
                  <a:ext uri="{0D108BD9-81ED-4DB2-BD59-A6C34878D82A}">
                    <a16:rowId xmlns:a16="http://schemas.microsoft.com/office/drawing/2014/main" val="1032726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$result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Arial" panose="020B0604020202020204" pitchFamily="34" charset="0"/>
                        </a:rPr>
                        <a:t>1number</a:t>
                      </a:r>
                      <a:endParaRPr lang="en-US" sz="1800" dirty="0"/>
                    </a:p>
                  </a:txBody>
                  <a:tcPr/>
                </a:tc>
                <a:extLst>
                  <a:ext uri="{0D108BD9-81ED-4DB2-BD59-A6C34878D82A}">
                    <a16:rowId xmlns:a16="http://schemas.microsoft.com/office/drawing/2014/main" val="1134663503"/>
                  </a:ext>
                </a:extLst>
              </a:tr>
            </a:tbl>
          </a:graphicData>
        </a:graphic>
      </p:graphicFrame>
      <p:sp>
        <p:nvSpPr>
          <p:cNvPr id="16" name="TextBox 15">
            <a:extLst>
              <a:ext uri="{FF2B5EF4-FFF2-40B4-BE49-F238E27FC236}">
                <a16:creationId xmlns:a16="http://schemas.microsoft.com/office/drawing/2014/main" id="{AC7C76D7-2095-46CC-8577-02A8AA3880A6}"/>
              </a:ext>
            </a:extLst>
          </p:cNvPr>
          <p:cNvSpPr txBox="1"/>
          <p:nvPr/>
        </p:nvSpPr>
        <p:spPr>
          <a:xfrm>
            <a:off x="838201" y="1046922"/>
            <a:ext cx="10823713" cy="2677656"/>
          </a:xfrm>
          <a:prstGeom prst="rect">
            <a:avLst/>
          </a:prstGeom>
          <a:noFill/>
        </p:spPr>
        <p:txBody>
          <a:bodyPr wrap="square" rtlCol="0">
            <a:spAutoFit/>
          </a:bodyPr>
          <a:lstStyle/>
          <a:p>
            <a:r>
              <a:rPr lang="en-US" sz="2400" b="0" i="0" dirty="0">
                <a:solidFill>
                  <a:srgbClr val="000000"/>
                </a:solidFill>
                <a:effectLst/>
              </a:rPr>
              <a:t>Identifiers are names given to elements in a program like variables, functions etc. The rules for identifiers are:</a:t>
            </a:r>
          </a:p>
          <a:p>
            <a:pPr marL="342900" indent="-342900">
              <a:buFont typeface="Arial" panose="020B0604020202020204" pitchFamily="34" charset="0"/>
              <a:buChar char="•"/>
            </a:pPr>
            <a:r>
              <a:rPr lang="en-US" sz="2000" b="0" i="0" dirty="0">
                <a:solidFill>
                  <a:srgbClr val="000000"/>
                </a:solidFill>
                <a:effectLst/>
              </a:rPr>
              <a:t>Identifiers can include both, characters and digits. However, the identifier cannot begin with a digit.</a:t>
            </a:r>
          </a:p>
          <a:p>
            <a:pPr marL="342900" indent="-342900">
              <a:buFont typeface="Arial" panose="020B0604020202020204" pitchFamily="34" charset="0"/>
              <a:buChar char="•"/>
            </a:pPr>
            <a:r>
              <a:rPr lang="en-US" sz="2000" b="0" i="0" dirty="0">
                <a:solidFill>
                  <a:srgbClr val="000000"/>
                </a:solidFill>
                <a:effectLst/>
              </a:rPr>
              <a:t>Identifiers cannot include special symbols except for underscore (_) or a dollar sign ($).</a:t>
            </a:r>
          </a:p>
          <a:p>
            <a:pPr marL="342900" indent="-342900">
              <a:buFont typeface="Arial" panose="020B0604020202020204" pitchFamily="34" charset="0"/>
              <a:buChar char="•"/>
            </a:pPr>
            <a:r>
              <a:rPr lang="en-US" sz="2000" b="0" i="0" dirty="0">
                <a:solidFill>
                  <a:srgbClr val="000000"/>
                </a:solidFill>
                <a:effectLst/>
              </a:rPr>
              <a:t>Identifiers cannot be keywords.</a:t>
            </a:r>
          </a:p>
          <a:p>
            <a:pPr marL="342900" indent="-342900">
              <a:buFont typeface="Arial" panose="020B0604020202020204" pitchFamily="34" charset="0"/>
              <a:buChar char="•"/>
            </a:pPr>
            <a:r>
              <a:rPr lang="en-US" sz="2000" b="0" i="0" dirty="0">
                <a:solidFill>
                  <a:srgbClr val="000000"/>
                </a:solidFill>
                <a:effectLst/>
              </a:rPr>
              <a:t>They must be unique.</a:t>
            </a:r>
          </a:p>
          <a:p>
            <a:pPr marL="342900" indent="-342900">
              <a:buFont typeface="Arial" panose="020B0604020202020204" pitchFamily="34" charset="0"/>
              <a:buChar char="•"/>
            </a:pPr>
            <a:r>
              <a:rPr lang="en-US" sz="2000" b="0" i="0" dirty="0">
                <a:solidFill>
                  <a:srgbClr val="000000"/>
                </a:solidFill>
                <a:effectLst/>
              </a:rPr>
              <a:t>Identifiers are case-sensitive.</a:t>
            </a:r>
          </a:p>
          <a:p>
            <a:pPr marL="342900" indent="-342900">
              <a:buFont typeface="Arial" panose="020B0604020202020204" pitchFamily="34" charset="0"/>
              <a:buChar char="•"/>
            </a:pPr>
            <a:r>
              <a:rPr lang="en-US" sz="2000" b="0" i="0" dirty="0">
                <a:solidFill>
                  <a:srgbClr val="000000"/>
                </a:solidFill>
                <a:effectLst/>
              </a:rPr>
              <a:t>Identifiers cannot contain spaces. </a:t>
            </a:r>
          </a:p>
        </p:txBody>
      </p:sp>
    </p:spTree>
    <p:extLst>
      <p:ext uri="{BB962C8B-B14F-4D97-AF65-F5344CB8AC3E}">
        <p14:creationId xmlns:p14="http://schemas.microsoft.com/office/powerpoint/2010/main" val="25919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Defining a getter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getters are defined using the get keyword with no parameters and returns a value.</a:t>
            </a:r>
          </a:p>
        </p:txBody>
      </p:sp>
      <p:pic>
        <p:nvPicPr>
          <p:cNvPr id="5" name="Content Placeholder 4">
            <a:extLst>
              <a:ext uri="{FF2B5EF4-FFF2-40B4-BE49-F238E27FC236}">
                <a16:creationId xmlns:a16="http://schemas.microsoft.com/office/drawing/2014/main" id="{E4C2AE1D-27E9-4553-B24B-3F51DF070D8C}"/>
              </a:ext>
            </a:extLst>
          </p:cNvPr>
          <p:cNvPicPr>
            <a:picLocks noGrp="1" noChangeAspect="1"/>
          </p:cNvPicPr>
          <p:nvPr>
            <p:ph idx="1"/>
          </p:nvPr>
        </p:nvPicPr>
        <p:blipFill>
          <a:blip r:embed="rId2"/>
          <a:stretch>
            <a:fillRect/>
          </a:stretch>
        </p:blipFill>
        <p:spPr>
          <a:xfrm>
            <a:off x="838200" y="1944180"/>
            <a:ext cx="7391400" cy="2764500"/>
          </a:xfrm>
        </p:spPr>
      </p:pic>
    </p:spTree>
    <p:extLst>
      <p:ext uri="{BB962C8B-B14F-4D97-AF65-F5344CB8AC3E}">
        <p14:creationId xmlns:p14="http://schemas.microsoft.com/office/powerpoint/2010/main" val="3935982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Defining a setter</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setters are defined using the set keyword with one parameter and no return value.</a:t>
            </a:r>
          </a:p>
        </p:txBody>
      </p:sp>
      <p:pic>
        <p:nvPicPr>
          <p:cNvPr id="8" name="Content Placeholder 7">
            <a:extLst>
              <a:ext uri="{FF2B5EF4-FFF2-40B4-BE49-F238E27FC236}">
                <a16:creationId xmlns:a16="http://schemas.microsoft.com/office/drawing/2014/main" id="{2EAFC61A-B98C-40C6-86ED-1BD1DA4529F4}"/>
              </a:ext>
            </a:extLst>
          </p:cNvPr>
          <p:cNvPicPr>
            <a:picLocks noGrp="1" noChangeAspect="1"/>
          </p:cNvPicPr>
          <p:nvPr>
            <p:ph idx="1"/>
          </p:nvPr>
        </p:nvPicPr>
        <p:blipFill>
          <a:blip r:embed="rId2"/>
          <a:stretch>
            <a:fillRect/>
          </a:stretch>
        </p:blipFill>
        <p:spPr>
          <a:xfrm>
            <a:off x="838200" y="1944180"/>
            <a:ext cx="7378148" cy="3039924"/>
          </a:xfrm>
        </p:spPr>
      </p:pic>
    </p:spTree>
    <p:extLst>
      <p:ext uri="{BB962C8B-B14F-4D97-AF65-F5344CB8AC3E}">
        <p14:creationId xmlns:p14="http://schemas.microsoft.com/office/powerpoint/2010/main" val="4187796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Getter setter example</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830997"/>
          </a:xfrm>
          <a:prstGeom prst="rect">
            <a:avLst/>
          </a:prstGeom>
          <a:noFill/>
        </p:spPr>
        <p:txBody>
          <a:bodyPr wrap="square" rtlCol="0">
            <a:spAutoFit/>
          </a:bodyPr>
          <a:lstStyle/>
          <a:p>
            <a:pPr fontAlgn="base"/>
            <a:r>
              <a:rPr lang="en-US" sz="2400" dirty="0">
                <a:solidFill>
                  <a:srgbClr val="414141"/>
                </a:solidFill>
                <a:latin typeface="open sans" panose="020B0606030504020204" pitchFamily="34" charset="0"/>
              </a:rPr>
              <a:t>The following example shows how you can use </a:t>
            </a:r>
            <a:r>
              <a:rPr lang="en-US" sz="2400" b="1" dirty="0">
                <a:solidFill>
                  <a:srgbClr val="414141"/>
                </a:solidFill>
                <a:latin typeface="open sans" panose="020B0606030504020204" pitchFamily="34" charset="0"/>
              </a:rPr>
              <a:t>getters</a:t>
            </a:r>
            <a:r>
              <a:rPr lang="en-US" sz="2400" dirty="0">
                <a:solidFill>
                  <a:srgbClr val="414141"/>
                </a:solidFill>
                <a:latin typeface="open sans" panose="020B0606030504020204" pitchFamily="34" charset="0"/>
              </a:rPr>
              <a:t> and </a:t>
            </a:r>
            <a:r>
              <a:rPr lang="en-US" sz="2400" b="1" dirty="0">
                <a:solidFill>
                  <a:srgbClr val="414141"/>
                </a:solidFill>
                <a:latin typeface="open sans" panose="020B0606030504020204" pitchFamily="34" charset="0"/>
              </a:rPr>
              <a:t>setters</a:t>
            </a:r>
            <a:r>
              <a:rPr lang="en-US" sz="2400" dirty="0">
                <a:solidFill>
                  <a:srgbClr val="414141"/>
                </a:solidFill>
                <a:latin typeface="open sans" panose="020B0606030504020204" pitchFamily="34" charset="0"/>
              </a:rPr>
              <a:t> in a Dart class –</a:t>
            </a:r>
            <a:endParaRPr lang="en-US" sz="2400" b="0" i="0" dirty="0">
              <a:solidFill>
                <a:srgbClr val="414141"/>
              </a:solidFill>
              <a:effectLst/>
              <a:latin typeface="open sans" panose="020B0606030504020204" pitchFamily="34" charset="0"/>
            </a:endParaRPr>
          </a:p>
        </p:txBody>
      </p:sp>
      <p:pic>
        <p:nvPicPr>
          <p:cNvPr id="6" name="Content Placeholder 5">
            <a:extLst>
              <a:ext uri="{FF2B5EF4-FFF2-40B4-BE49-F238E27FC236}">
                <a16:creationId xmlns:a16="http://schemas.microsoft.com/office/drawing/2014/main" id="{BECF509C-947F-4398-954F-05B438DBCEDA}"/>
              </a:ext>
            </a:extLst>
          </p:cNvPr>
          <p:cNvPicPr>
            <a:picLocks noGrp="1" noChangeAspect="1"/>
          </p:cNvPicPr>
          <p:nvPr>
            <p:ph idx="1"/>
          </p:nvPr>
        </p:nvPicPr>
        <p:blipFill>
          <a:blip r:embed="rId2"/>
          <a:stretch>
            <a:fillRect/>
          </a:stretch>
        </p:blipFill>
        <p:spPr>
          <a:xfrm>
            <a:off x="838199" y="2036083"/>
            <a:ext cx="4021477" cy="4456792"/>
          </a:xfrm>
        </p:spPr>
      </p:pic>
      <p:pic>
        <p:nvPicPr>
          <p:cNvPr id="10" name="Picture 9">
            <a:extLst>
              <a:ext uri="{FF2B5EF4-FFF2-40B4-BE49-F238E27FC236}">
                <a16:creationId xmlns:a16="http://schemas.microsoft.com/office/drawing/2014/main" id="{07FF0241-56F3-422F-92AB-0350A7CBF1E6}"/>
              </a:ext>
            </a:extLst>
          </p:cNvPr>
          <p:cNvPicPr>
            <a:picLocks noChangeAspect="1"/>
          </p:cNvPicPr>
          <p:nvPr/>
        </p:nvPicPr>
        <p:blipFill>
          <a:blip r:embed="rId3"/>
          <a:stretch>
            <a:fillRect/>
          </a:stretch>
        </p:blipFill>
        <p:spPr>
          <a:xfrm>
            <a:off x="5202048" y="2036083"/>
            <a:ext cx="5661615" cy="2019082"/>
          </a:xfrm>
          <a:prstGeom prst="rect">
            <a:avLst/>
          </a:prstGeom>
        </p:spPr>
      </p:pic>
      <p:pic>
        <p:nvPicPr>
          <p:cNvPr id="12" name="Picture 11">
            <a:extLst>
              <a:ext uri="{FF2B5EF4-FFF2-40B4-BE49-F238E27FC236}">
                <a16:creationId xmlns:a16="http://schemas.microsoft.com/office/drawing/2014/main" id="{7ED66A69-2E6F-49E3-89D8-B220161D7F5F}"/>
              </a:ext>
            </a:extLst>
          </p:cNvPr>
          <p:cNvPicPr>
            <a:picLocks noChangeAspect="1"/>
          </p:cNvPicPr>
          <p:nvPr/>
        </p:nvPicPr>
        <p:blipFill>
          <a:blip r:embed="rId4"/>
          <a:stretch>
            <a:fillRect/>
          </a:stretch>
        </p:blipFill>
        <p:spPr>
          <a:xfrm>
            <a:off x="5202048" y="4264479"/>
            <a:ext cx="5682562" cy="996634"/>
          </a:xfrm>
          <a:prstGeom prst="rect">
            <a:avLst/>
          </a:prstGeom>
        </p:spPr>
      </p:pic>
    </p:spTree>
    <p:extLst>
      <p:ext uri="{BB962C8B-B14F-4D97-AF65-F5344CB8AC3E}">
        <p14:creationId xmlns:p14="http://schemas.microsoft.com/office/powerpoint/2010/main" val="310084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this Keyword</a:t>
            </a: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5262979"/>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a:t>
            </a:r>
            <a:r>
              <a:rPr lang="en-US" sz="2400" b="1" i="0" dirty="0">
                <a:solidFill>
                  <a:srgbClr val="414141"/>
                </a:solidFill>
                <a:effectLst/>
                <a:latin typeface="open sans" panose="020B0606030504020204" pitchFamily="34" charset="0"/>
              </a:rPr>
              <a:t>this</a:t>
            </a:r>
            <a:r>
              <a:rPr lang="en-US" sz="2400" b="0" i="0" dirty="0">
                <a:solidFill>
                  <a:srgbClr val="414141"/>
                </a:solidFill>
                <a:effectLst/>
                <a:latin typeface="open sans" panose="020B0606030504020204" pitchFamily="34" charset="0"/>
              </a:rPr>
              <a:t> keyword represents an implicit object pointing to current class object. It refers to the current instance of the class in a method or constructor. The </a:t>
            </a:r>
            <a:r>
              <a:rPr lang="en-US" sz="2400" b="1" i="0" dirty="0">
                <a:solidFill>
                  <a:srgbClr val="414141"/>
                </a:solidFill>
                <a:effectLst/>
                <a:latin typeface="open sans" panose="020B0606030504020204" pitchFamily="34" charset="0"/>
              </a:rPr>
              <a:t>this</a:t>
            </a:r>
            <a:r>
              <a:rPr lang="en-US" sz="2400" b="0" i="0" dirty="0">
                <a:solidFill>
                  <a:srgbClr val="414141"/>
                </a:solidFill>
                <a:effectLst/>
                <a:latin typeface="open sans" panose="020B0606030504020204" pitchFamily="34" charset="0"/>
              </a:rPr>
              <a:t> keyword is mainly used to eliminate the ambiguity between class attributes and parameters with the same name. When the class attributes and the parameter name are same; this keyword is used to avoid ambiguity by prefixing class attributes with the </a:t>
            </a:r>
            <a:r>
              <a:rPr lang="en-US" sz="2400" b="1" i="0" dirty="0">
                <a:solidFill>
                  <a:srgbClr val="414141"/>
                </a:solidFill>
                <a:effectLst/>
                <a:latin typeface="open sans" panose="020B0606030504020204" pitchFamily="34" charset="0"/>
              </a:rPr>
              <a:t>this</a:t>
            </a:r>
            <a:r>
              <a:rPr lang="en-US" sz="2400" b="0" i="0" dirty="0">
                <a:solidFill>
                  <a:srgbClr val="414141"/>
                </a:solidFill>
                <a:effectLst/>
                <a:latin typeface="open sans" panose="020B0606030504020204" pitchFamily="34" charset="0"/>
              </a:rPr>
              <a:t> keyword. The </a:t>
            </a:r>
            <a:r>
              <a:rPr lang="en-US" sz="2400" b="1" i="0" dirty="0">
                <a:solidFill>
                  <a:srgbClr val="414141"/>
                </a:solidFill>
                <a:effectLst/>
                <a:latin typeface="open sans" panose="020B0606030504020204" pitchFamily="34" charset="0"/>
              </a:rPr>
              <a:t>this</a:t>
            </a:r>
            <a:r>
              <a:rPr lang="en-US" sz="2400" b="0" i="0" dirty="0">
                <a:solidFill>
                  <a:srgbClr val="414141"/>
                </a:solidFill>
                <a:effectLst/>
                <a:latin typeface="open sans" panose="020B0606030504020204" pitchFamily="34" charset="0"/>
              </a:rPr>
              <a:t> keyword can be used to refer to any member of the current object from within an instance method or a constructor. Uses Of this Keyword</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used to refer instance variable of current class</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used to invoke or initiate current class constructor</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passed as an argument in the method call</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passed as argument in the constructor call</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used to invoke current class method</a:t>
            </a:r>
          </a:p>
          <a:p>
            <a:pPr marL="342900" indent="-342900" algn="l" fontAlgn="base">
              <a:buFont typeface="Arial" panose="020B0604020202020204" pitchFamily="34" charset="0"/>
              <a:buChar char="•"/>
            </a:pPr>
            <a:r>
              <a:rPr lang="en-US" sz="2400" b="0" i="0" dirty="0">
                <a:solidFill>
                  <a:srgbClr val="414141"/>
                </a:solidFill>
                <a:effectLst/>
                <a:latin typeface="open sans" panose="020B0606030504020204" pitchFamily="34" charset="0"/>
              </a:rPr>
              <a:t>It can be used to return the current class instance</a:t>
            </a:r>
          </a:p>
        </p:txBody>
      </p:sp>
    </p:spTree>
    <p:extLst>
      <p:ext uri="{BB962C8B-B14F-4D97-AF65-F5344CB8AC3E}">
        <p14:creationId xmlns:p14="http://schemas.microsoft.com/office/powerpoint/2010/main" val="329864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this Keyword - example</a:t>
            </a:r>
          </a:p>
        </p:txBody>
      </p:sp>
      <p:pic>
        <p:nvPicPr>
          <p:cNvPr id="6" name="Content Placeholder 5">
            <a:extLst>
              <a:ext uri="{FF2B5EF4-FFF2-40B4-BE49-F238E27FC236}">
                <a16:creationId xmlns:a16="http://schemas.microsoft.com/office/drawing/2014/main" id="{91B4055F-F296-433A-99F9-C77C66E4B155}"/>
              </a:ext>
            </a:extLst>
          </p:cNvPr>
          <p:cNvPicPr>
            <a:picLocks noGrp="1" noChangeAspect="1"/>
          </p:cNvPicPr>
          <p:nvPr>
            <p:ph idx="1"/>
          </p:nvPr>
        </p:nvPicPr>
        <p:blipFill>
          <a:blip r:embed="rId2"/>
          <a:stretch>
            <a:fillRect/>
          </a:stretch>
        </p:blipFill>
        <p:spPr>
          <a:xfrm>
            <a:off x="838200" y="1113183"/>
            <a:ext cx="8470509" cy="5379692"/>
          </a:xfrm>
        </p:spPr>
      </p:pic>
    </p:spTree>
    <p:extLst>
      <p:ext uri="{BB962C8B-B14F-4D97-AF65-F5344CB8AC3E}">
        <p14:creationId xmlns:p14="http://schemas.microsoft.com/office/powerpoint/2010/main" val="1001398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algn="l" fontAlgn="base"/>
            <a:r>
              <a:rPr lang="en-US" b="1" dirty="0"/>
              <a:t>Dart</a:t>
            </a:r>
            <a:r>
              <a:rPr lang="en-US" i="0" dirty="0">
                <a:solidFill>
                  <a:srgbClr val="262626"/>
                </a:solidFill>
                <a:effectLst/>
              </a:rPr>
              <a:t> </a:t>
            </a:r>
            <a:r>
              <a:rPr lang="en-US" b="1" dirty="0"/>
              <a:t>static</a:t>
            </a:r>
            <a:r>
              <a:rPr lang="en-US" i="0" dirty="0">
                <a:solidFill>
                  <a:srgbClr val="262626"/>
                </a:solidFill>
                <a:effectLst/>
              </a:rPr>
              <a:t> </a:t>
            </a:r>
            <a:r>
              <a:rPr lang="en-US" b="1" dirty="0"/>
              <a:t>Keyword</a:t>
            </a:r>
            <a:endParaRPr lang="en-US" i="0" dirty="0">
              <a:solidFill>
                <a:srgbClr val="262626"/>
              </a:solidFill>
              <a:effectLst/>
            </a:endParaRP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4154984"/>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static keyword is used for memory management of global data members. The </a:t>
            </a:r>
            <a:r>
              <a:rPr lang="en-US" sz="2400" b="1" i="0" dirty="0">
                <a:solidFill>
                  <a:srgbClr val="414141"/>
                </a:solidFill>
                <a:effectLst/>
                <a:latin typeface="open sans" panose="020B0606030504020204" pitchFamily="34" charset="0"/>
              </a:rPr>
              <a:t>static</a:t>
            </a:r>
            <a:r>
              <a:rPr lang="en-US" sz="2400" b="0" i="0" dirty="0">
                <a:solidFill>
                  <a:srgbClr val="414141"/>
                </a:solidFill>
                <a:effectLst/>
                <a:latin typeface="open sans" panose="020B0606030504020204" pitchFamily="34" charset="0"/>
              </a:rPr>
              <a:t> keyword can be applied to the </a:t>
            </a:r>
            <a:r>
              <a:rPr lang="en-US" sz="2400" b="1" i="0" dirty="0">
                <a:solidFill>
                  <a:srgbClr val="414141"/>
                </a:solidFill>
                <a:effectLst/>
                <a:latin typeface="open sans" panose="020B0606030504020204" pitchFamily="34" charset="0"/>
              </a:rPr>
              <a:t>fields</a:t>
            </a:r>
            <a:r>
              <a:rPr lang="en-US" sz="2400" b="0" i="0" dirty="0">
                <a:solidFill>
                  <a:srgbClr val="414141"/>
                </a:solidFill>
                <a:effectLst/>
                <a:latin typeface="open sans" panose="020B0606030504020204" pitchFamily="34" charset="0"/>
              </a:rPr>
              <a:t> and </a:t>
            </a:r>
            <a:r>
              <a:rPr lang="en-US" sz="2400" b="1" i="0" dirty="0">
                <a:solidFill>
                  <a:srgbClr val="414141"/>
                </a:solidFill>
                <a:effectLst/>
                <a:latin typeface="open sans" panose="020B0606030504020204" pitchFamily="34" charset="0"/>
              </a:rPr>
              <a:t>methods</a:t>
            </a:r>
            <a:r>
              <a:rPr lang="en-US" sz="2400" b="0" i="0" dirty="0">
                <a:solidFill>
                  <a:srgbClr val="414141"/>
                </a:solidFill>
                <a:effectLst/>
                <a:latin typeface="open sans" panose="020B0606030504020204" pitchFamily="34" charset="0"/>
              </a:rPr>
              <a:t> of a class. The static variables and methods are part of the class instead of a specific instance. The static keyword is used for a class level variable and method that is the same for every instance of a class; this means if you make a data member static, you can access it without creating a object. The static keyword allows data members to persist values between different instances of a class. There is no need to create a class object to access a static variable or call a static method; simply put the class name before the static variable or method name to use them.</a:t>
            </a:r>
          </a:p>
        </p:txBody>
      </p:sp>
    </p:spTree>
    <p:extLst>
      <p:ext uri="{BB962C8B-B14F-4D97-AF65-F5344CB8AC3E}">
        <p14:creationId xmlns:p14="http://schemas.microsoft.com/office/powerpoint/2010/main" val="850405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static Keyword - example</a:t>
            </a:r>
          </a:p>
        </p:txBody>
      </p:sp>
      <p:pic>
        <p:nvPicPr>
          <p:cNvPr id="7" name="Content Placeholder 6">
            <a:extLst>
              <a:ext uri="{FF2B5EF4-FFF2-40B4-BE49-F238E27FC236}">
                <a16:creationId xmlns:a16="http://schemas.microsoft.com/office/drawing/2014/main" id="{DB0C7315-851E-4E09-872C-DD0C775EA006}"/>
              </a:ext>
            </a:extLst>
          </p:cNvPr>
          <p:cNvPicPr>
            <a:picLocks noGrp="1" noChangeAspect="1"/>
          </p:cNvPicPr>
          <p:nvPr>
            <p:ph idx="1"/>
          </p:nvPr>
        </p:nvPicPr>
        <p:blipFill>
          <a:blip r:embed="rId2"/>
          <a:stretch>
            <a:fillRect/>
          </a:stretch>
        </p:blipFill>
        <p:spPr>
          <a:xfrm>
            <a:off x="838200" y="1113183"/>
            <a:ext cx="4392691" cy="5379692"/>
          </a:xfrm>
        </p:spPr>
      </p:pic>
      <p:pic>
        <p:nvPicPr>
          <p:cNvPr id="9" name="Picture 8">
            <a:extLst>
              <a:ext uri="{FF2B5EF4-FFF2-40B4-BE49-F238E27FC236}">
                <a16:creationId xmlns:a16="http://schemas.microsoft.com/office/drawing/2014/main" id="{473DE6CB-5605-4454-9C9D-9240405F4959}"/>
              </a:ext>
            </a:extLst>
          </p:cNvPr>
          <p:cNvPicPr>
            <a:picLocks noChangeAspect="1"/>
          </p:cNvPicPr>
          <p:nvPr/>
        </p:nvPicPr>
        <p:blipFill>
          <a:blip r:embed="rId3"/>
          <a:stretch>
            <a:fillRect/>
          </a:stretch>
        </p:blipFill>
        <p:spPr>
          <a:xfrm>
            <a:off x="5349120" y="1113183"/>
            <a:ext cx="4394550" cy="2915478"/>
          </a:xfrm>
          <a:prstGeom prst="rect">
            <a:avLst/>
          </a:prstGeom>
        </p:spPr>
      </p:pic>
    </p:spTree>
    <p:extLst>
      <p:ext uri="{BB962C8B-B14F-4D97-AF65-F5344CB8AC3E}">
        <p14:creationId xmlns:p14="http://schemas.microsoft.com/office/powerpoint/2010/main" val="30464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algn="l" fontAlgn="base"/>
            <a:r>
              <a:rPr lang="en-US" b="1" dirty="0"/>
              <a:t>Dart super Keyword</a:t>
            </a:r>
            <a:endParaRPr lang="en-US" i="0" dirty="0">
              <a:solidFill>
                <a:srgbClr val="262626"/>
              </a:solidFill>
              <a:effectLst/>
            </a:endParaRPr>
          </a:p>
        </p:txBody>
      </p:sp>
      <p:sp>
        <p:nvSpPr>
          <p:cNvPr id="7" name="TextBox 6">
            <a:extLst>
              <a:ext uri="{FF2B5EF4-FFF2-40B4-BE49-F238E27FC236}">
                <a16:creationId xmlns:a16="http://schemas.microsoft.com/office/drawing/2014/main" id="{04A5483F-C544-4FDC-9B62-54DA6185D9D3}"/>
              </a:ext>
            </a:extLst>
          </p:cNvPr>
          <p:cNvSpPr txBox="1"/>
          <p:nvPr/>
        </p:nvSpPr>
        <p:spPr>
          <a:xfrm>
            <a:off x="838200" y="1113183"/>
            <a:ext cx="10834637" cy="2677656"/>
          </a:xfrm>
          <a:prstGeom prst="rect">
            <a:avLst/>
          </a:prstGeom>
          <a:noFill/>
        </p:spPr>
        <p:txBody>
          <a:bodyPr wrap="square" rtlCol="0">
            <a:spAutoFit/>
          </a:bodyPr>
          <a:lstStyle/>
          <a:p>
            <a:pPr algn="l" fontAlgn="base"/>
            <a:r>
              <a:rPr lang="en-US" sz="2400" b="0" i="0" dirty="0">
                <a:solidFill>
                  <a:srgbClr val="414141"/>
                </a:solidFill>
                <a:effectLst/>
                <a:latin typeface="open sans" panose="020B0606030504020204" pitchFamily="34" charset="0"/>
              </a:rPr>
              <a:t>The super keyword is a reference variable which is used to refer immediate parent class object. It is used to refer the superclass </a:t>
            </a:r>
            <a:r>
              <a:rPr lang="en-US" sz="2400" b="1" i="0" dirty="0">
                <a:solidFill>
                  <a:srgbClr val="414141"/>
                </a:solidFill>
                <a:effectLst/>
                <a:latin typeface="open sans" panose="020B0606030504020204" pitchFamily="34" charset="0"/>
              </a:rPr>
              <a:t>properties and methods</a:t>
            </a:r>
            <a:r>
              <a:rPr lang="en-US" sz="2400" b="0" i="0" dirty="0">
                <a:solidFill>
                  <a:srgbClr val="414141"/>
                </a:solidFill>
                <a:effectLst/>
                <a:latin typeface="open sans" panose="020B0606030504020204" pitchFamily="34" charset="0"/>
              </a:rPr>
              <a:t>. This is possible because when we create an instance of subclass, an instance of its parent class is created implicitly which we can refer using the super keyword. The most common use of the super keyword is to eliminate the ambiguity between </a:t>
            </a:r>
            <a:r>
              <a:rPr lang="en-US" sz="2400" b="0" i="0" dirty="0" err="1">
                <a:solidFill>
                  <a:srgbClr val="414141"/>
                </a:solidFill>
                <a:effectLst/>
                <a:latin typeface="open sans" panose="020B0606030504020204" pitchFamily="34" charset="0"/>
              </a:rPr>
              <a:t>superclasses</a:t>
            </a:r>
            <a:r>
              <a:rPr lang="en-US" sz="2400" b="0" i="0" dirty="0">
                <a:solidFill>
                  <a:srgbClr val="414141"/>
                </a:solidFill>
                <a:effectLst/>
                <a:latin typeface="open sans" panose="020B0606030504020204" pitchFamily="34" charset="0"/>
              </a:rPr>
              <a:t> and subclasses that have variables and methods with the same name.</a:t>
            </a:r>
          </a:p>
        </p:txBody>
      </p:sp>
      <p:pic>
        <p:nvPicPr>
          <p:cNvPr id="8" name="Content Placeholder 7">
            <a:extLst>
              <a:ext uri="{FF2B5EF4-FFF2-40B4-BE49-F238E27FC236}">
                <a16:creationId xmlns:a16="http://schemas.microsoft.com/office/drawing/2014/main" id="{589A7741-BB26-4717-8002-43E44DC69B1C}"/>
              </a:ext>
            </a:extLst>
          </p:cNvPr>
          <p:cNvPicPr>
            <a:picLocks noGrp="1" noChangeAspect="1"/>
          </p:cNvPicPr>
          <p:nvPr>
            <p:ph idx="1"/>
          </p:nvPr>
        </p:nvPicPr>
        <p:blipFill>
          <a:blip r:embed="rId2"/>
          <a:stretch>
            <a:fillRect/>
          </a:stretch>
        </p:blipFill>
        <p:spPr>
          <a:xfrm rot="10800000" flipH="1" flipV="1">
            <a:off x="838199" y="3790838"/>
            <a:ext cx="4564575" cy="1814831"/>
          </a:xfrm>
        </p:spPr>
      </p:pic>
    </p:spTree>
    <p:extLst>
      <p:ext uri="{BB962C8B-B14F-4D97-AF65-F5344CB8AC3E}">
        <p14:creationId xmlns:p14="http://schemas.microsoft.com/office/powerpoint/2010/main" val="1407341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pPr fontAlgn="base"/>
            <a:r>
              <a:rPr lang="en-US" b="1" dirty="0"/>
              <a:t>Dart super Keyword - example</a:t>
            </a:r>
          </a:p>
        </p:txBody>
      </p:sp>
      <p:pic>
        <p:nvPicPr>
          <p:cNvPr id="6" name="Content Placeholder 5">
            <a:extLst>
              <a:ext uri="{FF2B5EF4-FFF2-40B4-BE49-F238E27FC236}">
                <a16:creationId xmlns:a16="http://schemas.microsoft.com/office/drawing/2014/main" id="{7255A714-4E06-4BAB-9AE2-70DD5D7A08F2}"/>
              </a:ext>
            </a:extLst>
          </p:cNvPr>
          <p:cNvPicPr>
            <a:picLocks noGrp="1" noChangeAspect="1"/>
          </p:cNvPicPr>
          <p:nvPr>
            <p:ph idx="1"/>
          </p:nvPr>
        </p:nvPicPr>
        <p:blipFill>
          <a:blip r:embed="rId2"/>
          <a:stretch>
            <a:fillRect/>
          </a:stretch>
        </p:blipFill>
        <p:spPr>
          <a:xfrm>
            <a:off x="838199" y="1113183"/>
            <a:ext cx="7479957" cy="5486400"/>
          </a:xfrm>
        </p:spPr>
      </p:pic>
      <p:pic>
        <p:nvPicPr>
          <p:cNvPr id="10" name="Picture 9">
            <a:extLst>
              <a:ext uri="{FF2B5EF4-FFF2-40B4-BE49-F238E27FC236}">
                <a16:creationId xmlns:a16="http://schemas.microsoft.com/office/drawing/2014/main" id="{0C1B3402-9E16-407A-99B6-FECF289D5BD2}"/>
              </a:ext>
            </a:extLst>
          </p:cNvPr>
          <p:cNvPicPr>
            <a:picLocks noChangeAspect="1"/>
          </p:cNvPicPr>
          <p:nvPr/>
        </p:nvPicPr>
        <p:blipFill>
          <a:blip r:embed="rId3"/>
          <a:stretch>
            <a:fillRect/>
          </a:stretch>
        </p:blipFill>
        <p:spPr>
          <a:xfrm>
            <a:off x="8480147" y="1113183"/>
            <a:ext cx="3166217" cy="1881808"/>
          </a:xfrm>
          <a:prstGeom prst="rect">
            <a:avLst/>
          </a:prstGeom>
        </p:spPr>
      </p:pic>
    </p:spTree>
    <p:extLst>
      <p:ext uri="{BB962C8B-B14F-4D97-AF65-F5344CB8AC3E}">
        <p14:creationId xmlns:p14="http://schemas.microsoft.com/office/powerpoint/2010/main" val="9316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2F01DD-520B-4E62-820A-46F72D5471C4}"/>
              </a:ext>
            </a:extLst>
          </p:cNvPr>
          <p:cNvSpPr>
            <a:spLocks noGrp="1"/>
          </p:cNvSpPr>
          <p:nvPr>
            <p:ph type="title"/>
          </p:nvPr>
        </p:nvSpPr>
        <p:spPr>
          <a:xfrm>
            <a:off x="838200" y="365126"/>
            <a:ext cx="10515600" cy="787814"/>
          </a:xfrm>
        </p:spPr>
        <p:txBody>
          <a:bodyPr>
            <a:normAutofit/>
          </a:bodyPr>
          <a:lstStyle/>
          <a:p>
            <a:r>
              <a:rPr lang="en-US" sz="3200" b="0" i="0" dirty="0">
                <a:effectLst/>
                <a:latin typeface="Arial" panose="020B0604020202020204" pitchFamily="34" charset="0"/>
              </a:rPr>
              <a:t>Object-Oriented Programming in dart</a:t>
            </a:r>
            <a:endParaRPr lang="en-US" sz="3200" dirty="0"/>
          </a:p>
        </p:txBody>
      </p:sp>
      <p:sp>
        <p:nvSpPr>
          <p:cNvPr id="4" name="TextBox 3">
            <a:extLst>
              <a:ext uri="{FF2B5EF4-FFF2-40B4-BE49-F238E27FC236}">
                <a16:creationId xmlns:a16="http://schemas.microsoft.com/office/drawing/2014/main" id="{EF0396F4-0411-4239-A42C-950D12B919B5}"/>
              </a:ext>
            </a:extLst>
          </p:cNvPr>
          <p:cNvSpPr txBox="1"/>
          <p:nvPr/>
        </p:nvSpPr>
        <p:spPr>
          <a:xfrm>
            <a:off x="838200" y="1152940"/>
            <a:ext cx="10515600" cy="2246769"/>
          </a:xfrm>
          <a:prstGeom prst="rect">
            <a:avLst/>
          </a:prstGeom>
          <a:noFill/>
        </p:spPr>
        <p:txBody>
          <a:bodyPr wrap="square" rtlCol="0">
            <a:spAutoFit/>
          </a:bodyPr>
          <a:lstStyle/>
          <a:p>
            <a:r>
              <a:rPr lang="en-US" sz="2000" b="0" i="0" dirty="0">
                <a:solidFill>
                  <a:srgbClr val="000000"/>
                </a:solidFill>
                <a:effectLst/>
              </a:rPr>
              <a:t>Dart is an Object-Oriented language. Object Orientation is a software development paradigm that follows real-world modelling. Object Orientation considers a program as a collection of objects that communicate with each other via mechanism called methods.</a:t>
            </a:r>
          </a:p>
          <a:p>
            <a:pPr marL="742950" lvl="1" indent="-285750">
              <a:buFont typeface="Arial" panose="020B0604020202020204" pitchFamily="34" charset="0"/>
              <a:buChar char="•"/>
            </a:pPr>
            <a:r>
              <a:rPr lang="en-US" sz="2000" b="1" i="0" dirty="0">
                <a:solidFill>
                  <a:srgbClr val="000000"/>
                </a:solidFill>
                <a:effectLst/>
              </a:rPr>
              <a:t>Object</a:t>
            </a:r>
            <a:r>
              <a:rPr lang="en-US" sz="2000" b="0" i="0" dirty="0">
                <a:solidFill>
                  <a:srgbClr val="000000"/>
                </a:solidFill>
                <a:effectLst/>
              </a:rPr>
              <a:t> − An object is a real-time representation of any entity.</a:t>
            </a:r>
          </a:p>
          <a:p>
            <a:pPr marL="742950" lvl="1" indent="-285750">
              <a:buFont typeface="Arial" panose="020B0604020202020204" pitchFamily="34" charset="0"/>
              <a:buChar char="•"/>
            </a:pPr>
            <a:r>
              <a:rPr lang="en-US" sz="2000" b="1" i="0" dirty="0">
                <a:solidFill>
                  <a:srgbClr val="000000"/>
                </a:solidFill>
                <a:effectLst/>
              </a:rPr>
              <a:t>Class</a:t>
            </a:r>
            <a:r>
              <a:rPr lang="en-US" sz="2000" b="0" i="0" dirty="0">
                <a:solidFill>
                  <a:srgbClr val="000000"/>
                </a:solidFill>
                <a:effectLst/>
              </a:rPr>
              <a:t> − A class in terms of OOP is a blueprint for creating objects. A class encapsulates data for the object.</a:t>
            </a:r>
          </a:p>
          <a:p>
            <a:pPr marL="742950" lvl="1" indent="-285750">
              <a:buFont typeface="Arial" panose="020B0604020202020204" pitchFamily="34" charset="0"/>
              <a:buChar char="•"/>
            </a:pPr>
            <a:r>
              <a:rPr lang="en-US" sz="2000" b="1" i="0" dirty="0">
                <a:solidFill>
                  <a:srgbClr val="000000"/>
                </a:solidFill>
                <a:effectLst/>
              </a:rPr>
              <a:t>Method</a:t>
            </a:r>
            <a:r>
              <a:rPr lang="en-US" sz="2000" b="0" i="0" dirty="0">
                <a:solidFill>
                  <a:srgbClr val="000000"/>
                </a:solidFill>
                <a:effectLst/>
              </a:rPr>
              <a:t> − Methods facilitate communication between objects.</a:t>
            </a:r>
          </a:p>
        </p:txBody>
      </p:sp>
      <p:sp>
        <p:nvSpPr>
          <p:cNvPr id="5" name="Rectangle 1">
            <a:extLst>
              <a:ext uri="{FF2B5EF4-FFF2-40B4-BE49-F238E27FC236}">
                <a16:creationId xmlns:a16="http://schemas.microsoft.com/office/drawing/2014/main" id="{05DFC380-1C7C-4080-A23A-5071D5C87CCB}"/>
              </a:ext>
            </a:extLst>
          </p:cNvPr>
          <p:cNvSpPr>
            <a:spLocks noChangeArrowheads="1"/>
          </p:cNvSpPr>
          <p:nvPr/>
        </p:nvSpPr>
        <p:spPr bwMode="auto">
          <a:xfrm>
            <a:off x="838200" y="3660033"/>
            <a:ext cx="10515600" cy="28943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6666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 World"</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TestClass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765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dirty="0"/>
              <a:t>Variables in dart</a:t>
            </a:r>
          </a:p>
        </p:txBody>
      </p:sp>
      <p:sp>
        <p:nvSpPr>
          <p:cNvPr id="3" name="Content Placeholder 2">
            <a:extLst>
              <a:ext uri="{FF2B5EF4-FFF2-40B4-BE49-F238E27FC236}">
                <a16:creationId xmlns:a16="http://schemas.microsoft.com/office/drawing/2014/main" id="{18A73D4D-0821-4BEF-8624-F940F35DED82}"/>
              </a:ext>
            </a:extLst>
          </p:cNvPr>
          <p:cNvSpPr>
            <a:spLocks noGrp="1"/>
          </p:cNvSpPr>
          <p:nvPr>
            <p:ph idx="1"/>
          </p:nvPr>
        </p:nvSpPr>
        <p:spPr>
          <a:xfrm>
            <a:off x="838200" y="1113183"/>
            <a:ext cx="10515600" cy="5221356"/>
          </a:xfrm>
        </p:spPr>
        <p:txBody>
          <a:bodyPr>
            <a:normAutofit/>
          </a:bodyPr>
          <a:lstStyle/>
          <a:p>
            <a:pPr marL="0" indent="0">
              <a:buNone/>
            </a:pPr>
            <a:r>
              <a:rPr lang="en-US" sz="2000" b="0" i="0" dirty="0">
                <a:solidFill>
                  <a:srgbClr val="000000"/>
                </a:solidFill>
                <a:effectLst/>
              </a:rPr>
              <a:t>A variable must be declared before it is used. Dart uses the var keyword to achieve the same.</a:t>
            </a:r>
          </a:p>
          <a:p>
            <a:pPr marL="0" indent="0">
              <a:buNone/>
            </a:pPr>
            <a:r>
              <a:rPr lang="en-US" sz="2000" b="0" i="0" dirty="0">
                <a:solidFill>
                  <a:srgbClr val="000000"/>
                </a:solidFill>
                <a:effectLst/>
              </a:rPr>
              <a:t>All uninitialized variables have an initial value of null. This is because Dart considers all values as objects.</a:t>
            </a:r>
          </a:p>
          <a:p>
            <a:pPr marL="0" indent="0">
              <a:buNone/>
            </a:pPr>
            <a:endParaRPr lang="en-US" sz="2000" dirty="0">
              <a:solidFill>
                <a:srgbClr val="000000"/>
              </a:solidFill>
            </a:endParaRPr>
          </a:p>
          <a:p>
            <a:pPr marL="0" indent="0">
              <a:buNone/>
            </a:pPr>
            <a:endParaRPr lang="en-US" sz="2000" b="0" i="0" dirty="0">
              <a:solidFill>
                <a:srgbClr val="000000"/>
              </a:solidFill>
              <a:effectLst/>
            </a:endParaRPr>
          </a:p>
          <a:p>
            <a:pPr marL="0" indent="0">
              <a:buNone/>
            </a:pPr>
            <a:endParaRPr lang="en-US" sz="2000" b="1" i="0" dirty="0">
              <a:effectLst/>
            </a:endParaRPr>
          </a:p>
          <a:p>
            <a:pPr marL="0" indent="0">
              <a:buNone/>
            </a:pPr>
            <a:endParaRPr lang="en-US" sz="2000" b="1" dirty="0"/>
          </a:p>
          <a:p>
            <a:pPr marL="0" indent="0">
              <a:buNone/>
            </a:pPr>
            <a:r>
              <a:rPr lang="en-US" sz="2000" b="1" i="0" dirty="0">
                <a:effectLst/>
              </a:rPr>
              <a:t>The dynamic keyword</a:t>
            </a:r>
            <a:endParaRPr lang="en-US" sz="2000" b="1" i="0" dirty="0">
              <a:solidFill>
                <a:srgbClr val="000000"/>
              </a:solidFill>
              <a:effectLst/>
            </a:endParaRPr>
          </a:p>
        </p:txBody>
      </p:sp>
      <p:sp>
        <p:nvSpPr>
          <p:cNvPr id="4" name="Rectangle 1">
            <a:extLst>
              <a:ext uri="{FF2B5EF4-FFF2-40B4-BE49-F238E27FC236}">
                <a16:creationId xmlns:a16="http://schemas.microsoft.com/office/drawing/2014/main" id="{ACA40876-FD44-478E-855C-C2C5FAE7A304}"/>
              </a:ext>
            </a:extLst>
          </p:cNvPr>
          <p:cNvSpPr>
            <a:spLocks noChangeArrowheads="1"/>
          </p:cNvSpPr>
          <p:nvPr/>
        </p:nvSpPr>
        <p:spPr bwMode="auto">
          <a:xfrm>
            <a:off x="838200" y="2231145"/>
            <a:ext cx="10515600"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var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name = </a:t>
            </a:r>
            <a:r>
              <a:rPr lang="en-US" altLang="en-US" sz="1600" dirty="0">
                <a:solidFill>
                  <a:srgbClr val="008800"/>
                </a:solidFill>
                <a:latin typeface="Courier New" panose="02070309020205020404" pitchFamily="49" charset="0"/>
              </a:rPr>
              <a:t>'Smith</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String</a:t>
            </a:r>
            <a:r>
              <a:rPr kumimoji="0" lang="en-US" altLang="en-US" sz="1600" b="0" i="0" u="none" strike="noStrike" cap="none" normalizeH="0" baseline="0" dirty="0">
                <a:ln>
                  <a:noFill/>
                </a:ln>
                <a:solidFill>
                  <a:schemeClr val="tx1"/>
                </a:solidFill>
                <a:effectLst/>
                <a:latin typeface="Courier New" panose="02070309020205020404" pitchFamily="49" charset="0"/>
              </a:rPr>
              <a:t> name = </a:t>
            </a:r>
            <a:r>
              <a:rPr lang="en-US" altLang="en-US" sz="1600" dirty="0">
                <a:solidFill>
                  <a:srgbClr val="008800"/>
                </a:solidFill>
                <a:latin typeface="Courier New" panose="02070309020205020404" pitchFamily="49" charset="0"/>
              </a:rPr>
              <a:t>'Smith</a:t>
            </a:r>
            <a:r>
              <a:rPr kumimoji="0" lang="en-US" altLang="en-US" sz="1600" b="0" i="0" u="none" strike="noStrike" cap="none" normalizeH="0" baseline="0" dirty="0">
                <a:ln>
                  <a:noFill/>
                </a:ln>
                <a:solidFill>
                  <a:schemeClr val="tx1"/>
                </a:solidFill>
                <a:effectLst/>
                <a:latin typeface="Courier New" panose="02070309020205020404" pitchFamily="49" charset="0"/>
              </a:rPr>
              <a:t>’; </a:t>
            </a: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int</a:t>
            </a:r>
            <a:r>
              <a:rPr kumimoji="0" lang="en-US" altLang="en-US" sz="1600" b="0" i="0" u="none" strike="noStrike" cap="none" normalizeH="0" baseline="0" dirty="0">
                <a:ln>
                  <a:noFill/>
                </a:ln>
                <a:solidFill>
                  <a:schemeClr val="tx1"/>
                </a:solidFill>
                <a:effectLst/>
                <a:latin typeface="Courier New" panose="02070309020205020404" pitchFamily="49" charset="0"/>
              </a:rPr>
              <a:t> num = </a:t>
            </a:r>
            <a:r>
              <a:rPr lang="en-US" altLang="en-US" sz="1600" dirty="0">
                <a:solidFill>
                  <a:srgbClr val="000088"/>
                </a:solidFill>
                <a:latin typeface="Courier New" panose="02070309020205020404" pitchFamily="49" charset="0"/>
              </a:rPr>
              <a:t>10</a:t>
            </a:r>
            <a:r>
              <a:rPr kumimoji="0" lang="en-US" altLang="en-US" sz="1600" b="0" i="0" u="none" strike="noStrike" cap="none" normalizeH="0" baseline="0" dirty="0">
                <a:ln>
                  <a:noFill/>
                </a:ln>
                <a:solidFill>
                  <a:schemeClr val="tx1"/>
                </a:solidFill>
                <a:effectLst/>
                <a:latin typeface="Courier New" panose="02070309020205020404" pitchFamily="49" charset="0"/>
              </a:rPr>
              <a:t>;</a:t>
            </a:r>
            <a:r>
              <a:rPr kumimoji="0" lang="en-US" altLang="en-US" sz="1600" b="0" i="0" u="none" strike="noStrike" cap="none" normalizeH="0" baseline="0" dirty="0">
                <a:ln>
                  <a:noFill/>
                </a:ln>
                <a:solidFill>
                  <a:schemeClr val="tx1"/>
                </a:solidFill>
                <a:effectLst/>
              </a:rPr>
              <a:t> </a:t>
            </a:r>
          </a:p>
        </p:txBody>
      </p:sp>
      <p:sp>
        <p:nvSpPr>
          <p:cNvPr id="7" name="Rectangle 4">
            <a:extLst>
              <a:ext uri="{FF2B5EF4-FFF2-40B4-BE49-F238E27FC236}">
                <a16:creationId xmlns:a16="http://schemas.microsoft.com/office/drawing/2014/main" id="{1BE87FE3-2F48-474C-B0FB-731F7B72D47D}"/>
              </a:ext>
            </a:extLst>
          </p:cNvPr>
          <p:cNvSpPr>
            <a:spLocks noChangeArrowheads="1"/>
          </p:cNvSpPr>
          <p:nvPr/>
        </p:nvSpPr>
        <p:spPr bwMode="auto">
          <a:xfrm>
            <a:off x="944217" y="4173527"/>
            <a:ext cx="10515600" cy="147862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rPr>
              <a:t> main</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dynamic</a:t>
            </a:r>
            <a:r>
              <a:rPr kumimoji="0" lang="en-US" altLang="en-US" sz="1600" b="0" i="0" u="none" strike="noStrike" cap="none" normalizeH="0" baseline="0" dirty="0">
                <a:ln>
                  <a:noFill/>
                </a:ln>
                <a:solidFill>
                  <a:srgbClr val="000000"/>
                </a:solidFill>
                <a:effectLst/>
                <a:latin typeface="Courier New" panose="02070309020205020404" pitchFamily="49" charset="0"/>
              </a:rPr>
              <a:t> x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"tom"</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print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x</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47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3141-F82A-4B5F-B5B4-75C7805072DB}"/>
              </a:ext>
            </a:extLst>
          </p:cNvPr>
          <p:cNvSpPr>
            <a:spLocks noGrp="1"/>
          </p:cNvSpPr>
          <p:nvPr>
            <p:ph type="title"/>
          </p:nvPr>
        </p:nvSpPr>
        <p:spPr>
          <a:xfrm>
            <a:off x="838200" y="365125"/>
            <a:ext cx="10515600" cy="748058"/>
          </a:xfrm>
        </p:spPr>
        <p:txBody>
          <a:bodyPr>
            <a:normAutofit/>
          </a:bodyPr>
          <a:lstStyle/>
          <a:p>
            <a:r>
              <a:rPr lang="en-US" sz="3200" b="0" i="0" dirty="0">
                <a:effectLst/>
                <a:latin typeface="Arial" panose="020B0604020202020204" pitchFamily="34" charset="0"/>
              </a:rPr>
              <a:t>Final and </a:t>
            </a:r>
            <a:r>
              <a:rPr lang="en-US" sz="3200" b="0" i="0" dirty="0">
                <a:effectLst/>
                <a:latin typeface="Arial" panose="020B0604020202020204" pitchFamily="34" charset="0"/>
                <a:cs typeface="Arial" panose="020B0604020202020204" pitchFamily="34" charset="0"/>
              </a:rPr>
              <a:t>Const </a:t>
            </a:r>
            <a:r>
              <a:rPr lang="en-US" sz="3200" dirty="0">
                <a:latin typeface="Arial" panose="020B0604020202020204" pitchFamily="34" charset="0"/>
                <a:cs typeface="Arial" panose="020B0604020202020204" pitchFamily="34" charset="0"/>
              </a:rPr>
              <a:t>Variables</a:t>
            </a:r>
            <a:r>
              <a:rPr lang="en-US" sz="3200" b="0" i="0" dirty="0">
                <a:effectLst/>
                <a:latin typeface="Arial" panose="020B0604020202020204" pitchFamily="34" charset="0"/>
              </a:rPr>
              <a:t> </a:t>
            </a:r>
            <a:endParaRPr lang="en-US" sz="3200" dirty="0"/>
          </a:p>
        </p:txBody>
      </p:sp>
      <p:sp>
        <p:nvSpPr>
          <p:cNvPr id="3" name="Content Placeholder 2">
            <a:extLst>
              <a:ext uri="{FF2B5EF4-FFF2-40B4-BE49-F238E27FC236}">
                <a16:creationId xmlns:a16="http://schemas.microsoft.com/office/drawing/2014/main" id="{18A73D4D-0821-4BEF-8624-F940F35DED82}"/>
              </a:ext>
            </a:extLst>
          </p:cNvPr>
          <p:cNvSpPr>
            <a:spLocks noGrp="1"/>
          </p:cNvSpPr>
          <p:nvPr>
            <p:ph idx="1"/>
          </p:nvPr>
        </p:nvSpPr>
        <p:spPr>
          <a:xfrm>
            <a:off x="838200" y="1113183"/>
            <a:ext cx="10515600" cy="5221356"/>
          </a:xfrm>
        </p:spPr>
        <p:txBody>
          <a:bodyPr>
            <a:normAutofit/>
          </a:bodyPr>
          <a:lstStyle/>
          <a:p>
            <a:pPr marL="0" indent="0" algn="just">
              <a:buNone/>
            </a:pPr>
            <a:r>
              <a:rPr lang="en-US" sz="2000" b="0" i="0" dirty="0">
                <a:solidFill>
                  <a:srgbClr val="000000"/>
                </a:solidFill>
                <a:effectLst/>
              </a:rPr>
              <a:t>The </a:t>
            </a:r>
            <a:r>
              <a:rPr lang="en-US" sz="2000" b="1" i="0" dirty="0">
                <a:solidFill>
                  <a:srgbClr val="000000"/>
                </a:solidFill>
                <a:effectLst/>
              </a:rPr>
              <a:t>final</a:t>
            </a:r>
            <a:r>
              <a:rPr lang="en-US" sz="2000" b="0" i="0" dirty="0">
                <a:solidFill>
                  <a:srgbClr val="000000"/>
                </a:solidFill>
                <a:effectLst/>
              </a:rPr>
              <a:t> and </a:t>
            </a:r>
            <a:r>
              <a:rPr lang="en-US" sz="2000" b="1" i="0" dirty="0">
                <a:solidFill>
                  <a:srgbClr val="000000"/>
                </a:solidFill>
                <a:effectLst/>
              </a:rPr>
              <a:t>const</a:t>
            </a:r>
            <a:r>
              <a:rPr lang="en-US" sz="2000" b="0" i="0" dirty="0">
                <a:solidFill>
                  <a:srgbClr val="000000"/>
                </a:solidFill>
                <a:effectLst/>
              </a:rPr>
              <a:t> keyword are used to declare constants. Dart prevents modifying the values of a variable declared using the final or const keyword. These keywords can be used in conjunction with the variable’s data type or instead of the </a:t>
            </a:r>
            <a:r>
              <a:rPr lang="en-US" sz="2000" b="1" i="0" dirty="0">
                <a:solidFill>
                  <a:srgbClr val="000000"/>
                </a:solidFill>
                <a:effectLst/>
              </a:rPr>
              <a:t>var</a:t>
            </a:r>
            <a:r>
              <a:rPr lang="en-US" sz="2000" b="0" i="0" dirty="0">
                <a:solidFill>
                  <a:srgbClr val="000000"/>
                </a:solidFill>
                <a:effectLst/>
              </a:rPr>
              <a:t> keyword.</a:t>
            </a:r>
          </a:p>
          <a:p>
            <a:pPr marL="0" indent="0" algn="just">
              <a:buNone/>
            </a:pPr>
            <a:r>
              <a:rPr lang="en-US" sz="2000" b="0" i="0" dirty="0">
                <a:solidFill>
                  <a:srgbClr val="000000"/>
                </a:solidFill>
                <a:effectLst/>
              </a:rPr>
              <a:t>The </a:t>
            </a:r>
            <a:r>
              <a:rPr lang="en-US" sz="2000" b="1" i="0" dirty="0">
                <a:solidFill>
                  <a:srgbClr val="000000"/>
                </a:solidFill>
                <a:effectLst/>
              </a:rPr>
              <a:t>const</a:t>
            </a:r>
            <a:r>
              <a:rPr lang="en-US" sz="2000" b="0" i="0" dirty="0">
                <a:solidFill>
                  <a:srgbClr val="000000"/>
                </a:solidFill>
                <a:effectLst/>
              </a:rPr>
              <a:t> keyword is used to represent a compile-time constant. Variables declared using the </a:t>
            </a:r>
            <a:r>
              <a:rPr lang="en-US" sz="2000" b="1" i="0" dirty="0">
                <a:solidFill>
                  <a:srgbClr val="000000"/>
                </a:solidFill>
                <a:effectLst/>
              </a:rPr>
              <a:t>const</a:t>
            </a:r>
            <a:r>
              <a:rPr lang="en-US" sz="2000" b="0" i="0" dirty="0">
                <a:solidFill>
                  <a:srgbClr val="000000"/>
                </a:solidFill>
                <a:effectLst/>
              </a:rPr>
              <a:t> keyword are implicitly final.</a:t>
            </a:r>
          </a:p>
        </p:txBody>
      </p:sp>
      <p:sp>
        <p:nvSpPr>
          <p:cNvPr id="7" name="Rectangle 4">
            <a:extLst>
              <a:ext uri="{FF2B5EF4-FFF2-40B4-BE49-F238E27FC236}">
                <a16:creationId xmlns:a16="http://schemas.microsoft.com/office/drawing/2014/main" id="{1BE87FE3-2F48-474C-B0FB-731F7B72D47D}"/>
              </a:ext>
            </a:extLst>
          </p:cNvPr>
          <p:cNvSpPr>
            <a:spLocks noChangeArrowheads="1"/>
          </p:cNvSpPr>
          <p:nvPr/>
        </p:nvSpPr>
        <p:spPr bwMode="auto">
          <a:xfrm>
            <a:off x="838200" y="3009255"/>
            <a:ext cx="10515600" cy="320217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f</a:t>
            </a:r>
            <a:r>
              <a:rPr kumimoji="0" lang="en-US" altLang="en-US" sz="1600" b="0" i="0" u="none" strike="noStrike" cap="none" normalizeH="0" baseline="0" dirty="0">
                <a:ln>
                  <a:noFill/>
                </a:ln>
                <a:solidFill>
                  <a:srgbClr val="000088"/>
                </a:solidFill>
                <a:effectLst/>
                <a:latin typeface="Courier New" panose="02070309020205020404" pitchFamily="49" charset="0"/>
              </a:rPr>
              <a:t>inal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88"/>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Courier New" panose="02070309020205020404" pitchFamily="49" charset="0"/>
              </a:rPr>
              <a:t>OR</a:t>
            </a:r>
            <a:br>
              <a:rPr lang="en-US" altLang="en-US" sz="1600" dirty="0">
                <a:solidFill>
                  <a:srgbClr val="000088"/>
                </a:solidFill>
                <a:latin typeface="Courier New" panose="02070309020205020404" pitchFamily="49" charset="0"/>
              </a:rPr>
            </a:br>
            <a:endParaRPr lang="en-US" altLang="en-US" sz="1600" dirty="0">
              <a:solidFill>
                <a:srgbClr val="000088"/>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rPr>
              <a:t>final </a:t>
            </a:r>
            <a:r>
              <a:rPr kumimoji="0" lang="en-US" altLang="en-US" sz="1600" b="0" i="0" u="none" strike="noStrike" cap="none" normalizeH="0" baseline="0" dirty="0" err="1">
                <a:ln>
                  <a:noFill/>
                </a:ln>
                <a:solidFill>
                  <a:srgbClr val="000088"/>
                </a:solidFill>
                <a:effectLst/>
                <a:latin typeface="Courier New" panose="02070309020205020404" pitchFamily="49" charset="0"/>
              </a:rPr>
              <a:t>data_type</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eaLnBrk="0" fontAlgn="base" hangingPunct="0">
              <a:spcBef>
                <a:spcPct val="0"/>
              </a:spcBef>
              <a:spcAft>
                <a:spcPct val="0"/>
              </a:spcAft>
            </a:pPr>
            <a:endParaRPr lang="en-US" altLang="en-US" sz="1600" dirty="0">
              <a:solidFill>
                <a:srgbClr val="000088"/>
              </a:solidFill>
              <a:latin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const</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eaLnBrk="0" fontAlgn="base" hangingPunct="0">
              <a:spcBef>
                <a:spcPct val="0"/>
              </a:spcBef>
              <a:spcAft>
                <a:spcPct val="0"/>
              </a:spcAft>
            </a:pPr>
            <a:endParaRPr lang="en-US" altLang="en-US" sz="1600" dirty="0">
              <a:latin typeface="Courier New" panose="02070309020205020404" pitchFamily="49" charset="0"/>
            </a:endParaRPr>
          </a:p>
          <a:p>
            <a:pPr eaLnBrk="0" fontAlgn="base" hangingPunct="0">
              <a:spcBef>
                <a:spcPct val="0"/>
              </a:spcBef>
              <a:spcAft>
                <a:spcPct val="0"/>
              </a:spcAft>
            </a:pPr>
            <a:r>
              <a:rPr lang="en-US" altLang="en-US" sz="1600" dirty="0">
                <a:latin typeface="Courier New" panose="02070309020205020404" pitchFamily="49" charset="0"/>
              </a:rPr>
              <a:t>Or</a:t>
            </a:r>
          </a:p>
          <a:p>
            <a:pPr eaLnBrk="0" fontAlgn="base" hangingPunct="0">
              <a:spcBef>
                <a:spcPct val="0"/>
              </a:spcBef>
              <a:spcAft>
                <a:spcPct val="0"/>
              </a:spcAft>
            </a:pPr>
            <a:endParaRPr kumimoji="0" lang="en-US" altLang="en-US" sz="1600" b="0" i="0" u="none" strike="noStrike" cap="none" normalizeH="0" baseline="0" dirty="0">
              <a:ln>
                <a:noFill/>
              </a:ln>
              <a:effectLst/>
              <a:latin typeface="Courier New" panose="02070309020205020404" pitchFamily="49" charset="0"/>
            </a:endParaRPr>
          </a:p>
          <a:p>
            <a:pPr eaLnBrk="0" fontAlgn="base" hangingPunct="0">
              <a:spcBef>
                <a:spcPct val="0"/>
              </a:spcBef>
              <a:spcAft>
                <a:spcPct val="0"/>
              </a:spcAft>
            </a:pPr>
            <a:r>
              <a:rPr lang="en-US" altLang="en-US" sz="1600" dirty="0">
                <a:solidFill>
                  <a:srgbClr val="000088"/>
                </a:solidFill>
                <a:latin typeface="Courier New" panose="02070309020205020404" pitchFamily="49" charset="0"/>
              </a:rPr>
              <a:t>const</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solidFill>
                  <a:srgbClr val="000088"/>
                </a:solidFill>
                <a:effectLst/>
                <a:latin typeface="Courier New" panose="02070309020205020404" pitchFamily="49" charset="0"/>
              </a:rPr>
              <a:t>data_type</a:t>
            </a:r>
            <a:r>
              <a:rPr kumimoji="0" lang="en-US" altLang="en-US" sz="1600" b="0" i="0" u="none" strike="noStrike" cap="none" normalizeH="0" baseline="0" dirty="0">
                <a:ln>
                  <a:noFill/>
                </a:ln>
                <a:solidFill>
                  <a:srgbClr val="000088"/>
                </a:solidFill>
                <a:effectLst/>
                <a:latin typeface="Courier New" panose="02070309020205020404" pitchFamily="49" charset="0"/>
              </a:rPr>
              <a:t> </a:t>
            </a:r>
            <a:r>
              <a:rPr kumimoji="0" lang="en-US" altLang="en-US" sz="1600" b="0" i="0" u="none" strike="noStrike" cap="none" normalizeH="0" baseline="0" dirty="0" err="1">
                <a:ln>
                  <a:noFill/>
                </a:ln>
                <a:effectLst/>
                <a:latin typeface="Courier New" panose="02070309020205020404" pitchFamily="49" charset="0"/>
              </a:rPr>
              <a:t>variable_name</a:t>
            </a:r>
            <a:r>
              <a:rPr kumimoji="0" lang="en-US" altLang="en-US" sz="1600" b="0" i="0" u="none" strike="noStrike" cap="none" normalizeH="0" baseline="0" dirty="0">
                <a:ln>
                  <a:noFill/>
                </a:ln>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95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2957</Words>
  <Application>Microsoft Office PowerPoint</Application>
  <PresentationFormat>Widescreen</PresentationFormat>
  <Paragraphs>231</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Courier New</vt:lpstr>
      <vt:lpstr>open sans</vt:lpstr>
      <vt:lpstr>Office Theme</vt:lpstr>
      <vt:lpstr>PowerPoint Presentation</vt:lpstr>
      <vt:lpstr>What is Dart?</vt:lpstr>
      <vt:lpstr>Environment (Executing Script Online with DartPad)</vt:lpstr>
      <vt:lpstr>Environment (Setting Up the Local Environment)</vt:lpstr>
      <vt:lpstr>Data Types in dart</vt:lpstr>
      <vt:lpstr>Identifiers in dart</vt:lpstr>
      <vt:lpstr>Object-Oriented Programming in dart</vt:lpstr>
      <vt:lpstr>Variables in dart</vt:lpstr>
      <vt:lpstr>Final and Const Variables </vt:lpstr>
      <vt:lpstr>Question!</vt:lpstr>
      <vt:lpstr>Dart Operators</vt:lpstr>
      <vt:lpstr>Dart Assignment Operators</vt:lpstr>
      <vt:lpstr>Dart Arithmetic Operators</vt:lpstr>
      <vt:lpstr>Dart Unary Operators (post and pre)</vt:lpstr>
      <vt:lpstr>Dart Type test Operators</vt:lpstr>
      <vt:lpstr>Dart Relational Operators</vt:lpstr>
      <vt:lpstr>Dart Logical Operators</vt:lpstr>
      <vt:lpstr>Dart Bitwise Operators</vt:lpstr>
      <vt:lpstr>Dart Conditional Operators ( ? : )</vt:lpstr>
      <vt:lpstr>Dart Cascade notation(..) Operator</vt:lpstr>
      <vt:lpstr>String Interpolation</vt:lpstr>
      <vt:lpstr>Dart Lists</vt:lpstr>
      <vt:lpstr>Fixed Length List</vt:lpstr>
      <vt:lpstr>Growable List</vt:lpstr>
      <vt:lpstr>Dart Map</vt:lpstr>
      <vt:lpstr>Declaring Map In Dart</vt:lpstr>
      <vt:lpstr>Declaring/Initialize Map using Map Constructor</vt:lpstr>
      <vt:lpstr>Decision Making Statements</vt:lpstr>
      <vt:lpstr>Decision Making Statements diagram</vt:lpstr>
      <vt:lpstr>Dart If Statement</vt:lpstr>
      <vt:lpstr>Dart If Else Statement</vt:lpstr>
      <vt:lpstr>Dart If Else If Statement</vt:lpstr>
      <vt:lpstr>Dart Switch Case Statement</vt:lpstr>
      <vt:lpstr>Dart Switch Case Statement Example</vt:lpstr>
      <vt:lpstr>Dart Loops</vt:lpstr>
      <vt:lpstr>Dart for Loop</vt:lpstr>
      <vt:lpstr>Dart for..in (for-each in java) Loop</vt:lpstr>
      <vt:lpstr>Dart While Loop</vt:lpstr>
      <vt:lpstr>Dart do…while Loop</vt:lpstr>
      <vt:lpstr>Defining a function In Dart</vt:lpstr>
      <vt:lpstr>Dart Passing Arguments to Function</vt:lpstr>
      <vt:lpstr>Return Value from Function</vt:lpstr>
      <vt:lpstr>Complete Function In Action</vt:lpstr>
      <vt:lpstr>Dart function without Parameters and Without Return value</vt:lpstr>
      <vt:lpstr>Optional Positional Parameter</vt:lpstr>
      <vt:lpstr>Optional Positional Parameter</vt:lpstr>
      <vt:lpstr>Optional named parameter</vt:lpstr>
      <vt:lpstr>Optional named parameter</vt:lpstr>
      <vt:lpstr>Dart Anonymous Functions</vt:lpstr>
      <vt:lpstr>Dart Anonymous Functions - Example</vt:lpstr>
      <vt:lpstr>Dart main() Function</vt:lpstr>
      <vt:lpstr>Dart main() Function - Example</vt:lpstr>
      <vt:lpstr>Dart Classes</vt:lpstr>
      <vt:lpstr>Dart Constructors</vt:lpstr>
      <vt:lpstr>Default Constructor (or) no-arg constructor</vt:lpstr>
      <vt:lpstr>Parameterized Constructor</vt:lpstr>
      <vt:lpstr>Named constructors</vt:lpstr>
      <vt:lpstr>Named constructors - example</vt:lpstr>
      <vt:lpstr>Dart Getters and Setters</vt:lpstr>
      <vt:lpstr>Defining a getter</vt:lpstr>
      <vt:lpstr>Defining a setter</vt:lpstr>
      <vt:lpstr>Getter setter example</vt:lpstr>
      <vt:lpstr>Dart this Keyword</vt:lpstr>
      <vt:lpstr>Dart this Keyword - example</vt:lpstr>
      <vt:lpstr>Dart static Keyword</vt:lpstr>
      <vt:lpstr>Dart static Keyword - example</vt:lpstr>
      <vt:lpstr>Dart super Keyword</vt:lpstr>
      <vt:lpstr>Dart super Keyword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cp:revision>
  <dcterms:created xsi:type="dcterms:W3CDTF">2021-12-20T12:58:55Z</dcterms:created>
  <dcterms:modified xsi:type="dcterms:W3CDTF">2022-01-08T14:48:59Z</dcterms:modified>
</cp:coreProperties>
</file>