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8" r:id="rId4"/>
    <p:sldId id="26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2DBC0-3876-41C1-951B-3C281A40F2BC}"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6DB6-7FEF-4FE1-BF15-CB30FC73B839}" type="slidenum">
              <a:rPr lang="en-US" smtClean="0"/>
              <a:t>‹#›</a:t>
            </a:fld>
            <a:endParaRPr lang="en-US"/>
          </a:p>
        </p:txBody>
      </p:sp>
    </p:spTree>
    <p:extLst>
      <p:ext uri="{BB962C8B-B14F-4D97-AF65-F5344CB8AC3E}">
        <p14:creationId xmlns:p14="http://schemas.microsoft.com/office/powerpoint/2010/main" val="73098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void main() {</a:t>
            </a:r>
          </a:p>
          <a:p>
            <a:r>
              <a:rPr lang="en-US" dirty="0"/>
              <a:t>  print(</a:t>
            </a:r>
            <a:r>
              <a:rPr lang="en-US" dirty="0" err="1"/>
              <a:t>checkValue</a:t>
            </a:r>
            <a:r>
              <a:rPr lang="en-US" dirty="0"/>
              <a:t>(5));</a:t>
            </a:r>
          </a:p>
          <a:p>
            <a:r>
              <a:rPr lang="en-US" dirty="0"/>
              <a:t>  print(</a:t>
            </a:r>
            <a:r>
              <a:rPr lang="en-US" dirty="0" err="1"/>
              <a:t>checkValue</a:t>
            </a:r>
            <a:r>
              <a:rPr lang="en-US" dirty="0"/>
              <a:t>(null));</a:t>
            </a:r>
          </a:p>
          <a:p>
            <a:r>
              <a:rPr lang="en-US" dirty="0"/>
              <a:t>}</a:t>
            </a:r>
          </a:p>
          <a:p>
            <a:endParaRPr lang="en-US" dirty="0"/>
          </a:p>
          <a:p>
            <a:r>
              <a:rPr lang="en-US" dirty="0"/>
              <a:t>int </a:t>
            </a:r>
            <a:r>
              <a:rPr lang="en-US" dirty="0" err="1"/>
              <a:t>checkValue</a:t>
            </a:r>
            <a:r>
              <a:rPr lang="en-US" dirty="0"/>
              <a:t>(int? value) {</a:t>
            </a:r>
          </a:p>
          <a:p>
            <a:r>
              <a:rPr lang="en-US" dirty="0"/>
              <a:t>//   </a:t>
            </a:r>
            <a:r>
              <a:rPr lang="en-US" dirty="0" err="1"/>
              <a:t>value.abs</a:t>
            </a:r>
            <a:r>
              <a:rPr lang="en-US" dirty="0"/>
              <a:t>(); // compile time error</a:t>
            </a:r>
          </a:p>
          <a:p>
            <a:r>
              <a:rPr lang="en-US" dirty="0"/>
              <a:t>  if (value == null) {</a:t>
            </a:r>
          </a:p>
          <a:p>
            <a:r>
              <a:rPr lang="en-US" dirty="0"/>
              <a:t>    return 0;</a:t>
            </a:r>
          </a:p>
          <a:p>
            <a:r>
              <a:rPr lang="en-US" dirty="0"/>
              <a:t>  }</a:t>
            </a:r>
          </a:p>
          <a:p>
            <a:r>
              <a:rPr lang="en-US" dirty="0"/>
              <a:t>  return </a:t>
            </a:r>
            <a:r>
              <a:rPr lang="en-US" dirty="0" err="1"/>
              <a:t>value.abs</a:t>
            </a:r>
            <a:r>
              <a:rPr lang="en-US" dirty="0"/>
              <a:t>();</a:t>
            </a:r>
          </a:p>
          <a:p>
            <a:r>
              <a:rPr lang="en-US" dirty="0"/>
              <a:t>}</a:t>
            </a:r>
          </a:p>
          <a:p>
            <a:endParaRPr lang="en-US" dirty="0"/>
          </a:p>
        </p:txBody>
      </p:sp>
      <p:sp>
        <p:nvSpPr>
          <p:cNvPr id="4" name="Slide Number Placeholder 3"/>
          <p:cNvSpPr>
            <a:spLocks noGrp="1"/>
          </p:cNvSpPr>
          <p:nvPr>
            <p:ph type="sldNum" sz="quarter" idx="5"/>
          </p:nvPr>
        </p:nvSpPr>
        <p:spPr/>
        <p:txBody>
          <a:bodyPr/>
          <a:lstStyle/>
          <a:p>
            <a:fld id="{46006DB6-7FEF-4FE1-BF15-CB30FC73B839}" type="slidenum">
              <a:rPr lang="en-US" smtClean="0"/>
              <a:t>11</a:t>
            </a:fld>
            <a:endParaRPr lang="en-US"/>
          </a:p>
        </p:txBody>
      </p:sp>
    </p:spTree>
    <p:extLst>
      <p:ext uri="{BB962C8B-B14F-4D97-AF65-F5344CB8AC3E}">
        <p14:creationId xmlns:p14="http://schemas.microsoft.com/office/powerpoint/2010/main" val="253240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void main() {</a:t>
            </a:r>
          </a:p>
          <a:p>
            <a:r>
              <a:rPr lang="en-US" dirty="0"/>
              <a:t>  print(</a:t>
            </a:r>
            <a:r>
              <a:rPr lang="en-US" dirty="0" err="1"/>
              <a:t>checkValue</a:t>
            </a:r>
            <a:r>
              <a:rPr lang="en-US" dirty="0"/>
              <a:t>(5));</a:t>
            </a:r>
          </a:p>
          <a:p>
            <a:r>
              <a:rPr lang="en-US" dirty="0"/>
              <a:t>  print(</a:t>
            </a:r>
            <a:r>
              <a:rPr lang="en-US" dirty="0" err="1"/>
              <a:t>checkValue</a:t>
            </a:r>
            <a:r>
              <a:rPr lang="en-US" dirty="0"/>
              <a:t>(null));</a:t>
            </a:r>
          </a:p>
          <a:p>
            <a:r>
              <a:rPr lang="en-US" dirty="0"/>
              <a:t>}</a:t>
            </a:r>
          </a:p>
          <a:p>
            <a:endParaRPr lang="en-US" dirty="0"/>
          </a:p>
          <a:p>
            <a:r>
              <a:rPr lang="en-US" dirty="0"/>
              <a:t>int </a:t>
            </a:r>
            <a:r>
              <a:rPr lang="en-US" dirty="0" err="1"/>
              <a:t>checkValue</a:t>
            </a:r>
            <a:r>
              <a:rPr lang="en-US" dirty="0"/>
              <a:t>(int? value) {</a:t>
            </a:r>
          </a:p>
          <a:p>
            <a:r>
              <a:rPr lang="en-US" dirty="0"/>
              <a:t>//   </a:t>
            </a:r>
            <a:r>
              <a:rPr lang="en-US" dirty="0" err="1"/>
              <a:t>value.abs</a:t>
            </a:r>
            <a:r>
              <a:rPr lang="en-US" dirty="0"/>
              <a:t>(); // compile time error</a:t>
            </a:r>
          </a:p>
          <a:p>
            <a:r>
              <a:rPr lang="en-US" dirty="0"/>
              <a:t>  if (value == null) {</a:t>
            </a:r>
          </a:p>
          <a:p>
            <a:r>
              <a:rPr lang="en-US" dirty="0"/>
              <a:t>    return 0;</a:t>
            </a:r>
          </a:p>
          <a:p>
            <a:r>
              <a:rPr lang="en-US" dirty="0"/>
              <a:t>  }</a:t>
            </a:r>
          </a:p>
          <a:p>
            <a:r>
              <a:rPr lang="en-US" dirty="0"/>
              <a:t>  return </a:t>
            </a:r>
            <a:r>
              <a:rPr lang="en-US" dirty="0" err="1"/>
              <a:t>value.abs</a:t>
            </a:r>
            <a:r>
              <a:rPr lang="en-US" dirty="0"/>
              <a:t>();</a:t>
            </a:r>
          </a:p>
          <a:p>
            <a:r>
              <a:rPr lang="en-US" dirty="0"/>
              <a:t>}</a:t>
            </a:r>
          </a:p>
          <a:p>
            <a:endParaRPr lang="en-US" dirty="0"/>
          </a:p>
        </p:txBody>
      </p:sp>
      <p:sp>
        <p:nvSpPr>
          <p:cNvPr id="4" name="Slide Number Placeholder 3"/>
          <p:cNvSpPr>
            <a:spLocks noGrp="1"/>
          </p:cNvSpPr>
          <p:nvPr>
            <p:ph type="sldNum" sz="quarter" idx="5"/>
          </p:nvPr>
        </p:nvSpPr>
        <p:spPr/>
        <p:txBody>
          <a:bodyPr/>
          <a:lstStyle/>
          <a:p>
            <a:fld id="{46006DB6-7FEF-4FE1-BF15-CB30FC73B839}" type="slidenum">
              <a:rPr lang="en-US" smtClean="0"/>
              <a:t>12</a:t>
            </a:fld>
            <a:endParaRPr lang="en-US"/>
          </a:p>
        </p:txBody>
      </p:sp>
    </p:spTree>
    <p:extLst>
      <p:ext uri="{BB962C8B-B14F-4D97-AF65-F5344CB8AC3E}">
        <p14:creationId xmlns:p14="http://schemas.microsoft.com/office/powerpoint/2010/main" val="365270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62C-43E6-429C-BB69-8E466EB71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AF62C-CF55-4A96-95E9-6AE177FD4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E46B64-B9C6-46D9-BB15-51E0F1B54C6E}"/>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45AE517C-A4FA-4249-892C-855B037F5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15F4-5C6E-483B-966F-A06ED0B33425}"/>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228040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DE7-398D-4525-B106-1B0483A50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5E825-103A-41DB-A383-7F72E5328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A9AFA-7165-49EC-BD6F-A893AE66F075}"/>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E8DB9C09-448E-4F9D-9228-EC5210CBB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3A83E-7C5C-47D7-B1F6-3F755CC399C8}"/>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17871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7D493-E11A-4EE0-8D77-457E03FDE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CA0AF-BD12-4445-A849-0238C5E30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0626F-CF0D-4292-BC5E-4257D07DC2AD}"/>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FD866B61-F0F7-44C2-9C18-A547BEA60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439EA-280B-47B6-ADC7-94776F18CBBF}"/>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13207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6BA1-B3B7-4360-AD03-6777297AD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D3EEC-189C-4C67-8A8E-53DF2EE2B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310FC-B4B8-4CB0-8F96-754DA517C3AC}"/>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594FE4C6-DFB3-4146-897D-BDB77084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46C3-4255-4F8C-9368-F9CB1BFE2DBB}"/>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71751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422D-8B2C-4CC8-8CFB-21B79B77B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81E0E-BE68-422C-B07D-58EB4A93B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7FD6-4E2A-4306-B373-9EB5EB0A8D72}"/>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C33AF173-BD28-4126-9BA2-A93786EE8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60F80-B0EB-406F-A450-147A60EC8843}"/>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114798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7252-0D02-4E5F-8433-62654BEEB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844B0-C664-42B0-920F-999E703E3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41F00-A0C6-4A4B-825F-1E1CDF8DB3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DFAAF-95AB-4A88-83F8-1764A2CE48F8}"/>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6" name="Footer Placeholder 5">
            <a:extLst>
              <a:ext uri="{FF2B5EF4-FFF2-40B4-BE49-F238E27FC236}">
                <a16:creationId xmlns:a16="http://schemas.microsoft.com/office/drawing/2014/main" id="{A4CBEDD3-ACF6-4601-BB65-296799CD5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777B9-DC7F-429E-9320-67E6E309921C}"/>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16075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C70F-1A25-40C5-BD77-EAD5930DB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DCF163-324D-435D-BF65-7A81C48E4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48463-6D2A-4E98-94D5-FC3B1DAF9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49E7B-D67C-4241-8F33-B8F647A32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5D7F8-6718-4E05-9FAA-977B3D9B2F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0C5267-E0CA-4A9A-B643-4F85A834C119}"/>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8" name="Footer Placeholder 7">
            <a:extLst>
              <a:ext uri="{FF2B5EF4-FFF2-40B4-BE49-F238E27FC236}">
                <a16:creationId xmlns:a16="http://schemas.microsoft.com/office/drawing/2014/main" id="{FADFA080-34BF-4F1C-B058-A8370E6A5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35AD10-8FF6-4402-8CEE-AD4078208CB3}"/>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40493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1100-A729-4758-B853-B9F281F82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CFAB81-F55B-4C7C-B76D-841DA0270DBE}"/>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4" name="Footer Placeholder 3">
            <a:extLst>
              <a:ext uri="{FF2B5EF4-FFF2-40B4-BE49-F238E27FC236}">
                <a16:creationId xmlns:a16="http://schemas.microsoft.com/office/drawing/2014/main" id="{FC745A17-75EB-42C0-A3C3-E6D53CE93B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C946E-E7C0-444B-BEB8-1BFA4FCAE809}"/>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45640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72B0D-BCEA-4786-9378-9435DEED50C8}"/>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3" name="Footer Placeholder 2">
            <a:extLst>
              <a:ext uri="{FF2B5EF4-FFF2-40B4-BE49-F238E27FC236}">
                <a16:creationId xmlns:a16="http://schemas.microsoft.com/office/drawing/2014/main" id="{3CFB0D2B-D27E-479C-9D69-C84ADD403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A6AF6F-9B87-4BF8-8BB5-1CCE8D24C827}"/>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269057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E83-7FC7-4369-884E-41631E0C9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8565CD-84FF-4D6A-B47E-EFD04451F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A3328-B8AC-45A6-B437-0BBC23C4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41B85-CC87-4B69-BF54-6838DDEC2EC7}"/>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6" name="Footer Placeholder 5">
            <a:extLst>
              <a:ext uri="{FF2B5EF4-FFF2-40B4-BE49-F238E27FC236}">
                <a16:creationId xmlns:a16="http://schemas.microsoft.com/office/drawing/2014/main" id="{E297B561-06D7-43CD-AC6B-492F08F30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D511E-242B-44E0-9633-6707921ADBA6}"/>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330964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E74F-4533-4844-827E-3CAA61B6A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6CE1FD-6DFE-4854-B092-C92E39103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BE714-A07A-4522-BDB2-D9A1EBEAF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BA849-BAA1-4DAD-BAC1-84074AD1E6FD}"/>
              </a:ext>
            </a:extLst>
          </p:cNvPr>
          <p:cNvSpPr>
            <a:spLocks noGrp="1"/>
          </p:cNvSpPr>
          <p:nvPr>
            <p:ph type="dt" sz="half" idx="10"/>
          </p:nvPr>
        </p:nvSpPr>
        <p:spPr/>
        <p:txBody>
          <a:bodyPr/>
          <a:lstStyle/>
          <a:p>
            <a:fld id="{F49D3DB0-68E3-406B-9F80-41E04F76015E}" type="datetimeFigureOut">
              <a:rPr lang="en-US" smtClean="0"/>
              <a:t>1/18/2022</a:t>
            </a:fld>
            <a:endParaRPr lang="en-US"/>
          </a:p>
        </p:txBody>
      </p:sp>
      <p:sp>
        <p:nvSpPr>
          <p:cNvPr id="6" name="Footer Placeholder 5">
            <a:extLst>
              <a:ext uri="{FF2B5EF4-FFF2-40B4-BE49-F238E27FC236}">
                <a16:creationId xmlns:a16="http://schemas.microsoft.com/office/drawing/2014/main" id="{7F99821A-878B-4A9C-A2A1-181C73708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FD8A7-1750-4F64-82BA-AA12D612A950}"/>
              </a:ext>
            </a:extLst>
          </p:cNvPr>
          <p:cNvSpPr>
            <a:spLocks noGrp="1"/>
          </p:cNvSpPr>
          <p:nvPr>
            <p:ph type="sldNum" sz="quarter" idx="12"/>
          </p:nvPr>
        </p:nvSpPr>
        <p:spPr/>
        <p:txBody>
          <a:bodyPr/>
          <a:lstStyle/>
          <a:p>
            <a:fld id="{B41A696F-BD81-4C88-83BE-9D6259E642E2}" type="slidenum">
              <a:rPr lang="en-US" smtClean="0"/>
              <a:t>‹#›</a:t>
            </a:fld>
            <a:endParaRPr lang="en-US"/>
          </a:p>
        </p:txBody>
      </p:sp>
    </p:spTree>
    <p:extLst>
      <p:ext uri="{BB962C8B-B14F-4D97-AF65-F5344CB8AC3E}">
        <p14:creationId xmlns:p14="http://schemas.microsoft.com/office/powerpoint/2010/main" val="10676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C31B4-94F2-415B-A720-A2AF69754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C8ECC-668C-45C1-A98D-DBF2C248B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DEB99-8DB9-479D-9B88-61BF4607A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D3DB0-68E3-406B-9F80-41E04F76015E}" type="datetimeFigureOut">
              <a:rPr lang="en-US" smtClean="0"/>
              <a:t>1/18/2022</a:t>
            </a:fld>
            <a:endParaRPr lang="en-US"/>
          </a:p>
        </p:txBody>
      </p:sp>
      <p:sp>
        <p:nvSpPr>
          <p:cNvPr id="5" name="Footer Placeholder 4">
            <a:extLst>
              <a:ext uri="{FF2B5EF4-FFF2-40B4-BE49-F238E27FC236}">
                <a16:creationId xmlns:a16="http://schemas.microsoft.com/office/drawing/2014/main" id="{A2680FE3-4673-43A4-99FA-9F76438D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E7E413-5822-41A0-9653-518A052B7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A696F-BD81-4C88-83BE-9D6259E642E2}" type="slidenum">
              <a:rPr lang="en-US" smtClean="0"/>
              <a:t>‹#›</a:t>
            </a:fld>
            <a:endParaRPr lang="en-US"/>
          </a:p>
        </p:txBody>
      </p:sp>
    </p:spTree>
    <p:extLst>
      <p:ext uri="{BB962C8B-B14F-4D97-AF65-F5344CB8AC3E}">
        <p14:creationId xmlns:p14="http://schemas.microsoft.com/office/powerpoint/2010/main" val="210111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944E-82C1-4344-9833-76CB16D8FAF8}"/>
              </a:ext>
            </a:extLst>
          </p:cNvPr>
          <p:cNvSpPr>
            <a:spLocks noGrp="1"/>
          </p:cNvSpPr>
          <p:nvPr>
            <p:ph type="ctrTitle"/>
          </p:nvPr>
        </p:nvSpPr>
        <p:spPr>
          <a:xfrm>
            <a:off x="1524000" y="1122362"/>
            <a:ext cx="9144000" cy="3154215"/>
          </a:xfrm>
        </p:spPr>
        <p:txBody>
          <a:bodyPr/>
          <a:lstStyle/>
          <a:p>
            <a:r>
              <a:rPr lang="en-US" b="0" i="0" u="none" strike="noStrike" dirty="0">
                <a:effectLst/>
                <a:latin typeface="arial" panose="020B0604020202020204" pitchFamily="34" charset="0"/>
              </a:rPr>
              <a:t>Sound null safety</a:t>
            </a:r>
            <a:endParaRPr lang="en-US" dirty="0"/>
          </a:p>
        </p:txBody>
      </p:sp>
      <p:sp>
        <p:nvSpPr>
          <p:cNvPr id="3" name="Subtitle 2">
            <a:extLst>
              <a:ext uri="{FF2B5EF4-FFF2-40B4-BE49-F238E27FC236}">
                <a16:creationId xmlns:a16="http://schemas.microsoft.com/office/drawing/2014/main" id="{25525868-C435-4C7A-A123-50B88F56D03C}"/>
              </a:ext>
            </a:extLst>
          </p:cNvPr>
          <p:cNvSpPr>
            <a:spLocks noGrp="1"/>
          </p:cNvSpPr>
          <p:nvPr>
            <p:ph type="subTitle" idx="1"/>
          </p:nvPr>
        </p:nvSpPr>
        <p:spPr>
          <a:xfrm>
            <a:off x="7638756" y="5237992"/>
            <a:ext cx="3957711" cy="995289"/>
          </a:xfrm>
        </p:spPr>
        <p:txBody>
          <a:bodyPr/>
          <a:lstStyle/>
          <a:p>
            <a:r>
              <a:rPr lang="en-US" dirty="0"/>
              <a:t>Naeem </a:t>
            </a:r>
            <a:r>
              <a:rPr lang="en-US" dirty="0" err="1"/>
              <a:t>ur</a:t>
            </a:r>
            <a:r>
              <a:rPr lang="en-US" dirty="0"/>
              <a:t> Rehman</a:t>
            </a:r>
          </a:p>
          <a:p>
            <a:r>
              <a:rPr lang="en-US" sz="2000" dirty="0">
                <a:solidFill>
                  <a:schemeClr val="tx1">
                    <a:lumMod val="65000"/>
                    <a:lumOff val="35000"/>
                  </a:schemeClr>
                </a:solidFill>
              </a:rPr>
              <a:t>Mobile App Developer</a:t>
            </a:r>
            <a:endParaRPr lang="en-US" dirty="0">
              <a:solidFill>
                <a:schemeClr val="tx1">
                  <a:lumMod val="65000"/>
                  <a:lumOff val="35000"/>
                </a:schemeClr>
              </a:solidFill>
            </a:endParaRPr>
          </a:p>
        </p:txBody>
      </p:sp>
      <p:pic>
        <p:nvPicPr>
          <p:cNvPr id="1026" name="Picture 2" descr="Dart programming language | Dart">
            <a:extLst>
              <a:ext uri="{FF2B5EF4-FFF2-40B4-BE49-F238E27FC236}">
                <a16:creationId xmlns:a16="http://schemas.microsoft.com/office/drawing/2014/main" id="{BCE46B71-AC0F-47AA-BF7C-E606916D1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175" y="954311"/>
            <a:ext cx="3875649" cy="217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7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pPr algn="l" fontAlgn="base"/>
            <a:r>
              <a:rPr lang="en-US" b="1" i="0" dirty="0">
                <a:solidFill>
                  <a:srgbClr val="273239"/>
                </a:solidFill>
                <a:effectLst/>
                <a:latin typeface="urw-din"/>
              </a:rPr>
              <a:t>The Assertion Operator (!)</a:t>
            </a:r>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133289"/>
          </a:xfrm>
        </p:spPr>
        <p:txBody>
          <a:bodyPr>
            <a:normAutofit/>
          </a:bodyPr>
          <a:lstStyle/>
          <a:p>
            <a:pPr marL="0" indent="0">
              <a:buNone/>
            </a:pPr>
            <a:r>
              <a:rPr lang="en-US" b="0" i="0" dirty="0">
                <a:solidFill>
                  <a:srgbClr val="273239"/>
                </a:solidFill>
                <a:effectLst/>
                <a:latin typeface="urw-din"/>
              </a:rPr>
              <a:t>Use the null assertion operator ( </a:t>
            </a:r>
            <a:r>
              <a:rPr lang="en-US" b="1" i="0" dirty="0">
                <a:solidFill>
                  <a:srgbClr val="273239"/>
                </a:solidFill>
                <a:effectLst/>
                <a:latin typeface="urw-din"/>
              </a:rPr>
              <a:t>!</a:t>
            </a:r>
            <a:r>
              <a:rPr lang="en-US" b="0" i="0" dirty="0">
                <a:solidFill>
                  <a:srgbClr val="273239"/>
                </a:solidFill>
                <a:effectLst/>
                <a:latin typeface="urw-din"/>
              </a:rPr>
              <a:t> ) to make Dart treat a nullable expression as non-nullable if you’re </a:t>
            </a:r>
            <a:r>
              <a:rPr lang="en-US" b="1" i="0" dirty="0">
                <a:solidFill>
                  <a:srgbClr val="273239"/>
                </a:solidFill>
                <a:effectLst/>
                <a:latin typeface="urw-din"/>
              </a:rPr>
              <a:t>certain</a:t>
            </a:r>
            <a:r>
              <a:rPr lang="en-US" b="0" i="0" dirty="0">
                <a:solidFill>
                  <a:srgbClr val="273239"/>
                </a:solidFill>
                <a:effectLst/>
                <a:latin typeface="urw-din"/>
              </a:rPr>
              <a:t> it isn’t null.</a:t>
            </a:r>
            <a:endParaRPr lang="en-US" dirty="0"/>
          </a:p>
        </p:txBody>
      </p:sp>
      <p:sp>
        <p:nvSpPr>
          <p:cNvPr id="6" name="Rectangle 2">
            <a:extLst>
              <a:ext uri="{FF2B5EF4-FFF2-40B4-BE49-F238E27FC236}">
                <a16:creationId xmlns:a16="http://schemas.microsoft.com/office/drawing/2014/main" id="{1AF30A58-BD83-4929-BD36-9499C208815E}"/>
              </a:ext>
            </a:extLst>
          </p:cNvPr>
          <p:cNvSpPr>
            <a:spLocks noChangeArrowheads="1"/>
          </p:cNvSpPr>
          <p:nvPr/>
        </p:nvSpPr>
        <p:spPr bwMode="auto">
          <a:xfrm>
            <a:off x="838199" y="4618173"/>
            <a:ext cx="10515600" cy="82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sz="2400" dirty="0"/>
              <a:t>In the above example, we are telling Dart that the variable </a:t>
            </a:r>
            <a:r>
              <a:rPr lang="en-US" sz="2400" b="1" dirty="0" err="1"/>
              <a:t>someValue</a:t>
            </a:r>
            <a:r>
              <a:rPr lang="en-US" sz="2400" b="1" dirty="0"/>
              <a:t> </a:t>
            </a:r>
            <a:r>
              <a:rPr lang="en-US" sz="2400" dirty="0"/>
              <a:t>s null, and it is safe to assign it to a non-nullable variable </a:t>
            </a:r>
            <a:r>
              <a:rPr lang="en-US" sz="2400" dirty="0" err="1"/>
              <a:t>i.e</a:t>
            </a:r>
            <a:r>
              <a:rPr lang="en-US" sz="2400" dirty="0"/>
              <a:t> </a:t>
            </a:r>
            <a:r>
              <a:rPr lang="en-US" sz="2400" b="1" dirty="0"/>
              <a:t>data</a:t>
            </a:r>
            <a:endParaRPr kumimoji="0" lang="en-US" altLang="en-US" sz="4800" b="1"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B36A460-7A3A-4477-A6DA-541FA1E5AD82}"/>
              </a:ext>
            </a:extLst>
          </p:cNvPr>
          <p:cNvSpPr>
            <a:spLocks noChangeArrowheads="1"/>
          </p:cNvSpPr>
          <p:nvPr/>
        </p:nvSpPr>
        <p:spPr bwMode="auto">
          <a:xfrm>
            <a:off x="838199" y="2830132"/>
            <a:ext cx="10515600" cy="119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int? </a:t>
            </a:r>
            <a:r>
              <a:rPr kumimoji="0" lang="en-US" altLang="en-US" sz="2400" b="0" i="0" u="none" strike="noStrike" cap="none" normalizeH="0" baseline="0" dirty="0" err="1">
                <a:ln>
                  <a:noFill/>
                </a:ln>
                <a:solidFill>
                  <a:srgbClr val="273239"/>
                </a:solidFill>
                <a:effectLst/>
                <a:latin typeface="Consolas" panose="020B0609020204030204" pitchFamily="49" charset="0"/>
              </a:rPr>
              <a:t>someValue</a:t>
            </a:r>
            <a:r>
              <a:rPr kumimoji="0" lang="en-US" altLang="en-US" sz="2400" b="0" i="0" u="none" strike="noStrike" cap="none" normalizeH="0" baseline="0" dirty="0">
                <a:ln>
                  <a:noFill/>
                </a:ln>
                <a:solidFill>
                  <a:srgbClr val="273239"/>
                </a:solidFill>
                <a:effectLst/>
                <a:latin typeface="Consolas" panose="020B0609020204030204" pitchFamily="49" charset="0"/>
              </a:rPr>
              <a:t> =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int data = </a:t>
            </a:r>
            <a:r>
              <a:rPr kumimoji="0" lang="en-US" altLang="en-US" sz="2400" b="0" i="0" u="none" strike="noStrike" cap="none" normalizeH="0" baseline="0" dirty="0" err="1">
                <a:ln>
                  <a:noFill/>
                </a:ln>
                <a:solidFill>
                  <a:srgbClr val="273239"/>
                </a:solidFill>
                <a:effectLst/>
                <a:latin typeface="Consolas" panose="020B0609020204030204" pitchFamily="49" charset="0"/>
              </a:rPr>
              <a:t>someValue</a:t>
            </a:r>
            <a:r>
              <a:rPr kumimoji="0" lang="en-US" altLang="en-US" sz="2400" b="0" i="0" u="none" strike="noStrike" cap="none" normalizeH="0" baseline="0" dirty="0">
                <a:ln>
                  <a:noFill/>
                </a:ln>
                <a:solidFill>
                  <a:srgbClr val="273239"/>
                </a:solidFill>
                <a:effectLst/>
                <a:latin typeface="Consolas" panose="020B0609020204030204" pitchFamily="49" charset="0"/>
              </a:rPr>
              <a:t>!; // This is valid as value is non-nullable</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5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a:xfrm>
            <a:off x="838200" y="365126"/>
            <a:ext cx="10515600" cy="591478"/>
          </a:xfrm>
        </p:spPr>
        <p:txBody>
          <a:bodyPr>
            <a:normAutofit fontScale="90000"/>
          </a:bodyPr>
          <a:lstStyle/>
          <a:p>
            <a:pPr algn="l" fontAlgn="base"/>
            <a:r>
              <a:rPr lang="en-US" b="1" i="0" dirty="0">
                <a:solidFill>
                  <a:srgbClr val="273239"/>
                </a:solidFill>
                <a:effectLst/>
                <a:latin typeface="urw-din"/>
              </a:rPr>
              <a:t>Type Promotion</a:t>
            </a:r>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956604"/>
            <a:ext cx="10515600" cy="2169600"/>
          </a:xfrm>
        </p:spPr>
        <p:txBody>
          <a:bodyPr>
            <a:normAutofit/>
          </a:bodyPr>
          <a:lstStyle/>
          <a:p>
            <a:pPr marL="0" indent="0">
              <a:buNone/>
            </a:pPr>
            <a:r>
              <a:rPr lang="en-US" dirty="0">
                <a:latin typeface="urw-din"/>
                <a:cs typeface="Arial" panose="020B0604020202020204" pitchFamily="34" charset="0"/>
              </a:rPr>
              <a:t>In the bellow code, if statement checks if the value is null or not.  After the if statement value cannot be null and is treated ( promoted) as a non-nullable value. This allows us to safely use </a:t>
            </a:r>
            <a:r>
              <a:rPr lang="en-US" b="1" dirty="0" err="1">
                <a:latin typeface="urw-din"/>
                <a:cs typeface="Arial" panose="020B0604020202020204" pitchFamily="34" charset="0"/>
              </a:rPr>
              <a:t>someValue.abs</a:t>
            </a:r>
            <a:r>
              <a:rPr lang="en-US" b="1" dirty="0">
                <a:latin typeface="urw-din"/>
                <a:cs typeface="Arial" panose="020B0604020202020204" pitchFamily="34" charset="0"/>
              </a:rPr>
              <a:t>()</a:t>
            </a:r>
            <a:r>
              <a:rPr lang="en-US" dirty="0">
                <a:latin typeface="urw-din"/>
                <a:cs typeface="Arial" panose="020B0604020202020204" pitchFamily="34" charset="0"/>
              </a:rPr>
              <a:t>      instead of </a:t>
            </a:r>
            <a:r>
              <a:rPr lang="en-US" b="1" dirty="0" err="1">
                <a:latin typeface="urw-din"/>
                <a:cs typeface="Arial" panose="020B0604020202020204" pitchFamily="34" charset="0"/>
              </a:rPr>
              <a:t>someValue</a:t>
            </a:r>
            <a:r>
              <a:rPr lang="en-US" b="1" dirty="0">
                <a:latin typeface="urw-din"/>
                <a:cs typeface="Arial" panose="020B0604020202020204" pitchFamily="34" charset="0"/>
              </a:rPr>
              <a:t>?.abs()</a:t>
            </a:r>
            <a:r>
              <a:rPr lang="en-US" dirty="0">
                <a:latin typeface="urw-din"/>
                <a:cs typeface="Arial" panose="020B0604020202020204" pitchFamily="34" charset="0"/>
              </a:rPr>
              <a:t> (with the null-aware operator). Here .abs()      function will return an absolute value. </a:t>
            </a:r>
          </a:p>
        </p:txBody>
      </p:sp>
      <p:sp>
        <p:nvSpPr>
          <p:cNvPr id="16" name="Rectangle 9">
            <a:extLst>
              <a:ext uri="{FF2B5EF4-FFF2-40B4-BE49-F238E27FC236}">
                <a16:creationId xmlns:a16="http://schemas.microsoft.com/office/drawing/2014/main" id="{27795458-CC46-424F-B4E9-2297391AAF30}"/>
              </a:ext>
            </a:extLst>
          </p:cNvPr>
          <p:cNvSpPr>
            <a:spLocks noChangeArrowheads="1"/>
          </p:cNvSpPr>
          <p:nvPr/>
        </p:nvSpPr>
        <p:spPr bwMode="auto">
          <a:xfrm>
            <a:off x="838200" y="3126204"/>
            <a:ext cx="1051560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808080"/>
                </a:solidFill>
                <a:effectLst/>
                <a:latin typeface="Consolas" panose="020B0609020204030204" pitchFamily="49" charset="0"/>
              </a:rPr>
              <a:t>int</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checkValue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808080"/>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someValue</a:t>
            </a: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if</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someValue</a:t>
            </a:r>
            <a:r>
              <a:rPr kumimoji="0" lang="en-US" altLang="en-US" b="0" i="0" u="none" strike="noStrike" cap="none" normalizeH="0" baseline="0" dirty="0">
                <a:ln>
                  <a:noFill/>
                </a:ln>
                <a:solidFill>
                  <a:srgbClr val="000000"/>
                </a:solidFill>
                <a:effectLst/>
                <a:latin typeface="Consolas" panose="020B0609020204030204" pitchFamily="49" charset="0"/>
              </a:rPr>
              <a:t> == null)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8200"/>
                </a:solidFill>
                <a:effectLst/>
                <a:latin typeface="Consolas" panose="020B0609020204030204" pitchFamily="49" charset="0"/>
              </a:rPr>
              <a:t>// At this point the value is not null.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1" i="0" u="none" strike="noStrike" cap="none" normalizeH="0" baseline="0" dirty="0">
                <a:ln>
                  <a:noFill/>
                </a:ln>
                <a:solidFill>
                  <a:srgbClr val="006699"/>
                </a:solidFill>
                <a:effectLst/>
                <a:latin typeface="Consolas" panose="020B0609020204030204" pitchFamily="49" charset="0"/>
              </a:rPr>
              <a:t>return</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someValue.</a:t>
            </a:r>
            <a:r>
              <a:rPr kumimoji="0" lang="en-US" altLang="en-US" b="1" i="0" u="none" strike="noStrike" cap="none" normalizeH="0" baseline="0" dirty="0" err="1">
                <a:ln>
                  <a:noFill/>
                </a:ln>
                <a:solidFill>
                  <a:srgbClr val="FF1493"/>
                </a:solidFill>
                <a:effectLst/>
                <a:latin typeface="Consolas" panose="020B0609020204030204" pitchFamily="49" charset="0"/>
              </a:rPr>
              <a:t>abs</a:t>
            </a: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99"/>
                </a:solidFill>
                <a:effectLst/>
                <a:latin typeface="Consolas" panose="020B0609020204030204" pitchFamily="49" charset="0"/>
              </a:rPr>
              <a:t>void</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main(){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print(</a:t>
            </a:r>
            <a:r>
              <a:rPr kumimoji="0" lang="en-US" altLang="en-US" b="0" i="0" u="none" strike="noStrike" cap="none" normalizeH="0" baseline="0" dirty="0" err="1">
                <a:ln>
                  <a:noFill/>
                </a:ln>
                <a:solidFill>
                  <a:srgbClr val="000000"/>
                </a:solidFill>
                <a:effectLst/>
                <a:latin typeface="Consolas" panose="020B0609020204030204" pitchFamily="49" charset="0"/>
              </a:rPr>
              <a:t>checkValue</a:t>
            </a:r>
            <a:r>
              <a:rPr kumimoji="0" lang="en-US" altLang="en-US" b="0" i="0" u="none" strike="noStrike" cap="none" normalizeH="0" baseline="0" dirty="0">
                <a:ln>
                  <a:noFill/>
                </a:ln>
                <a:solidFill>
                  <a:srgbClr val="000000"/>
                </a:solidFill>
                <a:effectLst/>
                <a:latin typeface="Consolas" panose="020B0609020204030204" pitchFamily="49" charset="0"/>
              </a:rPr>
              <a:t>(5));</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print(</a:t>
            </a:r>
            <a:r>
              <a:rPr kumimoji="0" lang="en-US" altLang="en-US" b="0" i="0" u="none" strike="noStrike" cap="none" normalizeH="0" baseline="0" dirty="0" err="1">
                <a:ln>
                  <a:noFill/>
                </a:ln>
                <a:solidFill>
                  <a:srgbClr val="000000"/>
                </a:solidFill>
                <a:effectLst/>
                <a:latin typeface="Consolas" panose="020B0609020204030204" pitchFamily="49" charset="0"/>
              </a:rPr>
              <a:t>checkValue</a:t>
            </a:r>
            <a:r>
              <a:rPr kumimoji="0" lang="en-US" altLang="en-US" b="0" i="0" u="none" strike="noStrike" cap="none" normalizeH="0" baseline="0" dirty="0">
                <a:ln>
                  <a:noFill/>
                </a:ln>
                <a:solidFill>
                  <a:srgbClr val="000000"/>
                </a:solidFill>
                <a:effectLst/>
                <a:latin typeface="Consolas" panose="020B0609020204030204" pitchFamily="49" charset="0"/>
              </a:rPr>
              <a:t>(null));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470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a:xfrm>
            <a:off x="838200" y="365126"/>
            <a:ext cx="10515600" cy="591478"/>
          </a:xfrm>
        </p:spPr>
        <p:txBody>
          <a:bodyPr>
            <a:normAutofit fontScale="90000"/>
          </a:bodyPr>
          <a:lstStyle/>
          <a:p>
            <a:pPr algn="l" fontAlgn="base"/>
            <a:r>
              <a:rPr lang="en-US" b="1" i="0" dirty="0">
                <a:solidFill>
                  <a:srgbClr val="273239"/>
                </a:solidFill>
                <a:effectLst/>
                <a:latin typeface="urw-din"/>
              </a:rPr>
              <a:t>Late Keyword</a:t>
            </a:r>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956604"/>
            <a:ext cx="10515600" cy="2169600"/>
          </a:xfrm>
        </p:spPr>
        <p:txBody>
          <a:bodyPr>
            <a:normAutofit/>
          </a:bodyPr>
          <a:lstStyle/>
          <a:p>
            <a:pPr marL="0" indent="0">
              <a:buNone/>
            </a:pPr>
            <a:r>
              <a:rPr lang="en-US" b="0" i="0" dirty="0">
                <a:solidFill>
                  <a:srgbClr val="273239"/>
                </a:solidFill>
                <a:effectLst/>
                <a:latin typeface="urw-din"/>
              </a:rPr>
              <a:t>As we knew that all variables are non-null by default, we can use either the ? operator or the </a:t>
            </a:r>
            <a:r>
              <a:rPr lang="en-US" b="0" i="1" dirty="0">
                <a:solidFill>
                  <a:srgbClr val="273239"/>
                </a:solidFill>
                <a:effectLst/>
                <a:latin typeface="urw-din"/>
              </a:rPr>
              <a:t>late </a:t>
            </a:r>
            <a:r>
              <a:rPr lang="en-US" b="0" i="0" dirty="0">
                <a:solidFill>
                  <a:srgbClr val="273239"/>
                </a:solidFill>
                <a:effectLst/>
                <a:latin typeface="urw-din"/>
              </a:rPr>
              <a:t>keyword. </a:t>
            </a:r>
            <a:endParaRPr lang="en-US" dirty="0">
              <a:latin typeface="urw-din"/>
              <a:cs typeface="Arial" panose="020B0604020202020204" pitchFamily="34" charset="0"/>
            </a:endParaRPr>
          </a:p>
        </p:txBody>
      </p:sp>
      <p:sp>
        <p:nvSpPr>
          <p:cNvPr id="4" name="Rectangle 1">
            <a:extLst>
              <a:ext uri="{FF2B5EF4-FFF2-40B4-BE49-F238E27FC236}">
                <a16:creationId xmlns:a16="http://schemas.microsoft.com/office/drawing/2014/main" id="{0EFD3DDC-B8C6-41A5-8F3C-4C942994A872}"/>
              </a:ext>
            </a:extLst>
          </p:cNvPr>
          <p:cNvSpPr>
            <a:spLocks noChangeArrowheads="1"/>
          </p:cNvSpPr>
          <p:nvPr/>
        </p:nvSpPr>
        <p:spPr bwMode="auto">
          <a:xfrm>
            <a:off x="838200" y="2387540"/>
            <a:ext cx="105156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String? </a:t>
            </a:r>
            <a:r>
              <a:rPr kumimoji="0" lang="en-US" altLang="en-US" sz="2400" b="0" i="0" u="none" strike="noStrike" cap="none" normalizeH="0" baseline="0" dirty="0" err="1">
                <a:ln>
                  <a:noFill/>
                </a:ln>
                <a:solidFill>
                  <a:srgbClr val="000000"/>
                </a:solidFill>
                <a:effectLst/>
                <a:latin typeface="Consolas" panose="020B0609020204030204" pitchFamily="49" charset="0"/>
              </a:rPr>
              <a:t>carName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using ? operator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late String </a:t>
            </a:r>
            <a:r>
              <a:rPr kumimoji="0" lang="en-US" altLang="en-US" sz="2400" b="0" i="0" u="none" strike="noStrike" cap="none" normalizeH="0" baseline="0" dirty="0" err="1">
                <a:ln>
                  <a:noFill/>
                </a:ln>
                <a:solidFill>
                  <a:srgbClr val="000000"/>
                </a:solidFill>
                <a:effectLst/>
                <a:latin typeface="Consolas" panose="020B0609020204030204" pitchFamily="49" charset="0"/>
              </a:rPr>
              <a:t>bikeName</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8200"/>
                </a:solidFill>
                <a:effectLst/>
                <a:latin typeface="Consolas" panose="020B0609020204030204" pitchFamily="49" charset="0"/>
              </a:rPr>
              <a:t>// using "late" keyword</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09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pPr algn="l" fontAlgn="base"/>
            <a:r>
              <a:rPr lang="en-US" b="1" i="0" dirty="0">
                <a:solidFill>
                  <a:srgbClr val="273239"/>
                </a:solidFill>
                <a:effectLst/>
                <a:latin typeface="urw-din"/>
              </a:rPr>
              <a:t> Benefits of Null Safety</a:t>
            </a:r>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urw-din"/>
              </a:rPr>
              <a:t>It provides a better development environment with fewer runtime errors.</a:t>
            </a:r>
          </a:p>
          <a:p>
            <a:pPr algn="l" fontAlgn="base">
              <a:buFont typeface="Arial" panose="020B0604020202020204" pitchFamily="34" charset="0"/>
              <a:buChar char="•"/>
            </a:pPr>
            <a:r>
              <a:rPr lang="en-US" b="0" i="0" dirty="0">
                <a:solidFill>
                  <a:srgbClr val="273239"/>
                </a:solidFill>
                <a:effectLst/>
                <a:latin typeface="urw-din"/>
              </a:rPr>
              <a:t>Dart Compiler can optimize our code, which will led to smaller and faster programs.</a:t>
            </a:r>
          </a:p>
        </p:txBody>
      </p:sp>
    </p:spTree>
    <p:extLst>
      <p:ext uri="{BB962C8B-B14F-4D97-AF65-F5344CB8AC3E}">
        <p14:creationId xmlns:p14="http://schemas.microsoft.com/office/powerpoint/2010/main" val="6861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Null-aware Operators in Dart</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a:bodyPr>
          <a:lstStyle/>
          <a:p>
            <a:pPr marL="0" indent="0">
              <a:buNone/>
            </a:pPr>
            <a:r>
              <a:rPr lang="en-US" b="0" i="0" dirty="0">
                <a:solidFill>
                  <a:srgbClr val="292929"/>
                </a:solidFill>
                <a:effectLst/>
                <a:latin typeface="charter"/>
              </a:rPr>
              <a:t>Null-aware operators in dart allow you to make computations based on whether or not a value is null. It’s shorthand for longer expressions.</a:t>
            </a:r>
            <a:endParaRPr lang="en-US" dirty="0"/>
          </a:p>
        </p:txBody>
      </p:sp>
      <p:sp>
        <p:nvSpPr>
          <p:cNvPr id="7" name="TextBox 6">
            <a:extLst>
              <a:ext uri="{FF2B5EF4-FFF2-40B4-BE49-F238E27FC236}">
                <a16:creationId xmlns:a16="http://schemas.microsoft.com/office/drawing/2014/main" id="{38721B69-62F6-44E6-9378-7014A1CC2680}"/>
              </a:ext>
            </a:extLst>
          </p:cNvPr>
          <p:cNvSpPr txBox="1"/>
          <p:nvPr/>
        </p:nvSpPr>
        <p:spPr>
          <a:xfrm>
            <a:off x="838200" y="2808071"/>
            <a:ext cx="9951720" cy="3416320"/>
          </a:xfrm>
          <a:prstGeom prst="rect">
            <a:avLst/>
          </a:prstGeom>
          <a:noFill/>
        </p:spPr>
        <p:txBody>
          <a:bodyPr wrap="square">
            <a:spAutoFit/>
          </a:bodyPr>
          <a:lstStyle/>
          <a:p>
            <a:r>
              <a:rPr lang="en-US" sz="2400" dirty="0">
                <a:solidFill>
                  <a:srgbClr val="008200"/>
                </a:solidFill>
                <a:latin typeface="Consolas" panose="020B0609020204030204" pitchFamily="49" charset="0"/>
              </a:rPr>
              <a:t>//   assign y to x, unless y is null, otherwise assign z</a:t>
            </a:r>
          </a:p>
          <a:p>
            <a:r>
              <a:rPr lang="en-US" sz="2400" dirty="0"/>
              <a:t>  </a:t>
            </a:r>
            <a:r>
              <a:rPr lang="en-US" sz="2400" dirty="0">
                <a:solidFill>
                  <a:srgbClr val="0070C0"/>
                </a:solidFill>
              </a:rPr>
              <a:t>x</a:t>
            </a:r>
            <a:r>
              <a:rPr lang="en-US" sz="2400" dirty="0"/>
              <a:t> = </a:t>
            </a:r>
            <a:r>
              <a:rPr lang="en-US" sz="2400" dirty="0">
                <a:solidFill>
                  <a:srgbClr val="0070C0"/>
                </a:solidFill>
              </a:rPr>
              <a:t>y</a:t>
            </a:r>
            <a:r>
              <a:rPr lang="en-US" sz="2400" dirty="0"/>
              <a:t> ?? </a:t>
            </a:r>
            <a:r>
              <a:rPr lang="en-US" sz="2400" dirty="0">
                <a:solidFill>
                  <a:srgbClr val="0070C0"/>
                </a:solidFill>
              </a:rPr>
              <a:t>z</a:t>
            </a:r>
            <a:r>
              <a:rPr lang="en-US" sz="2400" dirty="0"/>
              <a:t>;</a:t>
            </a:r>
          </a:p>
          <a:p>
            <a:endParaRPr lang="en-US" sz="2400" dirty="0"/>
          </a:p>
          <a:p>
            <a:r>
              <a:rPr lang="en-US" sz="2400" dirty="0">
                <a:solidFill>
                  <a:srgbClr val="008200"/>
                </a:solidFill>
                <a:latin typeface="Consolas" panose="020B0609020204030204" pitchFamily="49" charset="0"/>
              </a:rPr>
              <a:t>//   assign y to x if x is null</a:t>
            </a:r>
          </a:p>
          <a:p>
            <a:r>
              <a:rPr lang="en-US" sz="2400" dirty="0"/>
              <a:t>    </a:t>
            </a:r>
            <a:r>
              <a:rPr lang="en-US" sz="2400" dirty="0">
                <a:solidFill>
                  <a:srgbClr val="0070C0"/>
                </a:solidFill>
              </a:rPr>
              <a:t>z</a:t>
            </a:r>
            <a:r>
              <a:rPr lang="en-US" sz="2400" dirty="0"/>
              <a:t> ??= </a:t>
            </a:r>
            <a:r>
              <a:rPr lang="en-US" sz="2400" dirty="0">
                <a:solidFill>
                  <a:srgbClr val="0070C0"/>
                </a:solidFill>
              </a:rPr>
              <a:t>y</a:t>
            </a:r>
            <a:r>
              <a:rPr lang="en-US" sz="2400" dirty="0"/>
              <a:t>;</a:t>
            </a:r>
          </a:p>
          <a:p>
            <a:endParaRPr lang="en-US" sz="2400" dirty="0"/>
          </a:p>
          <a:p>
            <a:r>
              <a:rPr lang="en-US" sz="2400" dirty="0">
                <a:solidFill>
                  <a:srgbClr val="008200"/>
                </a:solidFill>
                <a:latin typeface="Consolas" panose="020B0609020204030204" pitchFamily="49" charset="0"/>
              </a:rPr>
              <a:t>//   call foo() only if x is not null</a:t>
            </a:r>
          </a:p>
          <a:p>
            <a:r>
              <a:rPr lang="en-US" sz="2400" dirty="0"/>
              <a:t>  </a:t>
            </a:r>
            <a:r>
              <a:rPr lang="en-US" sz="2400" dirty="0" err="1">
                <a:solidFill>
                  <a:srgbClr val="0070C0"/>
                </a:solidFill>
              </a:rPr>
              <a:t>x</a:t>
            </a:r>
            <a:r>
              <a:rPr lang="en-US" sz="2400" dirty="0" err="1"/>
              <a:t>?.foo</a:t>
            </a:r>
            <a:r>
              <a:rPr lang="en-US" sz="2400" dirty="0"/>
              <a:t>();</a:t>
            </a:r>
          </a:p>
          <a:p>
            <a:endParaRPr lang="en-US" sz="2400" dirty="0"/>
          </a:p>
        </p:txBody>
      </p:sp>
    </p:spTree>
    <p:extLst>
      <p:ext uri="{BB962C8B-B14F-4D97-AF65-F5344CB8AC3E}">
        <p14:creationId xmlns:p14="http://schemas.microsoft.com/office/powerpoint/2010/main" val="134636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Null-aware Operators in Dart</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a:bodyPr>
          <a:lstStyle/>
          <a:p>
            <a:pPr marL="0" indent="0">
              <a:buNone/>
            </a:pPr>
            <a:r>
              <a:rPr lang="en-US" b="0" i="0" dirty="0">
                <a:solidFill>
                  <a:srgbClr val="292929"/>
                </a:solidFill>
                <a:effectLst/>
                <a:latin typeface="charter"/>
              </a:rPr>
              <a:t>You can chain ?. calls, for example:</a:t>
            </a:r>
            <a:endParaRPr lang="en-US" dirty="0"/>
          </a:p>
        </p:txBody>
      </p:sp>
      <p:sp>
        <p:nvSpPr>
          <p:cNvPr id="7" name="TextBox 6">
            <a:extLst>
              <a:ext uri="{FF2B5EF4-FFF2-40B4-BE49-F238E27FC236}">
                <a16:creationId xmlns:a16="http://schemas.microsoft.com/office/drawing/2014/main" id="{38721B69-62F6-44E6-9378-7014A1CC2680}"/>
              </a:ext>
            </a:extLst>
          </p:cNvPr>
          <p:cNvSpPr txBox="1"/>
          <p:nvPr/>
        </p:nvSpPr>
        <p:spPr>
          <a:xfrm>
            <a:off x="838200" y="2808071"/>
            <a:ext cx="9951720" cy="461665"/>
          </a:xfrm>
          <a:prstGeom prst="rect">
            <a:avLst/>
          </a:prstGeom>
          <a:noFill/>
        </p:spPr>
        <p:txBody>
          <a:bodyPr wrap="square">
            <a:spAutoFit/>
          </a:bodyPr>
          <a:lstStyle/>
          <a:p>
            <a:r>
              <a:rPr lang="en-US" sz="2400" dirty="0"/>
              <a:t> </a:t>
            </a:r>
            <a:r>
              <a:rPr lang="en-US" sz="2400" b="0" i="0" dirty="0" err="1">
                <a:solidFill>
                  <a:srgbClr val="292929"/>
                </a:solidFill>
                <a:effectLst/>
                <a:latin typeface="Menlo"/>
              </a:rPr>
              <a:t>obj?.child?.child?.getter</a:t>
            </a:r>
            <a:endParaRPr lang="en-US" sz="2400" b="0" i="0" dirty="0">
              <a:solidFill>
                <a:srgbClr val="292929"/>
              </a:solidFill>
              <a:effectLst/>
              <a:latin typeface="Menlo"/>
            </a:endParaRPr>
          </a:p>
        </p:txBody>
      </p:sp>
      <p:sp>
        <p:nvSpPr>
          <p:cNvPr id="6" name="TextBox 5">
            <a:extLst>
              <a:ext uri="{FF2B5EF4-FFF2-40B4-BE49-F238E27FC236}">
                <a16:creationId xmlns:a16="http://schemas.microsoft.com/office/drawing/2014/main" id="{5EDD15F5-5CD8-4D1C-A32A-832012CCCDB3}"/>
              </a:ext>
            </a:extLst>
          </p:cNvPr>
          <p:cNvSpPr txBox="1"/>
          <p:nvPr/>
        </p:nvSpPr>
        <p:spPr>
          <a:xfrm>
            <a:off x="838200" y="4021349"/>
            <a:ext cx="10515600" cy="830997"/>
          </a:xfrm>
          <a:prstGeom prst="rect">
            <a:avLst/>
          </a:prstGeom>
          <a:noFill/>
        </p:spPr>
        <p:txBody>
          <a:bodyPr wrap="square">
            <a:spAutoFit/>
          </a:bodyPr>
          <a:lstStyle/>
          <a:p>
            <a:r>
              <a:rPr lang="en-US" sz="2400" b="0" i="0" dirty="0">
                <a:solidFill>
                  <a:srgbClr val="292929"/>
                </a:solidFill>
                <a:effectLst/>
                <a:latin typeface="charter"/>
              </a:rPr>
              <a:t>If obj, or child1, or child2 are null, the entire expression returns null. Otherwise, getter is called and returned.</a:t>
            </a:r>
            <a:endParaRPr lang="en-US" sz="2400" dirty="0"/>
          </a:p>
        </p:txBody>
      </p:sp>
    </p:spTree>
    <p:extLst>
      <p:ext uri="{BB962C8B-B14F-4D97-AF65-F5344CB8AC3E}">
        <p14:creationId xmlns:p14="http://schemas.microsoft.com/office/powerpoint/2010/main" val="65321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Dart – Null Safety</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lnSpcReduction="10000"/>
          </a:bodyPr>
          <a:lstStyle/>
          <a:p>
            <a:pPr marL="0" indent="0">
              <a:buNone/>
            </a:pPr>
            <a:r>
              <a:rPr lang="en-US" b="0" i="0" dirty="0">
                <a:solidFill>
                  <a:srgbClr val="273239"/>
                </a:solidFill>
                <a:effectLst/>
                <a:latin typeface="urw-din"/>
              </a:rPr>
              <a:t>Null Safety in simple words means a variable cannot contain a ‘null’ value unless you initialized with null to that variable. With null safety, all the runtime null-dereference errors will now be shown in compile time.</a:t>
            </a:r>
          </a:p>
          <a:p>
            <a:pPr marL="0" indent="0">
              <a:buNone/>
            </a:pPr>
            <a:endParaRPr lang="en-US" dirty="0"/>
          </a:p>
        </p:txBody>
      </p:sp>
      <p:sp>
        <p:nvSpPr>
          <p:cNvPr id="5" name="Rectangle 2">
            <a:extLst>
              <a:ext uri="{FF2B5EF4-FFF2-40B4-BE49-F238E27FC236}">
                <a16:creationId xmlns:a16="http://schemas.microsoft.com/office/drawing/2014/main" id="{3B7F7C27-73AC-4800-A74C-5A84323EAC65}"/>
              </a:ext>
            </a:extLst>
          </p:cNvPr>
          <p:cNvSpPr>
            <a:spLocks noChangeArrowheads="1"/>
          </p:cNvSpPr>
          <p:nvPr/>
        </p:nvSpPr>
        <p:spPr bwMode="auto">
          <a:xfrm>
            <a:off x="838200" y="3429000"/>
            <a:ext cx="10148668" cy="95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70C0"/>
                </a:solidFill>
                <a:latin typeface="Consolas" panose="020B0609020204030204" pitchFamily="49" charset="0"/>
              </a:rPr>
              <a:t>String</a:t>
            </a:r>
            <a:r>
              <a:rPr kumimoji="0" lang="en-US" altLang="en-US" sz="2800" b="0" i="0" u="none" strike="noStrike" cap="none" normalizeH="0" baseline="0" dirty="0">
                <a:ln>
                  <a:noFill/>
                </a:ln>
                <a:solidFill>
                  <a:srgbClr val="273239"/>
                </a:solidFill>
                <a:effectLst/>
                <a:latin typeface="Consolas" panose="020B0609020204030204" pitchFamily="49" charset="0"/>
              </a:rPr>
              <a:t> name = </a:t>
            </a:r>
            <a:r>
              <a:rPr lang="en-US" altLang="en-US" sz="2800" dirty="0">
                <a:solidFill>
                  <a:srgbClr val="0070C0"/>
                </a:solidFill>
                <a:latin typeface="Consolas" panose="020B0609020204030204" pitchFamily="49" charset="0"/>
              </a:rPr>
              <a:t>null</a:t>
            </a:r>
            <a:r>
              <a:rPr kumimoji="0" lang="en-US" altLang="en-US" sz="2800" b="0" i="0" u="none" strike="noStrike" cap="none" normalizeH="0" baseline="0" dirty="0">
                <a:ln>
                  <a:noFill/>
                </a:ln>
                <a:solidFill>
                  <a:srgbClr val="273239"/>
                </a:solidFill>
                <a:effectLst/>
                <a:latin typeface="Consolas" panose="020B0609020204030204" pitchFamily="49" charset="0"/>
              </a:rPr>
              <a:t>; // This means the variable name has a null value.</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445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Dart – Null Safety - Example</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lnSpcReduction="10000"/>
          </a:bodyPr>
          <a:lstStyle/>
          <a:p>
            <a:pPr marL="0" indent="0">
              <a:buNone/>
            </a:pPr>
            <a:r>
              <a:rPr lang="en-US" b="0" i="0" dirty="0">
                <a:solidFill>
                  <a:srgbClr val="273239"/>
                </a:solidFill>
                <a:effectLst/>
                <a:latin typeface="urw-din"/>
              </a:rPr>
              <a:t>In the bellow dart code, we have created a class and inside it, we have initialized a variable named </a:t>
            </a:r>
            <a:r>
              <a:rPr lang="en-US" b="0" i="0" dirty="0" err="1">
                <a:solidFill>
                  <a:srgbClr val="273239"/>
                </a:solidFill>
                <a:effectLst/>
                <a:latin typeface="urw-din"/>
              </a:rPr>
              <a:t>carName</a:t>
            </a:r>
            <a:r>
              <a:rPr lang="en-US" b="0" i="0" dirty="0">
                <a:solidFill>
                  <a:srgbClr val="273239"/>
                </a:solidFill>
                <a:effectLst/>
                <a:latin typeface="urw-din"/>
              </a:rPr>
              <a:t> In the main()  function we have declared a variable type of car </a:t>
            </a:r>
            <a:r>
              <a:rPr lang="en-US" b="0" i="0" dirty="0" err="1">
                <a:solidFill>
                  <a:srgbClr val="273239"/>
                </a:solidFill>
                <a:effectLst/>
                <a:latin typeface="urw-din"/>
              </a:rPr>
              <a:t>ie</a:t>
            </a:r>
            <a:r>
              <a:rPr lang="en-US" b="0" i="0" dirty="0">
                <a:solidFill>
                  <a:srgbClr val="273239"/>
                </a:solidFill>
                <a:effectLst/>
                <a:latin typeface="urw-din"/>
              </a:rPr>
              <a:t>, cars. But when we run the bellow code, an error occurs. </a:t>
            </a:r>
            <a:endParaRPr lang="en-US" dirty="0"/>
          </a:p>
        </p:txBody>
      </p:sp>
      <p:sp>
        <p:nvSpPr>
          <p:cNvPr id="5" name="Rectangle 2">
            <a:extLst>
              <a:ext uri="{FF2B5EF4-FFF2-40B4-BE49-F238E27FC236}">
                <a16:creationId xmlns:a16="http://schemas.microsoft.com/office/drawing/2014/main" id="{3B7F7C27-73AC-4800-A74C-5A84323EAC65}"/>
              </a:ext>
            </a:extLst>
          </p:cNvPr>
          <p:cNvSpPr>
            <a:spLocks noChangeArrowheads="1"/>
          </p:cNvSpPr>
          <p:nvPr/>
        </p:nvSpPr>
        <p:spPr bwMode="auto">
          <a:xfrm>
            <a:off x="838199" y="3429000"/>
            <a:ext cx="10162735" cy="255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70C0"/>
                </a:solidFill>
                <a:latin typeface="Consolas" panose="020B0609020204030204" pitchFamily="49" charset="0"/>
              </a:rPr>
              <a:t>class</a:t>
            </a:r>
            <a:r>
              <a:rPr lang="en-US" altLang="en-US" sz="2000" dirty="0">
                <a:solidFill>
                  <a:schemeClr val="bg2">
                    <a:lumMod val="10000"/>
                  </a:schemeClr>
                </a:solidFill>
                <a:latin typeface="Consolas" panose="020B0609020204030204" pitchFamily="49" charset="0"/>
              </a:rPr>
              <a:t> Car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a:t>
            </a:r>
            <a:r>
              <a:rPr lang="en-US" altLang="en-US" sz="2000" dirty="0">
                <a:solidFill>
                  <a:srgbClr val="0070C0"/>
                </a:solidFill>
                <a:latin typeface="Consolas" panose="020B0609020204030204" pitchFamily="49" charset="0"/>
              </a:rPr>
              <a:t>String</a:t>
            </a:r>
            <a:r>
              <a:rPr lang="en-US" altLang="en-US" sz="2000" dirty="0">
                <a:solidFill>
                  <a:schemeClr val="bg2">
                    <a:lumMod val="10000"/>
                  </a:schemeClr>
                </a:solidFill>
                <a:latin typeface="Consolas" panose="020B0609020204030204" pitchFamily="49" charset="0"/>
              </a:rPr>
              <a:t> </a:t>
            </a:r>
            <a:r>
              <a:rPr lang="en-US" altLang="en-US" sz="2000" dirty="0" err="1">
                <a:solidFill>
                  <a:schemeClr val="bg2">
                    <a:lumMod val="10000"/>
                  </a:schemeClr>
                </a:solidFill>
                <a:latin typeface="Consolas" panose="020B0609020204030204" pitchFamily="49" charset="0"/>
              </a:rPr>
              <a:t>carName</a:t>
            </a:r>
            <a:r>
              <a:rPr lang="en-US" altLang="en-US" sz="2000" dirty="0">
                <a:solidFill>
                  <a:schemeClr val="bg2">
                    <a:lumMod val="10000"/>
                  </a:schemeClr>
                </a:solidFill>
                <a:latin typeface="Consolas" panose="020B0609020204030204" pitchFamily="49" charset="0"/>
              </a:rPr>
              <a:t> = "Aston Martin";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2">
                  <a:lumMod val="1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70C0"/>
                </a:solidFill>
                <a:latin typeface="Consolas" panose="020B0609020204030204" pitchFamily="49" charset="0"/>
              </a:rPr>
              <a:t>void</a:t>
            </a:r>
            <a:r>
              <a:rPr lang="en-US" altLang="en-US" sz="2000" dirty="0">
                <a:solidFill>
                  <a:schemeClr val="bg2">
                    <a:lumMod val="10000"/>
                  </a:schemeClr>
                </a:solidFill>
                <a:latin typeface="Consolas" panose="020B0609020204030204" pitchFamily="49" charset="0"/>
              </a:rPr>
              <a:t> main()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a:t>
            </a:r>
            <a:r>
              <a:rPr lang="en-US" altLang="en-US" sz="2000" dirty="0">
                <a:solidFill>
                  <a:srgbClr val="0070C0"/>
                </a:solidFill>
                <a:latin typeface="Consolas" panose="020B0609020204030204" pitchFamily="49" charset="0"/>
              </a:rPr>
              <a:t>Car</a:t>
            </a:r>
            <a:r>
              <a:rPr lang="en-US" altLang="en-US" sz="2000" dirty="0">
                <a:solidFill>
                  <a:schemeClr val="bg2">
                    <a:lumMod val="10000"/>
                  </a:schemeClr>
                </a:solidFill>
                <a:latin typeface="Consolas" panose="020B0609020204030204" pitchFamily="49" charset="0"/>
              </a:rPr>
              <a:t> cars;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print(</a:t>
            </a:r>
            <a:r>
              <a:rPr lang="en-US" altLang="en-US" sz="2000" dirty="0" err="1">
                <a:solidFill>
                  <a:schemeClr val="bg2">
                    <a:lumMod val="10000"/>
                  </a:schemeClr>
                </a:solidFill>
                <a:latin typeface="Consolas" panose="020B0609020204030204" pitchFamily="49" charset="0"/>
              </a:rPr>
              <a:t>cars.carName</a:t>
            </a:r>
            <a:r>
              <a:rPr lang="en-US" altLang="en-US" sz="2000" dirty="0">
                <a:solidFill>
                  <a:schemeClr val="bg2">
                    <a:lumMod val="10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a:t>
            </a:r>
          </a:p>
        </p:txBody>
      </p:sp>
      <p:sp>
        <p:nvSpPr>
          <p:cNvPr id="7" name="Rectangle 2">
            <a:extLst>
              <a:ext uri="{FF2B5EF4-FFF2-40B4-BE49-F238E27FC236}">
                <a16:creationId xmlns:a16="http://schemas.microsoft.com/office/drawing/2014/main" id="{0D5C83BE-7DCA-4738-9D47-2D025B900D8E}"/>
              </a:ext>
            </a:extLst>
          </p:cNvPr>
          <p:cNvSpPr>
            <a:spLocks noChangeArrowheads="1"/>
          </p:cNvSpPr>
          <p:nvPr/>
        </p:nvSpPr>
        <p:spPr bwMode="auto">
          <a:xfrm>
            <a:off x="838199" y="6188373"/>
            <a:ext cx="10515600" cy="39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Consolas" panose="020B0609020204030204" pitchFamily="49" charset="0"/>
              </a:rPr>
              <a:t>Error: </a:t>
            </a:r>
            <a:r>
              <a:rPr kumimoji="0" lang="en-US" altLang="en-US" sz="2000" b="0" i="0" u="none" strike="noStrike" cap="none" normalizeH="0" baseline="0" dirty="0">
                <a:ln>
                  <a:noFill/>
                </a:ln>
                <a:solidFill>
                  <a:srgbClr val="273239"/>
                </a:solidFill>
                <a:effectLst/>
                <a:latin typeface="Consolas" panose="020B0609020204030204" pitchFamily="49" charset="0"/>
              </a:rPr>
              <a:t>Non-nullable variable 'cars' must be assigned before it can be used.</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17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Dart – Null Safety - Solution</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a:bodyPr>
          <a:lstStyle/>
          <a:p>
            <a:pPr marL="0" indent="0">
              <a:buNone/>
            </a:pPr>
            <a:r>
              <a:rPr lang="en-US" dirty="0">
                <a:solidFill>
                  <a:srgbClr val="273239"/>
                </a:solidFill>
                <a:latin typeface="urw-din"/>
              </a:rPr>
              <a:t>In the bellow simple code it is easy to identify which variable is not initialized, but in a huge codebase it might be very difficult and time-consuming to identify such errors. This issue is solved by null safety.</a:t>
            </a:r>
            <a:endParaRPr lang="en-US" dirty="0"/>
          </a:p>
        </p:txBody>
      </p:sp>
      <p:sp>
        <p:nvSpPr>
          <p:cNvPr id="5" name="Rectangle 2">
            <a:extLst>
              <a:ext uri="{FF2B5EF4-FFF2-40B4-BE49-F238E27FC236}">
                <a16:creationId xmlns:a16="http://schemas.microsoft.com/office/drawing/2014/main" id="{3B7F7C27-73AC-4800-A74C-5A84323EAC65}"/>
              </a:ext>
            </a:extLst>
          </p:cNvPr>
          <p:cNvSpPr>
            <a:spLocks noChangeArrowheads="1"/>
          </p:cNvSpPr>
          <p:nvPr/>
        </p:nvSpPr>
        <p:spPr bwMode="auto">
          <a:xfrm>
            <a:off x="838199" y="3429000"/>
            <a:ext cx="10162735" cy="255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70C0"/>
                </a:solidFill>
                <a:latin typeface="Consolas" panose="020B0609020204030204" pitchFamily="49" charset="0"/>
              </a:rPr>
              <a:t>class</a:t>
            </a:r>
            <a:r>
              <a:rPr lang="en-US" altLang="en-US" sz="2000" dirty="0">
                <a:solidFill>
                  <a:schemeClr val="bg2">
                    <a:lumMod val="10000"/>
                  </a:schemeClr>
                </a:solidFill>
                <a:latin typeface="Consolas" panose="020B0609020204030204" pitchFamily="49" charset="0"/>
              </a:rPr>
              <a:t> Car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a:t>
            </a:r>
            <a:r>
              <a:rPr lang="en-US" altLang="en-US" sz="2000" dirty="0">
                <a:solidFill>
                  <a:srgbClr val="0070C0"/>
                </a:solidFill>
                <a:latin typeface="Consolas" panose="020B0609020204030204" pitchFamily="49" charset="0"/>
              </a:rPr>
              <a:t>String</a:t>
            </a:r>
            <a:r>
              <a:rPr lang="en-US" altLang="en-US" sz="2000" dirty="0">
                <a:solidFill>
                  <a:schemeClr val="bg2">
                    <a:lumMod val="10000"/>
                  </a:schemeClr>
                </a:solidFill>
                <a:latin typeface="Consolas" panose="020B0609020204030204" pitchFamily="49" charset="0"/>
              </a:rPr>
              <a:t> </a:t>
            </a:r>
            <a:r>
              <a:rPr lang="en-US" altLang="en-US" sz="2000" dirty="0" err="1">
                <a:solidFill>
                  <a:schemeClr val="bg2">
                    <a:lumMod val="10000"/>
                  </a:schemeClr>
                </a:solidFill>
                <a:latin typeface="Consolas" panose="020B0609020204030204" pitchFamily="49" charset="0"/>
              </a:rPr>
              <a:t>carName</a:t>
            </a:r>
            <a:r>
              <a:rPr lang="en-US" altLang="en-US" sz="2000" dirty="0">
                <a:solidFill>
                  <a:schemeClr val="bg2">
                    <a:lumMod val="10000"/>
                  </a:schemeClr>
                </a:solidFill>
                <a:latin typeface="Consolas" panose="020B0609020204030204" pitchFamily="49" charset="0"/>
              </a:rPr>
              <a:t> = "Aston Martin";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2">
                  <a:lumMod val="1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70C0"/>
                </a:solidFill>
                <a:latin typeface="Consolas" panose="020B0609020204030204" pitchFamily="49" charset="0"/>
              </a:rPr>
              <a:t>void</a:t>
            </a:r>
            <a:r>
              <a:rPr lang="en-US" altLang="en-US" sz="2000" dirty="0">
                <a:solidFill>
                  <a:schemeClr val="bg2">
                    <a:lumMod val="10000"/>
                  </a:schemeClr>
                </a:solidFill>
                <a:latin typeface="Consolas" panose="020B0609020204030204" pitchFamily="49" charset="0"/>
              </a:rPr>
              <a:t> main()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a:t>
            </a:r>
            <a:r>
              <a:rPr lang="en-US" altLang="en-US" sz="2000" dirty="0">
                <a:solidFill>
                  <a:srgbClr val="0070C0"/>
                </a:solidFill>
                <a:latin typeface="Consolas" panose="020B0609020204030204" pitchFamily="49" charset="0"/>
              </a:rPr>
              <a:t>Car</a:t>
            </a:r>
            <a:r>
              <a:rPr lang="en-US" altLang="en-US" sz="2000" dirty="0">
                <a:solidFill>
                  <a:schemeClr val="bg2">
                    <a:lumMod val="10000"/>
                  </a:schemeClr>
                </a:solidFill>
                <a:latin typeface="Consolas" panose="020B0609020204030204" pitchFamily="49" charset="0"/>
              </a:rPr>
              <a:t> cars = </a:t>
            </a:r>
            <a:r>
              <a:rPr lang="en-US" altLang="en-US" sz="2000" dirty="0">
                <a:solidFill>
                  <a:srgbClr val="0070C0"/>
                </a:solidFill>
                <a:latin typeface="Consolas" panose="020B0609020204030204" pitchFamily="49" charset="0"/>
              </a:rPr>
              <a:t>new</a:t>
            </a:r>
            <a:r>
              <a:rPr lang="en-US" altLang="en-US" sz="2000" dirty="0">
                <a:solidFill>
                  <a:schemeClr val="bg2">
                    <a:lumMod val="10000"/>
                  </a:schemeClr>
                </a:solidFill>
                <a:latin typeface="Consolas" panose="020B0609020204030204" pitchFamily="49" charset="0"/>
              </a:rPr>
              <a:t> Car();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  print(</a:t>
            </a:r>
            <a:r>
              <a:rPr lang="en-US" altLang="en-US" sz="2000" dirty="0" err="1">
                <a:solidFill>
                  <a:schemeClr val="bg2">
                    <a:lumMod val="10000"/>
                  </a:schemeClr>
                </a:solidFill>
                <a:latin typeface="Consolas" panose="020B0609020204030204" pitchFamily="49" charset="0"/>
              </a:rPr>
              <a:t>cars.carName</a:t>
            </a:r>
            <a:r>
              <a:rPr lang="en-US" altLang="en-US" sz="2000" dirty="0">
                <a:solidFill>
                  <a:schemeClr val="bg2">
                    <a:lumMod val="10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2">
                    <a:lumMod val="10000"/>
                  </a:schemeClr>
                </a:solidFill>
                <a:latin typeface="Consolas" panose="020B0609020204030204" pitchFamily="49" charset="0"/>
              </a:rPr>
              <a:t>}</a:t>
            </a:r>
          </a:p>
        </p:txBody>
      </p:sp>
      <p:sp>
        <p:nvSpPr>
          <p:cNvPr id="7" name="Rectangle 2">
            <a:extLst>
              <a:ext uri="{FF2B5EF4-FFF2-40B4-BE49-F238E27FC236}">
                <a16:creationId xmlns:a16="http://schemas.microsoft.com/office/drawing/2014/main" id="{0D5C83BE-7DCA-4738-9D47-2D025B900D8E}"/>
              </a:ext>
            </a:extLst>
          </p:cNvPr>
          <p:cNvSpPr>
            <a:spLocks noChangeArrowheads="1"/>
          </p:cNvSpPr>
          <p:nvPr/>
        </p:nvSpPr>
        <p:spPr bwMode="auto">
          <a:xfrm>
            <a:off x="838199" y="6157594"/>
            <a:ext cx="10515600" cy="45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Output: </a:t>
            </a:r>
            <a:r>
              <a:rPr kumimoji="0" lang="en-US" altLang="en-US" sz="2400" i="0" u="none" strike="noStrike" cap="none" normalizeH="0" baseline="0" dirty="0">
                <a:ln>
                  <a:noFill/>
                </a:ln>
                <a:solidFill>
                  <a:schemeClr val="tx1"/>
                </a:solidFill>
                <a:effectLst/>
                <a:latin typeface="Arial" panose="020B0604020202020204" pitchFamily="34" charset="0"/>
              </a:rPr>
              <a:t>Aston</a:t>
            </a:r>
            <a:r>
              <a:rPr kumimoji="0" lang="en-US" altLang="en-US" sz="2400" i="0" u="none" strike="noStrike" cap="none" normalizeH="0" dirty="0">
                <a:ln>
                  <a:noFill/>
                </a:ln>
                <a:solidFill>
                  <a:schemeClr val="tx1"/>
                </a:solidFill>
                <a:effectLst/>
                <a:latin typeface="Arial" panose="020B0604020202020204" pitchFamily="34" charset="0"/>
              </a:rPr>
              <a:t> Martin</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022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dirty="0">
                <a:solidFill>
                  <a:srgbClr val="273239"/>
                </a:solidFill>
                <a:latin typeface="sofia-pro"/>
              </a:rPr>
              <a:t>Null Safety Principle</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561515"/>
            <a:ext cx="10515600" cy="5176910"/>
          </a:xfrm>
        </p:spPr>
        <p:txBody>
          <a:bodyPr>
            <a:normAutofit/>
          </a:bodyPr>
          <a:lstStyle/>
          <a:p>
            <a:pPr fontAlgn="base"/>
            <a:r>
              <a:rPr lang="en-US" b="1" dirty="0"/>
              <a:t>Non-nullable By Default: </a:t>
            </a:r>
            <a:r>
              <a:rPr lang="en-US" dirty="0"/>
              <a:t>By default, Dart variables aren’t nullable unless you explicitly specify that they can be null.</a:t>
            </a:r>
          </a:p>
          <a:p>
            <a:pPr fontAlgn="base"/>
            <a:r>
              <a:rPr lang="en-US" b="1" dirty="0"/>
              <a:t>Incrementally Adoptable: </a:t>
            </a:r>
            <a:r>
              <a:rPr lang="en-US" dirty="0"/>
              <a:t>Migration to null safety is completely up to you. You can choose what to migrate to null safety, and when. You can migrate incrementally, combining null-safe and non-null-safe code within the same project.</a:t>
            </a:r>
          </a:p>
          <a:p>
            <a:pPr fontAlgn="base"/>
            <a:r>
              <a:rPr lang="en-US" b="1" dirty="0"/>
              <a:t>Fully Sound: </a:t>
            </a:r>
            <a:r>
              <a:rPr lang="en-US" dirty="0"/>
              <a:t>As a result of Dart’s sound null safety, compiler optimizations are possible. If the type system determines that something isn’t null, then it cannot be null. Null safety leads to fewer bugs, smaller binaries, and faster execution once your entire project and its dependencies are migrated to null safety.</a:t>
            </a:r>
          </a:p>
          <a:p>
            <a:pPr marL="0" indent="0">
              <a:buNone/>
            </a:pPr>
            <a:endParaRPr lang="en-US" dirty="0"/>
          </a:p>
        </p:txBody>
      </p:sp>
    </p:spTree>
    <p:extLst>
      <p:ext uri="{BB962C8B-B14F-4D97-AF65-F5344CB8AC3E}">
        <p14:creationId xmlns:p14="http://schemas.microsoft.com/office/powerpoint/2010/main" val="19199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r>
              <a:rPr lang="en-US" b="1" i="0" dirty="0">
                <a:solidFill>
                  <a:srgbClr val="273239"/>
                </a:solidFill>
                <a:effectLst/>
                <a:latin typeface="sofia-pro"/>
              </a:rPr>
              <a:t>Non-Nullable Types</a:t>
            </a:r>
            <a:endParaRPr lang="en-US" dirty="0"/>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603375"/>
          </a:xfrm>
        </p:spPr>
        <p:txBody>
          <a:bodyPr>
            <a:normAutofit/>
          </a:bodyPr>
          <a:lstStyle/>
          <a:p>
            <a:pPr marL="0" indent="0">
              <a:buNone/>
            </a:pPr>
            <a:r>
              <a:rPr lang="en-US" b="0" i="0" dirty="0">
                <a:solidFill>
                  <a:srgbClr val="273239"/>
                </a:solidFill>
                <a:effectLst/>
                <a:latin typeface="urw-din"/>
              </a:rPr>
              <a:t>When we use null safety, all the types are non-nullable by default. For example, when we declare a variable of type int, the variable will contain some integer value.  </a:t>
            </a:r>
            <a:endParaRPr lang="en-US" dirty="0"/>
          </a:p>
        </p:txBody>
      </p:sp>
      <p:sp>
        <p:nvSpPr>
          <p:cNvPr id="4" name="Rectangle 1">
            <a:extLst>
              <a:ext uri="{FF2B5EF4-FFF2-40B4-BE49-F238E27FC236}">
                <a16:creationId xmlns:a16="http://schemas.microsoft.com/office/drawing/2014/main" id="{26293EC1-00F0-4D7B-B34C-B38193B4FAF2}"/>
              </a:ext>
            </a:extLst>
          </p:cNvPr>
          <p:cNvSpPr>
            <a:spLocks noChangeArrowheads="1"/>
          </p:cNvSpPr>
          <p:nvPr/>
        </p:nvSpPr>
        <p:spPr bwMode="auto">
          <a:xfrm>
            <a:off x="838199" y="3179555"/>
            <a:ext cx="105156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void</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main()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The value of type `null` cannot be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assigned to a variable of type 'int'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 = null;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AF30A58-BD83-4929-BD36-9499C208815E}"/>
              </a:ext>
            </a:extLst>
          </p:cNvPr>
          <p:cNvSpPr>
            <a:spLocks noChangeArrowheads="1"/>
          </p:cNvSpPr>
          <p:nvPr/>
        </p:nvSpPr>
        <p:spPr bwMode="auto">
          <a:xfrm>
            <a:off x="838199" y="5670988"/>
            <a:ext cx="10515600" cy="39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Non-nullable variables must always be initialized with non-null values.</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3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6AD-71B4-4E84-A5ED-9BCB043CC588}"/>
              </a:ext>
            </a:extLst>
          </p:cNvPr>
          <p:cNvSpPr>
            <a:spLocks noGrp="1"/>
          </p:cNvSpPr>
          <p:nvPr>
            <p:ph type="title"/>
          </p:nvPr>
        </p:nvSpPr>
        <p:spPr/>
        <p:txBody>
          <a:bodyPr/>
          <a:lstStyle/>
          <a:p>
            <a:pPr algn="l" fontAlgn="base"/>
            <a:r>
              <a:rPr lang="en-US" b="1" i="0" dirty="0">
                <a:solidFill>
                  <a:srgbClr val="273239"/>
                </a:solidFill>
                <a:effectLst/>
                <a:latin typeface="urw-din"/>
              </a:rPr>
              <a:t>Nullable Types</a:t>
            </a:r>
          </a:p>
        </p:txBody>
      </p:sp>
      <p:sp>
        <p:nvSpPr>
          <p:cNvPr id="3" name="Content Placeholder 2">
            <a:extLst>
              <a:ext uri="{FF2B5EF4-FFF2-40B4-BE49-F238E27FC236}">
                <a16:creationId xmlns:a16="http://schemas.microsoft.com/office/drawing/2014/main" id="{684DB515-4E1A-41B0-B22B-049FD2C2E561}"/>
              </a:ext>
            </a:extLst>
          </p:cNvPr>
          <p:cNvSpPr>
            <a:spLocks noGrp="1"/>
          </p:cNvSpPr>
          <p:nvPr>
            <p:ph idx="1"/>
          </p:nvPr>
        </p:nvSpPr>
        <p:spPr>
          <a:xfrm>
            <a:off x="838200" y="1825625"/>
            <a:ext cx="10515600" cy="1133289"/>
          </a:xfrm>
        </p:spPr>
        <p:txBody>
          <a:bodyPr>
            <a:normAutofit/>
          </a:bodyPr>
          <a:lstStyle/>
          <a:p>
            <a:pPr marL="0" indent="0">
              <a:buNone/>
            </a:pPr>
            <a:r>
              <a:rPr lang="en-US" b="0" i="0" dirty="0">
                <a:solidFill>
                  <a:srgbClr val="273239"/>
                </a:solidFill>
                <a:effectLst/>
                <a:latin typeface="urw-din"/>
              </a:rPr>
              <a:t>To specify if the variable can be null, then you can use the nullable type </a:t>
            </a:r>
            <a:r>
              <a:rPr lang="en-US" b="1" i="0" dirty="0">
                <a:solidFill>
                  <a:srgbClr val="273239"/>
                </a:solidFill>
                <a:effectLst/>
                <a:latin typeface="urw-din"/>
              </a:rPr>
              <a:t>?</a:t>
            </a:r>
            <a:r>
              <a:rPr lang="en-US" b="0" i="0" dirty="0">
                <a:solidFill>
                  <a:srgbClr val="273239"/>
                </a:solidFill>
                <a:effectLst/>
                <a:latin typeface="urw-din"/>
              </a:rPr>
              <a:t> operator, Lets see an example:</a:t>
            </a:r>
            <a:endParaRPr lang="en-US" dirty="0"/>
          </a:p>
        </p:txBody>
      </p:sp>
      <p:sp>
        <p:nvSpPr>
          <p:cNvPr id="6" name="Rectangle 2">
            <a:extLst>
              <a:ext uri="{FF2B5EF4-FFF2-40B4-BE49-F238E27FC236}">
                <a16:creationId xmlns:a16="http://schemas.microsoft.com/office/drawing/2014/main" id="{1AF30A58-BD83-4929-BD36-9499C208815E}"/>
              </a:ext>
            </a:extLst>
          </p:cNvPr>
          <p:cNvSpPr>
            <a:spLocks noChangeArrowheads="1"/>
          </p:cNvSpPr>
          <p:nvPr/>
        </p:nvSpPr>
        <p:spPr bwMode="auto">
          <a:xfrm>
            <a:off x="838199" y="5281487"/>
            <a:ext cx="10515600" cy="82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sz="2400" dirty="0">
                <a:solidFill>
                  <a:srgbClr val="FF0000"/>
                </a:solidFill>
              </a:rPr>
              <a:t>Note:</a:t>
            </a:r>
            <a:r>
              <a:rPr lang="en-US" sz="2400" dirty="0"/>
              <a:t> You don’t need to initialize a nullable variable before using it. It is initialized to null by default.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576E5AD3-85F9-4B2E-BC6F-43E800DA667C}"/>
              </a:ext>
            </a:extLst>
          </p:cNvPr>
          <p:cNvSpPr>
            <a:spLocks noChangeArrowheads="1"/>
          </p:cNvSpPr>
          <p:nvPr/>
        </p:nvSpPr>
        <p:spPr bwMode="auto">
          <a:xfrm>
            <a:off x="838199" y="3429000"/>
            <a:ext cx="10515600" cy="13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String? </a:t>
            </a:r>
            <a:r>
              <a:rPr kumimoji="0" lang="en-US" altLang="en-US" sz="2800" b="0" i="0" u="none" strike="noStrike" cap="none" normalizeH="0" baseline="0" dirty="0" err="1">
                <a:ln>
                  <a:noFill/>
                </a:ln>
                <a:solidFill>
                  <a:srgbClr val="273239"/>
                </a:solidFill>
                <a:effectLst/>
                <a:latin typeface="Consolas" panose="020B0609020204030204" pitchFamily="49" charset="0"/>
              </a:rPr>
              <a:t>carName</a:t>
            </a:r>
            <a:r>
              <a:rPr kumimoji="0" lang="en-US" altLang="en-US" sz="2800" b="0" i="0" u="none" strike="noStrike" cap="none" normalizeH="0" baseline="0" dirty="0">
                <a:ln>
                  <a:noFill/>
                </a:ln>
                <a:solidFill>
                  <a:srgbClr val="273239"/>
                </a:solidFill>
                <a:effectLst/>
                <a:latin typeface="Consolas" panose="020B0609020204030204" pitchFamily="49" charset="0"/>
              </a:rPr>
              <a:t>; // initialized to null by default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int? marks = 36; // initialized to non-null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Consolas" panose="020B0609020204030204" pitchFamily="49" charset="0"/>
              </a:rPr>
              <a:t>marks = null; // can be re-assigned to null</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1059</Words>
  <Application>Microsoft Office PowerPoint</Application>
  <PresentationFormat>Widescreen</PresentationFormat>
  <Paragraphs>114</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Calibri Light</vt:lpstr>
      <vt:lpstr>charter</vt:lpstr>
      <vt:lpstr>Consolas</vt:lpstr>
      <vt:lpstr>Menlo</vt:lpstr>
      <vt:lpstr>sofia-pro</vt:lpstr>
      <vt:lpstr>urw-din</vt:lpstr>
      <vt:lpstr>Office Theme</vt:lpstr>
      <vt:lpstr>Sound null safety</vt:lpstr>
      <vt:lpstr>Null-aware Operators in Dart</vt:lpstr>
      <vt:lpstr>Null-aware Operators in Dart</vt:lpstr>
      <vt:lpstr>Dart – Null Safety</vt:lpstr>
      <vt:lpstr>Dart – Null Safety - Example</vt:lpstr>
      <vt:lpstr>Dart – Null Safety - Solution</vt:lpstr>
      <vt:lpstr>Null Safety Principle</vt:lpstr>
      <vt:lpstr>Non-Nullable Types</vt:lpstr>
      <vt:lpstr>Nullable Types</vt:lpstr>
      <vt:lpstr>The Assertion Operator (!)</vt:lpstr>
      <vt:lpstr>Type Promotion</vt:lpstr>
      <vt:lpstr>Late Keyword</vt:lpstr>
      <vt:lpstr> Benefits of Null Safety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null safety</dc:title>
  <dc:creator>DELL</dc:creator>
  <cp:lastModifiedBy>DELL</cp:lastModifiedBy>
  <cp:revision>2</cp:revision>
  <dcterms:created xsi:type="dcterms:W3CDTF">2022-01-18T12:10:55Z</dcterms:created>
  <dcterms:modified xsi:type="dcterms:W3CDTF">2022-01-18T13:06:00Z</dcterms:modified>
</cp:coreProperties>
</file>