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1" r:id="rId18"/>
    <p:sldId id="272" r:id="rId19"/>
    <p:sldId id="274" r:id="rId20"/>
    <p:sldId id="275" r:id="rId21"/>
    <p:sldId id="273" r:id="rId22"/>
    <p:sldId id="278" r:id="rId23"/>
    <p:sldId id="280" r:id="rId24"/>
    <p:sldId id="281" r:id="rId25"/>
    <p:sldId id="282" r:id="rId26"/>
    <p:sldId id="283" r:id="rId27"/>
    <p:sldId id="284" r:id="rId28"/>
    <p:sldId id="286" r:id="rId29"/>
    <p:sldId id="288" r:id="rId30"/>
    <p:sldId id="289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 snapToGrid="0">
      <p:cViewPr>
        <p:scale>
          <a:sx n="75" d="100"/>
          <a:sy n="75" d="100"/>
        </p:scale>
        <p:origin x="931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964" y="1478947"/>
            <a:ext cx="8825658" cy="2677648"/>
          </a:xfrm>
        </p:spPr>
        <p:txBody>
          <a:bodyPr/>
          <a:lstStyle/>
          <a:p>
            <a:r>
              <a:rPr lang="en-US" sz="5400" dirty="0"/>
              <a:t>CUSTOMER PERSONALITY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8584" y="2327795"/>
            <a:ext cx="8825658" cy="861420"/>
          </a:xfrm>
        </p:spPr>
        <p:txBody>
          <a:bodyPr>
            <a:noAutofit/>
          </a:bodyPr>
          <a:lstStyle/>
          <a:p>
            <a:r>
              <a:rPr lang="en-IN" sz="6600" dirty="0">
                <a:sym typeface="Wingdings" panose="05000000000000000000" pitchFamily="2" charset="2"/>
              </a:rPr>
              <a:t></a:t>
            </a:r>
            <a:endParaRPr lang="en-IN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842" y="763398"/>
            <a:ext cx="9949343" cy="1015068"/>
          </a:xfrm>
        </p:spPr>
        <p:txBody>
          <a:bodyPr/>
          <a:lstStyle/>
          <a:p>
            <a:r>
              <a:rPr lang="en-IN" sz="3200" dirty="0"/>
              <a:t>SUMMARY ON PRODUCTS, PROMOTION &amp; PLACE</a:t>
            </a:r>
            <a:br>
              <a:rPr lang="en-IN" sz="3200" dirty="0"/>
            </a:br>
            <a:r>
              <a:rPr lang="en-IN" sz="3200" dirty="0"/>
              <a:t>             - “PRODUCTS”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60" y="2280213"/>
            <a:ext cx="3149163" cy="4051139"/>
          </a:xfrm>
        </p:spPr>
        <p:txBody>
          <a:bodyPr/>
          <a:lstStyle/>
          <a:p>
            <a:r>
              <a:rPr lang="en-IN" sz="1800" b="1" u="sng" dirty="0"/>
              <a:t>Product</a:t>
            </a:r>
            <a:r>
              <a:rPr lang="en-IN" sz="1800" dirty="0"/>
              <a:t>: - For the Product let’s group the columns into one column as “</a:t>
            </a:r>
            <a:r>
              <a:rPr lang="en-US" sz="1800" b="1" dirty="0"/>
              <a:t>Expenses</a:t>
            </a:r>
            <a:r>
              <a:rPr lang="en-IN" sz="1800" dirty="0"/>
              <a:t>” the amount spent by the customer on the product.</a:t>
            </a:r>
            <a:endParaRPr lang="en-IN" sz="1800" dirty="0"/>
          </a:p>
          <a:p>
            <a:pPr marL="0" indent="0">
              <a:buNone/>
            </a:pPr>
            <a:r>
              <a:rPr lang="en-US" dirty="0"/>
              <a:t>(MntFruits,MntMeatProducts,MntFishProducts,MntSweetProducts,MntGoldProds)-&gt;” Expenses”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370" y="2305938"/>
            <a:ext cx="7431436" cy="42961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“PROMOTIONS”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562" y="2483142"/>
            <a:ext cx="4009938" cy="3486325"/>
          </a:xfrm>
        </p:spPr>
        <p:txBody>
          <a:bodyPr>
            <a:normAutofit/>
          </a:bodyPr>
          <a:lstStyle/>
          <a:p>
            <a:pPr algn="just"/>
            <a:r>
              <a:rPr lang="en-IN" sz="1800" b="1" u="sng" dirty="0"/>
              <a:t>Promotion</a:t>
            </a:r>
            <a:r>
              <a:rPr lang="en-IN" sz="1800" dirty="0"/>
              <a:t>: - For the Promotion</a:t>
            </a:r>
            <a:r>
              <a:rPr lang="en-US" sz="1800" dirty="0"/>
              <a:t> , let’s group all the columns into “TotalAcceptedCmp” to  understand</a:t>
            </a:r>
            <a:r>
              <a:rPr lang="en-IN" sz="1800" dirty="0"/>
              <a:t> better how many customers are choosing the offer.</a:t>
            </a:r>
            <a:endParaRPr lang="en-IN" sz="1800" dirty="0"/>
          </a:p>
          <a:p>
            <a:pPr marL="0" indent="0" algn="just">
              <a:buNone/>
            </a:pPr>
            <a:r>
              <a:rPr lang="en-IN" sz="1800" dirty="0"/>
              <a:t>(</a:t>
            </a:r>
            <a:r>
              <a:rPr lang="en-US" dirty="0"/>
              <a:t>NumDealsPurchases,AcceptedCmp1,AcceptedCmp2,AcceptedCmp3,AcceptedCmp4,,AcceptedCmp5,Response)-&gt;” </a:t>
            </a:r>
            <a:r>
              <a:rPr lang="en-IN" dirty="0"/>
              <a:t>TotalAcceptedCmp</a:t>
            </a:r>
            <a:r>
              <a:rPr lang="en-US" dirty="0"/>
              <a:t>”</a:t>
            </a:r>
            <a:endParaRPr lang="en-IN" sz="1800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6501" y="2483142"/>
            <a:ext cx="7208937" cy="40118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</a:t>
            </a:r>
            <a:r>
              <a:rPr lang="en-IN" sz="3600" dirty="0"/>
              <a:t>PLACE</a:t>
            </a:r>
            <a:r>
              <a:rPr lang="en-IN" dirty="0"/>
              <a:t>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284" y="2718033"/>
            <a:ext cx="4035105" cy="3523376"/>
          </a:xfrm>
        </p:spPr>
        <p:txBody>
          <a:bodyPr>
            <a:normAutofit/>
          </a:bodyPr>
          <a:lstStyle/>
          <a:p>
            <a:pPr algn="just"/>
            <a:r>
              <a:rPr lang="en-IN" sz="1800" b="1" u="sng" dirty="0"/>
              <a:t>Place</a:t>
            </a:r>
            <a:r>
              <a:rPr lang="en-IN" sz="1800" dirty="0"/>
              <a:t>: - For the Place feature group all 4 columns into “Num Web Purchases”  to get a brief idea about where the customer is purchasing products mostly.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(</a:t>
            </a:r>
            <a:r>
              <a:rPr lang="en-US" dirty="0"/>
              <a:t>NumWebPurchases,NumCatalogPurchases,NumStorePurchases,NumWebVisitsMonth)-&gt;</a:t>
            </a:r>
            <a:r>
              <a:rPr lang="en-IN" sz="1800" dirty="0"/>
              <a:t>“NumWebPurchases”</a:t>
            </a:r>
            <a:endParaRPr lang="en-IN" sz="1800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4611" y="2718033"/>
            <a:ext cx="6870585" cy="40770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374" y="2432808"/>
            <a:ext cx="8539993" cy="43371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BIVARIATE ANALYSIS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673" y="2281805"/>
            <a:ext cx="11132191" cy="4429387"/>
          </a:xfrm>
        </p:spPr>
        <p:txBody>
          <a:bodyPr/>
          <a:lstStyle/>
          <a:p>
            <a:pPr marL="457200" lvl="1" indent="0">
              <a:buNone/>
            </a:pPr>
            <a:r>
              <a:rPr lang="en-IN" dirty="0"/>
              <a:t> Education vs Expenses:                             Marital status vs Expenses:                         Kids vs Expenses : 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4" y="2736581"/>
            <a:ext cx="3618088" cy="3974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84" y="2799463"/>
            <a:ext cx="3632431" cy="3974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83" y="2799463"/>
            <a:ext cx="3570552" cy="39746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178" y="511729"/>
            <a:ext cx="8985189" cy="1711354"/>
          </a:xfrm>
        </p:spPr>
        <p:txBody>
          <a:bodyPr/>
          <a:lstStyle/>
          <a:p>
            <a:r>
              <a:rPr lang="en-IN" sz="3600" dirty="0"/>
              <a:t>BIVARIATE ANALYSIS –</a:t>
            </a:r>
            <a:br>
              <a:rPr lang="en-IN" sz="3600" dirty="0"/>
            </a:br>
            <a:r>
              <a:rPr lang="en-IN" sz="3600" dirty="0"/>
              <a:t>											(BAR PLOT)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94" y="2348917"/>
            <a:ext cx="11232859" cy="4160940"/>
          </a:xfrm>
        </p:spPr>
        <p:txBody>
          <a:bodyPr/>
          <a:lstStyle/>
          <a:p>
            <a:pPr marL="0" indent="0">
              <a:buNone/>
            </a:pPr>
            <a:r>
              <a:rPr lang="en-IN" i="0" dirty="0">
                <a:solidFill>
                  <a:srgbClr val="000000"/>
                </a:solidFill>
                <a:effectLst/>
              </a:rPr>
              <a:t>Income VS Is _ Parent 	</a:t>
            </a:r>
            <a:r>
              <a:rPr lang="en-IN" dirty="0">
                <a:solidFill>
                  <a:srgbClr val="000000"/>
                </a:solidFill>
              </a:rPr>
              <a:t>        </a:t>
            </a:r>
            <a:r>
              <a:rPr lang="en-IN" i="0" dirty="0">
                <a:solidFill>
                  <a:srgbClr val="000000"/>
                </a:solidFill>
                <a:effectLst/>
                <a:latin typeface="+mj-lt"/>
              </a:rPr>
              <a:t>NumDealsPurchases vs Is_Parent         Response vs TotalAcceptedCmp</a:t>
            </a:r>
            <a:endParaRPr lang="en-IN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IN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IN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IN" b="1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301" y="2922257"/>
            <a:ext cx="3242798" cy="3587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201" y="3008175"/>
            <a:ext cx="3893137" cy="34730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338" y="2979535"/>
            <a:ext cx="3599032" cy="34730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BAR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40" y="2416029"/>
            <a:ext cx="11132191" cy="43706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j-lt"/>
              </a:rPr>
              <a:t>	     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Is_Parent vs Average_Spent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  					</a:t>
            </a:r>
            <a:r>
              <a:rPr lang="en-IN" i="0" dirty="0">
                <a:solidFill>
                  <a:srgbClr val="000000"/>
                </a:solidFill>
                <a:effectLst/>
                <a:latin typeface="+mj-lt"/>
              </a:rPr>
              <a:t>Average_Spent vs TotalAcceptedCmp</a:t>
            </a:r>
            <a:endParaRPr lang="en-IN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840" y="2934063"/>
            <a:ext cx="4878604" cy="3852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821" y="2934063"/>
            <a:ext cx="5422339" cy="38526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SCATTERPLOT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62" y="2390862"/>
            <a:ext cx="11224470" cy="4060272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	</a:t>
            </a:r>
            <a:r>
              <a:rPr lang="en-IN" i="0" dirty="0">
                <a:solidFill>
                  <a:srgbClr val="000000"/>
                </a:solidFill>
                <a:effectLst/>
                <a:latin typeface="+mj-lt"/>
              </a:rPr>
              <a:t>Income VS Average_Spent 								Income VS NumTotalPurchases</a:t>
            </a:r>
            <a:endParaRPr lang="en-IN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468" y="2881321"/>
            <a:ext cx="5264148" cy="3906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869" y="2881321"/>
            <a:ext cx="5264148" cy="38472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472" y="672861"/>
            <a:ext cx="9099159" cy="1130060"/>
          </a:xfrm>
        </p:spPr>
        <p:txBody>
          <a:bodyPr/>
          <a:lstStyle/>
          <a:p>
            <a:r>
              <a:rPr lang="en-IN" dirty="0"/>
              <a:t>LINEPLOT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2807"/>
            <a:ext cx="10972800" cy="4269997"/>
          </a:xfrm>
        </p:spPr>
        <p:txBody>
          <a:bodyPr/>
          <a:lstStyle/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	NumDealsPurchases vs avg_web_visits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			</a:t>
            </a:r>
            <a:r>
              <a:rPr lang="en-IN" i="0" dirty="0">
                <a:solidFill>
                  <a:srgbClr val="000000"/>
                </a:solidFill>
                <a:effectLst/>
                <a:latin typeface="+mj-lt"/>
              </a:rPr>
              <a:t>Average_Spent vs NumTotalPurchases</a:t>
            </a:r>
            <a:endParaRPr lang="en-IN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472" y="2887062"/>
            <a:ext cx="4831891" cy="3910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35" y="2887062"/>
            <a:ext cx="4831891" cy="38157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63367"/>
            <a:ext cx="8761413" cy="706964"/>
          </a:xfrm>
        </p:spPr>
        <p:txBody>
          <a:bodyPr/>
          <a:lstStyle/>
          <a:p>
            <a:r>
              <a:rPr lang="en-US" dirty="0"/>
              <a:t>K-Means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78333"/>
            <a:ext cx="4541171" cy="3416300"/>
          </a:xfrm>
        </p:spPr>
        <p:txBody>
          <a:bodyPr/>
          <a:lstStyle/>
          <a:p>
            <a:r>
              <a:rPr lang="en-US" dirty="0"/>
              <a:t>K-Means the most commonly used clustering algorithm , it’s a “Centroid-based” algorithm and the simplest unsupervised learning algorithm.</a:t>
            </a:r>
            <a:endParaRPr lang="en-US" dirty="0"/>
          </a:p>
          <a:p>
            <a:r>
              <a:rPr lang="en-US" dirty="0"/>
              <a:t>This algorithm tries to minimize the “ Variance of data points within a cluster”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8989" y="2850655"/>
            <a:ext cx="4556760" cy="21744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Understanding the business problem: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44349" cy="1255436"/>
          </a:xfrm>
        </p:spPr>
        <p:txBody>
          <a:bodyPr/>
          <a:lstStyle/>
          <a:p>
            <a:pPr algn="just"/>
            <a:r>
              <a:rPr lang="en-US" sz="1800" dirty="0"/>
              <a:t>The business problem is to segment customers based on their personalities (demographic) and the amount they spend on products (behavioral). This will help the company to gain a better understanding of the customers' personalities and habits.</a:t>
            </a:r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5872" y="3741490"/>
            <a:ext cx="8053431" cy="281450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561" y="2348917"/>
            <a:ext cx="4211274" cy="4177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ELBOW CURVE</a:t>
            </a:r>
            <a:endParaRPr lang="en-US" sz="2200" dirty="0"/>
          </a:p>
          <a:p>
            <a:pPr marL="0" indent="0">
              <a:buNone/>
            </a:pPr>
            <a:r>
              <a:rPr lang="en-US" dirty="0"/>
              <a:t>The "elbow curve" refers to a graphical representation used in data analysis, specifically in the context of determining the appropriate number of clusters in a clustering algorithm.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From, this elbow curve we decided to take  no of clusters as “5”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5660" y="2439511"/>
            <a:ext cx="4891856" cy="395132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6461" y="989900"/>
            <a:ext cx="82463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our analysis on k-means, we drew a graph between income and average spent, and we decided to name the clusters as well-off and fewer-opportunities.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6930" y="1913230"/>
            <a:ext cx="5885440" cy="48589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Silhouette Score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129094"/>
            <a:ext cx="9706062" cy="3060691"/>
          </a:xfrm>
        </p:spPr>
        <p:txBody>
          <a:bodyPr>
            <a:normAutofit/>
          </a:bodyPr>
          <a:lstStyle/>
          <a:p>
            <a:r>
              <a:rPr lang="en-IN" dirty="0"/>
              <a:t>The Silhouette score is a matric used to evaluate the quality of clustering in data analysis and machine learning.</a:t>
            </a:r>
            <a:endParaRPr lang="en-IN" dirty="0"/>
          </a:p>
          <a:p>
            <a:r>
              <a:rPr lang="en-IN" dirty="0"/>
              <a:t>It measures how well instances with in a cluster are separated from instances with in a cluster are well separated from instances in other clusters.</a:t>
            </a:r>
            <a:endParaRPr lang="en-IN" dirty="0"/>
          </a:p>
          <a:p>
            <a:r>
              <a:rPr lang="en-IN" dirty="0"/>
              <a:t>“ The Score ranges from +1 to -1”.</a:t>
            </a:r>
            <a:endParaRPr lang="en-IN" dirty="0"/>
          </a:p>
          <a:p>
            <a:r>
              <a:rPr lang="en-IN" dirty="0"/>
              <a:t>silhouette score for ‘3’ and ‘5’ is same so we took “5”, i.e. (0.5150146938690833)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92" y="436773"/>
            <a:ext cx="10447020" cy="1417194"/>
          </a:xfrm>
        </p:spPr>
        <p:txBody>
          <a:bodyPr/>
          <a:lstStyle/>
          <a:p>
            <a:r>
              <a:rPr lang="en-US" dirty="0"/>
              <a:t>Training and Testing the Model accuracy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80" y="2256639"/>
            <a:ext cx="11613912" cy="4244829"/>
          </a:xfrm>
        </p:spPr>
        <p:txBody>
          <a:bodyPr numCol="2">
            <a:normAutofit/>
          </a:bodyPr>
          <a:lstStyle/>
          <a:p>
            <a:r>
              <a:rPr lang="en-GB" sz="1400" b="1" u="sng" dirty="0"/>
              <a:t>Split data into X and Y variable	</a:t>
            </a:r>
            <a:endParaRPr lang="en-GB" sz="1400" b="1" u="sng" dirty="0"/>
          </a:p>
          <a:p>
            <a:pPr marL="0" indent="0">
              <a:buNone/>
            </a:pPr>
            <a:r>
              <a:rPr lang="en-GB" sz="1400" dirty="0">
                <a:sym typeface="Wingdings" panose="05000000000000000000" pitchFamily="2" charset="2"/>
              </a:rPr>
              <a:t> X = data.drop("Cluster_id", axis=1)</a:t>
            </a:r>
            <a:endParaRPr lang="en-GB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1400" dirty="0">
                <a:sym typeface="Wingdings" panose="05000000000000000000" pitchFamily="2" charset="2"/>
              </a:rPr>
              <a:t> y = data.Cluster_id</a:t>
            </a:r>
            <a:endParaRPr lang="en-GB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1400" dirty="0">
                <a:sym typeface="Wingdings" panose="05000000000000000000" pitchFamily="2" charset="2"/>
              </a:rPr>
              <a:t> X.shape, y.shape</a:t>
            </a:r>
            <a:endParaRPr lang="en-GB" sz="1400" dirty="0"/>
          </a:p>
          <a:p>
            <a:pPr marL="0" indent="0">
              <a:buNone/>
            </a:pPr>
            <a:r>
              <a:rPr lang="en-GB" sz="1400" dirty="0">
                <a:sym typeface="Wingdings" panose="05000000000000000000" pitchFamily="2" charset="2"/>
              </a:rPr>
              <a:t> </a:t>
            </a:r>
            <a:r>
              <a:rPr lang="en-GB" sz="1400" dirty="0"/>
              <a:t>from sklearn.model_selection import train_test_split</a:t>
            </a:r>
            <a:endParaRPr lang="en-GB" sz="1400" dirty="0"/>
          </a:p>
          <a:p>
            <a:pPr>
              <a:buFont typeface="Wingdings" panose="05000000000000000000" pitchFamily="2" charset="2"/>
              <a:buChar char="à"/>
            </a:pPr>
            <a:r>
              <a:rPr lang="en-GB" sz="1400" dirty="0"/>
              <a:t>x_train, x_cv, y_train, y_cv = train_test_split(X,y, test_size = 0.2, KNN_state = 10)</a:t>
            </a:r>
            <a:endParaRPr lang="en-GB" sz="1400" dirty="0"/>
          </a:p>
          <a:p>
            <a:r>
              <a:rPr lang="en-US" sz="1800" b="1" u="sng" dirty="0"/>
              <a:t>Import Classifier</a:t>
            </a:r>
            <a:endParaRPr lang="en-GB" sz="1800" b="1" u="sng" dirty="0"/>
          </a:p>
          <a:p>
            <a:pPr marL="0" indent="0">
              <a:buNone/>
            </a:pPr>
            <a:r>
              <a:rPr lang="en-GB" sz="1400" dirty="0">
                <a:sym typeface="Wingdings" panose="05000000000000000000" pitchFamily="2" charset="2"/>
              </a:rPr>
              <a:t> </a:t>
            </a:r>
            <a:r>
              <a:rPr lang="en-GB" sz="1400" dirty="0"/>
              <a:t>from sklearn.ensemble import k nearest neighbor </a:t>
            </a:r>
            <a:endParaRPr lang="en-GB" sz="1400" dirty="0"/>
          </a:p>
          <a:p>
            <a:pPr marL="0" indent="0">
              <a:buNone/>
            </a:pPr>
            <a:r>
              <a:rPr lang="en-GB" sz="1400" dirty="0">
                <a:sym typeface="Wingdings" panose="05000000000000000000" pitchFamily="2" charset="2"/>
              </a:rPr>
              <a:t> </a:t>
            </a:r>
            <a:r>
              <a:rPr lang="en-GB" sz="1400" dirty="0"/>
              <a:t>model = </a:t>
            </a:r>
            <a:r>
              <a:rPr lang="en-GB" sz="1200" dirty="0"/>
              <a:t>k nearest neighborClassifier(max_depth=4, KNN _state = 10) </a:t>
            </a:r>
            <a:endParaRPr lang="en-GB" sz="1200" dirty="0"/>
          </a:p>
          <a:p>
            <a:pPr marL="0" indent="0">
              <a:buNone/>
            </a:pPr>
            <a:r>
              <a:rPr lang="en-GB" sz="1400" dirty="0">
                <a:sym typeface="Wingdings" panose="05000000000000000000" pitchFamily="2" charset="2"/>
              </a:rPr>
              <a:t> </a:t>
            </a:r>
            <a:r>
              <a:rPr lang="en-GB" sz="1400" dirty="0"/>
              <a:t>model.fit(x_train, y_train)</a:t>
            </a:r>
            <a:endParaRPr lang="en-GB" sz="1400" dirty="0"/>
          </a:p>
          <a:p>
            <a:pPr>
              <a:buFont typeface="Wingdings" panose="05000000000000000000" pitchFamily="2" charset="2"/>
              <a:buChar char="à"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lvl="1"/>
            <a:r>
              <a:rPr lang="en-US" b="1" u="sng" dirty="0"/>
              <a:t>Saving the model </a:t>
            </a:r>
            <a:endParaRPr lang="en-US" b="1" u="sng" dirty="0"/>
          </a:p>
          <a:p>
            <a:endParaRPr lang="en-US" sz="1800" b="1" u="sng" dirty="0"/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	 </a:t>
            </a:r>
            <a:r>
              <a:rPr lang="en-US" sz="1400" dirty="0"/>
              <a:t>import pickle 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	 p</a:t>
            </a:r>
            <a:r>
              <a:rPr lang="en-US" sz="1400" dirty="0"/>
              <a:t>ickle_out = open("classifier.pkl", mode = "</a:t>
            </a:r>
            <a:r>
              <a:rPr lang="en-US" sz="1400" dirty="0" err="1"/>
              <a:t>wb</a:t>
            </a:r>
            <a:r>
              <a:rPr lang="en-US" sz="1400" dirty="0"/>
              <a:t>") 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	 </a:t>
            </a:r>
            <a:r>
              <a:rPr lang="en-US" sz="1400" dirty="0"/>
              <a:t>pickle.dump(model, pickle_out) 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	 </a:t>
            </a:r>
            <a:r>
              <a:rPr lang="en-US" sz="1400" dirty="0"/>
              <a:t>pickle_out.close()</a:t>
            </a:r>
            <a:endParaRPr lang="en-GB" sz="1400" dirty="0"/>
          </a:p>
          <a:p>
            <a:pPr marL="0" indent="0">
              <a:buNone/>
            </a:pPr>
            <a:endParaRPr lang="en-GB" sz="1400" b="1" u="sng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Clusters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332" y="2365130"/>
            <a:ext cx="11166230" cy="3654669"/>
          </a:xfrm>
        </p:spPr>
        <p:txBody>
          <a:bodyPr numCol="2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Cluster 0: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dirty="0"/>
              <a:t>It has 2nd largest number of clusters and highest average spent customers.</a:t>
            </a:r>
            <a:endParaRPr lang="en-US" dirty="0"/>
          </a:p>
          <a:p>
            <a:r>
              <a:rPr lang="en-US" dirty="0"/>
              <a:t>Both high and mid educated people.</a:t>
            </a:r>
            <a:endParaRPr lang="en-US" dirty="0"/>
          </a:p>
          <a:p>
            <a:r>
              <a:rPr lang="en-US" dirty="0"/>
              <a:t>Mostly one kid and  married customers.</a:t>
            </a:r>
            <a:endParaRPr lang="en-US" dirty="0"/>
          </a:p>
          <a:p>
            <a:r>
              <a:rPr lang="en-US" dirty="0"/>
              <a:t>Highest average web visits.</a:t>
            </a:r>
            <a:endParaRPr lang="en-US" dirty="0"/>
          </a:p>
          <a:p>
            <a:r>
              <a:rPr lang="en-US" dirty="0"/>
              <a:t>Has not accepted campaigns.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Cluster 1: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dirty="0"/>
              <a:t>Large number of customers among all clusters.</a:t>
            </a:r>
            <a:endParaRPr lang="en-US" dirty="0"/>
          </a:p>
          <a:p>
            <a:r>
              <a:rPr lang="en-US" dirty="0"/>
              <a:t>High educated people</a:t>
            </a:r>
            <a:endParaRPr lang="en-US" dirty="0"/>
          </a:p>
          <a:p>
            <a:r>
              <a:rPr lang="en-US" dirty="0"/>
              <a:t>Mostly married customers and one kid</a:t>
            </a:r>
            <a:endParaRPr lang="en-US" dirty="0"/>
          </a:p>
          <a:p>
            <a:r>
              <a:rPr lang="en-US" dirty="0"/>
              <a:t>Highest complain compared to all clusters.</a:t>
            </a:r>
            <a:endParaRPr lang="en-US" dirty="0"/>
          </a:p>
          <a:p>
            <a:r>
              <a:rPr lang="en-US" dirty="0"/>
              <a:t>Least income and average spent customers</a:t>
            </a:r>
            <a:endParaRPr lang="en-US" dirty="0"/>
          </a:p>
          <a:p>
            <a:r>
              <a:rPr lang="en-US" dirty="0"/>
              <a:t>Has not accepted campaigns</a:t>
            </a:r>
            <a:endParaRPr lang="en-US" dirty="0"/>
          </a:p>
          <a:p>
            <a:pPr marL="3657600" lvl="8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Clusters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786" y="2523392"/>
            <a:ext cx="11262946" cy="3496408"/>
          </a:xfrm>
        </p:spPr>
        <p:txBody>
          <a:bodyPr numCol="2"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Cluster 2:</a:t>
            </a:r>
            <a:endParaRPr lang="en-US" dirty="0"/>
          </a:p>
          <a:p>
            <a:endParaRPr lang="en-US" dirty="0"/>
          </a:p>
          <a:p>
            <a:r>
              <a:rPr lang="en-US" dirty="0"/>
              <a:t>Least number of clusters and least number of educated people.</a:t>
            </a:r>
            <a:endParaRPr lang="en-US" dirty="0"/>
          </a:p>
          <a:p>
            <a:r>
              <a:rPr lang="en-US" dirty="0"/>
              <a:t>No parents and no kids.</a:t>
            </a:r>
            <a:endParaRPr lang="en-US" dirty="0"/>
          </a:p>
          <a:p>
            <a:r>
              <a:rPr lang="en-US" dirty="0"/>
              <a:t>Has least complaints</a:t>
            </a:r>
            <a:endParaRPr lang="en-US" dirty="0"/>
          </a:p>
          <a:p>
            <a:r>
              <a:rPr lang="en-US" dirty="0"/>
              <a:t>Has highest response, income and average spent customers</a:t>
            </a:r>
            <a:endParaRPr lang="en-US" dirty="0"/>
          </a:p>
          <a:p>
            <a:r>
              <a:rPr lang="en-US" dirty="0"/>
              <a:t>Accepted more number of campaigns.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Cluster 3: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dirty="0"/>
              <a:t>Mostly mid and low educated </a:t>
            </a:r>
            <a:r>
              <a:rPr lang="en-US" dirty="0" err="1"/>
              <a:t>people,married</a:t>
            </a:r>
            <a:r>
              <a:rPr lang="en-US" dirty="0"/>
              <a:t> customers and one kid</a:t>
            </a:r>
            <a:endParaRPr lang="en-US" dirty="0"/>
          </a:p>
          <a:p>
            <a:r>
              <a:rPr lang="en-US" dirty="0"/>
              <a:t> Least income and least average spent customers</a:t>
            </a:r>
            <a:endParaRPr lang="en-US" dirty="0"/>
          </a:p>
          <a:p>
            <a:r>
              <a:rPr lang="en-US" dirty="0"/>
              <a:t>Has more number of parent customers.</a:t>
            </a:r>
            <a:endParaRPr lang="en-US" dirty="0"/>
          </a:p>
          <a:p>
            <a:r>
              <a:rPr lang="en-US" dirty="0"/>
              <a:t>Medium number of purchases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Clusters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24418"/>
            <a:ext cx="9054448" cy="3595382"/>
          </a:xfrm>
        </p:spPr>
        <p:txBody>
          <a:bodyPr/>
          <a:lstStyle/>
          <a:p>
            <a:r>
              <a:rPr lang="en-US" dirty="0"/>
              <a:t>Cluster 4:</a:t>
            </a:r>
            <a:endParaRPr lang="en-US" dirty="0"/>
          </a:p>
          <a:p>
            <a:r>
              <a:rPr lang="en-US" dirty="0"/>
              <a:t>        Has both high and mid educated people</a:t>
            </a:r>
            <a:endParaRPr lang="en-US" dirty="0"/>
          </a:p>
          <a:p>
            <a:r>
              <a:rPr lang="en-US" dirty="0"/>
              <a:t>        has no parents and no kids</a:t>
            </a:r>
            <a:endParaRPr lang="en-US" dirty="0"/>
          </a:p>
          <a:p>
            <a:r>
              <a:rPr lang="en-US" dirty="0"/>
              <a:t>        has least response</a:t>
            </a:r>
            <a:endParaRPr lang="en-US" dirty="0"/>
          </a:p>
          <a:p>
            <a:r>
              <a:rPr lang="en-US" dirty="0"/>
              <a:t>        has highest average spent customers</a:t>
            </a:r>
            <a:endParaRPr lang="en-US" dirty="0"/>
          </a:p>
          <a:p>
            <a:r>
              <a:rPr lang="en-US" dirty="0"/>
              <a:t>        accepted less number of campaigns.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effectLst/>
              </a:rPr>
              <a:t>Model Deployment Using Streamlit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1800" b="1" dirty="0"/>
              <a:t>Model Building</a:t>
            </a:r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1800" b="1" dirty="0"/>
              <a:t>Creating a python script</a:t>
            </a:r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1800" b="1" dirty="0"/>
              <a:t>Create front-end: Python</a:t>
            </a:r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b="1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1800" b="1" dirty="0"/>
              <a:t>Deploy</a:t>
            </a:r>
            <a:endParaRPr lang="en-US" sz="1800" b="1" dirty="0"/>
          </a:p>
          <a:p>
            <a:endParaRPr lang="en-US" b="1" u="sng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br>
              <a:rPr lang="en-US" dirty="0"/>
            </a:b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4766" y="2262292"/>
            <a:ext cx="8859314" cy="450866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52417" y="2333412"/>
            <a:ext cx="1943743" cy="3550920"/>
          </a:xfrm>
        </p:spPr>
        <p:txBody>
          <a:bodyPr/>
          <a:lstStyle/>
          <a:p>
            <a:r>
              <a:rPr lang="en-US" dirty="0"/>
              <a:t>Example:-1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1" y="2407920"/>
            <a:ext cx="1788160" cy="3611880"/>
          </a:xfrm>
        </p:spPr>
        <p:txBody>
          <a:bodyPr/>
          <a:lstStyle/>
          <a:p>
            <a:r>
              <a:rPr lang="en-US" dirty="0"/>
              <a:t>Example:-2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6960" y="2338708"/>
            <a:ext cx="8839199" cy="44076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ABOUT THE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231" y="2332140"/>
            <a:ext cx="10872132" cy="4345498"/>
          </a:xfrm>
        </p:spPr>
        <p:txBody>
          <a:bodyPr numCol="4"/>
          <a:lstStyle/>
          <a:p>
            <a:pPr marL="0" indent="0">
              <a:buNone/>
            </a:pPr>
            <a:r>
              <a:rPr lang="en-IN" b="1" dirty="0"/>
              <a:t>CUSTOMER PERSONALITY FEATURES</a:t>
            </a:r>
            <a:endParaRPr lang="en-IN" b="1" dirty="0"/>
          </a:p>
          <a:p>
            <a:r>
              <a:rPr lang="en-IN" sz="1400" b="1" dirty="0"/>
              <a:t>PEOPLE:</a:t>
            </a:r>
            <a:endParaRPr lang="en-IN" sz="14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Year Birth</a:t>
            </a: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 Education.</a:t>
            </a: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 Marital Status.</a:t>
            </a: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 Income.</a:t>
            </a: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 Kidhome Teenhome.</a:t>
            </a: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Dt _ Customer, Recency and Complain.</a:t>
            </a:r>
            <a:endParaRPr lang="en-US" sz="1400" dirty="0"/>
          </a:p>
          <a:p>
            <a:pPr marL="400050" indent="-400050">
              <a:buFont typeface="+mj-lt"/>
              <a:buAutoNum type="romanUcPeriod"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r>
              <a:rPr lang="en-IN" sz="1400" b="1" dirty="0"/>
              <a:t>PRODUCT: </a:t>
            </a:r>
            <a:endParaRPr lang="en-IN" sz="14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MntWines.</a:t>
            </a: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MntFruits.</a:t>
            </a: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MntMeat Products.</a:t>
            </a: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MntFishProducts.</a:t>
            </a: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MntSweetProducts.</a:t>
            </a: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MntGold Products.</a:t>
            </a: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endParaRPr lang="en-IN" sz="1400" dirty="0"/>
          </a:p>
          <a:p>
            <a:r>
              <a:rPr lang="en-IN" sz="1400" b="1" dirty="0"/>
              <a:t>PROMOTION:</a:t>
            </a:r>
            <a:endParaRPr lang="en-IN" sz="14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 Num Deals Purchases. </a:t>
            </a: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AcceptedCmp1. </a:t>
            </a: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AcceptedCmp2.</a:t>
            </a: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AcceptedCmp3.</a:t>
            </a: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AcceptedCmp4.</a:t>
            </a: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AcceptedCmp5. </a:t>
            </a: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Response Place.</a:t>
            </a: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endParaRPr lang="en-IN" sz="1400" dirty="0"/>
          </a:p>
          <a:p>
            <a:r>
              <a:rPr lang="en-IN" sz="1400" b="1" dirty="0"/>
              <a:t>PLACE: </a:t>
            </a:r>
            <a:endParaRPr lang="en-IN" sz="14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Num Web Purchases.</a:t>
            </a: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Num Catagorical Purchases.</a:t>
            </a: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Num Store Purchases.</a:t>
            </a: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Num Web Visits.</a:t>
            </a:r>
            <a:endParaRPr lang="en-IN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156" y="1162653"/>
            <a:ext cx="8825660" cy="1822514"/>
          </a:xfrm>
        </p:spPr>
        <p:txBody>
          <a:bodyPr/>
          <a:lstStyle/>
          <a:p>
            <a:r>
              <a:rPr lang="en-US" sz="7000" dirty="0"/>
              <a:t>Thank y</a:t>
            </a:r>
            <a:r>
              <a:rPr lang="en-US" sz="7000" dirty="0">
                <a:sym typeface="Wingdings" panose="05000000000000000000" pitchFamily="2" charset="2"/>
              </a:rPr>
              <a:t>u</a:t>
            </a:r>
            <a:endParaRPr lang="en-IN" sz="7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1635" y="1760250"/>
            <a:ext cx="2460701" cy="1501109"/>
          </a:xfrm>
        </p:spPr>
        <p:txBody>
          <a:bodyPr>
            <a:noAutofit/>
          </a:bodyPr>
          <a:lstStyle/>
          <a:p>
            <a:r>
              <a:rPr lang="en-US" sz="8000" dirty="0">
                <a:sym typeface="Wingdings" panose="05000000000000000000" pitchFamily="2" charset="2"/>
              </a:rPr>
              <a:t></a:t>
            </a:r>
            <a:endParaRPr lang="en-IN" sz="8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COMPREHEND THE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953" y="2382473"/>
            <a:ext cx="5805182" cy="416932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contains 2240 rows and 29 columns.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has 1 float, 3 objects, and 25 int columns.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There are 24 missing values(NULL) in the Income feature.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There are no duplicate values within the data.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Z_CostContact and Z_Revenue is having only 1 unique value so we need to drop these columns because it consists of Zero Variance. 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ID column is also dropped because value seems to be unique identifier which may not provide meaningful info for analysis</a:t>
            </a:r>
            <a:endParaRPr lang="en-US" dirty="0"/>
          </a:p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8190" y="2369889"/>
            <a:ext cx="2351914" cy="13170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609" y="3899416"/>
            <a:ext cx="2717230" cy="11354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102" y="5142715"/>
            <a:ext cx="2705099" cy="14090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020" y="1627464"/>
            <a:ext cx="8319594" cy="1728133"/>
          </a:xfrm>
        </p:spPr>
        <p:txBody>
          <a:bodyPr/>
          <a:lstStyle/>
          <a:p>
            <a:r>
              <a:rPr lang="en-IN" sz="8000" dirty="0"/>
              <a:t>PRIMARY GOALS</a:t>
            </a:r>
            <a:endParaRPr lang="en-IN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5127" y="5024967"/>
            <a:ext cx="9731230" cy="8604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How to deal with Null values </a:t>
            </a:r>
            <a:endParaRPr lang="en-IN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KNOWING DATA SKEWNESS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28" y="2449585"/>
            <a:ext cx="5285065" cy="4286775"/>
          </a:xfrm>
        </p:spPr>
        <p:txBody>
          <a:bodyPr/>
          <a:lstStyle/>
          <a:p>
            <a:r>
              <a:rPr lang="en-US" dirty="0"/>
              <a:t>Since there are some missing data in Income, we are going to use “Mean” or </a:t>
            </a:r>
            <a:r>
              <a:rPr lang="en-US" b="1" dirty="0"/>
              <a:t>“Median” </a:t>
            </a:r>
            <a:r>
              <a:rPr lang="en-US" dirty="0"/>
              <a:t>to fill the gap based on its skewed nature.</a:t>
            </a:r>
            <a:endParaRPr lang="en-US" dirty="0"/>
          </a:p>
          <a:p>
            <a:r>
              <a:rPr lang="en-US" dirty="0"/>
              <a:t>For distributions that have outliers or are skewed, the </a:t>
            </a:r>
            <a:r>
              <a:rPr lang="en-US" b="1" dirty="0"/>
              <a:t>median</a:t>
            </a:r>
            <a:r>
              <a:rPr lang="en-US" dirty="0"/>
              <a:t> is often the preferred measure of central tendency because the median is more resistant to outliers than the mean.</a:t>
            </a:r>
            <a:endParaRPr lang="en-US" dirty="0"/>
          </a:p>
          <a:p>
            <a:r>
              <a:rPr lang="en-US" dirty="0"/>
              <a:t>Hence, the data is left skewed we will replace the missing values with “</a:t>
            </a:r>
            <a:r>
              <a:rPr lang="en-US" b="1" dirty="0"/>
              <a:t>Median</a:t>
            </a:r>
            <a:r>
              <a:rPr lang="en-US" dirty="0"/>
              <a:t>”.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4240" y="2330165"/>
            <a:ext cx="5916928" cy="44061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94" y="536895"/>
            <a:ext cx="10888911" cy="1426129"/>
          </a:xfrm>
        </p:spPr>
        <p:txBody>
          <a:bodyPr/>
          <a:lstStyle/>
          <a:p>
            <a:r>
              <a:rPr lang="en-US" dirty="0"/>
              <a:t> UNIVARIANT ANALYSIS – </a:t>
            </a:r>
            <a:br>
              <a:rPr lang="en-US" dirty="0"/>
            </a:br>
            <a:r>
              <a:rPr lang="en-US" dirty="0"/>
              <a:t>                                            “</a:t>
            </a:r>
            <a:r>
              <a:rPr lang="en-IN" sz="3600" dirty="0"/>
              <a:t>Peoples features”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94" y="2248249"/>
            <a:ext cx="3011648" cy="342271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UNIVARIANT ANALYSIS:</a:t>
            </a:r>
            <a:endParaRPr lang="en-US" b="1" u="sng" dirty="0"/>
          </a:p>
          <a:p>
            <a:pPr marL="0" indent="0" algn="just">
              <a:buNone/>
            </a:pPr>
            <a:r>
              <a:rPr lang="en-US" b="1" dirty="0"/>
              <a:t>PEOPLE</a:t>
            </a:r>
            <a:r>
              <a:rPr lang="en-US" dirty="0"/>
              <a:t>:</a:t>
            </a:r>
            <a:endParaRPr lang="en-US" dirty="0"/>
          </a:p>
          <a:p>
            <a:pPr algn="just"/>
            <a:r>
              <a:rPr lang="en-US" dirty="0"/>
              <a:t>Year_Birth: - Instead of Year_Birth let’s have an age column that is easy to understand the customer’s age. This is the visualization of Age.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3042" y="2353111"/>
            <a:ext cx="8352544" cy="45048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Peoples features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822" y="2603500"/>
            <a:ext cx="10648356" cy="4099304"/>
          </a:xfrm>
        </p:spPr>
        <p:txBody>
          <a:bodyPr/>
          <a:lstStyle/>
          <a:p>
            <a:r>
              <a:rPr lang="en-IN" dirty="0"/>
              <a:t>Kid Home &amp; Teen Home: - These are grouped and made into 2 column as “Kids &amp; Is parent”.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3647" y="3204455"/>
            <a:ext cx="4756045" cy="3551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23" y="3190415"/>
            <a:ext cx="4566338" cy="35515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Peoples features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171" y="2348917"/>
            <a:ext cx="11643919" cy="155196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Education: - Education consists of Categorical data like Graduation, Ph.D., Master, 2n cycle, and Basic. we can group them into 3 categories like High, Medium and Low</a:t>
            </a:r>
            <a:endParaRPr lang="en-IN" dirty="0"/>
          </a:p>
          <a:p>
            <a:r>
              <a:rPr lang="en-IN" dirty="0"/>
              <a:t>Marital_Status: - Similarly, let’s convert the categorical data of Marital_Status to Single or Relationship.</a:t>
            </a:r>
            <a:endParaRPr lang="en-IN" dirty="0"/>
          </a:p>
          <a:p>
            <a:r>
              <a:rPr lang="en-IN" dirty="0"/>
              <a:t>Dt_Customer: - Converting the Dt_Customer into datetime format  “Customer_For”. Like when the customer visited lastly(Duration).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528" y="3900881"/>
            <a:ext cx="5777216" cy="2906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44" y="3764533"/>
            <a:ext cx="5254306" cy="304271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6630</Words>
  <Application>WPS Presentation</Application>
  <PresentationFormat>Widescreen</PresentationFormat>
  <Paragraphs>266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Helvetica Neue</vt:lpstr>
      <vt:lpstr>Ion Boardroom</vt:lpstr>
      <vt:lpstr>CUSTOMER PERSONALITY ANALYSIS</vt:lpstr>
      <vt:lpstr>Understanding the business problem:</vt:lpstr>
      <vt:lpstr>ABOUT THE DATASET</vt:lpstr>
      <vt:lpstr>COMPREHEND THE DATA </vt:lpstr>
      <vt:lpstr>PRIMARY GOALS</vt:lpstr>
      <vt:lpstr>KNOWING DATA SKEWNESS</vt:lpstr>
      <vt:lpstr> UNIVARIANT ANALYSIS –                                              “Peoples features”</vt:lpstr>
      <vt:lpstr>Peoples features </vt:lpstr>
      <vt:lpstr>Peoples features </vt:lpstr>
      <vt:lpstr>SUMMARY ON PRODUCTS, PROMOTION &amp; PLACE              - “PRODUCTS”</vt:lpstr>
      <vt:lpstr>“PROMOTIONS”</vt:lpstr>
      <vt:lpstr>“PLACE”</vt:lpstr>
      <vt:lpstr>HEAT MAP</vt:lpstr>
      <vt:lpstr>BIVARIATE ANALYSIS </vt:lpstr>
      <vt:lpstr>BIVARIATE ANALYSIS – 											(BAR PLOT)</vt:lpstr>
      <vt:lpstr>BAR PLOT</vt:lpstr>
      <vt:lpstr>SCATTERPLOT</vt:lpstr>
      <vt:lpstr>LINEPLOT</vt:lpstr>
      <vt:lpstr>K-Means</vt:lpstr>
      <vt:lpstr>K-Means  </vt:lpstr>
      <vt:lpstr>PowerPoint 演示文稿</vt:lpstr>
      <vt:lpstr>Silhouette Score </vt:lpstr>
      <vt:lpstr>Training and Testing the Model accuracy</vt:lpstr>
      <vt:lpstr>Clusters Conclusion</vt:lpstr>
      <vt:lpstr>Clusters Conclusion</vt:lpstr>
      <vt:lpstr>Clusters Conclusion</vt:lpstr>
      <vt:lpstr>Model Deployment Using Streamlit</vt:lpstr>
      <vt:lpstr>Deployment </vt:lpstr>
      <vt:lpstr>Deployment </vt:lpstr>
      <vt:lpstr>Thank yu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PERSONALITY ANALYSIS</dc:title>
  <dc:creator>ramcharan sunkara</dc:creator>
  <cp:lastModifiedBy>MOHAMMED ZAKEER</cp:lastModifiedBy>
  <cp:revision>12</cp:revision>
  <dcterms:created xsi:type="dcterms:W3CDTF">2023-06-29T06:10:00Z</dcterms:created>
  <dcterms:modified xsi:type="dcterms:W3CDTF">2023-08-23T05:40:18Z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CD8E2CC58FCC44298B020ECBA4683FB5</vt:lpwstr>
  </property>
  <property fmtid="{D5CDD505-2E9C-101B-9397-08002B2CF9AE}" pid="3" name="KSOProductBuildVer">
    <vt:lpwstr>1033-11.2.0.11537</vt:lpwstr>
  </property>
</Properties>
</file>