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4" r:id="rId19"/>
    <p:sldId id="275" r:id="rId20"/>
    <p:sldId id="273" r:id="rId21"/>
    <p:sldId id="278" r:id="rId22"/>
    <p:sldId id="280" r:id="rId23"/>
    <p:sldId id="281" r:id="rId24"/>
    <p:sldId id="282" r:id="rId25"/>
    <p:sldId id="283" r:id="rId26"/>
    <p:sldId id="284" r:id="rId27"/>
    <p:sldId id="286" r:id="rId28"/>
    <p:sldId id="288" r:id="rId29"/>
    <p:sldId id="289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1B0B-B86F-371D-629C-D8BA6143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964" y="1478947"/>
            <a:ext cx="8825658" cy="2677648"/>
          </a:xfrm>
        </p:spPr>
        <p:txBody>
          <a:bodyPr/>
          <a:lstStyle/>
          <a:p>
            <a:r>
              <a:rPr lang="en-US" sz="5400" dirty="0"/>
              <a:t>CUSTOMER PERSONALITY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AA385-3751-3919-3E55-35905D61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8584" y="2327795"/>
            <a:ext cx="8825658" cy="861420"/>
          </a:xfrm>
        </p:spPr>
        <p:txBody>
          <a:bodyPr>
            <a:noAutofit/>
          </a:bodyPr>
          <a:lstStyle/>
          <a:p>
            <a:r>
              <a:rPr lang="en-IN" sz="6600" dirty="0">
                <a:sym typeface="Wingdings" panose="05000000000000000000" pitchFamily="2" charset="2"/>
              </a:rPr>
              <a:t></a:t>
            </a:r>
            <a:endParaRPr lang="en-IN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C15AD-ABBF-D894-C976-310983AF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134" y="3897835"/>
            <a:ext cx="2569803" cy="23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4325-2685-45D3-A76C-EC53A3C0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42" y="763398"/>
            <a:ext cx="9949343" cy="1015068"/>
          </a:xfrm>
        </p:spPr>
        <p:txBody>
          <a:bodyPr/>
          <a:lstStyle/>
          <a:p>
            <a:r>
              <a:rPr lang="en-IN" sz="3200" dirty="0"/>
              <a:t>SUMMARY ON PRODUCTS, PROMOTION &amp; PLACE</a:t>
            </a:r>
            <a:br>
              <a:rPr lang="en-IN" sz="3200" dirty="0"/>
            </a:br>
            <a:r>
              <a:rPr lang="en-IN" sz="3200" dirty="0"/>
              <a:t>             - “PRODUCTS”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AD1B-D02A-AA28-D47F-58E4EB76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60" y="2280213"/>
            <a:ext cx="3149163" cy="4051139"/>
          </a:xfrm>
        </p:spPr>
        <p:txBody>
          <a:bodyPr/>
          <a:lstStyle/>
          <a:p>
            <a:r>
              <a:rPr lang="en-IN" sz="1800" b="1" u="sng" dirty="0"/>
              <a:t>Product</a:t>
            </a:r>
            <a:r>
              <a:rPr lang="en-IN" sz="1800" dirty="0"/>
              <a:t>: - For the Product let’s group the columns into one column as “</a:t>
            </a:r>
            <a:r>
              <a:rPr lang="en-US" sz="1800" b="1" dirty="0"/>
              <a:t>Expenses</a:t>
            </a:r>
            <a:r>
              <a:rPr lang="en-IN" sz="1800" dirty="0"/>
              <a:t>” the amount spent by the customer on the product.</a:t>
            </a:r>
          </a:p>
          <a:p>
            <a:pPr marL="0" indent="0">
              <a:buNone/>
            </a:pPr>
            <a:r>
              <a:rPr lang="en-US" dirty="0"/>
              <a:t>(MntFruits,MntMeatProducts,MntFishProducts,MntSweetProducts,MntGoldProds)-&gt;” Expenses”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16E14-AF81-F859-0118-ED4B6E89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370" y="2305938"/>
            <a:ext cx="7431436" cy="42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1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D23D-9167-6520-47C8-8CEDA3F3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“PROMOTIONS”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DAEB-E9A6-EF9E-FFF5-E0FA810B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2483142"/>
            <a:ext cx="4009938" cy="3486325"/>
          </a:xfrm>
        </p:spPr>
        <p:txBody>
          <a:bodyPr>
            <a:normAutofit/>
          </a:bodyPr>
          <a:lstStyle/>
          <a:p>
            <a:pPr algn="just"/>
            <a:r>
              <a:rPr lang="en-IN" sz="1800" b="1" u="sng" dirty="0"/>
              <a:t>Promotion</a:t>
            </a:r>
            <a:r>
              <a:rPr lang="en-IN" sz="1800" dirty="0"/>
              <a:t>: - For the Promotion</a:t>
            </a:r>
            <a:r>
              <a:rPr lang="en-US" sz="1800" dirty="0"/>
              <a:t> , let’s group all the columns into “TotalAcceptedCmp” to  understand</a:t>
            </a:r>
            <a:r>
              <a:rPr lang="en-IN" sz="1800" dirty="0"/>
              <a:t> better how many customers are choosing the offer.</a:t>
            </a:r>
          </a:p>
          <a:p>
            <a:pPr marL="0" indent="0" algn="just">
              <a:buNone/>
            </a:pPr>
            <a:r>
              <a:rPr lang="en-IN" sz="1800" dirty="0"/>
              <a:t>(</a:t>
            </a:r>
            <a:r>
              <a:rPr lang="en-US" dirty="0"/>
              <a:t>NumDealsPurchases,AcceptedCmp1,AcceptedCmp2,AcceptedCmp3,AcceptedCmp4,,AcceptedCmp5,Response)-&gt;” </a:t>
            </a:r>
            <a:r>
              <a:rPr lang="en-IN" dirty="0"/>
              <a:t>TotalAcceptedCmp</a:t>
            </a:r>
            <a:r>
              <a:rPr lang="en-US" dirty="0"/>
              <a:t>”</a:t>
            </a:r>
            <a:endParaRPr lang="en-IN" sz="18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CB3FA-F817-6EE3-4301-4C2B1754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01" y="2483142"/>
            <a:ext cx="7208937" cy="40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5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385-101A-0336-FEA0-72F0BC6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</a:t>
            </a:r>
            <a:r>
              <a:rPr lang="en-IN" sz="3600" dirty="0"/>
              <a:t>PLACE</a:t>
            </a:r>
            <a:r>
              <a:rPr lang="en-IN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E6BA-9F1A-0F1A-E9D3-FE5FD0EFB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2718033"/>
            <a:ext cx="4035105" cy="3523376"/>
          </a:xfrm>
        </p:spPr>
        <p:txBody>
          <a:bodyPr>
            <a:normAutofit/>
          </a:bodyPr>
          <a:lstStyle/>
          <a:p>
            <a:pPr algn="just"/>
            <a:r>
              <a:rPr lang="en-IN" sz="1800" b="1" u="sng" dirty="0"/>
              <a:t>Place</a:t>
            </a:r>
            <a:r>
              <a:rPr lang="en-IN" sz="1800" dirty="0"/>
              <a:t>: - For the Place feature group all 4 columns into “Num Web Purchases”  to get a brief idea about where the customer is purchasing products mostly.</a:t>
            </a:r>
          </a:p>
          <a:p>
            <a:pPr marL="0" indent="0">
              <a:buNone/>
            </a:pPr>
            <a:r>
              <a:rPr lang="en-US" sz="1800" dirty="0"/>
              <a:t>(</a:t>
            </a:r>
            <a:r>
              <a:rPr lang="en-US" dirty="0"/>
              <a:t>NumWebPurchases,NumCatalogPurchases,NumStorePurchases,NumWebVisitsMonth)-&gt;</a:t>
            </a:r>
            <a:r>
              <a:rPr lang="en-IN" sz="1800" dirty="0"/>
              <a:t>“NumWebPurchases”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81996-57BF-5E69-C77F-0A2736F5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11" y="2718033"/>
            <a:ext cx="6870585" cy="40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3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BD0C-8A49-F78C-B8B1-F6231018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8D22C-F79A-F267-278C-2880384D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74" y="2432808"/>
            <a:ext cx="8539993" cy="43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C797-692B-74AF-303B-835DB785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BIVARIATE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3705-F704-ACEE-A780-56C800E5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2281805"/>
            <a:ext cx="11132191" cy="4429387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 Education vs Expenses:                             Marital status vs Expenses:                         Kids vs Expenses :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9C030-699E-0814-5287-0D24FDCF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4" y="2736581"/>
            <a:ext cx="3618088" cy="3974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D7C3BF-A93F-8869-4989-20605DE7D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84" y="2799463"/>
            <a:ext cx="3632431" cy="3974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B8005-4574-59BD-C6C5-22601EC4C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3" y="2799463"/>
            <a:ext cx="3570552" cy="39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2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B397-987F-FBD1-1229-62539543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511729"/>
            <a:ext cx="8985189" cy="1711354"/>
          </a:xfrm>
        </p:spPr>
        <p:txBody>
          <a:bodyPr/>
          <a:lstStyle/>
          <a:p>
            <a:r>
              <a:rPr lang="en-IN" sz="3600" dirty="0"/>
              <a:t>BIVARIATE ANALYSIS –</a:t>
            </a:r>
            <a:br>
              <a:rPr lang="en-IN" sz="3600" dirty="0"/>
            </a:br>
            <a:r>
              <a:rPr lang="en-IN" sz="3600" dirty="0"/>
              <a:t>											(BAR PLOT)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DF30-D254-DD6F-CA6A-7CCAD6D1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2348917"/>
            <a:ext cx="11232859" cy="4160940"/>
          </a:xfrm>
        </p:spPr>
        <p:txBody>
          <a:bodyPr/>
          <a:lstStyle/>
          <a:p>
            <a:pPr marL="0" indent="0">
              <a:buNone/>
            </a:pPr>
            <a:r>
              <a:rPr lang="en-IN" i="0" dirty="0">
                <a:solidFill>
                  <a:srgbClr val="000000"/>
                </a:solidFill>
                <a:effectLst/>
              </a:rPr>
              <a:t>Income VS Is _ Parent 	</a:t>
            </a:r>
            <a:r>
              <a:rPr lang="en-IN" dirty="0">
                <a:solidFill>
                  <a:srgbClr val="000000"/>
                </a:solidFill>
              </a:rPr>
              <a:t>        </a:t>
            </a: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NumDealsPurchases vs Is_Parent         Response vs TotalAcceptedCmp</a:t>
            </a:r>
          </a:p>
          <a:p>
            <a:endParaRPr lang="en-IN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10EA8-42A8-FF1E-978A-1AA783CA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1" y="2922257"/>
            <a:ext cx="3242798" cy="3587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D202C-B77B-695B-7B9A-3B2CB8C77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01" y="3008175"/>
            <a:ext cx="3893137" cy="3473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07E0C-7317-2617-BF3B-46E3A1B18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338" y="2979535"/>
            <a:ext cx="3599032" cy="34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08D0-8E0C-64C6-3830-E088F248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BAR 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3BD4-053E-C089-CE4C-6C19E3E2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2416029"/>
            <a:ext cx="11132191" cy="43706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	    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Is_Parent vs Average_Spent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  					</a:t>
            </a: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Average_Spent vs TotalAcceptedCmp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CA152-6F9F-DCA9-01D0-D7BFF7DD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934063"/>
            <a:ext cx="4878604" cy="385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D5283-D0E1-9601-52B1-7772EF587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21" y="2934063"/>
            <a:ext cx="5422339" cy="38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9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9B44-A08E-0EC8-300E-143358B9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AD15-7C6B-2027-7DBA-483CE0B7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" y="2390862"/>
            <a:ext cx="11224470" cy="4060272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Income VS Average_Spent 								Income VS NumTotalPurchases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7A4568-F352-DD2D-E4D5-935418B9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8" y="2881321"/>
            <a:ext cx="5264148" cy="3906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E8FF14-61B3-DF3D-9D65-FC6F1B9B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69" y="2881321"/>
            <a:ext cx="5264148" cy="38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A21E-8499-3CC3-76C9-6A1A0FE9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472" y="672861"/>
            <a:ext cx="9099159" cy="1130060"/>
          </a:xfrm>
        </p:spPr>
        <p:txBody>
          <a:bodyPr/>
          <a:lstStyle/>
          <a:p>
            <a:r>
              <a:rPr lang="en-IN" dirty="0"/>
              <a:t>LINEPLOT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5AB8-D085-41DD-8B3D-E810BD8B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2807"/>
            <a:ext cx="10972800" cy="4269997"/>
          </a:xfrm>
        </p:spPr>
        <p:txBody>
          <a:bodyPr/>
          <a:lstStyle/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	NumDealsPurchases vs avg_web_visits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Average_Spent vs NumTotalPurchases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1DD17-C249-B5DB-DBE0-AFAF3E32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72" y="2887062"/>
            <a:ext cx="4831891" cy="3910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2ED09-17B9-E597-2E06-4DB02C45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35" y="2887062"/>
            <a:ext cx="4831891" cy="38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5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E039-8859-8B85-88C4-3F2E711C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63367"/>
            <a:ext cx="8761413" cy="706964"/>
          </a:xfrm>
        </p:spPr>
        <p:txBody>
          <a:bodyPr/>
          <a:lstStyle/>
          <a:p>
            <a:r>
              <a:rPr lang="en-US" dirty="0"/>
              <a:t>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54F8-12B5-5BCF-C12B-1E8947B7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8333"/>
            <a:ext cx="4541171" cy="3416300"/>
          </a:xfrm>
        </p:spPr>
        <p:txBody>
          <a:bodyPr/>
          <a:lstStyle/>
          <a:p>
            <a:r>
              <a:rPr lang="en-US" dirty="0"/>
              <a:t>K-Means the most commonly used clustering algorithm , it’s a “Centroid-based” algorithm and the simplest unsupervised learning algorithm.</a:t>
            </a:r>
          </a:p>
          <a:p>
            <a:r>
              <a:rPr lang="en-US" dirty="0"/>
              <a:t>This algorithm tries to minimize the “ Variance of data points within a cluster”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1E075-DF8E-2611-13C3-52D2DD91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89" y="2850655"/>
            <a:ext cx="4556760" cy="21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9B93-F9B1-5D74-5496-DA942CC6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Understanding the business problem: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E1B6-39D1-BF8D-097B-0614BD9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4349" cy="1255436"/>
          </a:xfrm>
        </p:spPr>
        <p:txBody>
          <a:bodyPr/>
          <a:lstStyle/>
          <a:p>
            <a:pPr algn="just"/>
            <a:r>
              <a:rPr lang="en-US" sz="1800" dirty="0"/>
              <a:t>The business problem is to segment customers based on their personalities (demographic) and the amount they spend on products (behavioral). This will help the company to gain a better understanding of the customers' personalities and habits.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B0D09-AC42-82FC-B28D-DE39956F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72" y="3741490"/>
            <a:ext cx="8053431" cy="2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5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34E-409C-9C98-5056-C589ACAC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3E1A-CB0A-F404-243D-BC87A268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2348917"/>
            <a:ext cx="4211274" cy="417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ELBOW CURVE</a:t>
            </a:r>
          </a:p>
          <a:p>
            <a:pPr marL="0" indent="0">
              <a:buNone/>
            </a:pPr>
            <a:r>
              <a:rPr lang="en-US" dirty="0"/>
              <a:t>The "elbow curve" refers to a graphical representation used in data analysis, specifically in the context of determining the appropriate number of clusters in a clustering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From, this elbow curve we decided to take  no of clusters as “5”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41170-4A54-CA4E-29B4-193DE37D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439511"/>
            <a:ext cx="4891856" cy="39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91E7B-DFDD-A20B-0D41-890008F942E8}"/>
              </a:ext>
            </a:extLst>
          </p:cNvPr>
          <p:cNvSpPr txBox="1"/>
          <p:nvPr/>
        </p:nvSpPr>
        <p:spPr>
          <a:xfrm>
            <a:off x="1476461" y="989900"/>
            <a:ext cx="82463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our analysis on k-means, we drew a graph between income and average spent, and we decided to name the clusters as well-off and fewer-opportunities.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1B300-1543-C424-3BD1-9D9F90B6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30" y="1913230"/>
            <a:ext cx="5885440" cy="48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6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DE9F-D99B-5B25-6EBF-DCFA2D10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Silhouette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2530-C775-FBEA-E400-D0F0C6BB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29094"/>
            <a:ext cx="9706062" cy="3060691"/>
          </a:xfrm>
        </p:spPr>
        <p:txBody>
          <a:bodyPr>
            <a:normAutofit/>
          </a:bodyPr>
          <a:lstStyle/>
          <a:p>
            <a:r>
              <a:rPr lang="en-IN" dirty="0"/>
              <a:t>The Silhouette score is a matric used to evaluate the quality of clustering in data analysis and machine learning.</a:t>
            </a:r>
          </a:p>
          <a:p>
            <a:r>
              <a:rPr lang="en-IN" dirty="0"/>
              <a:t>It measures how well instances with in a cluster are separated from instances with in a cluster are well separated from instances in other clusters.</a:t>
            </a:r>
          </a:p>
          <a:p>
            <a:r>
              <a:rPr lang="en-IN" dirty="0"/>
              <a:t>“ The Score ranges from +1 to -1”.</a:t>
            </a:r>
          </a:p>
          <a:p>
            <a:r>
              <a:rPr lang="en-IN" dirty="0"/>
              <a:t>silhouette score for ‘3’ and ‘5’ is same so we took “5”, i.e. (0.5150146938690833)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58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251D-CC66-84C9-04D3-631D4F3B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92" y="436773"/>
            <a:ext cx="10447020" cy="1417194"/>
          </a:xfrm>
        </p:spPr>
        <p:txBody>
          <a:bodyPr/>
          <a:lstStyle/>
          <a:p>
            <a:r>
              <a:rPr lang="en-US" dirty="0"/>
              <a:t>Training and Testing the Model 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DBAD-9E83-FF5D-408D-BCFE4C73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" y="2256639"/>
            <a:ext cx="11613912" cy="4244829"/>
          </a:xfrm>
        </p:spPr>
        <p:txBody>
          <a:bodyPr numCol="2">
            <a:normAutofit/>
          </a:bodyPr>
          <a:lstStyle/>
          <a:p>
            <a:r>
              <a:rPr lang="en-GB" sz="1400" b="1" u="sng" dirty="0"/>
              <a:t>Split data into X and Y variable	</a:t>
            </a:r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X = data.drop("Cluster_id", axis=1)</a:t>
            </a:r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y = data.Cluster_id</a:t>
            </a:r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X.shape, y.shape</a:t>
            </a:r>
            <a:endParaRPr lang="en-GB" sz="1400" dirty="0"/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from sklearn.model_selection import train_test_split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400" dirty="0"/>
              <a:t>x_train, x_cv, y_train, y_cv = train_test_split(X,y, test_size = 0.2, KNN_state = 10)</a:t>
            </a:r>
          </a:p>
          <a:p>
            <a:r>
              <a:rPr lang="en-US" sz="1800" b="1" u="sng" dirty="0"/>
              <a:t>Import Classifier</a:t>
            </a:r>
            <a:endParaRPr lang="en-GB" sz="1800" b="1" u="sng" dirty="0"/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from sklearn.ensemble import k nearest neighbor </a:t>
            </a:r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model = </a:t>
            </a:r>
            <a:r>
              <a:rPr lang="en-GB" sz="1200" dirty="0"/>
              <a:t>k nearest neighborClassifier(max_depth=4, KNN _state = 10) </a:t>
            </a:r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model.fit(x_train, y_train)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lvl="1"/>
            <a:r>
              <a:rPr lang="en-US" b="1" u="sng" dirty="0"/>
              <a:t>Saving the model </a:t>
            </a:r>
          </a:p>
          <a:p>
            <a:endParaRPr lang="en-US" sz="1800" b="1" u="sng" dirty="0"/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	 </a:t>
            </a:r>
            <a:r>
              <a:rPr lang="en-US" sz="1400" dirty="0"/>
              <a:t>import pickle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	 p</a:t>
            </a:r>
            <a:r>
              <a:rPr lang="en-US" sz="1400" dirty="0"/>
              <a:t>ickle_out = open("classifier.pkl", mode = "</a:t>
            </a:r>
            <a:r>
              <a:rPr lang="en-US" sz="1400" dirty="0" err="1"/>
              <a:t>wb</a:t>
            </a:r>
            <a:r>
              <a:rPr lang="en-US" sz="1400" dirty="0"/>
              <a:t>")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	 </a:t>
            </a:r>
            <a:r>
              <a:rPr lang="en-US" sz="1400" dirty="0"/>
              <a:t>pickle.dump(model, pickle_out)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	 </a:t>
            </a:r>
            <a:r>
              <a:rPr lang="en-US" sz="1400" dirty="0"/>
              <a:t>pickle_out.close()</a:t>
            </a:r>
            <a:endParaRPr lang="en-GB" sz="1400" dirty="0"/>
          </a:p>
          <a:p>
            <a:pPr marL="0" indent="0">
              <a:buNone/>
            </a:pPr>
            <a:endParaRPr lang="en-GB" sz="1400" b="1" u="sng" dirty="0"/>
          </a:p>
        </p:txBody>
      </p:sp>
    </p:spTree>
    <p:extLst>
      <p:ext uri="{BB962C8B-B14F-4D97-AF65-F5344CB8AC3E}">
        <p14:creationId xmlns:p14="http://schemas.microsoft.com/office/powerpoint/2010/main" val="66447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4C6B-42F7-D5A4-73BF-4884DA14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7DEC-4DBF-5A26-CC1A-2F961AE4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32" y="2365130"/>
            <a:ext cx="11166230" cy="3654669"/>
          </a:xfrm>
        </p:spPr>
        <p:txBody>
          <a:bodyPr numCol="2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Cluster 0: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It has 2nd largest number of clusters and highest average spent customers.</a:t>
            </a:r>
          </a:p>
          <a:p>
            <a:r>
              <a:rPr lang="en-US" dirty="0"/>
              <a:t>Both high and mid educated people.</a:t>
            </a:r>
          </a:p>
          <a:p>
            <a:r>
              <a:rPr lang="en-US" dirty="0"/>
              <a:t>Mostly one kid and  married customers.</a:t>
            </a:r>
          </a:p>
          <a:p>
            <a:r>
              <a:rPr lang="en-US" dirty="0"/>
              <a:t>Highest average web visits.</a:t>
            </a:r>
          </a:p>
          <a:p>
            <a:r>
              <a:rPr lang="en-US" dirty="0"/>
              <a:t>Has not accepted campaigns.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Cluster 1: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Large number of customers among all clusters.</a:t>
            </a:r>
          </a:p>
          <a:p>
            <a:r>
              <a:rPr lang="en-US" dirty="0"/>
              <a:t>High educated people</a:t>
            </a:r>
          </a:p>
          <a:p>
            <a:r>
              <a:rPr lang="en-US" dirty="0"/>
              <a:t>Mostly married customers and one kid</a:t>
            </a:r>
          </a:p>
          <a:p>
            <a:r>
              <a:rPr lang="en-US" dirty="0"/>
              <a:t>Highest complain compared to all clusters.</a:t>
            </a:r>
          </a:p>
          <a:p>
            <a:r>
              <a:rPr lang="en-US" dirty="0"/>
              <a:t>Least income and average spent customers</a:t>
            </a:r>
          </a:p>
          <a:p>
            <a:r>
              <a:rPr lang="en-US" dirty="0"/>
              <a:t>Has not accepted campaigns</a:t>
            </a:r>
          </a:p>
          <a:p>
            <a:pPr marL="3657600" lvl="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0101-F4C8-E37F-1ACD-36501D0E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4BD7-5B82-6F38-8BD0-CF3D3AE6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86" y="2523392"/>
            <a:ext cx="11262946" cy="3496408"/>
          </a:xfrm>
        </p:spPr>
        <p:txBody>
          <a:bodyPr numCol="2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Cluster 2:</a:t>
            </a:r>
          </a:p>
          <a:p>
            <a:endParaRPr lang="en-US" dirty="0"/>
          </a:p>
          <a:p>
            <a:r>
              <a:rPr lang="en-US" dirty="0"/>
              <a:t>Least number of clusters and least number of educated people.</a:t>
            </a:r>
          </a:p>
          <a:p>
            <a:r>
              <a:rPr lang="en-US" dirty="0"/>
              <a:t>No parents and no kids.</a:t>
            </a:r>
          </a:p>
          <a:p>
            <a:r>
              <a:rPr lang="en-US" dirty="0"/>
              <a:t>Has least complaints</a:t>
            </a:r>
          </a:p>
          <a:p>
            <a:r>
              <a:rPr lang="en-US" dirty="0"/>
              <a:t>Has highest response, income and average spent customers</a:t>
            </a:r>
          </a:p>
          <a:p>
            <a:r>
              <a:rPr lang="en-US" dirty="0"/>
              <a:t>Accepted more number of campaigns.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Cluster 3: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Mostly mid and low educated </a:t>
            </a:r>
            <a:r>
              <a:rPr lang="en-US" dirty="0" err="1"/>
              <a:t>people,married</a:t>
            </a:r>
            <a:r>
              <a:rPr lang="en-US" dirty="0"/>
              <a:t> customers and one kid</a:t>
            </a:r>
          </a:p>
          <a:p>
            <a:r>
              <a:rPr lang="en-US" dirty="0"/>
              <a:t> Least income and least average spent customers</a:t>
            </a:r>
          </a:p>
          <a:p>
            <a:r>
              <a:rPr lang="en-US" dirty="0"/>
              <a:t>Has more number of parent customers.</a:t>
            </a:r>
          </a:p>
          <a:p>
            <a:r>
              <a:rPr lang="en-US" dirty="0"/>
              <a:t>Medium number of purchases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847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DA68-758D-D5FB-7C1D-0423C428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4263-DABF-483B-9ED8-50BD3EEA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4418"/>
            <a:ext cx="9054448" cy="3595382"/>
          </a:xfrm>
        </p:spPr>
        <p:txBody>
          <a:bodyPr/>
          <a:lstStyle/>
          <a:p>
            <a:r>
              <a:rPr lang="en-US" dirty="0"/>
              <a:t>Cluster 4:</a:t>
            </a:r>
          </a:p>
          <a:p>
            <a:r>
              <a:rPr lang="en-US" dirty="0"/>
              <a:t>        Has both high and mid educated people</a:t>
            </a:r>
          </a:p>
          <a:p>
            <a:r>
              <a:rPr lang="en-US" dirty="0"/>
              <a:t>        has no parents and no kids</a:t>
            </a:r>
          </a:p>
          <a:p>
            <a:r>
              <a:rPr lang="en-US" dirty="0"/>
              <a:t>        has least response</a:t>
            </a:r>
          </a:p>
          <a:p>
            <a:r>
              <a:rPr lang="en-US" dirty="0"/>
              <a:t>        has highest average spent customers</a:t>
            </a:r>
          </a:p>
          <a:p>
            <a:r>
              <a:rPr lang="en-US" dirty="0"/>
              <a:t>        accepted less number of campaigns.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19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1B1D-CE28-6C46-3C86-F04A0731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effectLst/>
              </a:rPr>
              <a:t>Model Deployment Using Streamlit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1063-5D89-A8C3-F3AD-91E97B9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b="1" dirty="0"/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b="1" dirty="0"/>
              <a:t>Creating a python script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b="1" dirty="0"/>
              <a:t>Create front-end: Python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b="1" dirty="0"/>
              <a:t>Deploy</a:t>
            </a:r>
          </a:p>
          <a:p>
            <a:endParaRPr lang="en-US" b="1" u="sng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25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0D67-4459-FD9A-10F6-07D19EC6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A704F-1472-FDF3-AC91-51803FBA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66" y="2262292"/>
            <a:ext cx="8859314" cy="450866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ED94E1-B371-6F7E-EFA8-48E8EFCF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17" y="2333412"/>
            <a:ext cx="1943743" cy="3550920"/>
          </a:xfrm>
        </p:spPr>
        <p:txBody>
          <a:bodyPr/>
          <a:lstStyle/>
          <a:p>
            <a:r>
              <a:rPr lang="en-US" dirty="0"/>
              <a:t>Example:-1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57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A2BE-2D9D-729B-74A9-793DC959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8E7A-91EC-EFC6-B0BB-CDB3C2A1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2407920"/>
            <a:ext cx="1788160" cy="3611880"/>
          </a:xfrm>
        </p:spPr>
        <p:txBody>
          <a:bodyPr/>
          <a:lstStyle/>
          <a:p>
            <a:r>
              <a:rPr lang="en-US" dirty="0"/>
              <a:t>Example:-2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EC418-F649-8649-335D-2BA1C945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2338708"/>
            <a:ext cx="8839199" cy="44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BC59-F81F-9F87-5512-DC2DF44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ABOUT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7D54-118B-55CE-CEB7-17148C05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1" y="2332140"/>
            <a:ext cx="10872132" cy="4345498"/>
          </a:xfrm>
        </p:spPr>
        <p:txBody>
          <a:bodyPr numCol="4"/>
          <a:lstStyle/>
          <a:p>
            <a:pPr marL="0" indent="0">
              <a:buNone/>
            </a:pPr>
            <a:r>
              <a:rPr lang="en-IN" b="1" dirty="0"/>
              <a:t>CUSTOMER PERSONALITY FEATURES</a:t>
            </a:r>
          </a:p>
          <a:p>
            <a:r>
              <a:rPr lang="en-IN" sz="1400" b="1" dirty="0"/>
              <a:t>PEOPLE: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Year Birth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Education.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Marital Status.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Income.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Kidhome Teenhome.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Dt _ Customer, Recency and Complain.</a:t>
            </a:r>
          </a:p>
          <a:p>
            <a:pPr marL="400050" indent="-400050">
              <a:buFont typeface="+mj-lt"/>
              <a:buAutoNum type="romanUcPeriod"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b="1" dirty="0"/>
              <a:t>PRODUCT: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MntWines.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MntFruits.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MntMeat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MntFishProducts.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MntSweetProducts.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MntGold Products.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r>
              <a:rPr lang="en-IN" sz="1400" b="1" dirty="0"/>
              <a:t>PROMOTION: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 Num Deals Purchases.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AcceptedCmp1.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AcceptedCmp5.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Response Place.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  <a:p>
            <a:r>
              <a:rPr lang="en-IN" sz="1400" b="1" dirty="0"/>
              <a:t>PLACE: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Num Web Purchases.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Num Catagorical Purchases.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Num Store Purchases.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Num Web Visits.</a:t>
            </a:r>
          </a:p>
        </p:txBody>
      </p:sp>
    </p:spTree>
    <p:extLst>
      <p:ext uri="{BB962C8B-B14F-4D97-AF65-F5344CB8AC3E}">
        <p14:creationId xmlns:p14="http://schemas.microsoft.com/office/powerpoint/2010/main" val="39184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665D-4477-8249-D179-D8064648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156" y="1162653"/>
            <a:ext cx="8825660" cy="1822514"/>
          </a:xfrm>
        </p:spPr>
        <p:txBody>
          <a:bodyPr/>
          <a:lstStyle/>
          <a:p>
            <a:r>
              <a:rPr lang="en-US" sz="7000" dirty="0"/>
              <a:t>Thank y</a:t>
            </a:r>
            <a:r>
              <a:rPr lang="en-US" sz="7000" dirty="0">
                <a:sym typeface="Wingdings" panose="05000000000000000000" pitchFamily="2" charset="2"/>
              </a:rPr>
              <a:t>u</a:t>
            </a:r>
            <a:endParaRPr lang="en-IN" sz="7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8214A-8796-40D0-A07F-F3AD75F4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1635" y="1760250"/>
            <a:ext cx="2460701" cy="1501109"/>
          </a:xfrm>
        </p:spPr>
        <p:txBody>
          <a:bodyPr>
            <a:noAutofit/>
          </a:bodyPr>
          <a:lstStyle/>
          <a:p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7780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FB9E-4BFB-7DBE-B86D-87F7EA60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COMPREHEND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78FF-BE83-629F-B1A7-43D33113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3" y="2382473"/>
            <a:ext cx="5805182" cy="416932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contains 2240 rows and 29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has 1 float, 3 objects, and 25 int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24 missing values(NULL) in the Income feature.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no duplicate values within the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Z_CostContact and Z_Revenue is having only 1 unique value so we need to drop these columns because it consists of Zero Variance.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ID column is also dropped because value seems to be unique identifier which may not provide meaningful info for analysis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758570-6E67-5E31-40A3-56CF926B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90" y="2369889"/>
            <a:ext cx="2351914" cy="1317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5CFD9-941E-623F-B5A3-1E76E846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09" y="3899416"/>
            <a:ext cx="2717230" cy="11354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1DECC4-28BB-67E3-FF1F-D2C789C5D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102" y="5142715"/>
            <a:ext cx="2705099" cy="14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3123-6D4D-E81C-7EC5-B5686B5C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020" y="1627464"/>
            <a:ext cx="8319594" cy="1728133"/>
          </a:xfrm>
        </p:spPr>
        <p:txBody>
          <a:bodyPr/>
          <a:lstStyle/>
          <a:p>
            <a:r>
              <a:rPr lang="en-IN" sz="8000" dirty="0"/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B52E-AC78-4B17-CBB1-D5591D9CB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127" y="5024967"/>
            <a:ext cx="9731230" cy="8604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How to deal with Null values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4669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354E-F2EC-59D3-2420-917780D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KNOWING DATA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98A8-A98B-F76B-12EE-569F166B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2449585"/>
            <a:ext cx="5285065" cy="4286775"/>
          </a:xfrm>
        </p:spPr>
        <p:txBody>
          <a:bodyPr/>
          <a:lstStyle/>
          <a:p>
            <a:r>
              <a:rPr lang="en-US" dirty="0"/>
              <a:t>Since there are some missing data in Income, we are going to use “Mean” or </a:t>
            </a:r>
            <a:r>
              <a:rPr lang="en-US" b="1" dirty="0"/>
              <a:t>“Median” </a:t>
            </a:r>
            <a:r>
              <a:rPr lang="en-US" dirty="0"/>
              <a:t>to fill the gap based on its skewed nature.</a:t>
            </a:r>
          </a:p>
          <a:p>
            <a:r>
              <a:rPr lang="en-US" dirty="0"/>
              <a:t>For distributions that have outliers or are skewed, the </a:t>
            </a:r>
            <a:r>
              <a:rPr lang="en-US" b="1" dirty="0"/>
              <a:t>median</a:t>
            </a:r>
            <a:r>
              <a:rPr lang="en-US" dirty="0"/>
              <a:t> is often the preferred measure of central tendency because the median is more resistant to outliers than the mean.</a:t>
            </a:r>
          </a:p>
          <a:p>
            <a:r>
              <a:rPr lang="en-US" dirty="0"/>
              <a:t>Hence, the data is left skewed we will replace the missing values with “</a:t>
            </a:r>
            <a:r>
              <a:rPr lang="en-US" b="1" dirty="0"/>
              <a:t>Median</a:t>
            </a:r>
            <a:r>
              <a:rPr lang="en-US" dirty="0"/>
              <a:t>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3E97B-3369-B087-B756-946898307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40" y="2330165"/>
            <a:ext cx="5916928" cy="44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4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DD8D-5EAA-2495-0F15-5AFB7B35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536895"/>
            <a:ext cx="10888911" cy="1426129"/>
          </a:xfrm>
        </p:spPr>
        <p:txBody>
          <a:bodyPr/>
          <a:lstStyle/>
          <a:p>
            <a:r>
              <a:rPr lang="en-US" dirty="0"/>
              <a:t> UNIVARIANT ANALYSIS – </a:t>
            </a:r>
            <a:br>
              <a:rPr lang="en-US" dirty="0"/>
            </a:br>
            <a:r>
              <a:rPr lang="en-US" dirty="0"/>
              <a:t>                                            “</a:t>
            </a:r>
            <a:r>
              <a:rPr lang="en-IN" sz="3600" dirty="0"/>
              <a:t>Peoples features”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A898-6835-5A4D-36F6-71D9F330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2248249"/>
            <a:ext cx="3011648" cy="342271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UNIVARIANT ANALYSIS:</a:t>
            </a:r>
          </a:p>
          <a:p>
            <a:pPr marL="0" indent="0" algn="just">
              <a:buNone/>
            </a:pPr>
            <a:r>
              <a:rPr lang="en-US" b="1" dirty="0"/>
              <a:t>PEOPLE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Year_Birth: - Instead of Year_Birth let’s have an age column that is easy to understand the customer’s age. This is the visualization of 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83CF3-D77D-3BF8-8AF3-B4665DC9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42" y="2353111"/>
            <a:ext cx="8352544" cy="45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5204-63B2-8B7F-409A-6C6B8D1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Peoples features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9B09-5CDB-1437-E45A-418FF8D9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22" y="2603500"/>
            <a:ext cx="10648356" cy="4099304"/>
          </a:xfrm>
        </p:spPr>
        <p:txBody>
          <a:bodyPr/>
          <a:lstStyle/>
          <a:p>
            <a:r>
              <a:rPr lang="en-IN" dirty="0"/>
              <a:t>Kid Home &amp; Teen Home: - These are grouped and made into 2 column as “Kids &amp; Is parent”.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50C97-979B-296C-68D9-342F2752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47" y="3204455"/>
            <a:ext cx="4756045" cy="3551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B645C-AF47-AEFD-865F-2ADD0907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23" y="3190415"/>
            <a:ext cx="4566338" cy="3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EDA-5F73-DAF2-48E3-07FEC099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Peoples features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FD46-C446-6846-BA8B-F6523E0B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2348917"/>
            <a:ext cx="11643919" cy="155196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Education: - Education consists of Categorical data like Graduation, Ph.D., Master, 2n cycle, and Basic. we can group them into 3 categories like High, Medium and Low</a:t>
            </a:r>
          </a:p>
          <a:p>
            <a:r>
              <a:rPr lang="en-IN" dirty="0"/>
              <a:t>Marital_Status: - Similarly, let’s convert the categorical data of Marital_Status to Single or Relationship.</a:t>
            </a:r>
          </a:p>
          <a:p>
            <a:r>
              <a:rPr lang="en-IN" dirty="0"/>
              <a:t>Dt_Customer: - Converting the Dt_Customer into datetime format  “Customer_For”. Like when the customer visited lastly(Duration).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AAAC2-5117-2E8F-D08F-9B10E39D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28" y="3900881"/>
            <a:ext cx="5777216" cy="2906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22293-05E1-5ECA-F869-59960F9C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44" y="3764533"/>
            <a:ext cx="5254306" cy="30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6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722</TotalTime>
  <Words>1335</Words>
  <Application>Microsoft Office PowerPoint</Application>
  <PresentationFormat>Widescreen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Helvetica Neue</vt:lpstr>
      <vt:lpstr>Wingdings</vt:lpstr>
      <vt:lpstr>Wingdings 3</vt:lpstr>
      <vt:lpstr>Ion Boardroom</vt:lpstr>
      <vt:lpstr>CUSTOMER PERSONALITY ANALYSIS</vt:lpstr>
      <vt:lpstr>Understanding the business problem:</vt:lpstr>
      <vt:lpstr>ABOUT THE DATASET</vt:lpstr>
      <vt:lpstr>COMPREHEND THE DATA </vt:lpstr>
      <vt:lpstr>PRIMARY GOALS</vt:lpstr>
      <vt:lpstr>KNOWING DATA SKEWNESS</vt:lpstr>
      <vt:lpstr> UNIVARIANT ANALYSIS –                                              “Peoples features”</vt:lpstr>
      <vt:lpstr>Peoples features </vt:lpstr>
      <vt:lpstr>Peoples features </vt:lpstr>
      <vt:lpstr>SUMMARY ON PRODUCTS, PROMOTION &amp; PLACE              - “PRODUCTS”</vt:lpstr>
      <vt:lpstr>“PROMOTIONS”</vt:lpstr>
      <vt:lpstr>“PLACE”</vt:lpstr>
      <vt:lpstr>HEAT MAP</vt:lpstr>
      <vt:lpstr>BIVARIATE ANALYSIS </vt:lpstr>
      <vt:lpstr>BIVARIATE ANALYSIS –            (BAR PLOT)</vt:lpstr>
      <vt:lpstr>BAR PLOT</vt:lpstr>
      <vt:lpstr>SCATTERPLOT</vt:lpstr>
      <vt:lpstr>LINEPLOT</vt:lpstr>
      <vt:lpstr>K-Means</vt:lpstr>
      <vt:lpstr>K-Means  </vt:lpstr>
      <vt:lpstr>PowerPoint Presentation</vt:lpstr>
      <vt:lpstr>Silhouette Score </vt:lpstr>
      <vt:lpstr>Training and Testing the Model accuracy</vt:lpstr>
      <vt:lpstr>Clusters Conclusion</vt:lpstr>
      <vt:lpstr>Clusters Conclusion</vt:lpstr>
      <vt:lpstr>Clusters Conclusion</vt:lpstr>
      <vt:lpstr>Model Deployment Using Streamlit</vt:lpstr>
      <vt:lpstr>Deployment </vt:lpstr>
      <vt:lpstr>Deployment </vt:lpstr>
      <vt:lpstr>Thank yu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</dc:title>
  <dc:creator>ramcharan sunkara</dc:creator>
  <cp:lastModifiedBy>ramcharan sunkara</cp:lastModifiedBy>
  <cp:revision>11</cp:revision>
  <dcterms:created xsi:type="dcterms:W3CDTF">2023-06-29T06:10:50Z</dcterms:created>
  <dcterms:modified xsi:type="dcterms:W3CDTF">2023-07-08T08:47:23Z</dcterms:modified>
</cp:coreProperties>
</file>