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351" r:id="rId3"/>
    <p:sldId id="354" r:id="rId4"/>
    <p:sldId id="360" r:id="rId6"/>
    <p:sldId id="356" r:id="rId7"/>
    <p:sldId id="357" r:id="rId8"/>
    <p:sldId id="358" r:id="rId9"/>
    <p:sldId id="365" r:id="rId10"/>
    <p:sldId id="35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B67"/>
    <a:srgbClr val="EE3E20"/>
    <a:srgbClr val="E93C1C"/>
    <a:srgbClr val="FFC233"/>
    <a:srgbClr val="26514B"/>
    <a:srgbClr val="FBC852"/>
    <a:srgbClr val="39AEB5"/>
    <a:srgbClr val="85898F"/>
    <a:srgbClr val="EA5541"/>
    <a:srgbClr val="58B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-96" y="-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1808" y="-11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D0C6200-15D8-4533-8096-E953776B0B1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D0C6200-15D8-4533-8096-E953776B0B1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D0C6200-15D8-4533-8096-E953776B0B1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D0C6200-15D8-4533-8096-E953776B0B1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D0C6200-15D8-4533-8096-E953776B0B1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D0C6200-15D8-4533-8096-E953776B0B1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D0C6200-15D8-4533-8096-E953776B0B1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440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5658" y="1188498"/>
            <a:ext cx="6792684" cy="1329053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 smtClean="0"/>
              <a:t>TITLE HERE</a:t>
            </a:r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02568" y="2681259"/>
            <a:ext cx="338865" cy="0"/>
          </a:xfrm>
          <a:prstGeom prst="line">
            <a:avLst/>
          </a:prstGeom>
          <a:ln w="38100">
            <a:solidFill>
              <a:srgbClr val="E93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5658" y="1188498"/>
            <a:ext cx="6792684" cy="1329053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658" y="2859937"/>
            <a:ext cx="6792684" cy="12418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sz="1300">
                <a:solidFill>
                  <a:schemeClr val="bg1">
                    <a:alpha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02568" y="2681259"/>
            <a:ext cx="338865" cy="0"/>
          </a:xfrm>
          <a:prstGeom prst="line">
            <a:avLst/>
          </a:prstGeom>
          <a:ln w="38100">
            <a:solidFill>
              <a:srgbClr val="EE3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42"/>
          <p:cNvSpPr/>
          <p:nvPr userDrawn="1"/>
        </p:nvSpPr>
        <p:spPr bwMode="auto">
          <a:xfrm>
            <a:off x="360364" y="269081"/>
            <a:ext cx="8423275" cy="4605338"/>
          </a:xfrm>
          <a:custGeom>
            <a:avLst/>
            <a:gdLst>
              <a:gd name="T0" fmla="*/ 2654 w 2654"/>
              <a:gd name="T1" fmla="*/ 1934 h 1934"/>
              <a:gd name="T2" fmla="*/ 114 w 2654"/>
              <a:gd name="T3" fmla="*/ 1934 h 1934"/>
              <a:gd name="T4" fmla="*/ 0 w 2654"/>
              <a:gd name="T5" fmla="*/ 1820 h 1934"/>
              <a:gd name="T6" fmla="*/ 0 w 2654"/>
              <a:gd name="T7" fmla="*/ 0 h 1934"/>
              <a:gd name="T8" fmla="*/ 2540 w 2654"/>
              <a:gd name="T9" fmla="*/ 0 h 1934"/>
              <a:gd name="T10" fmla="*/ 2654 w 2654"/>
              <a:gd name="T11" fmla="*/ 114 h 1934"/>
              <a:gd name="T12" fmla="*/ 2654 w 2654"/>
              <a:gd name="T13" fmla="*/ 1934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4" h="193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bg2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1914" y="999601"/>
            <a:ext cx="6480175" cy="445262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Contents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331914" y="2042275"/>
            <a:ext cx="6480175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331914" y="1491738"/>
            <a:ext cx="6480175" cy="4683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aseline="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Insert Your Text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331914" y="2286920"/>
            <a:ext cx="6480175" cy="16553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1400" b="0">
                <a:solidFill>
                  <a:schemeClr val="bg1">
                    <a:alpha val="8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1) Insert Your Text Here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7290691" y="4340449"/>
            <a:ext cx="1242122" cy="376622"/>
            <a:chOff x="7454952" y="6141226"/>
            <a:chExt cx="1242122" cy="502163"/>
          </a:xfrm>
        </p:grpSpPr>
        <p:sp>
          <p:nvSpPr>
            <p:cNvPr id="17" name="Freeform 5"/>
            <p:cNvSpPr>
              <a:spLocks noEditPoints="1"/>
            </p:cNvSpPr>
            <p:nvPr userDrawn="1"/>
          </p:nvSpPr>
          <p:spPr bwMode="auto">
            <a:xfrm>
              <a:off x="7473551" y="6141226"/>
              <a:ext cx="1219538" cy="274994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7454952" y="6525155"/>
              <a:ext cx="1242122" cy="118234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 userDrawn="1"/>
        </p:nvSpPr>
        <p:spPr>
          <a:xfrm>
            <a:off x="0" y="5035500"/>
            <a:ext cx="9144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89" y="681038"/>
            <a:ext cx="790575" cy="1373981"/>
            <a:chOff x="4952858" y="1717675"/>
            <a:chExt cx="1016000" cy="2339975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61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59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57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55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53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51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8" name="Group 37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7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43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0" name="Group 39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41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grpSp>
        <p:nvGrpSpPr>
          <p:cNvPr id="67" name="Group 66"/>
          <p:cNvGrpSpPr/>
          <p:nvPr userDrawn="1"/>
        </p:nvGrpSpPr>
        <p:grpSpPr>
          <a:xfrm flipH="1">
            <a:off x="8353426" y="681038"/>
            <a:ext cx="790575" cy="1373981"/>
            <a:chOff x="4952858" y="1717675"/>
            <a:chExt cx="1016000" cy="2339975"/>
          </a:xfrm>
        </p:grpSpPr>
        <p:grpSp>
          <p:nvGrpSpPr>
            <p:cNvPr id="68" name="Group 67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97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8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9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100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9" name="Group 68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95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6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0" name="Group 69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93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4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1" name="Group 70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91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2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2" name="Group 71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89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0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3" name="Group 72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87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8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4" name="Group 73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83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4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5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6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5" name="Group 74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79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0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1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2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6" name="Group 75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77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8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2"/>
          <p:cNvSpPr/>
          <p:nvPr userDrawn="1"/>
        </p:nvSpPr>
        <p:spPr bwMode="auto">
          <a:xfrm>
            <a:off x="360364" y="269081"/>
            <a:ext cx="8423275" cy="4605338"/>
          </a:xfrm>
          <a:custGeom>
            <a:avLst/>
            <a:gdLst>
              <a:gd name="T0" fmla="*/ 2654 w 2654"/>
              <a:gd name="T1" fmla="*/ 1934 h 1934"/>
              <a:gd name="T2" fmla="*/ 114 w 2654"/>
              <a:gd name="T3" fmla="*/ 1934 h 1934"/>
              <a:gd name="T4" fmla="*/ 0 w 2654"/>
              <a:gd name="T5" fmla="*/ 1820 h 1934"/>
              <a:gd name="T6" fmla="*/ 0 w 2654"/>
              <a:gd name="T7" fmla="*/ 0 h 1934"/>
              <a:gd name="T8" fmla="*/ 2540 w 2654"/>
              <a:gd name="T9" fmla="*/ 0 h 1934"/>
              <a:gd name="T10" fmla="*/ 2654 w 2654"/>
              <a:gd name="T11" fmla="*/ 114 h 1934"/>
              <a:gd name="T12" fmla="*/ 2654 w 2654"/>
              <a:gd name="T13" fmla="*/ 1934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4" h="193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88" y="0"/>
            <a:ext cx="2159000" cy="1871663"/>
            <a:chOff x="1588" y="4134014"/>
            <a:chExt cx="1016000" cy="1168400"/>
          </a:xfrm>
        </p:grpSpPr>
        <p:grpSp>
          <p:nvGrpSpPr>
            <p:cNvPr id="42" name="Group 41"/>
            <p:cNvGrpSpPr/>
            <p:nvPr userDrawn="1"/>
          </p:nvGrpSpPr>
          <p:grpSpPr>
            <a:xfrm>
              <a:off x="1588" y="4426114"/>
              <a:ext cx="1016000" cy="584200"/>
              <a:chOff x="3413126" y="3181350"/>
              <a:chExt cx="1016000" cy="584200"/>
            </a:xfrm>
          </p:grpSpPr>
          <p:sp>
            <p:nvSpPr>
              <p:cNvPr id="54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3" name="Group 42"/>
            <p:cNvGrpSpPr/>
            <p:nvPr userDrawn="1"/>
          </p:nvGrpSpPr>
          <p:grpSpPr>
            <a:xfrm>
              <a:off x="1588" y="4134014"/>
              <a:ext cx="508000" cy="584200"/>
              <a:chOff x="3413126" y="2889250"/>
              <a:chExt cx="508000" cy="584200"/>
            </a:xfrm>
          </p:grpSpPr>
          <p:sp>
            <p:nvSpPr>
              <p:cNvPr id="52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>
              <a:off x="509588" y="4134014"/>
              <a:ext cx="508000" cy="584200"/>
              <a:chOff x="3921126" y="2889250"/>
              <a:chExt cx="508000" cy="584200"/>
            </a:xfrm>
          </p:grpSpPr>
          <p:sp>
            <p:nvSpPr>
              <p:cNvPr id="50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1588" y="4718214"/>
              <a:ext cx="508000" cy="584200"/>
              <a:chOff x="3413126" y="3473450"/>
              <a:chExt cx="508000" cy="584200"/>
            </a:xfrm>
          </p:grpSpPr>
          <p:sp>
            <p:nvSpPr>
              <p:cNvPr id="48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6" name="Freeform 59"/>
            <p:cNvSpPr/>
            <p:nvPr userDrawn="1"/>
          </p:nvSpPr>
          <p:spPr bwMode="auto">
            <a:xfrm>
              <a:off x="509588" y="41340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0 w 320"/>
                <a:gd name="T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eform 60"/>
            <p:cNvSpPr/>
            <p:nvPr userDrawn="1"/>
          </p:nvSpPr>
          <p:spPr bwMode="auto">
            <a:xfrm>
              <a:off x="1588" y="4134014"/>
              <a:ext cx="508000" cy="292100"/>
            </a:xfrm>
            <a:custGeom>
              <a:avLst/>
              <a:gdLst>
                <a:gd name="T0" fmla="*/ 78 w 320"/>
                <a:gd name="T1" fmla="*/ 44 h 184"/>
                <a:gd name="T2" fmla="*/ 32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78 w 320"/>
                <a:gd name="T9" fmla="*/ 4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78" y="44"/>
                  </a:moveTo>
                  <a:lnTo>
                    <a:pt x="32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78" y="4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 flipH="1">
            <a:off x="6985001" y="3271837"/>
            <a:ext cx="2159000" cy="1871663"/>
            <a:chOff x="1588" y="2962439"/>
            <a:chExt cx="1016000" cy="1171575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1588" y="3549814"/>
              <a:ext cx="508000" cy="584200"/>
              <a:chOff x="3413126" y="2305050"/>
              <a:chExt cx="508000" cy="584200"/>
            </a:xfrm>
          </p:grpSpPr>
          <p:sp>
            <p:nvSpPr>
              <p:cNvPr id="40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509588" y="3549814"/>
              <a:ext cx="508000" cy="584200"/>
              <a:chOff x="3921126" y="2305050"/>
              <a:chExt cx="508000" cy="584200"/>
            </a:xfrm>
          </p:grpSpPr>
          <p:sp>
            <p:nvSpPr>
              <p:cNvPr id="36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8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26" name="Freeform 58"/>
            <p:cNvSpPr/>
            <p:nvPr userDrawn="1"/>
          </p:nvSpPr>
          <p:spPr bwMode="auto">
            <a:xfrm>
              <a:off x="1588" y="38419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0 h 184"/>
                <a:gd name="T8" fmla="*/ 320 w 320"/>
                <a:gd name="T9" fmla="*/ 0 h 184"/>
                <a:gd name="T10" fmla="*/ 0 w 320"/>
                <a:gd name="T1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7" name="Freeform 62"/>
            <p:cNvSpPr/>
            <p:nvPr userDrawn="1"/>
          </p:nvSpPr>
          <p:spPr bwMode="auto">
            <a:xfrm>
              <a:off x="509588" y="3841914"/>
              <a:ext cx="508000" cy="292100"/>
            </a:xfrm>
            <a:custGeom>
              <a:avLst/>
              <a:gdLst>
                <a:gd name="T0" fmla="*/ 0 w 320"/>
                <a:gd name="T1" fmla="*/ 0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184 h 184"/>
                <a:gd name="T8" fmla="*/ 0 w 320"/>
                <a:gd name="T9" fmla="*/ 0 h 184"/>
                <a:gd name="T10" fmla="*/ 0 w 320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0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grpSp>
          <p:nvGrpSpPr>
            <p:cNvPr id="28" name="Group 27"/>
            <p:cNvGrpSpPr/>
            <p:nvPr userDrawn="1"/>
          </p:nvGrpSpPr>
          <p:grpSpPr>
            <a:xfrm>
              <a:off x="1588" y="3257714"/>
              <a:ext cx="1016000" cy="584200"/>
              <a:chOff x="3413126" y="2012950"/>
              <a:chExt cx="1016000" cy="584200"/>
            </a:xfrm>
          </p:grpSpPr>
          <p:sp>
            <p:nvSpPr>
              <p:cNvPr id="32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3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5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1588" y="2962439"/>
              <a:ext cx="508000" cy="587375"/>
              <a:chOff x="3413126" y="1717675"/>
              <a:chExt cx="508000" cy="587375"/>
            </a:xfrm>
          </p:grpSpPr>
          <p:sp>
            <p:nvSpPr>
              <p:cNvPr id="30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11189" y="1333767"/>
            <a:ext cx="7921625" cy="1248168"/>
          </a:xfrm>
        </p:spPr>
        <p:txBody>
          <a:bodyPr anchor="b"/>
          <a:lstStyle>
            <a:lvl1pPr algn="ctr">
              <a:lnSpc>
                <a:spcPts val="43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Your</a:t>
            </a:r>
            <a:br>
              <a:rPr lang="en-US" dirty="0" smtClean="0"/>
            </a:br>
            <a:r>
              <a:rPr lang="en-US" dirty="0" smtClean="0"/>
              <a:t>Section Break Title</a:t>
            </a:r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4403492" y="2745773"/>
            <a:ext cx="33701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1189" y="2937979"/>
            <a:ext cx="7921625" cy="7477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sz="13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Insert Your Title Here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08B03930-8964-4F2B-8987-9D77E9D58696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20267" y="4775200"/>
            <a:ext cx="2802467" cy="3683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Converting your business from Good to Great.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6534" y="4775200"/>
            <a:ext cx="429683" cy="368301"/>
          </a:xfrm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</a:fld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611189" y="606288"/>
            <a:ext cx="7921625" cy="2706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61"/>
          <p:cNvSpPr>
            <a:spLocks noChangeArrowheads="1"/>
          </p:cNvSpPr>
          <p:nvPr userDrawn="1"/>
        </p:nvSpPr>
        <p:spPr bwMode="auto">
          <a:xfrm>
            <a:off x="1589" y="0"/>
            <a:ext cx="9140825" cy="4112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1" name="Freeform 62"/>
          <p:cNvSpPr/>
          <p:nvPr userDrawn="1"/>
        </p:nvSpPr>
        <p:spPr bwMode="auto">
          <a:xfrm>
            <a:off x="1589" y="1"/>
            <a:ext cx="9140825" cy="510239"/>
          </a:xfrm>
          <a:custGeom>
            <a:avLst/>
            <a:gdLst>
              <a:gd name="T0" fmla="*/ 5758 w 5758"/>
              <a:gd name="T1" fmla="*/ 0 h 794"/>
              <a:gd name="T2" fmla="*/ 5758 w 5758"/>
              <a:gd name="T3" fmla="*/ 794 h 794"/>
              <a:gd name="T4" fmla="*/ 230 w 5758"/>
              <a:gd name="T5" fmla="*/ 794 h 794"/>
              <a:gd name="T6" fmla="*/ 0 w 5758"/>
              <a:gd name="T7" fmla="*/ 396 h 794"/>
              <a:gd name="T8" fmla="*/ 0 w 5758"/>
              <a:gd name="T9" fmla="*/ 0 h 794"/>
              <a:gd name="T10" fmla="*/ 5758 w 5758"/>
              <a:gd name="T11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58" h="794">
                <a:moveTo>
                  <a:pt x="5758" y="0"/>
                </a:moveTo>
                <a:lnTo>
                  <a:pt x="5758" y="794"/>
                </a:lnTo>
                <a:lnTo>
                  <a:pt x="230" y="794"/>
                </a:lnTo>
                <a:lnTo>
                  <a:pt x="0" y="396"/>
                </a:lnTo>
                <a:lnTo>
                  <a:pt x="0" y="0"/>
                </a:lnTo>
                <a:lnTo>
                  <a:pt x="57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189" y="133547"/>
            <a:ext cx="7921625" cy="4452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Insert Title Here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 rot="5400000">
            <a:off x="7796360" y="-835171"/>
            <a:ext cx="510882" cy="2181225"/>
            <a:chOff x="4952858" y="2305049"/>
            <a:chExt cx="1016004" cy="1752601"/>
          </a:xfrm>
        </p:grpSpPr>
        <p:grpSp>
          <p:nvGrpSpPr>
            <p:cNvPr id="27" name="Group 26"/>
            <p:cNvGrpSpPr/>
            <p:nvPr userDrawn="1"/>
          </p:nvGrpSpPr>
          <p:grpSpPr>
            <a:xfrm>
              <a:off x="4952858" y="3181347"/>
              <a:ext cx="1016000" cy="584200"/>
              <a:chOff x="3413126" y="3181350"/>
              <a:chExt cx="1016000" cy="584200"/>
            </a:xfrm>
          </p:grpSpPr>
          <p:sp>
            <p:nvSpPr>
              <p:cNvPr id="56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8" name="Group 27"/>
            <p:cNvGrpSpPr/>
            <p:nvPr userDrawn="1"/>
          </p:nvGrpSpPr>
          <p:grpSpPr>
            <a:xfrm>
              <a:off x="4952859" y="2889248"/>
              <a:ext cx="508001" cy="584199"/>
              <a:chOff x="3413126" y="2889250"/>
              <a:chExt cx="508000" cy="584200"/>
            </a:xfrm>
          </p:grpSpPr>
          <p:sp>
            <p:nvSpPr>
              <p:cNvPr id="54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4952859" y="2305049"/>
              <a:ext cx="508001" cy="584199"/>
              <a:chOff x="3413126" y="2305050"/>
              <a:chExt cx="508000" cy="584200"/>
            </a:xfrm>
          </p:grpSpPr>
          <p:sp>
            <p:nvSpPr>
              <p:cNvPr id="52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5460858" y="2889248"/>
              <a:ext cx="508001" cy="584199"/>
              <a:chOff x="3921126" y="2889250"/>
              <a:chExt cx="508000" cy="584200"/>
            </a:xfrm>
          </p:grpSpPr>
          <p:sp>
            <p:nvSpPr>
              <p:cNvPr id="50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1" name="Group 30"/>
            <p:cNvGrpSpPr/>
            <p:nvPr userDrawn="1"/>
          </p:nvGrpSpPr>
          <p:grpSpPr>
            <a:xfrm>
              <a:off x="4952858" y="3473448"/>
              <a:ext cx="508002" cy="584202"/>
              <a:chOff x="3413126" y="3473448"/>
              <a:chExt cx="508002" cy="584202"/>
            </a:xfrm>
          </p:grpSpPr>
          <p:sp>
            <p:nvSpPr>
              <p:cNvPr id="48" name="Freeform 51"/>
              <p:cNvSpPr/>
              <p:nvPr userDrawn="1"/>
            </p:nvSpPr>
            <p:spPr bwMode="auto">
              <a:xfrm>
                <a:off x="3413127" y="3473448"/>
                <a:ext cx="508001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5460858" y="2305049"/>
              <a:ext cx="508001" cy="584199"/>
              <a:chOff x="3921126" y="2305050"/>
              <a:chExt cx="508000" cy="584200"/>
            </a:xfrm>
          </p:grpSpPr>
          <p:sp>
            <p:nvSpPr>
              <p:cNvPr id="46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2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3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4952861" y="2305051"/>
              <a:ext cx="1016001" cy="292100"/>
              <a:chOff x="3413126" y="2305050"/>
              <a:chExt cx="1016000" cy="292100"/>
            </a:xfrm>
          </p:grpSpPr>
          <p:sp>
            <p:nvSpPr>
              <p:cNvPr id="38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9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75658" y="1968065"/>
            <a:ext cx="6792684" cy="563648"/>
          </a:xfrm>
        </p:spPr>
        <p:txBody>
          <a:bodyPr>
            <a:normAutofit fontScale="90000"/>
          </a:bodyPr>
          <a:lstStyle/>
          <a:p>
            <a:r>
              <a:rPr lang="zh-CN" altLang="en-US" sz="6000" dirty="0" smtClean="0">
                <a:latin typeface="Adobe 黑体 Std R" panose="020B0400000000000000" charset="-122"/>
                <a:ea typeface="Adobe 黑体 Std R" panose="020B0400000000000000" charset="-122"/>
              </a:rPr>
              <a:t>牛课堂</a:t>
            </a:r>
            <a:endParaRPr lang="zh-CN" altLang="en-US" sz="2000" dirty="0" smtClean="0">
              <a:latin typeface="Adobe 黑体 Std R" panose="020B0400000000000000" charset="-122"/>
              <a:ea typeface="Adobe 黑体 Std R" panose="020B0400000000000000" charset="-122"/>
            </a:endParaRPr>
          </a:p>
        </p:txBody>
      </p:sp>
      <p:pic>
        <p:nvPicPr>
          <p:cNvPr id="9" name="图片 8" descr="牛客网logo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487" y="4542548"/>
            <a:ext cx="1118370" cy="48219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214431" y="2857337"/>
            <a:ext cx="7543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pc="300" dirty="0" smtClean="0">
                <a:solidFill>
                  <a:schemeClr val="tx2"/>
                </a:solidFill>
                <a:latin typeface="Adobe 黑体 Std R" panose="020B0400000000000000" charset="-122"/>
                <a:ea typeface="Adobe 黑体 Std R" panose="020B0400000000000000" charset="-122"/>
              </a:rPr>
              <a:t>第一课</a:t>
            </a:r>
            <a:endParaRPr kumimoji="1" lang="zh-CN" altLang="en-US" sz="1200" spc="300" dirty="0" smtClean="0">
              <a:solidFill>
                <a:schemeClr val="tx2"/>
              </a:solidFill>
              <a:latin typeface="Adobe 黑体 Std R" panose="020B0400000000000000" charset="-122"/>
              <a:ea typeface="Adobe 黑体 Std R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63"/>
          <p:cNvSpPr>
            <a:spLocks noGrp="1"/>
          </p:cNvSpPr>
          <p:nvPr>
            <p:ph type="title"/>
          </p:nvPr>
        </p:nvSpPr>
        <p:spPr>
          <a:xfrm>
            <a:off x="486449" y="-104572"/>
            <a:ext cx="7921625" cy="445262"/>
          </a:xfrm>
        </p:spPr>
        <p:txBody>
          <a:bodyPr/>
          <a:lstStyle/>
          <a:p>
            <a:r>
              <a:rPr lang="zh-CN" altLang="en-US" sz="1600" b="0" dirty="0" smtClean="0">
                <a:latin typeface="Adobe 黑体 Std R" panose="020B0400000000000000" charset="-122"/>
                <a:ea typeface="Adobe 黑体 Std R" panose="020B0400000000000000" charset="-122"/>
              </a:rPr>
              <a:t>简介</a:t>
            </a:r>
            <a:endParaRPr lang="zh-CN" altLang="en-US" sz="1600" b="0" dirty="0" smtClean="0">
              <a:latin typeface="Adobe 黑体 Std R" panose="020B0400000000000000" charset="-122"/>
              <a:ea typeface="Adobe 黑体 Std R" panose="020B0400000000000000" charset="-122"/>
            </a:endParaRPr>
          </a:p>
        </p:txBody>
      </p:sp>
      <p:pic>
        <p:nvPicPr>
          <p:cNvPr id="78" name="图片 77" descr="牛客网logo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48" y="4580818"/>
            <a:ext cx="1029607" cy="443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39800" y="723900"/>
            <a:ext cx="676338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Adobe 黑体 Std R" panose="020B0400000000000000" charset="-122"/>
                <a:ea typeface="Adobe 黑体 Std R" panose="020B0400000000000000" charset="-122"/>
              </a:rPr>
              <a:t>牛课堂（第三季）</a:t>
            </a:r>
            <a:r>
              <a:rPr lang="zh-CN" altLang="en-US">
                <a:latin typeface="Adobe 黑体 Std R" panose="020B0400000000000000" charset="-122"/>
                <a:ea typeface="Adobe 黑体 Std R" panose="020B0400000000000000" charset="-122"/>
              </a:rPr>
              <a:t>重磅来袭！我们再次邀请到左神为牛油们讲解</a:t>
            </a:r>
            <a:r>
              <a:rPr lang="en-US" altLang="zh-CN">
                <a:latin typeface="Adobe 黑体 Std R" panose="020B0400000000000000" charset="-122"/>
                <a:ea typeface="Adobe 黑体 Std R" panose="020B0400000000000000" charset="-122"/>
              </a:rPr>
              <a:t>校招笔试面试算法题</a:t>
            </a:r>
            <a:r>
              <a:rPr lang="zh-CN" altLang="en-US">
                <a:latin typeface="Adobe 黑体 Std R" panose="020B0400000000000000" charset="-122"/>
                <a:ea typeface="Adobe 黑体 Std R" panose="020B0400000000000000" charset="-122"/>
              </a:rPr>
              <a:t>，相信大家一定能有所收获。</a:t>
            </a:r>
            <a:endParaRPr lang="zh-CN" altLang="en-US">
              <a:latin typeface="Adobe 黑体 Std R" panose="020B0400000000000000" charset="-122"/>
              <a:ea typeface="Adobe 黑体 Std R" panose="020B0400000000000000" charset="-122"/>
            </a:endParaRPr>
          </a:p>
          <a:p>
            <a:endParaRPr lang="zh-CN" altLang="en-US">
              <a:latin typeface="Adobe 黑体 Std R" panose="020B0400000000000000" charset="-122"/>
              <a:ea typeface="Adobe 黑体 Std R" panose="020B0400000000000000" charset="-122"/>
            </a:endParaRPr>
          </a:p>
          <a:p>
            <a:r>
              <a:rPr lang="zh-CN" altLang="en-US" sz="1600">
                <a:latin typeface="Adobe 黑体 Std R" panose="020B0400000000000000" charset="-122"/>
                <a:ea typeface="Adobe 黑体 Std R" panose="020B0400000000000000" charset="-122"/>
              </a:rPr>
              <a:t>上课时间：每周三  </a:t>
            </a:r>
            <a:r>
              <a:rPr lang="en-US" altLang="zh-CN" sz="1600">
                <a:latin typeface="Adobe 黑体 Std R" panose="020B0400000000000000" charset="-122"/>
                <a:ea typeface="Adobe 黑体 Std R" panose="020B0400000000000000" charset="-122"/>
              </a:rPr>
              <a:t>20</a:t>
            </a:r>
            <a:r>
              <a:rPr lang="zh-CN" altLang="en-US" sz="1600">
                <a:latin typeface="Adobe 黑体 Std R" panose="020B0400000000000000" charset="-122"/>
                <a:ea typeface="Adobe 黑体 Std R" panose="020B0400000000000000" charset="-122"/>
              </a:rPr>
              <a:t>：</a:t>
            </a:r>
            <a:r>
              <a:rPr lang="en-US" altLang="zh-CN" sz="1600">
                <a:latin typeface="Adobe 黑体 Std R" panose="020B0400000000000000" charset="-122"/>
                <a:ea typeface="Adobe 黑体 Std R" panose="020B0400000000000000" charset="-122"/>
              </a:rPr>
              <a:t>00--21</a:t>
            </a:r>
            <a:r>
              <a:rPr lang="zh-CN" altLang="en-US" sz="1600">
                <a:latin typeface="Adobe 黑体 Std R" panose="020B0400000000000000" charset="-122"/>
                <a:ea typeface="Adobe 黑体 Std R" panose="020B0400000000000000" charset="-122"/>
              </a:rPr>
              <a:t>：</a:t>
            </a:r>
            <a:r>
              <a:rPr lang="en-US" altLang="zh-CN" sz="1600">
                <a:latin typeface="Adobe 黑体 Std R" panose="020B0400000000000000" charset="-122"/>
                <a:ea typeface="Adobe 黑体 Std R" panose="020B0400000000000000" charset="-122"/>
              </a:rPr>
              <a:t>30</a:t>
            </a:r>
            <a:endParaRPr lang="en-US" altLang="zh-CN" sz="1600">
              <a:latin typeface="Adobe 黑体 Std R" panose="020B0400000000000000" charset="-122"/>
              <a:ea typeface="Adobe 黑体 Std R" panose="020B0400000000000000" charset="-122"/>
            </a:endParaRPr>
          </a:p>
          <a:p>
            <a:r>
              <a:rPr lang="zh-CN" altLang="en-US" sz="1600">
                <a:latin typeface="Adobe 黑体 Std R" panose="020B0400000000000000" charset="-122"/>
                <a:ea typeface="Adobe 黑体 Std R" panose="020B0400000000000000" charset="-122"/>
              </a:rPr>
              <a:t>上课老师：左程云（个人斗鱼直播间：douyu.com/zuochengyun），华科本科，芝加哥大学硕士，现任亚马逊技术专家，曾就职于IBM、百度。</a:t>
            </a:r>
            <a:endParaRPr lang="zh-CN" altLang="en-US" sz="1600">
              <a:latin typeface="Adobe 黑体 Std R" panose="020B0400000000000000" charset="-122"/>
              <a:ea typeface="Adobe 黑体 Std R" panose="020B0400000000000000" charset="-122"/>
            </a:endParaRPr>
          </a:p>
          <a:p>
            <a:r>
              <a:rPr lang="zh-CN" altLang="en-US" sz="1600">
                <a:latin typeface="Adobe 黑体 Std R" panose="020B0400000000000000" charset="-122"/>
                <a:ea typeface="Adobe 黑体 Std R" panose="020B0400000000000000" charset="-122"/>
              </a:rPr>
              <a:t>讨论群组：</a:t>
            </a:r>
            <a:endParaRPr lang="zh-CN" altLang="en-US" sz="1600">
              <a:latin typeface="Adobe 黑体 Std R" panose="020B0400000000000000" charset="-122"/>
              <a:ea typeface="Adobe 黑体 Std R" panose="020B0400000000000000" charset="-122"/>
            </a:endParaRPr>
          </a:p>
          <a:p>
            <a:r>
              <a:rPr lang="en-US" altLang="zh-CN" sz="1600">
                <a:latin typeface="Adobe 黑体 Std R" panose="020B0400000000000000" charset="-122"/>
                <a:ea typeface="Adobe 黑体 Std R" panose="020B0400000000000000" charset="-122"/>
              </a:rPr>
              <a:t>·</a:t>
            </a:r>
            <a:r>
              <a:rPr lang="zh-CN" altLang="en-US" sz="1600">
                <a:latin typeface="Adobe 黑体 Std R" panose="020B0400000000000000" charset="-122"/>
                <a:ea typeface="Adobe 黑体 Std R" panose="020B0400000000000000" charset="-122"/>
              </a:rPr>
              <a:t>牛课堂讨论群：455346972</a:t>
            </a:r>
            <a:endParaRPr lang="zh-CN" altLang="en-US" sz="1600">
              <a:latin typeface="Adobe 黑体 Std R" panose="020B0400000000000000" charset="-122"/>
              <a:ea typeface="Adobe 黑体 Std R" panose="020B0400000000000000" charset="-122"/>
            </a:endParaRPr>
          </a:p>
          <a:p>
            <a:r>
              <a:rPr lang="en-US" altLang="zh-CN" sz="1600">
                <a:latin typeface="Adobe 黑体 Std R" panose="020B0400000000000000" charset="-122"/>
                <a:ea typeface="Adobe 黑体 Std R" panose="020B0400000000000000" charset="-122"/>
              </a:rPr>
              <a:t>·</a:t>
            </a:r>
            <a:r>
              <a:rPr lang="zh-CN" altLang="en-US" sz="1600">
                <a:latin typeface="Adobe 黑体 Std R" panose="020B0400000000000000" charset="-122"/>
                <a:ea typeface="Adobe 黑体 Std R" panose="020B0400000000000000" charset="-122"/>
              </a:rPr>
              <a:t>左神粉丝群：655812314</a:t>
            </a:r>
            <a:endParaRPr lang="zh-CN" altLang="en-US" sz="1600">
              <a:latin typeface="Adobe 黑体 Std R" panose="020B0400000000000000" charset="-122"/>
              <a:ea typeface="Adobe 黑体 Std R" panose="020B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88546" y="4593427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sz="1200" spc="300" dirty="0" smtClean="0">
                <a:solidFill>
                  <a:schemeClr val="accent1"/>
                </a:solidFill>
                <a:latin typeface="Adobe 黑体 Std R" panose="020B0400000000000000" charset="-122"/>
                <a:ea typeface="Adobe 黑体 Std R" panose="020B0400000000000000" charset="-122"/>
              </a:rPr>
              <a:t>打赏左神</a:t>
            </a:r>
            <a:endParaRPr kumimoji="1" lang="zh-CN" altLang="en-US" sz="1200" spc="300" dirty="0" smtClean="0">
              <a:solidFill>
                <a:schemeClr val="accent1"/>
              </a:solidFill>
              <a:latin typeface="Adobe 黑体 Std R" panose="020B0400000000000000" charset="-122"/>
              <a:ea typeface="Adobe 黑体 Std R" panose="020B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660" y="2814955"/>
            <a:ext cx="1754505" cy="1778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63"/>
          <p:cNvSpPr>
            <a:spLocks noGrp="1"/>
          </p:cNvSpPr>
          <p:nvPr>
            <p:ph type="title"/>
          </p:nvPr>
        </p:nvSpPr>
        <p:spPr>
          <a:xfrm>
            <a:off x="486449" y="-104572"/>
            <a:ext cx="7921625" cy="445262"/>
          </a:xfrm>
        </p:spPr>
        <p:txBody>
          <a:bodyPr/>
          <a:lstStyle/>
          <a:p>
            <a:r>
              <a:rPr lang="zh-CN" altLang="en-US" sz="1600" b="0" dirty="0" smtClean="0">
                <a:latin typeface="Adobe 黑体 Std R" panose="020B0400000000000000" charset="-122"/>
                <a:ea typeface="Adobe 黑体 Std R" panose="020B0400000000000000" charset="-122"/>
              </a:rPr>
              <a:t>题目一</a:t>
            </a:r>
            <a:endParaRPr lang="zh-CN" altLang="en-US" sz="1600" b="0" dirty="0" smtClean="0">
              <a:latin typeface="Adobe 黑体 Std R" panose="020B0400000000000000" charset="-122"/>
              <a:ea typeface="Adobe 黑体 Std R" panose="020B0400000000000000" charset="-122"/>
            </a:endParaRPr>
          </a:p>
        </p:txBody>
      </p:sp>
      <p:pic>
        <p:nvPicPr>
          <p:cNvPr id="78" name="图片 77" descr="牛客网logo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48" y="4580818"/>
            <a:ext cx="1029607" cy="443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39800" y="1059180"/>
            <a:ext cx="656209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Adobe 黑体 Std R" panose="020B0400000000000000" charset="-122"/>
                <a:ea typeface="Adobe 黑体 Std R" panose="020B0400000000000000" charset="-122"/>
              </a:rPr>
              <a:t>1</a:t>
            </a:r>
            <a:r>
              <a:rPr lang="zh-CN" altLang="en-US">
                <a:latin typeface="Adobe 黑体 Std R" panose="020B0400000000000000" charset="-122"/>
                <a:ea typeface="Adobe 黑体 Std R" panose="020B0400000000000000" charset="-122"/>
              </a:rPr>
              <a:t>、已知一个字符串都是由左括号(和右括号)组成，判断该字符串是否是有效的括号组合。</a:t>
            </a:r>
            <a:endParaRPr lang="zh-CN" altLang="en-US">
              <a:latin typeface="Adobe 黑体 Std R" panose="020B0400000000000000" charset="-122"/>
              <a:ea typeface="Adobe 黑体 Std R" panose="020B0400000000000000" charset="-122"/>
            </a:endParaRPr>
          </a:p>
          <a:p>
            <a:endParaRPr lang="zh-CN" altLang="en-US">
              <a:latin typeface="Adobe 黑体 Std R" panose="020B0400000000000000" charset="-122"/>
              <a:ea typeface="Adobe 黑体 Std R" panose="020B0400000000000000" charset="-122"/>
            </a:endParaRPr>
          </a:p>
          <a:p>
            <a:r>
              <a:rPr lang="zh-CN" altLang="en-US">
                <a:latin typeface="Adobe 黑体 Std R" panose="020B0400000000000000" charset="-122"/>
                <a:ea typeface="Adobe 黑体 Std R" panose="020B0400000000000000" charset="-122"/>
              </a:rPr>
              <a:t>例子：</a:t>
            </a:r>
            <a:endParaRPr lang="zh-CN" altLang="en-US">
              <a:latin typeface="Adobe 黑体 Std R" panose="020B0400000000000000" charset="-122"/>
              <a:ea typeface="Adobe 黑体 Std R" panose="020B0400000000000000" charset="-122"/>
            </a:endParaRPr>
          </a:p>
          <a:p>
            <a:r>
              <a:rPr lang="zh-CN" altLang="en-US">
                <a:latin typeface="Adobe 黑体 Std R" panose="020B0400000000000000" charset="-122"/>
                <a:ea typeface="Adobe 黑体 Std R" panose="020B0400000000000000" charset="-122"/>
              </a:rPr>
              <a:t>有效的括号组合:()(),(()),(()())</a:t>
            </a:r>
            <a:endParaRPr lang="zh-CN" altLang="en-US">
              <a:latin typeface="Adobe 黑体 Std R" panose="020B0400000000000000" charset="-122"/>
              <a:ea typeface="Adobe 黑体 Std R" panose="020B0400000000000000" charset="-122"/>
            </a:endParaRPr>
          </a:p>
          <a:p>
            <a:r>
              <a:rPr lang="zh-CN" altLang="en-US">
                <a:latin typeface="Adobe 黑体 Std R" panose="020B0400000000000000" charset="-122"/>
                <a:ea typeface="Adobe 黑体 Std R" panose="020B0400000000000000" charset="-122"/>
              </a:rPr>
              <a:t>无效的括号组合:(,()),((),()(()</a:t>
            </a:r>
            <a:endParaRPr lang="zh-CN" altLang="en-US">
              <a:latin typeface="Adobe 黑体 Std R" panose="020B0400000000000000" charset="-122"/>
              <a:ea typeface="Adobe 黑体 Std R" panose="020B0400000000000000" charset="-122"/>
            </a:endParaRPr>
          </a:p>
          <a:p>
            <a:endParaRPr lang="zh-CN" altLang="en-US">
              <a:latin typeface="Adobe 黑体 Std R" panose="020B0400000000000000" charset="-122"/>
              <a:ea typeface="Adobe 黑体 Std R" panose="020B0400000000000000" charset="-122"/>
            </a:endParaRPr>
          </a:p>
          <a:p>
            <a:endParaRPr lang="zh-CN" altLang="en-US">
              <a:latin typeface="Adobe 黑体 Std R" panose="020B0400000000000000" charset="-122"/>
              <a:ea typeface="Adobe 黑体 Std R" panose="020B0400000000000000" charset="-122"/>
            </a:endParaRPr>
          </a:p>
          <a:p>
            <a:r>
              <a:rPr lang="en-US" altLang="zh-CN">
                <a:latin typeface="Adobe 黑体 Std R" panose="020B0400000000000000" charset="-122"/>
                <a:ea typeface="Adobe 黑体 Std R" panose="020B0400000000000000" charset="-122"/>
              </a:rPr>
              <a:t>2</a:t>
            </a:r>
            <a:r>
              <a:rPr lang="zh-CN" altLang="en-US">
                <a:latin typeface="Adobe 黑体 Std R" panose="020B0400000000000000" charset="-122"/>
                <a:ea typeface="Adobe 黑体 Std R" panose="020B0400000000000000" charset="-122"/>
              </a:rPr>
              <a:t>、题目进阶：</a:t>
            </a:r>
            <a:endParaRPr lang="zh-CN" altLang="en-US">
              <a:latin typeface="Adobe 黑体 Std R" panose="020B0400000000000000" charset="-122"/>
              <a:ea typeface="Adobe 黑体 Std R" panose="020B0400000000000000" charset="-122"/>
            </a:endParaRPr>
          </a:p>
          <a:p>
            <a:r>
              <a:rPr lang="zh-CN" altLang="en-US">
                <a:latin typeface="Adobe 黑体 Std R" panose="020B0400000000000000" charset="-122"/>
                <a:ea typeface="Adobe 黑体 Std R" panose="020B0400000000000000" charset="-122"/>
              </a:rPr>
              <a:t>已知一个字符串都是由左括号(和右括号)组成，返回最长有效括号子串的长度。</a:t>
            </a:r>
            <a:endParaRPr lang="zh-CN" altLang="en-US">
              <a:latin typeface="Adobe 黑体 Std R" panose="020B0400000000000000" charset="-122"/>
              <a:ea typeface="Adobe 黑体 Std R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63"/>
          <p:cNvSpPr>
            <a:spLocks noGrp="1"/>
          </p:cNvSpPr>
          <p:nvPr>
            <p:ph type="title"/>
          </p:nvPr>
        </p:nvSpPr>
        <p:spPr>
          <a:xfrm>
            <a:off x="486449" y="-104572"/>
            <a:ext cx="7921625" cy="445262"/>
          </a:xfrm>
        </p:spPr>
        <p:txBody>
          <a:bodyPr/>
          <a:lstStyle/>
          <a:p>
            <a:r>
              <a:rPr lang="zh-CN" altLang="en-US" sz="1600" b="0" dirty="0" smtClean="0">
                <a:latin typeface="Adobe 黑体 Std R" panose="020B0400000000000000" charset="-122"/>
                <a:ea typeface="Adobe 黑体 Std R" panose="020B0400000000000000" charset="-122"/>
              </a:rPr>
              <a:t>题目二</a:t>
            </a:r>
            <a:endParaRPr lang="zh-CN" altLang="en-US" sz="1600" b="0" dirty="0" smtClean="0">
              <a:latin typeface="Adobe 黑体 Std R" panose="020B0400000000000000" charset="-122"/>
              <a:ea typeface="Adobe 黑体 Std R" panose="020B0400000000000000" charset="-122"/>
            </a:endParaRPr>
          </a:p>
        </p:txBody>
      </p:sp>
      <p:pic>
        <p:nvPicPr>
          <p:cNvPr id="78" name="图片 77" descr="牛客网logo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48" y="4580818"/>
            <a:ext cx="1029607" cy="443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39800" y="1059180"/>
            <a:ext cx="656209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Adobe 黑体 Std R" panose="020B0400000000000000" charset="-122"/>
                <a:ea typeface="Adobe 黑体 Std R" panose="020B0400000000000000" charset="-122"/>
              </a:rPr>
              <a:t>1</a:t>
            </a:r>
            <a:r>
              <a:rPr lang="zh-CN" altLang="en-US">
                <a:latin typeface="Adobe 黑体 Std R" panose="020B0400000000000000" charset="-122"/>
                <a:ea typeface="Adobe 黑体 Std R" panose="020B0400000000000000" charset="-122"/>
              </a:rPr>
              <a:t>、</a:t>
            </a:r>
            <a:r>
              <a:rPr>
                <a:latin typeface="Adobe 黑体 Std R" panose="020B0400000000000000" charset="-122"/>
                <a:ea typeface="Adobe 黑体 Std R" panose="020B0400000000000000" charset="-122"/>
              </a:rPr>
              <a:t>给定一个数组，值全是正数，请返回累加和为给定值k的最长子数组长度</a:t>
            </a:r>
            <a:r>
              <a:rPr lang="zh-CN">
                <a:latin typeface="Adobe 黑体 Std R" panose="020B0400000000000000" charset="-122"/>
                <a:ea typeface="Adobe 黑体 Std R" panose="020B0400000000000000" charset="-122"/>
              </a:rPr>
              <a:t>。</a:t>
            </a:r>
            <a:endParaRPr lang="zh-CN">
              <a:latin typeface="Adobe 黑体 Std R" panose="020B0400000000000000" charset="-122"/>
              <a:ea typeface="Adobe 黑体 Std R" panose="020B0400000000000000" charset="-122"/>
            </a:endParaRPr>
          </a:p>
          <a:p>
            <a:endParaRPr lang="zh-CN">
              <a:latin typeface="Adobe 黑体 Std R" panose="020B0400000000000000" charset="-122"/>
              <a:ea typeface="Adobe 黑体 Std R" panose="020B0400000000000000" charset="-122"/>
            </a:endParaRPr>
          </a:p>
          <a:p>
            <a:endParaRPr lang="zh-CN">
              <a:latin typeface="Adobe 黑体 Std R" panose="020B0400000000000000" charset="-122"/>
              <a:ea typeface="Adobe 黑体 Std R" panose="020B0400000000000000" charset="-122"/>
            </a:endParaRPr>
          </a:p>
          <a:p>
            <a:r>
              <a:rPr lang="en-US">
                <a:latin typeface="Adobe 黑体 Std R" panose="020B0400000000000000" charset="-122"/>
                <a:ea typeface="Adobe 黑体 Std R" panose="020B0400000000000000" charset="-122"/>
              </a:rPr>
              <a:t>2</a:t>
            </a:r>
            <a:r>
              <a:rPr lang="zh-CN" altLang="en-US">
                <a:latin typeface="Adobe 黑体 Std R" panose="020B0400000000000000" charset="-122"/>
                <a:ea typeface="Adobe 黑体 Std R" panose="020B0400000000000000" charset="-122"/>
              </a:rPr>
              <a:t>、</a:t>
            </a:r>
            <a:r>
              <a:rPr>
                <a:latin typeface="Adobe 黑体 Std R" panose="020B0400000000000000" charset="-122"/>
                <a:ea typeface="Adobe 黑体 Std R" panose="020B0400000000000000" charset="-122"/>
              </a:rPr>
              <a:t>给定一个数组，值可以为正、负和0，请返回累加和为给定值k的最长子数组长度</a:t>
            </a:r>
            <a:r>
              <a:rPr lang="zh-CN">
                <a:latin typeface="Adobe 黑体 Std R" panose="020B0400000000000000" charset="-122"/>
                <a:ea typeface="Adobe 黑体 Std R" panose="020B0400000000000000" charset="-122"/>
              </a:rPr>
              <a:t>。</a:t>
            </a:r>
            <a:endParaRPr lang="zh-CN">
              <a:latin typeface="Adobe 黑体 Std R" panose="020B0400000000000000" charset="-122"/>
              <a:ea typeface="Adobe 黑体 Std R" panose="020B0400000000000000" charset="-122"/>
            </a:endParaRPr>
          </a:p>
          <a:p>
            <a:endParaRPr>
              <a:latin typeface="Adobe 黑体 Std R" panose="020B0400000000000000" charset="-122"/>
              <a:ea typeface="Adobe 黑体 Std R" panose="020B0400000000000000" charset="-122"/>
            </a:endParaRPr>
          </a:p>
          <a:p>
            <a:endParaRPr>
              <a:latin typeface="Adobe 黑体 Std R" panose="020B0400000000000000" charset="-122"/>
              <a:ea typeface="Adobe 黑体 Std R" panose="020B0400000000000000" charset="-122"/>
            </a:endParaRPr>
          </a:p>
          <a:p>
            <a:r>
              <a:rPr lang="en-US">
                <a:latin typeface="Adobe 黑体 Std R" panose="020B0400000000000000" charset="-122"/>
                <a:ea typeface="Adobe 黑体 Std R" panose="020B0400000000000000" charset="-122"/>
              </a:rPr>
              <a:t>3</a:t>
            </a:r>
            <a:r>
              <a:rPr lang="zh-CN" altLang="en-US">
                <a:latin typeface="Adobe 黑体 Std R" panose="020B0400000000000000" charset="-122"/>
                <a:ea typeface="Adobe 黑体 Std R" panose="020B0400000000000000" charset="-122"/>
              </a:rPr>
              <a:t>、</a:t>
            </a:r>
            <a:r>
              <a:rPr>
                <a:latin typeface="Adobe 黑体 Std R" panose="020B0400000000000000" charset="-122"/>
                <a:ea typeface="Adobe 黑体 Std R" panose="020B0400000000000000" charset="-122"/>
              </a:rPr>
              <a:t>给定一个数组，值可以为正、负和0，请返回累加和小于等于k的最长子数组长度</a:t>
            </a:r>
            <a:r>
              <a:rPr lang="zh-CN">
                <a:latin typeface="Adobe 黑体 Std R" panose="020B0400000000000000" charset="-122"/>
                <a:ea typeface="Adobe 黑体 Std R" panose="020B0400000000000000" charset="-122"/>
              </a:rPr>
              <a:t>。</a:t>
            </a:r>
            <a:endParaRPr lang="zh-CN">
              <a:latin typeface="Adobe 黑体 Std R" panose="020B0400000000000000" charset="-122"/>
              <a:ea typeface="Adobe 黑体 Std R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63"/>
          <p:cNvSpPr>
            <a:spLocks noGrp="1"/>
          </p:cNvSpPr>
          <p:nvPr>
            <p:ph type="title"/>
          </p:nvPr>
        </p:nvSpPr>
        <p:spPr>
          <a:xfrm>
            <a:off x="486449" y="-104572"/>
            <a:ext cx="7921625" cy="445262"/>
          </a:xfrm>
        </p:spPr>
        <p:txBody>
          <a:bodyPr/>
          <a:lstStyle/>
          <a:p>
            <a:r>
              <a:rPr lang="zh-CN" altLang="en-US" sz="1600" b="0" dirty="0" smtClean="0">
                <a:latin typeface="Adobe 黑体 Std R" panose="020B0400000000000000" charset="-122"/>
                <a:ea typeface="Adobe 黑体 Std R" panose="020B0400000000000000" charset="-122"/>
              </a:rPr>
              <a:t>题目三</a:t>
            </a:r>
            <a:endParaRPr lang="zh-CN" altLang="en-US" sz="1600" b="0" dirty="0" smtClean="0">
              <a:latin typeface="Adobe 黑体 Std R" panose="020B0400000000000000" charset="-122"/>
              <a:ea typeface="Adobe 黑体 Std R" panose="020B0400000000000000" charset="-122"/>
            </a:endParaRPr>
          </a:p>
        </p:txBody>
      </p:sp>
      <p:pic>
        <p:nvPicPr>
          <p:cNvPr id="78" name="图片 77" descr="牛客网logo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48" y="4580818"/>
            <a:ext cx="1029607" cy="443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39800" y="1059180"/>
            <a:ext cx="715581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latin typeface="Adobe 黑体 Std R" panose="020B0400000000000000" charset="-122"/>
                <a:ea typeface="Adobe 黑体 Std R" panose="020B0400000000000000" charset="-122"/>
              </a:rPr>
              <a:t>有一排正数，玩家A和玩家B都可以看到。</a:t>
            </a:r>
            <a:endParaRPr>
              <a:latin typeface="Adobe 黑体 Std R" panose="020B0400000000000000" charset="-122"/>
              <a:ea typeface="Adobe 黑体 Std R" panose="020B0400000000000000" charset="-122"/>
            </a:endParaRPr>
          </a:p>
          <a:p>
            <a:r>
              <a:rPr>
                <a:latin typeface="Adobe 黑体 Std R" panose="020B0400000000000000" charset="-122"/>
                <a:ea typeface="Adobe 黑体 Std R" panose="020B0400000000000000" charset="-122"/>
              </a:rPr>
              <a:t>每位玩家在拿走数字的时候，都只能从最左和最右的数中选择一个。</a:t>
            </a:r>
            <a:endParaRPr>
              <a:latin typeface="Adobe 黑体 Std R" panose="020B0400000000000000" charset="-122"/>
              <a:ea typeface="Adobe 黑体 Std R" panose="020B0400000000000000" charset="-122"/>
            </a:endParaRPr>
          </a:p>
          <a:p>
            <a:r>
              <a:rPr>
                <a:latin typeface="Adobe 黑体 Std R" panose="020B0400000000000000" charset="-122"/>
                <a:ea typeface="Adobe 黑体 Std R" panose="020B0400000000000000" charset="-122"/>
              </a:rPr>
              <a:t>玩家A先拿，玩家B再拿，两人交替拿走所有的数字，</a:t>
            </a:r>
            <a:endParaRPr>
              <a:latin typeface="Adobe 黑体 Std R" panose="020B0400000000000000" charset="-122"/>
              <a:ea typeface="Adobe 黑体 Std R" panose="020B0400000000000000" charset="-122"/>
            </a:endParaRPr>
          </a:p>
          <a:p>
            <a:r>
              <a:rPr>
                <a:latin typeface="Adobe 黑体 Std R" panose="020B0400000000000000" charset="-122"/>
                <a:ea typeface="Adobe 黑体 Std R" panose="020B0400000000000000" charset="-122"/>
              </a:rPr>
              <a:t>两人都力争自己拿到的数的总和比对方多。请返回最后获胜者的分数。</a:t>
            </a:r>
            <a:endParaRPr>
              <a:latin typeface="Adobe 黑体 Std R" panose="020B0400000000000000" charset="-122"/>
              <a:ea typeface="Adobe 黑体 Std R" panose="020B0400000000000000" charset="-122"/>
            </a:endParaRPr>
          </a:p>
          <a:p>
            <a:endParaRPr>
              <a:latin typeface="Adobe 黑体 Std R" panose="020B0400000000000000" charset="-122"/>
              <a:ea typeface="Adobe 黑体 Std R" panose="020B0400000000000000" charset="-122"/>
            </a:endParaRPr>
          </a:p>
          <a:p>
            <a:r>
              <a:rPr>
                <a:latin typeface="Adobe 黑体 Std R" panose="020B0400000000000000" charset="-122"/>
                <a:ea typeface="Adobe 黑体 Std R" panose="020B0400000000000000" charset="-122"/>
              </a:rPr>
              <a:t>例如：</a:t>
            </a:r>
            <a:endParaRPr>
              <a:latin typeface="Adobe 黑体 Std R" panose="020B0400000000000000" charset="-122"/>
              <a:ea typeface="Adobe 黑体 Std R" panose="020B0400000000000000" charset="-122"/>
            </a:endParaRPr>
          </a:p>
          <a:p>
            <a:r>
              <a:rPr>
                <a:latin typeface="Adobe 黑体 Std R" panose="020B0400000000000000" charset="-122"/>
                <a:ea typeface="Adobe 黑体 Std R" panose="020B0400000000000000" charset="-122"/>
              </a:rPr>
              <a:t>5,2,3,4</a:t>
            </a:r>
            <a:endParaRPr>
              <a:latin typeface="Adobe 黑体 Std R" panose="020B0400000000000000" charset="-122"/>
              <a:ea typeface="Adobe 黑体 Std R" panose="020B0400000000000000" charset="-122"/>
            </a:endParaRPr>
          </a:p>
          <a:p>
            <a:r>
              <a:rPr>
                <a:latin typeface="Adobe 黑体 Std R" panose="020B0400000000000000" charset="-122"/>
                <a:ea typeface="Adobe 黑体 Std R" panose="020B0400000000000000" charset="-122"/>
              </a:rPr>
              <a:t>玩家A先拿，当前他只能拿走5或者4。</a:t>
            </a:r>
            <a:endParaRPr>
              <a:latin typeface="Adobe 黑体 Std R" panose="020B0400000000000000" charset="-122"/>
              <a:ea typeface="Adobe 黑体 Std R" panose="020B0400000000000000" charset="-122"/>
            </a:endParaRPr>
          </a:p>
          <a:p>
            <a:r>
              <a:rPr>
                <a:latin typeface="Adobe 黑体 Std R" panose="020B0400000000000000" charset="-122"/>
                <a:ea typeface="Adobe 黑体 Std R" panose="020B0400000000000000" charset="-122"/>
              </a:rPr>
              <a:t>如果玩家A拿走5，那么剩下2，3，4。轮到玩家B，此时玩家B可以选择2或4中的一个，…</a:t>
            </a:r>
            <a:endParaRPr>
              <a:latin typeface="Adobe 黑体 Std R" panose="020B0400000000000000" charset="-122"/>
              <a:ea typeface="Adobe 黑体 Std R" panose="020B0400000000000000" charset="-122"/>
            </a:endParaRPr>
          </a:p>
          <a:p>
            <a:r>
              <a:rPr>
                <a:latin typeface="Adobe 黑体 Std R" panose="020B0400000000000000" charset="-122"/>
                <a:ea typeface="Adobe 黑体 Std R" panose="020B0400000000000000" charset="-122"/>
              </a:rPr>
              <a:t>如果玩家A拿走4，那么剩下5，2，3。轮到玩家B，此时玩家B可以选择5或3中的一个，…</a:t>
            </a:r>
            <a:endParaRPr>
              <a:latin typeface="Adobe 黑体 Std R" panose="020B0400000000000000" charset="-122"/>
              <a:ea typeface="Adobe 黑体 Std R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63"/>
          <p:cNvSpPr>
            <a:spLocks noGrp="1"/>
          </p:cNvSpPr>
          <p:nvPr>
            <p:ph type="title"/>
          </p:nvPr>
        </p:nvSpPr>
        <p:spPr>
          <a:xfrm>
            <a:off x="486449" y="-104572"/>
            <a:ext cx="7921625" cy="445262"/>
          </a:xfrm>
        </p:spPr>
        <p:txBody>
          <a:bodyPr/>
          <a:lstStyle/>
          <a:p>
            <a:r>
              <a:rPr lang="zh-CN" altLang="en-US" sz="1600" b="0" dirty="0" smtClean="0">
                <a:latin typeface="Adobe 黑体 Std R" panose="020B0400000000000000" charset="-122"/>
                <a:ea typeface="Adobe 黑体 Std R" panose="020B0400000000000000" charset="-122"/>
              </a:rPr>
              <a:t>题目四</a:t>
            </a:r>
            <a:endParaRPr lang="zh-CN" altLang="en-US" sz="1600" b="0" dirty="0" smtClean="0">
              <a:latin typeface="Adobe 黑体 Std R" panose="020B0400000000000000" charset="-122"/>
              <a:ea typeface="Adobe 黑体 Std R" panose="020B0400000000000000" charset="-122"/>
            </a:endParaRPr>
          </a:p>
        </p:txBody>
      </p:sp>
      <p:pic>
        <p:nvPicPr>
          <p:cNvPr id="78" name="图片 77" descr="牛客网logo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48" y="4580818"/>
            <a:ext cx="1029607" cy="443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39800" y="1059180"/>
            <a:ext cx="65620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latin typeface="Adobe 黑体 Std R" panose="020B0400000000000000" charset="-122"/>
                <a:ea typeface="Adobe 黑体 Std R" panose="020B0400000000000000" charset="-122"/>
              </a:rPr>
              <a:t>设计一个针对全球的、访问量极大的id生成系统。</a:t>
            </a:r>
            <a:endParaRPr>
              <a:latin typeface="Adobe 黑体 Std R" panose="020B0400000000000000" charset="-122"/>
              <a:ea typeface="Adobe 黑体 Std R" panose="020B0400000000000000" charset="-122"/>
            </a:endParaRPr>
          </a:p>
          <a:p>
            <a:r>
              <a:rPr>
                <a:latin typeface="Adobe 黑体 Std R" panose="020B0400000000000000" charset="-122"/>
                <a:ea typeface="Adobe 黑体 Std R" panose="020B0400000000000000" charset="-122"/>
              </a:rPr>
              <a:t>必须保证用户每次从该系统得到的id是唯一的，而且在概率上毫无碰撞可能。</a:t>
            </a:r>
            <a:endParaRPr>
              <a:latin typeface="Adobe 黑体 Std R" panose="020B0400000000000000" charset="-122"/>
              <a:ea typeface="Adobe 黑体 Std R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63"/>
          <p:cNvSpPr>
            <a:spLocks noGrp="1"/>
          </p:cNvSpPr>
          <p:nvPr>
            <p:ph type="title"/>
          </p:nvPr>
        </p:nvSpPr>
        <p:spPr>
          <a:xfrm>
            <a:off x="486449" y="-104572"/>
            <a:ext cx="7921625" cy="445262"/>
          </a:xfrm>
        </p:spPr>
        <p:txBody>
          <a:bodyPr/>
          <a:lstStyle/>
          <a:p>
            <a:r>
              <a:rPr lang="zh-CN" altLang="en-US" sz="1600" b="0" dirty="0" smtClean="0">
                <a:latin typeface="Adobe 黑体 Std R" panose="020B0400000000000000" charset="-122"/>
                <a:ea typeface="Adobe 黑体 Std R" panose="020B0400000000000000" charset="-122"/>
              </a:rPr>
              <a:t>推荐</a:t>
            </a:r>
            <a:endParaRPr lang="zh-CN" altLang="en-US" sz="1600" b="0" dirty="0" smtClean="0">
              <a:latin typeface="Adobe 黑体 Std R" panose="020B0400000000000000" charset="-122"/>
              <a:ea typeface="Adobe 黑体 Std R" panose="020B0400000000000000" charset="-122"/>
            </a:endParaRPr>
          </a:p>
        </p:txBody>
      </p:sp>
      <p:pic>
        <p:nvPicPr>
          <p:cNvPr id="78" name="图片 77" descr="牛客网logo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48" y="4580818"/>
            <a:ext cx="1029607" cy="443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39800" y="1295400"/>
            <a:ext cx="7788910" cy="2183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Adobe 黑体 Std R" panose="020B0400000000000000" charset="-122"/>
                <a:ea typeface="Adobe 黑体 Std R" panose="020B0400000000000000" charset="-122"/>
              </a:rPr>
              <a:t>求职算法课程</a:t>
            </a:r>
            <a:endParaRPr lang="zh-CN" altLang="en-US">
              <a:latin typeface="Adobe 黑体 Std R" panose="020B0400000000000000" charset="-122"/>
              <a:ea typeface="Adobe 黑体 Std R" panose="020B0400000000000000" charset="-122"/>
            </a:endParaRPr>
          </a:p>
          <a:p>
            <a:r>
              <a:rPr lang="en-US" altLang="zh-CN" sz="1600">
                <a:latin typeface="Adobe 黑体 Std R" panose="020B0400000000000000" charset="-122"/>
                <a:ea typeface="Adobe 黑体 Std R" panose="020B0400000000000000" charset="-122"/>
              </a:rPr>
              <a:t>·</a:t>
            </a:r>
            <a:r>
              <a:rPr lang="zh-CN" altLang="en-US" sz="1600">
                <a:latin typeface="Adobe 黑体 Std R" panose="020B0400000000000000" charset="-122"/>
                <a:ea typeface="Adobe 黑体 Std R" panose="020B0400000000000000" charset="-122"/>
              </a:rPr>
              <a:t>课程名称：《直通BAT — 求职算法精品课</a:t>
            </a:r>
            <a:r>
              <a:rPr lang="zh-CN" altLang="en-US" sz="1600">
                <a:latin typeface="Adobe 黑体 Std R" panose="020B0400000000000000" charset="-122"/>
                <a:ea typeface="Adobe 黑体 Std R" panose="020B0400000000000000" charset="-122"/>
                <a:sym typeface="+mn-ea"/>
              </a:rPr>
              <a:t>（牛客网）</a:t>
            </a:r>
            <a:r>
              <a:rPr lang="zh-CN" altLang="en-US" sz="1600">
                <a:latin typeface="Adobe 黑体 Std R" panose="020B0400000000000000" charset="-122"/>
                <a:ea typeface="Adobe 黑体 Std R" panose="020B0400000000000000" charset="-122"/>
              </a:rPr>
              <a:t>》</a:t>
            </a:r>
            <a:endParaRPr lang="zh-CN" altLang="en-US" sz="1600">
              <a:latin typeface="Adobe 黑体 Std R" panose="020B0400000000000000" charset="-122"/>
              <a:ea typeface="Adobe 黑体 Std R" panose="020B0400000000000000" charset="-122"/>
            </a:endParaRPr>
          </a:p>
          <a:p>
            <a:r>
              <a:rPr lang="en-US" altLang="zh-CN" sz="1600">
                <a:latin typeface="Adobe 黑体 Std R" panose="020B0400000000000000" charset="-122"/>
                <a:ea typeface="Adobe 黑体 Std R" panose="020B0400000000000000" charset="-122"/>
              </a:rPr>
              <a:t>·</a:t>
            </a:r>
            <a:r>
              <a:rPr lang="zh-CN" altLang="en-US" sz="1600">
                <a:latin typeface="Adobe 黑体 Std R" panose="020B0400000000000000" charset="-122"/>
                <a:ea typeface="Adobe 黑体 Std R" panose="020B0400000000000000" charset="-122"/>
              </a:rPr>
              <a:t>课程地址：https://www.nowcoder.com/courses/semester/algorithm</a:t>
            </a:r>
            <a:endParaRPr lang="zh-CN" altLang="en-US" sz="1600">
              <a:latin typeface="Adobe 黑体 Std R" panose="020B0400000000000000" charset="-122"/>
              <a:ea typeface="Adobe 黑体 Std R" panose="020B0400000000000000" charset="-122"/>
            </a:endParaRPr>
          </a:p>
          <a:p>
            <a:endParaRPr lang="zh-CN" altLang="en-US">
              <a:latin typeface="Adobe 黑体 Std R" panose="020B0400000000000000" charset="-122"/>
              <a:ea typeface="Adobe 黑体 Std R" panose="020B0400000000000000" charset="-122"/>
            </a:endParaRPr>
          </a:p>
          <a:p>
            <a:endParaRPr lang="zh-CN" altLang="en-US">
              <a:latin typeface="Adobe 黑体 Std R" panose="020B0400000000000000" charset="-122"/>
              <a:ea typeface="Adobe 黑体 Std R" panose="020B0400000000000000" charset="-122"/>
            </a:endParaRPr>
          </a:p>
          <a:p>
            <a:r>
              <a:rPr lang="zh-CN" altLang="en-US">
                <a:latin typeface="Adobe 黑体 Std R" panose="020B0400000000000000" charset="-122"/>
                <a:ea typeface="Adobe 黑体 Std R" panose="020B0400000000000000" charset="-122"/>
              </a:rPr>
              <a:t>面试算法书籍</a:t>
            </a:r>
            <a:endParaRPr lang="zh-CN" altLang="en-US">
              <a:latin typeface="Adobe 黑体 Std R" panose="020B0400000000000000" charset="-122"/>
              <a:ea typeface="Adobe 黑体 Std R" panose="020B0400000000000000" charset="-122"/>
            </a:endParaRPr>
          </a:p>
          <a:p>
            <a:pPr fontAlgn="auto"/>
            <a:r>
              <a:rPr lang="en-US" altLang="zh-CN" sz="1600">
                <a:latin typeface="Adobe 黑体 Std R" panose="020B0400000000000000" charset="-122"/>
                <a:ea typeface="Adobe 黑体 Std R" panose="020B0400000000000000" charset="-122"/>
              </a:rPr>
              <a:t>·</a:t>
            </a:r>
            <a:r>
              <a:rPr lang="zh-CN" altLang="en-US" sz="1600">
                <a:latin typeface="Adobe 黑体 Std R" panose="020B0400000000000000" charset="-122"/>
                <a:ea typeface="Adobe 黑体 Std R" panose="020B0400000000000000" charset="-122"/>
              </a:rPr>
              <a:t>书名：《程序员代码面试指南—IT名企算法与数据结构题目最优解》</a:t>
            </a:r>
            <a:endParaRPr lang="zh-CN" altLang="en-US" sz="1600">
              <a:latin typeface="Adobe 黑体 Std R" panose="020B0400000000000000" charset="-122"/>
              <a:ea typeface="Adobe 黑体 Std R" panose="020B0400000000000000" charset="-122"/>
            </a:endParaRPr>
          </a:p>
          <a:p>
            <a:pPr fontAlgn="auto"/>
            <a:r>
              <a:rPr lang="en-US" altLang="zh-CN" sz="1600">
                <a:latin typeface="Adobe 黑体 Std R" panose="020B0400000000000000" charset="-122"/>
                <a:ea typeface="Adobe 黑体 Std R" panose="020B0400000000000000" charset="-122"/>
              </a:rPr>
              <a:t>·</a:t>
            </a:r>
            <a:r>
              <a:rPr lang="zh-CN" altLang="en-US" sz="1600">
                <a:latin typeface="Adobe 黑体 Std R" panose="020B0400000000000000" charset="-122"/>
                <a:ea typeface="Adobe 黑体 Std R" panose="020B0400000000000000" charset="-122"/>
              </a:rPr>
              <a:t>作者：左程云</a:t>
            </a:r>
            <a:endParaRPr lang="zh-CN" altLang="en-US" sz="1600">
              <a:latin typeface="Adobe 黑体 Std R" panose="020B0400000000000000" charset="-122"/>
              <a:ea typeface="Adobe 黑体 Std R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75658" y="1848198"/>
            <a:ext cx="6792684" cy="55596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b="0" dirty="0"/>
          </a:p>
        </p:txBody>
      </p:sp>
      <p:pic>
        <p:nvPicPr>
          <p:cNvPr id="8" name="图片 7" descr="牛客网logo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487" y="4542548"/>
            <a:ext cx="1118370" cy="48219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31881" y="2749387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sz="1200" spc="300" dirty="0" smtClean="0">
                <a:solidFill>
                  <a:schemeClr val="accent1"/>
                </a:solidFill>
                <a:latin typeface="Adobe 黑体 Std R" panose="020B0400000000000000" charset="-122"/>
                <a:ea typeface="Adobe 黑体 Std R" panose="020B0400000000000000" charset="-122"/>
              </a:rPr>
              <a:t>打赏左神</a:t>
            </a:r>
            <a:endParaRPr kumimoji="1" lang="zh-CN" altLang="en-US" sz="1200" spc="300" dirty="0" smtClean="0">
              <a:solidFill>
                <a:schemeClr val="accent1"/>
              </a:solidFill>
              <a:latin typeface="Adobe 黑体 Std R" panose="020B0400000000000000" charset="-122"/>
              <a:ea typeface="Adobe 黑体 Std R" panose="020B04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20" y="3025140"/>
            <a:ext cx="1523365" cy="1534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0007_3">
      <a:dk1>
        <a:sysClr val="windowText" lastClr="000000"/>
      </a:dk1>
      <a:lt1>
        <a:srgbClr val="3D485D"/>
      </a:lt1>
      <a:dk2>
        <a:srgbClr val="FFFFFF"/>
      </a:dk2>
      <a:lt2>
        <a:srgbClr val="85898F"/>
      </a:lt2>
      <a:accent1>
        <a:srgbClr val="F15B67"/>
      </a:accent1>
      <a:accent2>
        <a:srgbClr val="5A678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Style_Awesome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WPS 演示</Application>
  <PresentationFormat>全屏显示(16:9)</PresentationFormat>
  <Paragraphs>71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Adobe 黑体 Std R</vt:lpstr>
      <vt:lpstr>Arial Unicode MS</vt:lpstr>
      <vt:lpstr>微软雅黑</vt:lpstr>
      <vt:lpstr>Calibri</vt:lpstr>
      <vt:lpstr>Office Theme</vt:lpstr>
      <vt:lpstr>牛课堂</vt:lpstr>
      <vt:lpstr>简介</vt:lpstr>
      <vt:lpstr>题目一</vt:lpstr>
      <vt:lpstr>题目二</vt:lpstr>
      <vt:lpstr>题目三</vt:lpstr>
      <vt:lpstr>题目四</vt:lpstr>
      <vt:lpstr>推荐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Lunik</dc:creator>
  <cp:lastModifiedBy>nowcoder</cp:lastModifiedBy>
  <cp:revision>240</cp:revision>
  <dcterms:created xsi:type="dcterms:W3CDTF">2016-02-11T06:09:00Z</dcterms:created>
  <dcterms:modified xsi:type="dcterms:W3CDTF">2017-07-13T03:20:00Z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2052-10.1.0.6638</vt:lpwstr>
  </property>
</Properties>
</file>