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8" r:id="rId2"/>
    <p:sldId id="269" r:id="rId3"/>
    <p:sldId id="261" r:id="rId4"/>
    <p:sldId id="262" r:id="rId5"/>
    <p:sldId id="263" r:id="rId6"/>
    <p:sldId id="264" r:id="rId7"/>
    <p:sldId id="257" r:id="rId8"/>
    <p:sldId id="270" r:id="rId9"/>
    <p:sldId id="272" r:id="rId10"/>
    <p:sldId id="260" r:id="rId11"/>
    <p:sldId id="266" r:id="rId12"/>
    <p:sldId id="303" r:id="rId13"/>
    <p:sldId id="280" r:id="rId14"/>
    <p:sldId id="316" r:id="rId15"/>
    <p:sldId id="259" r:id="rId16"/>
    <p:sldId id="275" r:id="rId17"/>
    <p:sldId id="276" r:id="rId18"/>
    <p:sldId id="315" r:id="rId19"/>
    <p:sldId id="312" r:id="rId20"/>
    <p:sldId id="313" r:id="rId21"/>
    <p:sldId id="314" r:id="rId22"/>
    <p:sldId id="274" r:id="rId23"/>
    <p:sldId id="277" r:id="rId24"/>
    <p:sldId id="287" r:id="rId25"/>
    <p:sldId id="288" r:id="rId26"/>
    <p:sldId id="281" r:id="rId27"/>
    <p:sldId id="289" r:id="rId28"/>
    <p:sldId id="290" r:id="rId29"/>
    <p:sldId id="291" r:id="rId30"/>
    <p:sldId id="292" r:id="rId31"/>
    <p:sldId id="293" r:id="rId32"/>
    <p:sldId id="294" r:id="rId33"/>
    <p:sldId id="304" r:id="rId34"/>
    <p:sldId id="295" r:id="rId35"/>
    <p:sldId id="296" r:id="rId36"/>
    <p:sldId id="306" r:id="rId37"/>
    <p:sldId id="285" r:id="rId38"/>
    <p:sldId id="284" r:id="rId39"/>
    <p:sldId id="307" r:id="rId40"/>
    <p:sldId id="298" r:id="rId41"/>
    <p:sldId id="299" r:id="rId42"/>
    <p:sldId id="300" r:id="rId43"/>
    <p:sldId id="301" r:id="rId44"/>
    <p:sldId id="302" r:id="rId45"/>
    <p:sldId id="311" r:id="rId46"/>
    <p:sldId id="305" r:id="rId47"/>
    <p:sldId id="317" r:id="rId48"/>
    <p:sldId id="286" r:id="rId4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67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946B5A3-1055-4FC6-8EEB-4CF877A8B896}" type="datetimeFigureOut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91EA733-3DBC-4699-9161-0C4B75D105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7A08D-095B-422C-8F2A-6A75D958AA37}" type="slidenum"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8011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7A08D-095B-422C-8F2A-6A75D958AA37}" type="slidenum"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992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7A08D-095B-422C-8F2A-6A75D958AA37}" type="slidenum"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603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0CCACC-AE82-4566-ABB9-98F59682F66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F9A5A3-3897-4EF9-A181-C752E85BD74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 smtClean="0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C06B08D-3479-42F6-B81D-C9D0731AA517}" type="slidenum">
              <a:rPr lang="ru-RU" altLang="ru-RU" sz="1200">
                <a:latin typeface="Calibri" pitchFamily="34" charset="0"/>
              </a:rPr>
              <a:pPr algn="r"/>
              <a:t>23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ru-RU" altLang="ru-RU" sz="9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ru-RU" sz="900" smtClean="0"/>
              <a:t>Нарушение законодательства о труде и об охране труда образует состав административного правонарушения, предусмотренного ст. 5.27. КоАП РФ.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ru-RU" altLang="ru-RU" sz="9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ru-RU" altLang="ru-RU" sz="9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505041-049E-4902-A545-5B8DDF39BA8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ru-RU" smtClean="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5E00FE-AE12-4F76-94FF-4E0AC74108E2}" type="slidenum">
              <a:rPr lang="ru-RU" altLang="ru-RU" sz="1200">
                <a:latin typeface="Calibri" pitchFamily="34" charset="0"/>
              </a:rPr>
              <a:pPr algn="r"/>
              <a:t>26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smtClean="0"/>
              <a:t>Одним из основных этапов управлению безопасности является обучение персонала по охране труда.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mtClean="0"/>
              <a:t>Синяя стрелка разъясняет обязательные этапы обучения по охране труда работников не занятых эксплуатацией оборудования, наладкой ремонтом, техническим обслуживанием ,использованием сырья, и.т.</a:t>
            </a:r>
          </a:p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BA4DD2-6C79-4D66-BBD8-1F05CF0E7665}" type="slidenum">
              <a:rPr lang="ru-RU" altLang="ru-RU" sz="1200">
                <a:latin typeface="Calibri" pitchFamily="34" charset="0"/>
              </a:rPr>
              <a:pPr algn="r"/>
              <a:t>36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F823CF-8740-4EBA-820D-4F8868B09BDE}" type="slidenum">
              <a:rPr lang="ru-RU" altLang="ru-RU" sz="1200">
                <a:latin typeface="Calibri" pitchFamily="34" charset="0"/>
              </a:rPr>
              <a:pPr algn="r"/>
              <a:t>36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smtClean="0"/>
              <a:t>ПЕРИОДИЧНОСТЬ ИНСТРУКТАЖЕЙ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81D87D6-8B11-4237-A197-62FB129E3555}" type="slidenum">
              <a:rPr lang="ru-RU" altLang="ru-RU" sz="1200">
                <a:latin typeface="Calibri" pitchFamily="34" charset="0"/>
              </a:rPr>
              <a:pPr algn="r"/>
              <a:t>37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8FA8BD-CD68-4D5D-905C-489AC0FDE57A}" type="slidenum">
              <a:rPr lang="ru-RU" altLang="ru-RU" sz="1200">
                <a:latin typeface="Calibri" pitchFamily="34" charset="0"/>
              </a:rPr>
              <a:pPr algn="r"/>
              <a:t>37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smtClean="0"/>
              <a:t>ПЕРИОДИЧНОСТЬ ИНСТРУКТАЖЕЙ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C9F961-015E-44AD-BD19-81BC3F53C316}" type="slidenum">
              <a:rPr lang="ru-RU" altLang="ru-RU" sz="1200">
                <a:latin typeface="Calibri" pitchFamily="34" charset="0"/>
              </a:rPr>
              <a:pPr algn="r"/>
              <a:t>38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A57745-D932-42EC-9D72-B74B43A6D3CD}" type="slidenum">
              <a:rPr lang="ru-RU" altLang="ru-RU" sz="1200">
                <a:latin typeface="Calibri" pitchFamily="34" charset="0"/>
              </a:rPr>
              <a:pPr algn="r"/>
              <a:t>38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smtClean="0"/>
              <a:t>ПЕРИОДИЧНОСТЬ ИНСТРУКТАЖЕЙ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BA4DD2-6C79-4D66-BBD8-1F05CF0E7665}" type="slidenum">
              <a:rPr lang="ru-RU" altLang="ru-RU" sz="1200">
                <a:latin typeface="Calibri" pitchFamily="34" charset="0"/>
              </a:rPr>
              <a:pPr algn="r"/>
              <a:t>39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F823CF-8740-4EBA-820D-4F8868B09BDE}" type="slidenum">
              <a:rPr lang="ru-RU" altLang="ru-RU" sz="1200">
                <a:latin typeface="Calibri" pitchFamily="34" charset="0"/>
              </a:rPr>
              <a:pPr algn="r"/>
              <a:t>39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smtClean="0"/>
              <a:t>ПЕРИОДИЧНОСТЬ ИНСТРУКТАЖЕЙ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F7A08D-095B-422C-8F2A-6A75D958AA37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540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7A08D-095B-422C-8F2A-6A75D958AA37}" type="slidenum"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340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F7A08D-095B-422C-8F2A-6A75D958AA37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6151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F7A08D-095B-422C-8F2A-6A75D958AA37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103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7A08D-095B-422C-8F2A-6A75D958AA37}" type="slidenum"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168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7A08D-095B-422C-8F2A-6A75D958AA37}" type="slidenum">
              <a:rPr kumimoji="0" lang="ru-RU" alt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ru-RU" alt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900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BA4DD2-6C79-4D66-BBD8-1F05CF0E7665}" type="slidenum">
              <a:rPr lang="ru-RU" altLang="ru-RU" sz="1200">
                <a:latin typeface="Calibri" pitchFamily="34" charset="0"/>
              </a:rPr>
              <a:pPr algn="r"/>
              <a:t>46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F823CF-8740-4EBA-820D-4F8868B09BDE}" type="slidenum">
              <a:rPr lang="ru-RU" altLang="ru-RU" sz="1200">
                <a:latin typeface="Calibri" pitchFamily="34" charset="0"/>
              </a:rPr>
              <a:pPr algn="r"/>
              <a:t>46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smtClean="0"/>
              <a:t>ПЕРИОДИЧНОСТЬ ИНСТРУКТАЖЕЙ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2168197-6149-4072-8E87-E4B3A221AD79}" type="slidenum">
              <a:rPr lang="ru-RU" altLang="ru-RU" sz="1200">
                <a:latin typeface="Calibri" pitchFamily="34" charset="0"/>
              </a:rPr>
              <a:pPr algn="r"/>
              <a:t>48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BA01FB8-2C5F-4198-A303-B985019DAD72}" type="slidenum">
              <a:rPr lang="ru-RU" altLang="ru-RU" sz="1200">
                <a:latin typeface="Calibri" pitchFamily="34" charset="0"/>
              </a:rPr>
              <a:pPr algn="r"/>
              <a:t>48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smtClean="0"/>
              <a:t>ПЕРИОДИЧНОСТЬ ИНСТРУКТАЖЕЙ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65014D-FFDC-4C97-8C8A-08D065C7EAA2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80BED2-F8F8-4D95-885D-B2A7336D377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b="1" smtClean="0"/>
              <a:t>Ст. 37 провозглашает одним из основных конституционных прав граждан право на  безопасный труд в условиях, отвечающих требованиям безопасности и гигиены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b="1" smtClean="0"/>
              <a:t>Ст. 220 ТК РФ – государство гарантирует работникам защиту их права на труд в условиях, соответствующих требованиям охраны труда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2B6164-6DA3-45A7-8D3B-4F38947426F2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mtClean="0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80A0CF2-0303-416E-93C3-D7AF4642F9F0}" type="slidenum">
              <a:rPr lang="ru-RU" altLang="ru-RU" sz="1200">
                <a:latin typeface="Calibri" pitchFamily="34" charset="0"/>
              </a:rPr>
              <a:pPr algn="r"/>
              <a:t>9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rgbClr val="CC0066"/>
              </a:buClr>
              <a:buFont typeface="Wingdings" pitchFamily="2" charset="2"/>
              <a:buNone/>
            </a:pPr>
            <a:r>
              <a:rPr lang="ru-RU" altLang="ru-RU" smtClean="0"/>
              <a:t>Законодательство об охране труда является основой </a:t>
            </a:r>
            <a:r>
              <a:rPr lang="ru-RU" altLang="ru-RU" b="1" smtClean="0"/>
              <a:t>государственной  политики</a:t>
            </a:r>
            <a:r>
              <a:rPr lang="ru-RU" altLang="ru-RU" smtClean="0"/>
              <a:t>  в области охраны труда </a:t>
            </a:r>
          </a:p>
          <a:p>
            <a:pPr eaLnBrk="1" hangingPunct="1">
              <a:spcBef>
                <a:spcPct val="0"/>
              </a:spcBef>
              <a:buClr>
                <a:srgbClr val="CC0066"/>
              </a:buClr>
              <a:buFont typeface="Wingdings" pitchFamily="2" charset="2"/>
              <a:buNone/>
            </a:pPr>
            <a:r>
              <a:rPr lang="ru-RU" altLang="ru-RU" b="1" smtClean="0"/>
              <a:t>Международные нормы</a:t>
            </a:r>
            <a:r>
              <a:rPr lang="ru-RU" altLang="ru-RU" smtClean="0"/>
              <a:t> безопасности и гигиены труда имеют приоритетное значение для российского законодательства об охране труда (ст. 15 Конституции РФ)</a:t>
            </a:r>
          </a:p>
          <a:p>
            <a:pPr eaLnBrk="1" hangingPunct="1">
              <a:spcBef>
                <a:spcPct val="0"/>
              </a:spcBef>
              <a:buClr>
                <a:srgbClr val="CC0066"/>
              </a:buClr>
              <a:buFont typeface="Wingdings" pitchFamily="2" charset="2"/>
              <a:buNone/>
            </a:pPr>
            <a:r>
              <a:rPr lang="ru-RU" altLang="ru-RU" smtClean="0"/>
              <a:t>Государственные нормативные </a:t>
            </a:r>
            <a:r>
              <a:rPr lang="ru-RU" altLang="ru-RU" b="1" smtClean="0"/>
              <a:t>требования охраны труда</a:t>
            </a:r>
            <a:r>
              <a:rPr lang="ru-RU" altLang="ru-RU" smtClean="0"/>
              <a:t> определяются законодательными и нормативными правовыми актами </a:t>
            </a:r>
          </a:p>
          <a:p>
            <a:pPr eaLnBrk="1" hangingPunct="1">
              <a:spcBef>
                <a:spcPct val="0"/>
              </a:spcBef>
              <a:buClr>
                <a:srgbClr val="CC0066"/>
              </a:buClr>
              <a:buFont typeface="Wingdings" pitchFamily="2" charset="2"/>
              <a:buNone/>
            </a:pPr>
            <a:r>
              <a:rPr lang="ru-RU" altLang="ru-RU" b="1" smtClean="0"/>
              <a:t>Локальные нормативные акты организации</a:t>
            </a:r>
            <a:r>
              <a:rPr lang="ru-RU" altLang="ru-RU" smtClean="0"/>
              <a:t> устанавливают требования охраны труда для персонала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b="1" smtClean="0"/>
              <a:t>Локальный нормативный акт – </a:t>
            </a:r>
            <a:r>
              <a:rPr lang="ru-RU" altLang="ru-RU" smtClean="0"/>
              <a:t>нормативный акт, содержащий нормы трудового права, направленный на урегулирование трудовых отношений и принятый в пределах своей компетенции и распространения властных полномочий работодателем в соответствии с законами и иными нормативными правовыми актами, коллективным договором, соглашениями, политиками. </a:t>
            </a:r>
            <a:endParaRPr lang="ru-RU" altLang="ru-RU" b="1" smtClean="0"/>
          </a:p>
          <a:p>
            <a:pPr eaLnBrk="1" hangingPunct="1">
              <a:spcBef>
                <a:spcPct val="0"/>
              </a:spcBef>
              <a:buClr>
                <a:srgbClr val="CC0066"/>
              </a:buClr>
              <a:buFont typeface="Wingdings" pitchFamily="2" charset="2"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4E1D2-19B6-44CE-9B52-B87392AD7B0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smtClean="0"/>
              <a:t>ТК ст.212 на работодателя возлагаются обязанности по обеспечению безопасных условий труда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mtClean="0"/>
              <a:t>Требования охраны труда обязательны для исполнения юридическими и физическими лицами при осуществлении ими любых видов деятельности.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mtClean="0"/>
              <a:t>Обязанности по обеспечению безопасных условий труда возлагаются на работодателя. Работодатель обязан обеспечить безопасность работников, применение средств индивидуальной и коллективной защиты, соответствующие требованиям охраны труда условия труда на каждом рабочем месте; режим труда и отдыха работников; приобретение и выдачу спецодежды, обуви и других средств индивидуальной защиты, обучение безопасным методам и приемам выполнения работ по охране труда, организацию контроля за состоянием условий труда на рабочих местах, проведение аттестации рабочих мест с последующей сертификацией работ по охране труда в организации, организацию и проведение медицинских осмотров; информирование работников об условиях и охране труда на рабочих местах, о существующем риске повреждения здоровья и полагающихся средствах индивидуальной защиты и компенсациях; санитарно-бытовое и лечебно-профилактическое обслуживание работников; ознакомление работников с требованиями охраны труда (ст. 212 ТК РФ).Работодатель вправе распределять обязанности по обеспечению безопасных условий труда среди руководителей Компании, осуществляющих руководство на вверенных участках работ, в соответствии с должностными инструкциями</a:t>
            </a:r>
            <a:br>
              <a:rPr lang="ru-RU" altLang="ru-RU" smtClean="0"/>
            </a:br>
            <a:r>
              <a:rPr lang="ru-RU" altLang="ru-RU" smtClean="0"/>
              <a:t>/трудовыми договорами 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A186-683B-4232-B909-7121E2B7E734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61315-97A8-4B64-913B-1FE3BE8D55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3B1D6-276D-4794-A211-F45D6A758D01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FA54-1F09-4B74-AAC3-F8FB303D15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A7922-D6D7-4B4B-BD46-232A70140676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D4DE8-8144-4FF5-9395-CE6F7E1821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2988" y="0"/>
            <a:ext cx="7885112" cy="944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ru-RU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061CA-2E38-4E2C-B7C1-2E9A2EB29A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endParaRPr lang="ru-RU" noProof="0" smtClean="0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9F8DC-DB37-4BE8-B305-3944F317E5CC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65CF7-481D-48CB-8F12-761E6FFE17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06E7F-400E-4DA4-9DFA-5490D5D860B6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551BA-FE7F-4179-87A8-0FD5F74A57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2A461-02C6-496D-B2A6-CA135BA12657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09AEC-3731-494A-B0D5-3EB9E1F87C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2DBCF-FD31-42B3-9031-E97495E6F582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07D47-C0CD-483C-A0F1-B60BC7F1F2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DD71E-CC21-48FA-AFA1-16E10943C39F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76A67-8443-45D4-BCE4-029F7E84F7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26AE1-B81D-498A-AF6A-47E23CB452A0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6DB43-55D5-4CF8-BAE6-DE40DC4765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D72D7-8352-4AF5-B87E-EB415C9C4181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D3FBD-19A7-4186-B0EA-343A56ECE8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74E87-2779-4E85-8F32-4C06C99EE98D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1CB72-0AB5-4792-901D-A4E2B0829E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23BF3-E72E-4AC1-BCDC-9518F1E69BE5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1E34A-43E8-4E4F-BA98-4D0A64712D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13470-3986-4C08-9521-06DF01213A78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ECB02-5C91-471C-8AC9-BD8599E23F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A232A2-534D-4FAD-8426-E5C050D33E5A}" type="datetime1">
              <a:rPr lang="ru-RU"/>
              <a:pPr>
                <a:defRPr/>
              </a:pPr>
              <a:t>19.01.2017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A417FD-39E2-46DE-BE2E-E8B0F3F01C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8" r:id="rId12"/>
    <p:sldLayoutId id="2147483726" r:id="rId13"/>
    <p:sldLayoutId id="214748372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584" y="1628800"/>
            <a:ext cx="7558087" cy="2378075"/>
          </a:xfrm>
        </p:spPr>
        <p:txBody>
          <a:bodyPr/>
          <a:lstStyle/>
          <a:p>
            <a:pPr eaLnBrk="1" hangingPunct="1"/>
            <a:r>
              <a:rPr lang="ru-RU" alt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Охрана труда на производстве и в офисе</a:t>
            </a:r>
            <a:br>
              <a:rPr lang="ru-RU" alt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Обязанности работодателя и работника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260350"/>
            <a:ext cx="7488238" cy="792163"/>
          </a:xfrm>
        </p:spPr>
        <p:txBody>
          <a:bodyPr rtlCol="0">
            <a:normAutofit fontScale="90000"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500" b="1" i="1" smtClean="0">
                <a:solidFill>
                  <a:srgbClr val="0033CC"/>
                </a:solidFill>
              </a:rPr>
              <a:t>РАСПРЕДЕЛЕНИЕ ОБЯЗАННОСТЕЙ </a:t>
            </a:r>
            <a:br>
              <a:rPr lang="ru-RU" sz="2500" b="1" i="1" smtClean="0">
                <a:solidFill>
                  <a:srgbClr val="0033CC"/>
                </a:solidFill>
              </a:rPr>
            </a:br>
            <a:r>
              <a:rPr lang="ru-RU" sz="2500" b="1" i="1" smtClean="0">
                <a:solidFill>
                  <a:srgbClr val="0033CC"/>
                </a:solidFill>
              </a:rPr>
              <a:t>ОТВЕТСТВЕННОСТИ</a:t>
            </a:r>
          </a:p>
        </p:txBody>
      </p:sp>
      <p:sp>
        <p:nvSpPr>
          <p:cNvPr id="647171" name="AutoShape 3"/>
          <p:cNvSpPr>
            <a:spLocks noChangeArrowheads="1"/>
          </p:cNvSpPr>
          <p:nvPr/>
        </p:nvSpPr>
        <p:spPr bwMode="auto">
          <a:xfrm>
            <a:off x="2411760" y="1196752"/>
            <a:ext cx="3887787" cy="720725"/>
          </a:xfrm>
          <a:prstGeom prst="flowChartProcess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Руководитель</a:t>
            </a:r>
            <a:endParaRPr lang="ru-RU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47175" name="AutoShape 7"/>
          <p:cNvSpPr>
            <a:spLocks noChangeArrowheads="1"/>
          </p:cNvSpPr>
          <p:nvPr/>
        </p:nvSpPr>
        <p:spPr bwMode="auto">
          <a:xfrm>
            <a:off x="1116013" y="4581525"/>
            <a:ext cx="7127875" cy="647700"/>
          </a:xfrm>
          <a:prstGeom prst="flowChartProcess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1600" b="1">
                <a:latin typeface="Calibri" pitchFamily="34" charset="0"/>
              </a:rPr>
              <a:t>РУКОВОДИТЕЛИ, СПЕЦИАЛИСТЫ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3832225" y="385921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altLang="ru-RU" sz="1400">
              <a:latin typeface="Calibri" pitchFamily="34" charset="0"/>
            </a:endParaRPr>
          </a:p>
        </p:txBody>
      </p:sp>
      <p:sp>
        <p:nvSpPr>
          <p:cNvPr id="647177" name="AutoShape 9"/>
          <p:cNvSpPr>
            <a:spLocks noChangeArrowheads="1"/>
          </p:cNvSpPr>
          <p:nvPr/>
        </p:nvSpPr>
        <p:spPr bwMode="auto">
          <a:xfrm rot="5251005">
            <a:off x="2117725" y="3868738"/>
            <a:ext cx="936625" cy="485775"/>
          </a:xfrm>
          <a:prstGeom prst="rightArrow">
            <a:avLst>
              <a:gd name="adj1" fmla="val 50000"/>
              <a:gd name="adj2" fmla="val 48203"/>
            </a:avLst>
          </a:prstGeom>
          <a:solidFill>
            <a:srgbClr val="FF9933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647178" name="AutoShape 10"/>
          <p:cNvSpPr>
            <a:spLocks noChangeArrowheads="1"/>
          </p:cNvSpPr>
          <p:nvPr/>
        </p:nvSpPr>
        <p:spPr bwMode="auto">
          <a:xfrm>
            <a:off x="6443663" y="3644900"/>
            <a:ext cx="485775" cy="936625"/>
          </a:xfrm>
          <a:prstGeom prst="downArrow">
            <a:avLst>
              <a:gd name="adj1" fmla="val 50000"/>
              <a:gd name="adj2" fmla="val 48203"/>
            </a:avLst>
          </a:prstGeom>
          <a:solidFill>
            <a:srgbClr val="FF9933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>
              <a:latin typeface="Calibri" pitchFamily="34" charset="0"/>
            </a:endParaRPr>
          </a:p>
        </p:txBody>
      </p:sp>
      <p:sp>
        <p:nvSpPr>
          <p:cNvPr id="647179" name="AutoShape 11"/>
          <p:cNvSpPr>
            <a:spLocks noChangeArrowheads="1"/>
          </p:cNvSpPr>
          <p:nvPr/>
        </p:nvSpPr>
        <p:spPr bwMode="auto">
          <a:xfrm>
            <a:off x="4140200" y="1916113"/>
            <a:ext cx="485775" cy="792162"/>
          </a:xfrm>
          <a:prstGeom prst="downArrow">
            <a:avLst>
              <a:gd name="adj1" fmla="val 50000"/>
              <a:gd name="adj2" fmla="val 4076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>
              <a:latin typeface="Calibri" pitchFamily="34" charset="0"/>
            </a:endParaRPr>
          </a:p>
        </p:txBody>
      </p:sp>
      <p:sp>
        <p:nvSpPr>
          <p:cNvPr id="647182" name="Rectangle 14"/>
          <p:cNvSpPr>
            <a:spLocks noChangeArrowheads="1"/>
          </p:cNvSpPr>
          <p:nvPr/>
        </p:nvSpPr>
        <p:spPr bwMode="auto">
          <a:xfrm>
            <a:off x="1331913" y="2708275"/>
            <a:ext cx="65532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1600" b="1">
                <a:latin typeface="Calibri" pitchFamily="34" charset="0"/>
              </a:rPr>
              <a:t>РАСПРЕДЕЛЕНИЕ ОБЯЗАННОСТЕЙ И ОТВЕТСТВЕННОСТИ</a:t>
            </a:r>
          </a:p>
          <a:p>
            <a:pPr algn="ctr"/>
            <a:r>
              <a:rPr lang="ru-RU" altLang="ru-RU" sz="1600" b="1">
                <a:latin typeface="Calibri" pitchFamily="34" charset="0"/>
              </a:rPr>
              <a:t>ПО БЕЗОПАСНОСТИ ТРУДА</a:t>
            </a:r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4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4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4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4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0"/>
                                        <p:tgtEl>
                                          <p:spTgt spid="6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/>
      <p:bldP spid="647171" grpId="0" animBg="1"/>
      <p:bldP spid="647175" grpId="0" animBg="1"/>
      <p:bldP spid="647177" grpId="0" animBg="1"/>
      <p:bldP spid="647178" grpId="0" animBg="1"/>
      <p:bldP spid="647179" grpId="0" animBg="1"/>
      <p:bldP spid="6471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400" smtClean="0"/>
              <a:t>Обязанности работодателя по обеспечению безопасных условий и охраны труда </a:t>
            </a:r>
          </a:p>
        </p:txBody>
      </p:sp>
      <p:sp>
        <p:nvSpPr>
          <p:cNvPr id="14339" name="TextBox 28"/>
          <p:cNvSpPr txBox="1">
            <a:spLocks noChangeArrowheads="1"/>
          </p:cNvSpPr>
          <p:nvPr/>
        </p:nvSpPr>
        <p:spPr bwMode="auto">
          <a:xfrm>
            <a:off x="1030288" y="1201738"/>
            <a:ext cx="7485062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2800" dirty="0">
                <a:latin typeface="Calibri" pitchFamily="34" charset="0"/>
              </a:rPr>
              <a:t>На работодателя возложено:</a:t>
            </a:r>
          </a:p>
          <a:p>
            <a:endParaRPr lang="ru-RU" altLang="ru-RU" sz="2800" dirty="0">
              <a:latin typeface="Calibri" pitchFamily="34" charset="0"/>
            </a:endParaRPr>
          </a:p>
          <a:p>
            <a:pPr>
              <a:lnSpc>
                <a:spcPts val="2500"/>
              </a:lnSpc>
            </a:pPr>
            <a:r>
              <a:rPr lang="ru-RU" altLang="ru-RU" sz="2400" dirty="0">
                <a:latin typeface="Calibri" pitchFamily="34" charset="0"/>
              </a:rPr>
              <a:t>22</a:t>
            </a:r>
            <a:r>
              <a:rPr lang="ru-RU" altLang="ru-RU" dirty="0">
                <a:latin typeface="Calibri" pitchFamily="34" charset="0"/>
              </a:rPr>
              <a:t> </a:t>
            </a:r>
            <a:r>
              <a:rPr lang="ru-RU" altLang="ru-RU" sz="1600" dirty="0">
                <a:latin typeface="Calibri" pitchFamily="34" charset="0"/>
              </a:rPr>
              <a:t>обязанности по обеспечению безопасных условий и охраны труда.</a:t>
            </a:r>
          </a:p>
          <a:p>
            <a:pPr>
              <a:lnSpc>
                <a:spcPts val="2500"/>
              </a:lnSpc>
            </a:pPr>
            <a:r>
              <a:rPr lang="ru-RU" altLang="ru-RU" sz="1600" dirty="0">
                <a:latin typeface="Calibri" pitchFamily="34" charset="0"/>
              </a:rPr>
              <a:t>На службу Охраны труда возлагается </a:t>
            </a:r>
            <a:r>
              <a:rPr lang="ru-RU" altLang="ru-RU" sz="2400" dirty="0">
                <a:latin typeface="Calibri" pitchFamily="34" charset="0"/>
              </a:rPr>
              <a:t>32</a:t>
            </a:r>
            <a:r>
              <a:rPr lang="ru-RU" altLang="ru-RU" dirty="0">
                <a:latin typeface="Calibri" pitchFamily="34" charset="0"/>
              </a:rPr>
              <a:t> </a:t>
            </a:r>
            <a:r>
              <a:rPr lang="ru-RU" altLang="ru-RU" sz="1600" dirty="0">
                <a:latin typeface="Calibri" pitchFamily="34" charset="0"/>
              </a:rPr>
              <a:t>обязанности,</a:t>
            </a:r>
          </a:p>
          <a:p>
            <a:pPr>
              <a:lnSpc>
                <a:spcPts val="2500"/>
              </a:lnSpc>
            </a:pPr>
            <a:r>
              <a:rPr lang="ru-RU" altLang="ru-RU" sz="1600" dirty="0">
                <a:latin typeface="Calibri" pitchFamily="34" charset="0"/>
              </a:rPr>
              <a:t>которые содержат в себе </a:t>
            </a:r>
            <a:r>
              <a:rPr lang="ru-RU" altLang="ru-RU" sz="2400" dirty="0">
                <a:latin typeface="Calibri" pitchFamily="34" charset="0"/>
              </a:rPr>
              <a:t>41</a:t>
            </a:r>
            <a:r>
              <a:rPr lang="ru-RU" altLang="ru-RU" dirty="0">
                <a:latin typeface="Calibri" pitchFamily="34" charset="0"/>
              </a:rPr>
              <a:t> </a:t>
            </a:r>
            <a:r>
              <a:rPr lang="ru-RU" altLang="ru-RU" sz="1600" dirty="0">
                <a:latin typeface="Calibri" pitchFamily="34" charset="0"/>
              </a:rPr>
              <a:t>функцию, состоящую из</a:t>
            </a:r>
          </a:p>
          <a:p>
            <a:pPr>
              <a:lnSpc>
                <a:spcPts val="2500"/>
              </a:lnSpc>
            </a:pPr>
            <a:r>
              <a:rPr lang="ru-RU" altLang="ru-RU" sz="2400" dirty="0">
                <a:latin typeface="Calibri" pitchFamily="34" charset="0"/>
              </a:rPr>
              <a:t>250</a:t>
            </a:r>
            <a:r>
              <a:rPr lang="ru-RU" altLang="ru-RU" dirty="0">
                <a:latin typeface="Calibri" pitchFamily="34" charset="0"/>
              </a:rPr>
              <a:t> </a:t>
            </a:r>
            <a:r>
              <a:rPr lang="ru-RU" altLang="ru-RU" sz="1600" dirty="0">
                <a:latin typeface="Calibri" pitchFamily="34" charset="0"/>
              </a:rPr>
              <a:t>операций. </a:t>
            </a:r>
          </a:p>
          <a:p>
            <a:endParaRPr lang="ru-RU" altLang="ru-RU" dirty="0">
              <a:latin typeface="Calibri" pitchFamily="34" charset="0"/>
            </a:endParaRPr>
          </a:p>
          <a:p>
            <a:endParaRPr lang="ru-RU" altLang="ru-RU" dirty="0">
              <a:latin typeface="Calibri" pitchFamily="34" charset="0"/>
            </a:endParaRPr>
          </a:p>
        </p:txBody>
      </p:sp>
      <p:pic>
        <p:nvPicPr>
          <p:cNvPr id="14340" name="Рисунок 29" descr="373_phot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" y="4292600"/>
            <a:ext cx="43561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Рисунок 30" descr="stress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8763" y="4268788"/>
            <a:ext cx="3203575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6248400" y="6381750"/>
            <a:ext cx="27432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ChangeArrowheads="1"/>
          </p:cNvSpPr>
          <p:nvPr/>
        </p:nvSpPr>
        <p:spPr bwMode="auto">
          <a:xfrm>
            <a:off x="447675" y="1700213"/>
            <a:ext cx="8301038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ru-RU" altLang="ru-RU" sz="2400" b="1">
              <a:latin typeface="Calibri" pitchFamily="34" charset="0"/>
            </a:endParaRPr>
          </a:p>
        </p:txBody>
      </p:sp>
      <p:sp>
        <p:nvSpPr>
          <p:cNvPr id="16387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400" b="1" i="1" smtClean="0">
                <a:latin typeface="Times New Roman" pitchFamily="18" charset="0"/>
              </a:rPr>
              <a:t>ОБЯЗАННОСТИ РАБОТОДАТЕЛЯ </a:t>
            </a:r>
            <a:br>
              <a:rPr lang="ru-RU" altLang="ru-RU" sz="2400" b="1" i="1" smtClean="0">
                <a:latin typeface="Times New Roman" pitchFamily="18" charset="0"/>
              </a:rPr>
            </a:br>
            <a:r>
              <a:rPr lang="ru-RU" altLang="ru-RU" sz="2400" b="1" i="1" smtClean="0">
                <a:latin typeface="Times New Roman" pitchFamily="18" charset="0"/>
              </a:rPr>
              <a:t>В СФЕРЕ ОХРАНЫ ТРУДА</a:t>
            </a:r>
          </a:p>
        </p:txBody>
      </p:sp>
      <p:sp>
        <p:nvSpPr>
          <p:cNvPr id="55313" name="Rectangle 17"/>
          <p:cNvSpPr>
            <a:spLocks noChangeAspect="1" noChangeArrowheads="1"/>
          </p:cNvSpPr>
          <p:nvPr/>
        </p:nvSpPr>
        <p:spPr bwMode="auto">
          <a:xfrm>
            <a:off x="468313" y="1443038"/>
            <a:ext cx="8207375" cy="529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975" indent="-180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	Согласно ст. 212 Трудового Кодекса РФ работодатель обязан обеспечить:  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7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безопасность работников</a:t>
            </a:r>
            <a:r>
              <a:rPr lang="ru-RU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при эксплуатации зданий, сооружений, оборудования, осуществлении технологических процессов;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соответствующие требованиям охраны труда </a:t>
            </a:r>
            <a:r>
              <a:rPr lang="ru-RU" sz="17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условия труда на каждом рабочем месте</a:t>
            </a:r>
            <a:r>
              <a:rPr lang="ru-RU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;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режим труда и отдыха работников в соответствии с трудовым законодательством и иными нормативными правовыми актами, содержащими нормы трудового права;  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7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обучение</a:t>
            </a:r>
            <a:r>
              <a:rPr lang="ru-RU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безопасным методам и приемам выполнения работ и оказанию первой помощи пострадавшим на производстве, проведение инструктажа по охране труда, стажировки на рабочем месте и проверки знания требований охраны труда;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недопущение к работе лиц, не прошедших в установленном порядке обучение и инструктаж по охране труда, стажировку и проверку знаний требований охраны труда;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7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проведение </a:t>
            </a:r>
            <a:r>
              <a:rPr lang="ru-RU" sz="17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специальной оценки условий труда</a:t>
            </a:r>
            <a:r>
              <a:rPr lang="ru-RU" sz="1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;</a:t>
            </a:r>
            <a:endParaRPr lang="ru-RU" sz="17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в случаях, предусмотренных трудовым законодательством и иными нормативными правовыми актами, содержащими нормы трудового права, </a:t>
            </a:r>
            <a:r>
              <a:rPr lang="ru-RU" sz="17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организовывать проведение за счет собственных средств обязательных предварительных</a:t>
            </a:r>
            <a:r>
              <a:rPr lang="ru-RU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(при поступлении на работу) </a:t>
            </a:r>
            <a:r>
              <a:rPr lang="ru-RU" sz="17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и периодических</a:t>
            </a:r>
            <a:r>
              <a:rPr lang="ru-RU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(в течение трудовой деятельности) </a:t>
            </a:r>
            <a:r>
              <a:rPr lang="ru-RU" sz="17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медицинских осмотров</a:t>
            </a:r>
            <a:r>
              <a:rPr lang="ru-RU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(обследований)</a:t>
            </a:r>
            <a:r>
              <a:rPr lang="ru-RU" sz="1700" dirty="0">
                <a:latin typeface="Times New Roman" pitchFamily="18" charset="0"/>
                <a:cs typeface="+mn-cs"/>
              </a:rPr>
              <a:t> 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248400" y="6381750"/>
            <a:ext cx="27432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5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5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5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5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5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5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5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5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5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5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5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52413"/>
            <a:ext cx="7885113" cy="944562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ru-RU" alt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Обязанности специалиста по охране </a:t>
            </a:r>
            <a:br>
              <a:rPr lang="ru-RU" alt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труда в организации</a:t>
            </a:r>
          </a:p>
        </p:txBody>
      </p:sp>
      <p:sp>
        <p:nvSpPr>
          <p:cNvPr id="15363" name="TextBox 28"/>
          <p:cNvSpPr txBox="1">
            <a:spLocks noChangeArrowheads="1"/>
          </p:cNvSpPr>
          <p:nvPr/>
        </p:nvSpPr>
        <p:spPr bwMode="auto">
          <a:xfrm>
            <a:off x="179388" y="1274763"/>
            <a:ext cx="878522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Разработка и внедрение документации, соответствующей нормативным требованиям ТК РФ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Обеспечение безопасной организации и осуществления деятельности Компании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Контроль за надлежащим исполнением предписаний государственных органов </a:t>
            </a:r>
            <a:br>
              <a:rPr lang="ru-RU" altLang="ru-RU" sz="1400" dirty="0">
                <a:latin typeface="Calibri" pitchFamily="34" charset="0"/>
              </a:rPr>
            </a:br>
            <a:r>
              <a:rPr lang="ru-RU" altLang="ru-RU" sz="1400" dirty="0">
                <a:latin typeface="Calibri" pitchFamily="34" charset="0"/>
              </a:rPr>
              <a:t>и руководителя Компании в области охраны труда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Контроль за организацией обучения сотрудников по охране труда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Обучение сотрудников требованиям охраны труда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Организация и проведение медосмотров в Компании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Подготовка и организация проведения аттестации рабочих мест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Обработка результатов аттестации рабочих мест и разработка мероприятий </a:t>
            </a:r>
            <a:br>
              <a:rPr lang="ru-RU" altLang="ru-RU" sz="1400" dirty="0">
                <a:latin typeface="Calibri" pitchFamily="34" charset="0"/>
              </a:rPr>
            </a:br>
            <a:r>
              <a:rPr lang="ru-RU" altLang="ru-RU" sz="1400" dirty="0">
                <a:latin typeface="Calibri" pitchFamily="34" charset="0"/>
              </a:rPr>
              <a:t>по результатам аттестации рабочих мест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Обеспечение работников специальной одеждой, специальной обувью </a:t>
            </a:r>
            <a:br>
              <a:rPr lang="ru-RU" altLang="ru-RU" sz="1400" dirty="0">
                <a:latin typeface="Calibri" pitchFamily="34" charset="0"/>
              </a:rPr>
            </a:br>
            <a:r>
              <a:rPr lang="ru-RU" altLang="ru-RU" sz="1400" dirty="0">
                <a:latin typeface="Calibri" pitchFamily="34" charset="0"/>
              </a:rPr>
              <a:t>и другими средствами индивидуальной защиты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Полное сопровождение и ведение документации при несчастном случае в Компании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Консультирование по вопросам взаимодействия с контролирующими государственными органами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Постоянный аудит разработанной документации в Компании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Обеспечение доступа к постоянно обновляющейся информационной базе</a:t>
            </a:r>
          </a:p>
          <a:p>
            <a:pPr marL="179388" indent="-179388">
              <a:spcBef>
                <a:spcPts val="7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ru-RU" altLang="ru-RU" sz="1400" dirty="0">
                <a:latin typeface="Calibri" pitchFamily="34" charset="0"/>
              </a:rPr>
              <a:t>Внедрение трехступенчатого контроля за исполнением требований охраны труда в Компании</a:t>
            </a:r>
          </a:p>
          <a:p>
            <a:pPr marL="179388" indent="-179388">
              <a:spcBef>
                <a:spcPts val="700"/>
              </a:spcBef>
            </a:pPr>
            <a:endParaRPr lang="ru-RU" altLang="ru-RU" sz="1400" dirty="0">
              <a:latin typeface="Calibri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48400" y="6165850"/>
            <a:ext cx="27432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0" y="-46166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МЕДИЦИНСКИЕ ОСМОТРЫ РАБОТНИКОВ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Работодатель обязан помнить, что он не имеет право нанести вред здоровью работника.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Обязанности по организации проведения обязательных предварительных и периодических медицинских осмотров работников возлагается на работодателя.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Обязательные предварительные медицинские осмотры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работники обязаны проходить при поступлении на работу,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 периодические медицинские осмотры –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течении трудовой деятельности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Целью предварительных медицинских осмотров (обследований) при поступлении на работу является определение соответствия состояния здоровья работников поручаемой им работе, а также с целью раннего выявления и профилактики заболевания. Обязательному предварительному обследованию при заключении трудового договора подлежат лица не достигшие возраста 18 лет, независимо от того какую работу он будет выполнять.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Лица, не достигшие возраста 21 года, проходят периодические медицинские осмотры ежегодно (ст. 213 ТК РФ).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Работники пищевой промышленности, общественного питания и торговли, водопроводных сооружений, лечебно-профилактических и детских учреждений проходят обследования в целях охраны здоровья населения, предупреждения возникновения и распространения заболеваний.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Организация и проведение медицинских осмотров в настоящее время регламентируется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приказом Министерства здравоохранения и социального развития РФ от 12 апреля 2011 г. № 302 н.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pPr eaLnBrk="1" hangingPunct="1"/>
            <a:r>
              <a:rPr lang="ru-RU" altLang="ru-RU" sz="2400" b="1" i="1" smtClean="0">
                <a:latin typeface="Times New Roman" pitchFamily="18" charset="0"/>
              </a:rPr>
              <a:t>ОБЯЗАННОСТИ РАБОТНИКА В ОБЛАСТИ ОХРАНЫ ТРУДА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11188" y="1687513"/>
            <a:ext cx="8064500" cy="529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0975" indent="-180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Согласно ст.21 Трудового Кодекса РФ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соблюдать требования охраны труда;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endParaRPr 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правильно применять средства индивидуальной и коллективной защиты;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endParaRPr 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6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проходить обучение безопасным</a:t>
            </a: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методам и приемам выполнения работ и оказанию первой помощи пострадавшим на производстве, инструктаж по охране труда, стажировку на рабочем месте, проверку знаний требований охраны труда;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endParaRPr 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немедленно </a:t>
            </a:r>
            <a:r>
              <a:rPr lang="ru-RU" sz="16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извещать своего непосредственного или вышестоящего руководителя о</a:t>
            </a: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любой ситуации, угрожающей жизни и здоровью людей, о каждом </a:t>
            </a:r>
            <a:r>
              <a:rPr lang="ru-RU" sz="16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несчастном случае</a:t>
            </a: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, происшедшем на производстве, или об ухудшении состояния своего здоровья, в том числе о проявлении признаков острого профессионального заболевания (отравления);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endParaRPr 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Wingdings" pitchFamily="2" charset="2"/>
              <a:buChar char="v"/>
              <a:defRPr/>
            </a:pPr>
            <a:r>
              <a:rPr lang="ru-RU" sz="16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проходить обязательные предварительные</a:t>
            </a: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(при поступлении на работу) </a:t>
            </a:r>
            <a:r>
              <a:rPr lang="ru-RU" sz="16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и периодические</a:t>
            </a: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(в течение трудовой деятельности) </a:t>
            </a:r>
            <a:r>
              <a:rPr lang="ru-RU" sz="16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медицинские осмотры</a:t>
            </a: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(обследования), а также проходить внеочередные медицинские осмотры (обследования) по направлению работодателя в случаях, предусмотренных настоящим Кодексом и иными федеральными законами.</a:t>
            </a:r>
          </a:p>
          <a:p>
            <a:pPr marL="180975" indent="-180975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endParaRPr 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248400" y="6308725"/>
            <a:ext cx="2743200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7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7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7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800" decel="100000" fill="hold"/>
                                        <p:tgtEl>
                                          <p:spTgt spid="57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7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7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57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7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7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800" decel="100000" fill="hold"/>
                                        <p:tgtEl>
                                          <p:spTgt spid="57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73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73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0" decel="100000" fill="hold"/>
                                        <p:tgtEl>
                                          <p:spTgt spid="573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82763"/>
            <a:ext cx="7570788" cy="45259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rgbClr val="336600"/>
              </a:buClr>
              <a:buFontTx/>
              <a:buNone/>
            </a:pPr>
            <a:r>
              <a:rPr lang="ru-RU" altLang="ru-RU" sz="1800" smtClean="0">
                <a:latin typeface="Times New Roman" pitchFamily="18" charset="0"/>
              </a:rPr>
              <a:t>Согласно ст. 22 ТК РФ  </a:t>
            </a:r>
            <a:r>
              <a:rPr lang="ru-RU" altLang="ru-RU" sz="1800" b="1" smtClean="0">
                <a:latin typeface="Times New Roman" pitchFamily="18" charset="0"/>
              </a:rPr>
              <a:t>работодатель вправе</a:t>
            </a:r>
            <a:r>
              <a:rPr lang="ru-RU" altLang="ru-RU" sz="1800" smtClean="0">
                <a:latin typeface="Times New Roman" pitchFamily="18" charset="0"/>
              </a:rPr>
              <a:t>: 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800" smtClean="0">
                <a:latin typeface="Times New Roman" pitchFamily="18" charset="0"/>
              </a:rPr>
              <a:t>заключать, изменять и расторгать трудовые договоры с работниками в порядке и на условиях, которые установлены ТК РФ, иными федеральными законами;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800" smtClean="0">
                <a:latin typeface="Times New Roman" pitchFamily="18" charset="0"/>
              </a:rPr>
              <a:t>вести коллективные переговоры и заключать коллективные договоры;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800" smtClean="0">
                <a:latin typeface="Times New Roman" pitchFamily="18" charset="0"/>
              </a:rPr>
              <a:t>поощрять работников за добросовестный эффективный труд;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800" smtClean="0">
                <a:latin typeface="Times New Roman" pitchFamily="18" charset="0"/>
              </a:rPr>
              <a:t>выполнять установленные нормы труда;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800" smtClean="0">
                <a:latin typeface="Times New Roman" pitchFamily="18" charset="0"/>
              </a:rPr>
              <a:t>требовать от работников исполнения ими трудовых обязанностей и бережного отношения к имуществу работодателя и других работников, соблюдения правил внутреннего распорядка организации;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800" smtClean="0">
                <a:latin typeface="Times New Roman" pitchFamily="18" charset="0"/>
              </a:rPr>
              <a:t>привлекать работников к дисциплинарной и материальной ответственности в порядке, установленном ТК РФ, иными федеральными законами;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800" smtClean="0">
                <a:latin typeface="Times New Roman" pitchFamily="18" charset="0"/>
              </a:rPr>
              <a:t>принимать локальные нормативные акты;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800" smtClean="0">
                <a:latin typeface="Times New Roman" pitchFamily="18" charset="0"/>
              </a:rPr>
              <a:t>создавать объединения работодателей в целях представительства и защиты своих интересов и вступать в них.</a:t>
            </a:r>
          </a:p>
          <a:p>
            <a:pPr eaLnBrk="1" hangingPunct="1">
              <a:buFontTx/>
              <a:buNone/>
            </a:pPr>
            <a:endParaRPr lang="ru-RU" altLang="ru-RU" sz="2800" b="1" smtClean="0"/>
          </a:p>
        </p:txBody>
      </p:sp>
      <p:sp>
        <p:nvSpPr>
          <p:cNvPr id="1843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400" b="1" i="1" smtClean="0">
                <a:latin typeface="Times New Roman" pitchFamily="18" charset="0"/>
              </a:rPr>
              <a:t>ПРАВА РАБОТОДАТЕЛЯ</a:t>
            </a:r>
            <a:r>
              <a:rPr lang="ru-RU" altLang="ru-RU" smtClean="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8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8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8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773238"/>
            <a:ext cx="8002587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336600"/>
              </a:buClr>
              <a:buFont typeface="Wingdings" pitchFamily="2" charset="2"/>
              <a:buNone/>
            </a:pPr>
            <a:r>
              <a:rPr lang="ru-RU" altLang="ru-RU" sz="1600" smtClean="0">
                <a:latin typeface="Times New Roman" pitchFamily="18" charset="0"/>
              </a:rPr>
              <a:t>Согласно ст. 219 ТК РФ  </a:t>
            </a:r>
            <a:r>
              <a:rPr lang="ru-RU" altLang="ru-RU" sz="1600" b="1" smtClean="0">
                <a:latin typeface="Times New Roman" pitchFamily="18" charset="0"/>
              </a:rPr>
              <a:t>работник имеет право на:</a:t>
            </a:r>
            <a:endParaRPr lang="ru-RU" altLang="ru-RU" sz="1600" b="1" smtClean="0">
              <a:solidFill>
                <a:srgbClr val="CC33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600" u="sng" smtClean="0">
                <a:latin typeface="Times New Roman" pitchFamily="18" charset="0"/>
              </a:rPr>
              <a:t>рабочее место, соответствующее условиям</a:t>
            </a:r>
            <a:r>
              <a:rPr lang="ru-RU" altLang="ru-RU" sz="1600" smtClean="0">
                <a:latin typeface="Times New Roman" pitchFamily="18" charset="0"/>
              </a:rPr>
              <a:t>, предусмотренным государственными требованиям безопасности труда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600" smtClean="0">
                <a:latin typeface="Times New Roman" pitchFamily="18" charset="0"/>
              </a:rPr>
              <a:t> </a:t>
            </a:r>
            <a:r>
              <a:rPr lang="ru-RU" altLang="ru-RU" sz="1600" u="sng" smtClean="0">
                <a:latin typeface="Times New Roman" pitchFamily="18" charset="0"/>
              </a:rPr>
              <a:t>полную достоверную информацию об условиях труда</a:t>
            </a:r>
            <a:r>
              <a:rPr lang="ru-RU" altLang="ru-RU" sz="1600" smtClean="0">
                <a:latin typeface="Times New Roman" pitchFamily="18" charset="0"/>
              </a:rPr>
              <a:t> и требованиях охраны на рабочем месте, обучение безопасным методам и приемам работы;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600" u="sng" smtClean="0">
                <a:latin typeface="Times New Roman" pitchFamily="18" charset="0"/>
              </a:rPr>
              <a:t>возмещение вреда, причиненного работнику</a:t>
            </a:r>
            <a:r>
              <a:rPr lang="ru-RU" altLang="ru-RU" sz="1600" smtClean="0">
                <a:latin typeface="Times New Roman" pitchFamily="18" charset="0"/>
              </a:rPr>
              <a:t> в связи с исполнением им трудовых обязанностей, личное участие или участие через своих представителей в рассмотрении вопросов, связанных с расследованием происшедшего с ним несчастного случая на производстве или профессионального заболевания;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600" u="sng" smtClean="0">
                <a:latin typeface="Times New Roman" pitchFamily="18" charset="0"/>
              </a:rPr>
              <a:t>обязательное социальное страхование.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600" smtClean="0">
                <a:latin typeface="Times New Roman" pitchFamily="18" charset="0"/>
              </a:rPr>
              <a:t>отказ от выполнения работ в случае возникновения опасности для его жизни и здоровья вследствие нарушения требований охраны труда, за исключением случаев, предусмотренных федеральными законами, до устранения такой опасности;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600" u="sng" smtClean="0">
                <a:latin typeface="Times New Roman" pitchFamily="18" charset="0"/>
              </a:rPr>
              <a:t>обеспечение средствами индивидуальной и коллективной защиты</a:t>
            </a:r>
            <a:r>
              <a:rPr lang="ru-RU" altLang="ru-RU" sz="1600" smtClean="0">
                <a:latin typeface="Times New Roman" pitchFamily="18" charset="0"/>
              </a:rPr>
              <a:t> в соответствии с требованиями охраны труда за счет средств работодателя;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600" u="sng" smtClean="0">
                <a:latin typeface="Times New Roman" pitchFamily="18" charset="0"/>
              </a:rPr>
              <a:t>периодический/предварительный медицинский осмотр</a:t>
            </a:r>
            <a:r>
              <a:rPr lang="ru-RU" altLang="ru-RU" sz="1600" smtClean="0">
                <a:latin typeface="Times New Roman" pitchFamily="18" charset="0"/>
              </a:rPr>
              <a:t> (обследование) с сохранением за ним места работы (должности) и среднего заработка во время прохождения указанного медицинского осмотра (обследования);</a:t>
            </a:r>
          </a:p>
          <a:p>
            <a:pPr algn="just" eaLnBrk="1" hangingPunct="1">
              <a:lnSpc>
                <a:spcPct val="80000"/>
              </a:lnSpc>
              <a:buClr>
                <a:srgbClr val="008000"/>
              </a:buClr>
              <a:buFont typeface="Wingdings" pitchFamily="2" charset="2"/>
              <a:buChar char="v"/>
            </a:pPr>
            <a:r>
              <a:rPr lang="ru-RU" altLang="ru-RU" sz="1600" smtClean="0">
                <a:latin typeface="Times New Roman" pitchFamily="18" charset="0"/>
              </a:rPr>
              <a:t>компенсации, если он занят на тяжелых работах, работах с вредными и (или) опасными условиями труда.</a:t>
            </a:r>
          </a:p>
          <a:p>
            <a:pPr eaLnBrk="1" hangingPunct="1">
              <a:lnSpc>
                <a:spcPct val="120000"/>
              </a:lnSpc>
            </a:pPr>
            <a:endParaRPr lang="ru-RU" altLang="ru-RU" sz="1600" b="1" smtClean="0"/>
          </a:p>
        </p:txBody>
      </p:sp>
      <p:sp>
        <p:nvSpPr>
          <p:cNvPr id="1945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400" b="1" i="1" smtClean="0">
                <a:latin typeface="Times New Roman" pitchFamily="18" charset="0"/>
              </a:rPr>
              <a:t>ПРАВА РАБОТНИКА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0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0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0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0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0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0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0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0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0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0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0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0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0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0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0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0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656184"/>
          </a:xfrm>
        </p:spPr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+mj-ea"/>
                <a:cs typeface="Arial" panose="020B0604020202020204" pitchFamily="34" charset="0"/>
              </a:rPr>
              <a:t>СИСТЕМА УПРАВЛЕНИЯ ОХРАНОЙ ТРУДА</a:t>
            </a:r>
            <a:endParaRPr lang="ru-RU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1"/>
          <p:cNvSpPr txBox="1">
            <a:spLocks/>
          </p:cNvSpPr>
          <p:nvPr/>
        </p:nvSpPr>
        <p:spPr bwMode="auto">
          <a:xfrm>
            <a:off x="1219200" y="256192"/>
            <a:ext cx="7731618" cy="5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СИСТЕМА УПРАВЛЕНИЯ ОХРАНОЙ ТРУДА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22148" y="1119942"/>
            <a:ext cx="812867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Работодатель обязан обеспечить (ст. 212 ТК РФ):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ru-RU" alt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создание и функционирование системы управления охраной труда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Приказ Минтруда России от 19 августа 2016 г. №438н «Об утверждении Типового положения о системе управления охраной труда»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Необходимо отразить распределение обязанностей и ответственности работодателя, должностных лиц организации в области охраны труда для всех уровней управления (бригада, участок цех, филиал, организация и др.).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Распределение обязанностей по охране труда на всех уровнях управления, включая вспомогательные службы, должны оформляться документально локальными нормативными актами и фиксироваться в трудовых договорах руководителей и должностных лиц и (или) должностных инструкциях.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ru-RU" altLang="ru-RU" sz="1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0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468313" y="3500438"/>
            <a:ext cx="4038600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ru-RU" altLang="ru-RU" sz="2400">
              <a:latin typeface="Calibri" pitchFamily="34" charset="0"/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395288" y="3933825"/>
            <a:ext cx="403860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ru-RU" altLang="ru-RU" sz="2400">
              <a:latin typeface="Calibri" pitchFamily="34" charset="0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395288" y="4005263"/>
            <a:ext cx="4038600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ru-RU" altLang="ru-RU" sz="2400">
              <a:latin typeface="Calibri" pitchFamily="34" charset="0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468313" y="4005263"/>
            <a:ext cx="4038600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ru-RU" altLang="ru-RU" sz="2400">
              <a:latin typeface="Calibri" pitchFamily="34" charset="0"/>
            </a:endParaRP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251520" y="260648"/>
            <a:ext cx="8713787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Охрана </a:t>
            </a:r>
            <a:r>
              <a:rPr lang="ru-RU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труда</a:t>
            </a:r>
            <a:r>
              <a:rPr lang="ru-RU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система сохранения жизни и здоровья работников в процессе трудовой деятельности, включающая в себя </a:t>
            </a:r>
            <a:r>
              <a:rPr lang="ru-RU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правовые,</a:t>
            </a:r>
            <a:r>
              <a:rPr lang="ru-RU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социально-экономические, организационно-технические, санитарно-гигиенические, лечебно-профилактические, реабилитационные и иные мероприятия</a:t>
            </a:r>
            <a:endParaRPr lang="ru-RU" sz="20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251520" y="2492896"/>
            <a:ext cx="8640763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МЕРОПРИЯТИЯ, составляющие систему управления охраной труда (СУОТ):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b="1" i="1" u="sng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правовые</a:t>
            </a: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  </a:t>
            </a: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-Конституция, федеральные законы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  </a:t>
            </a: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-локальные нормативные акты , принимаемые в организациях и т.д.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социально-экономические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 -компенсации и льготы, обязательное социальное страхование и т.д.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организационно-технические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 </a:t>
            </a: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- организация службы охраны труда, обучение  руководителей и персонала, аттестация рабочих мест, идентификация рисков и т.д.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санитарно-гигиенические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лечебно-профилактические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 </a:t>
            </a:r>
            <a:r>
              <a:rPr lang="ru-RU" sz="20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реабилитационные</a:t>
            </a:r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11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4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4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4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30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4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4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440"/>
                            </p:stCondLst>
                            <p:childTnLst>
                              <p:par>
                                <p:cTn id="43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4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4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4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4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4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44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74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44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74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44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74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1"/>
          <p:cNvSpPr txBox="1">
            <a:spLocks/>
          </p:cNvSpPr>
          <p:nvPr/>
        </p:nvSpPr>
        <p:spPr bwMode="auto">
          <a:xfrm>
            <a:off x="1219200" y="256192"/>
            <a:ext cx="7731618" cy="49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СИСТЕМА УПРАВЛЕНИЯ ОХРАНОЙ ТРУДА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22148" y="1119942"/>
            <a:ext cx="812867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Структура Типового положения о СУОТ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Раздел 1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 «Общие положения»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Раздел 2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 «Политика работодателя в области охраны труда»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Раздел 3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 «Цели работодателя в области охраны труда»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Раздел 4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 «Обеспечение функционирования СУОТ (распределение обязанностей в сфере охраны труда между должностными лицами работодателя)»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Раздел 5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 «Процедуры, направленные на достижение целей работодателя в области охраны труда»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Раздел 6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 «Планирование мероприятий при реализации процедур»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Раздел 7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 «Контроль функционирования системы управления охраной труда и мониторинг реализации процедур»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Раздел 8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«Планирование улучшений функционирования системы управления охраной труда»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Раздел 9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 «Реагирование на аварии, несчастные случаи и профессиональные заболевания»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Раздел 10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«Управление документами системы управления охраной труда»</a:t>
            </a:r>
            <a:endParaRPr kumimoji="0" lang="ru-RU" altLang="ru-RU" sz="1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39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звание 1"/>
          <p:cNvSpPr txBox="1">
            <a:spLocks/>
          </p:cNvSpPr>
          <p:nvPr/>
        </p:nvSpPr>
        <p:spPr bwMode="auto">
          <a:xfrm>
            <a:off x="1219200" y="256192"/>
            <a:ext cx="7731618" cy="49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СИСТЕМА УПРАВЛЕНИЯ ОХРАНОЙ ТРУДА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2520" y="1806287"/>
            <a:ext cx="894521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В положение о СУОТ с учетом специфики деятельности работодателя включаются следующие разделы (подразделы):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а) политика работодателя в области охраны труда;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б) цели работодателя в области охраны труда;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в) обеспечение функционирования СУОТ (распределение обязанностей в сфере охраны труда между должностными лицами работодателя);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г) процедуры, направленные на достижение целей работодателя в области охраны труда, в </a:t>
            </a:r>
            <a:r>
              <a:rPr kumimoji="0" lang="ru-RU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т.ч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.: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подготовка работников по ОТ;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оценка условий труда;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управления </a:t>
            </a:r>
            <a:r>
              <a:rPr kumimoji="0" lang="ru-RU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профрисками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наблюдение за состоянием здоровья работников;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информирование работников об УТ, уровнях </a:t>
            </a:r>
            <a:r>
              <a:rPr kumimoji="0" lang="ru-RU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профрисков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, гарантиях и компенсациях;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обеспечение оптимальных режимов труда и отдыха;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обеспечение работников СИЗ, смывающими и обезвреживающими средствами;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обеспечение работников молоком, ЛПП;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обеспечение безопасного выполнения подрядных работ;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д) планирование мероприятий по реализации процедур;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е) контроль функционирования СУОТ и мониторинг реализации процедур;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ж) планирование улучшений функционирования СУОТ;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з) реагирование на аварии, несчастные случаи и профессиональные заболевания;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и) управление документами СУОТ.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521" y="1017748"/>
            <a:ext cx="89452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1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Положение о СУОТ разрабатывается работодателем самостоятельно или с привлечением сторонних организаций и специалистов. Положение о СУОТ утверждается приказом работодателя с учетом мнения работников и (или) уполномоченных ими представительных органов.</a:t>
            </a:r>
          </a:p>
        </p:txBody>
      </p:sp>
    </p:spTree>
    <p:extLst>
      <p:ext uri="{BB962C8B-B14F-4D97-AF65-F5344CB8AC3E}">
        <p14:creationId xmlns:p14="http://schemas.microsoft.com/office/powerpoint/2010/main" xmlns="" val="17836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5" descr="1261840096_1-str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350" y="3997325"/>
            <a:ext cx="3738563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ru-RU" altLang="ru-RU" sz="2400" smtClean="0"/>
              <a:t>Ответственность за нарушение </a:t>
            </a:r>
            <a:br>
              <a:rPr lang="ru-RU" altLang="ru-RU" sz="2400" smtClean="0"/>
            </a:br>
            <a:r>
              <a:rPr lang="ru-RU" altLang="ru-RU" sz="2400" smtClean="0"/>
              <a:t>трудового законодательства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3238" y="1417638"/>
            <a:ext cx="8029575" cy="2516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342900" algn="l"/>
              </a:tabLst>
              <a:defRPr/>
            </a:pPr>
            <a:r>
              <a:rPr lang="ru-RU" dirty="0">
                <a:latin typeface="Calibri" pitchFamily="34" charset="0"/>
              </a:rPr>
              <a:t>Руководители и специалисты  </a:t>
            </a:r>
            <a:r>
              <a:rPr lang="ru-RU" dirty="0" smtClean="0">
                <a:latin typeface="Calibri" pitchFamily="34" charset="0"/>
              </a:rPr>
              <a:t>организации </a:t>
            </a:r>
            <a:r>
              <a:rPr lang="ru-RU" dirty="0">
                <a:latin typeface="Calibri" pitchFamily="34" charset="0"/>
              </a:rPr>
              <a:t>несут ответственность за:</a:t>
            </a:r>
          </a:p>
          <a:p>
            <a:pPr>
              <a:tabLst>
                <a:tab pos="342900" algn="l"/>
              </a:tabLst>
              <a:defRPr/>
            </a:pPr>
            <a:endParaRPr lang="ru-RU" sz="1600" dirty="0">
              <a:latin typeface="Calibri" pitchFamily="34" charset="0"/>
            </a:endParaRPr>
          </a:p>
          <a:p>
            <a:pPr>
              <a:lnSpc>
                <a:spcPct val="130000"/>
              </a:lnSpc>
              <a:buClr>
                <a:srgbClr val="009999"/>
              </a:buClr>
              <a:buFont typeface="Wingdings" pitchFamily="2" charset="2"/>
              <a:buChar char="§"/>
              <a:tabLst>
                <a:tab pos="342900" algn="l"/>
              </a:tabLst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r>
              <a:rPr lang="ru-RU" sz="1600" dirty="0">
                <a:latin typeface="Calibri" pitchFamily="34" charset="0"/>
              </a:rPr>
              <a:t>невыполнение своих функциональных обязанностей;</a:t>
            </a:r>
          </a:p>
          <a:p>
            <a:pPr>
              <a:lnSpc>
                <a:spcPct val="130000"/>
              </a:lnSpc>
              <a:buClr>
                <a:srgbClr val="009999"/>
              </a:buClr>
              <a:buFont typeface="Wingdings" pitchFamily="2" charset="2"/>
              <a:buChar char="§"/>
              <a:tabLst>
                <a:tab pos="342900" algn="l"/>
              </a:tabLst>
              <a:defRPr/>
            </a:pPr>
            <a:r>
              <a:rPr lang="ru-RU" sz="1600" dirty="0">
                <a:latin typeface="Calibri" pitchFamily="34" charset="0"/>
              </a:rPr>
              <a:t> невыполнение обязательств по охране труда, предусмотренных </a:t>
            </a:r>
            <a:br>
              <a:rPr lang="ru-RU" sz="1600" dirty="0">
                <a:latin typeface="Calibri" pitchFamily="34" charset="0"/>
              </a:rPr>
            </a:br>
            <a:r>
              <a:rPr lang="ru-RU" sz="1600" dirty="0">
                <a:latin typeface="Calibri" pitchFamily="34" charset="0"/>
              </a:rPr>
              <a:t> локальными нормативными актами Компании;</a:t>
            </a:r>
          </a:p>
          <a:p>
            <a:pPr>
              <a:lnSpc>
                <a:spcPct val="130000"/>
              </a:lnSpc>
              <a:buClr>
                <a:srgbClr val="009999"/>
              </a:buClr>
              <a:buFont typeface="Wingdings" pitchFamily="2" charset="2"/>
              <a:buChar char="§"/>
              <a:tabLst>
                <a:tab pos="342900" algn="l"/>
              </a:tabLst>
              <a:defRPr/>
            </a:pPr>
            <a:r>
              <a:rPr lang="ru-RU" sz="1600" dirty="0">
                <a:latin typeface="Calibri" pitchFamily="34" charset="0"/>
              </a:rPr>
              <a:t> нарушение законодательных и иных нормативных актов по охране труда;</a:t>
            </a:r>
          </a:p>
          <a:p>
            <a:pPr>
              <a:lnSpc>
                <a:spcPct val="130000"/>
              </a:lnSpc>
              <a:buClr>
                <a:srgbClr val="009999"/>
              </a:buClr>
              <a:buFont typeface="Wingdings" pitchFamily="2" charset="2"/>
              <a:buChar char="§"/>
              <a:tabLst>
                <a:tab pos="342900" algn="l"/>
              </a:tabLst>
              <a:defRPr/>
            </a:pPr>
            <a:r>
              <a:rPr lang="ru-RU" sz="1600" dirty="0">
                <a:latin typeface="Calibri" pitchFamily="34" charset="0"/>
              </a:rPr>
              <a:t> препятствие деятельности представителей органов Государственного </a:t>
            </a:r>
            <a:br>
              <a:rPr lang="ru-RU" sz="1600" dirty="0">
                <a:latin typeface="Calibri" pitchFamily="34" charset="0"/>
              </a:rPr>
            </a:br>
            <a:r>
              <a:rPr lang="ru-RU" sz="1600" dirty="0">
                <a:latin typeface="Calibri" pitchFamily="34" charset="0"/>
              </a:rPr>
              <a:t> контроля и надзора, а также общественного контроля. 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9144000" cy="4727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ru-RU" altLang="ru-RU" sz="1900" b="1" u="sng" dirty="0" smtClean="0">
                <a:solidFill>
                  <a:srgbClr val="FF0000"/>
                </a:solidFill>
              </a:rPr>
              <a:t>ст. 5.27. </a:t>
            </a:r>
            <a:r>
              <a:rPr lang="ru-RU" altLang="ru-RU" sz="1900" b="1" u="sng" dirty="0" err="1" smtClean="0">
                <a:solidFill>
                  <a:srgbClr val="FF0000"/>
                </a:solidFill>
              </a:rPr>
              <a:t>КоАП</a:t>
            </a:r>
            <a:r>
              <a:rPr lang="ru-RU" altLang="ru-RU" sz="1900" dirty="0" smtClean="0">
                <a:solidFill>
                  <a:srgbClr val="FF9933"/>
                </a:solidFill>
              </a:rPr>
              <a:t> </a:t>
            </a:r>
            <a:r>
              <a:rPr lang="ru-RU" altLang="ru-RU" sz="1900" dirty="0" smtClean="0"/>
              <a:t>- … </a:t>
            </a:r>
            <a:r>
              <a:rPr lang="ru-RU" altLang="ru-RU" sz="1600" dirty="0" smtClean="0"/>
              <a:t>любое  нарушение законодательства о труде и об охране труда влечет наложение административного штрафа в размере от </a:t>
            </a:r>
            <a:r>
              <a:rPr lang="ru-RU" altLang="ru-RU" sz="1600" i="1" dirty="0" smtClean="0"/>
              <a:t>1000 руб. до</a:t>
            </a:r>
            <a:r>
              <a:rPr lang="en-US" altLang="ru-RU" sz="1600" i="1" dirty="0" smtClean="0"/>
              <a:t> </a:t>
            </a:r>
            <a:r>
              <a:rPr lang="ru-RU" altLang="ru-RU" sz="1600" i="1" dirty="0" smtClean="0"/>
              <a:t>5000 руб. , либо от  30000 руб. до 50000 руб.(</a:t>
            </a:r>
            <a:r>
              <a:rPr lang="ru-RU" altLang="ru-RU" sz="1600" dirty="0" smtClean="0"/>
              <a:t>физическое лицо, либо должностное лицо соответственно). Лица, ранее подвергнутые наказанию за аналогичное правонарушение, могут быть дисквалифицированы на срок от 1 года до 3 лет.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ru-RU" altLang="ru-RU" sz="1600" dirty="0" smtClean="0"/>
          </a:p>
          <a:p>
            <a:pPr eaLnBrk="1" hangingPunct="1">
              <a:lnSpc>
                <a:spcPct val="120000"/>
              </a:lnSpc>
            </a:pPr>
            <a:r>
              <a:rPr lang="ru-RU" altLang="ru-RU" sz="1900" b="1" u="sng" dirty="0" smtClean="0">
                <a:solidFill>
                  <a:srgbClr val="FF0000"/>
                </a:solidFill>
              </a:rPr>
              <a:t>ст. 143 УК РФ</a:t>
            </a:r>
            <a:r>
              <a:rPr lang="ru-RU" altLang="ru-RU" sz="1900" dirty="0" smtClean="0"/>
              <a:t> </a:t>
            </a:r>
            <a:r>
              <a:rPr lang="ru-RU" altLang="ru-RU" sz="1600" dirty="0" smtClean="0"/>
              <a:t>нарушение правил техники безопасности или иных правил охраны труда, … если это повлекло по неосторожности причинение тяжкого вреда здоровью человека, - наказывается штрафом в размере до </a:t>
            </a:r>
            <a:r>
              <a:rPr lang="ru-RU" altLang="ru-RU" sz="1600" i="1" dirty="0" smtClean="0"/>
              <a:t>200 тысяч рублей</a:t>
            </a:r>
            <a:r>
              <a:rPr lang="ru-RU" altLang="ru-RU" sz="1600" dirty="0" smtClean="0"/>
              <a:t> или в размере … дохода осужденного за период до 18 месяцев, либо исправительными работами на срок до 2-х лет, либо лишением свободы на срок до одного года. То же деяние, повлекшее по неосторожности смерть человека, наказывается лишением свободы на срок до 3-х лет с лишением права занимать определенные должности или заниматься определенной деятельность на срок до 3-х лет или без такового.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835150" y="260350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b="1">
                <a:solidFill>
                  <a:srgbClr val="FF0000"/>
                </a:solidFill>
                <a:latin typeface="Calibri" pitchFamily="34" charset="0"/>
              </a:rPr>
              <a:t>Юридическая ответственность за нарушение правил и норм охраны труда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66800" y="166688"/>
            <a:ext cx="7391400" cy="3667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>
                <a:latin typeface="Times New Roman" pitchFamily="18" charset="0"/>
                <a:cs typeface="Times New Roman" pitchFamily="18" charset="0"/>
              </a:rPr>
              <a:t>Обучение по охране труда руководителей и специалистов</a:t>
            </a:r>
            <a:r>
              <a:rPr lang="ru-RU" altLang="ru-RU">
                <a:latin typeface="Times New Roman" pitchFamily="18" charset="0"/>
              </a:rPr>
              <a:t>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42900" y="2420938"/>
            <a:ext cx="7086600" cy="14001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1700" b="1">
                <a:latin typeface="Times New Roman" pitchFamily="18" charset="0"/>
              </a:rPr>
              <a:t>       </a:t>
            </a:r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Обучение по охране труда руководителей и специалистов проводится</a:t>
            </a: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700" b="1" u="sng">
                <a:latin typeface="Times New Roman" pitchFamily="18" charset="0"/>
                <a:cs typeface="Times New Roman" pitchFamily="18" charset="0"/>
              </a:rPr>
              <a:t>непосредственно самой организацией</a:t>
            </a: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altLang="ru-RU" sz="1700" b="1" u="sng">
                <a:latin typeface="Times New Roman" pitchFamily="18" charset="0"/>
                <a:cs typeface="Times New Roman" pitchFamily="18" charset="0"/>
              </a:rPr>
              <a:t>образовательными учреждениями</a:t>
            </a: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 профессионального образования, учебными центрами и другими учреждениями и организациями, осуществляющими образовательную деятельность, </a:t>
            </a:r>
            <a:r>
              <a:rPr lang="ru-RU" altLang="ru-RU" sz="1700" b="1" u="sng">
                <a:latin typeface="Times New Roman" pitchFamily="18" charset="0"/>
                <a:cs typeface="Times New Roman" pitchFamily="18" charset="0"/>
              </a:rPr>
              <a:t>при наличии у них лицензии</a:t>
            </a:r>
            <a:r>
              <a:rPr lang="ru-RU" altLang="ru-RU" sz="1700" b="1" u="sng">
                <a:latin typeface="Times New Roman" pitchFamily="18" charset="0"/>
              </a:rPr>
              <a:t>.</a:t>
            </a:r>
            <a:r>
              <a:rPr lang="ru-RU" altLang="ru-RU" sz="1700" b="1" u="sng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1700" b="1" u="sng">
              <a:latin typeface="Times New Roman" pitchFamily="18" charset="0"/>
            </a:endParaRPr>
          </a:p>
        </p:txBody>
      </p:sp>
      <p:pic>
        <p:nvPicPr>
          <p:cNvPr id="4100" name="Picture 7" descr="bd0662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420938"/>
            <a:ext cx="15049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11"/>
          <p:cNvSpPr txBox="1">
            <a:spLocks noChangeArrowheads="1"/>
          </p:cNvSpPr>
          <p:nvPr/>
        </p:nvSpPr>
        <p:spPr bwMode="auto">
          <a:xfrm>
            <a:off x="257175" y="765175"/>
            <a:ext cx="86106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88925" algn="just">
              <a:spcBef>
                <a:spcPct val="50000"/>
              </a:spcBef>
            </a:pPr>
            <a:r>
              <a:rPr lang="ru-RU" altLang="ru-RU" sz="1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Руководители и специалисты организаций проходят специальное обучение по охране труда в объеме должностных обязанностей при поступлении на работу в течение первого месяца, далее - по мере необходимости, но </a:t>
            </a:r>
            <a:r>
              <a:rPr lang="ru-RU" altLang="ru-RU" sz="17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 реже одного раза в три года</a:t>
            </a:r>
            <a:r>
              <a:rPr lang="ru-RU" altLang="ru-RU" sz="1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1700" b="1">
              <a:solidFill>
                <a:srgbClr val="FF0000"/>
              </a:solidFill>
            </a:endParaRPr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342900" y="4400550"/>
            <a:ext cx="8686800" cy="18161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altLang="ru-RU" sz="1400">
                <a:solidFill>
                  <a:srgbClr val="FF0000"/>
                </a:solidFill>
                <a:latin typeface="Times New Roman" pitchFamily="18" charset="0"/>
              </a:rPr>
              <a:t>      </a:t>
            </a:r>
            <a:r>
              <a:rPr lang="ru-RU" altLang="ru-RU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Руководители и специалисты организации </a:t>
            </a:r>
            <a:r>
              <a:rPr lang="ru-RU" altLang="ru-RU" sz="1600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могут проходить обучение по охране труда</a:t>
            </a:r>
            <a:r>
              <a:rPr lang="ru-RU" altLang="ru-RU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и проверку знаний требований охраны труда </a:t>
            </a:r>
            <a:r>
              <a:rPr lang="ru-RU" altLang="ru-RU" sz="16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 самой организации</a:t>
            </a:r>
            <a:r>
              <a:rPr lang="ru-RU" altLang="ru-RU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имеющей комиссию по проверке знаний требований охраны труда</a:t>
            </a:r>
            <a:r>
              <a:rPr lang="ru-RU" altLang="ru-RU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1600">
              <a:solidFill>
                <a:srgbClr val="FF0000"/>
              </a:solidFill>
              <a:cs typeface="Times New Roman" pitchFamily="18" charset="0"/>
            </a:endParaRPr>
          </a:p>
          <a:p>
            <a:pPr algn="l"/>
            <a:r>
              <a:rPr lang="ru-RU" altLang="ru-RU" sz="1600">
                <a:solidFill>
                  <a:srgbClr val="FF0000"/>
                </a:solidFill>
              </a:rPr>
              <a:t>      </a:t>
            </a:r>
            <a:r>
              <a:rPr lang="ru-RU" altLang="ru-RU" sz="1600">
                <a:solidFill>
                  <a:srgbClr val="FF0000"/>
                </a:solidFill>
                <a:cs typeface="Times New Roman" pitchFamily="18" charset="0"/>
              </a:rPr>
              <a:t>Обучение по охране труда руководителей и специалистов в организации проводится </a:t>
            </a:r>
            <a:r>
              <a:rPr lang="ru-RU" altLang="ru-RU" sz="1600" b="1" u="sng">
                <a:solidFill>
                  <a:srgbClr val="FF0000"/>
                </a:solidFill>
                <a:cs typeface="Times New Roman" pitchFamily="18" charset="0"/>
              </a:rPr>
              <a:t>по программам обучения по охране труда</a:t>
            </a:r>
            <a:r>
              <a:rPr lang="ru-RU" altLang="ru-RU" sz="1600">
                <a:solidFill>
                  <a:srgbClr val="FF0000"/>
                </a:solidFill>
                <a:cs typeface="Times New Roman" pitchFamily="18" charset="0"/>
              </a:rPr>
              <a:t>, разрабатываемым на основе примерных учебных планов и программ обучения по охране труда, </a:t>
            </a:r>
            <a:r>
              <a:rPr lang="ru-RU" altLang="ru-RU" sz="1600" b="1">
                <a:solidFill>
                  <a:srgbClr val="FF0000"/>
                </a:solidFill>
                <a:cs typeface="Times New Roman" pitchFamily="18" charset="0"/>
              </a:rPr>
              <a:t>утверждаемым работодателем</a:t>
            </a:r>
            <a:r>
              <a:rPr lang="ru-RU" altLang="ru-RU" sz="1600">
                <a:solidFill>
                  <a:srgbClr val="FF0000"/>
                </a:solidFill>
                <a:cs typeface="Times New Roman" pitchFamily="18" charset="0"/>
              </a:rPr>
              <a:t>.</a:t>
            </a:r>
            <a:r>
              <a:rPr lang="ru-RU" altLang="ru-RU" sz="16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762000" y="457200"/>
            <a:ext cx="7772400" cy="5716588"/>
          </a:xfrm>
          <a:gradFill rotWithShape="0">
            <a:gsLst>
              <a:gs pos="0">
                <a:srgbClr val="FFFFCC"/>
              </a:gs>
              <a:gs pos="50000">
                <a:srgbClr val="FFFFFF"/>
              </a:gs>
              <a:gs pos="100000">
                <a:srgbClr val="FFFFCC"/>
              </a:gs>
            </a:gsLst>
            <a:lin ang="0" scaled="1"/>
          </a:gradFill>
          <a:ln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  <a:buFontTx/>
              <a:buNone/>
              <a:defRPr/>
            </a:pPr>
            <a:r>
              <a:rPr lang="ru-RU" sz="1700" b="1" u="sng" dirty="0">
                <a:latin typeface="Times New Roman" pitchFamily="18" charset="0"/>
                <a:cs typeface="Times New Roman" pitchFamily="18" charset="0"/>
              </a:rPr>
              <a:t>Обучение в обучающих организациях федеральных органов исполнительной власти, органов исполнительной власти субъектов Российской Федерации в области охраны труда проходят</a:t>
            </a:r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ctr" eaLnBrk="1" hangingPunct="1">
              <a:spcBef>
                <a:spcPct val="50000"/>
              </a:spcBef>
              <a:buFontTx/>
              <a:buNone/>
              <a:defRPr/>
            </a:pPr>
            <a:endParaRPr lang="ru-RU" sz="1700" b="1" dirty="0">
              <a:cs typeface="Arial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ru-RU" sz="1700" b="1" dirty="0">
                <a:latin typeface="Times New Roman" pitchFamily="18" charset="0"/>
              </a:rPr>
              <a:t>  </a:t>
            </a:r>
            <a:r>
              <a:rPr lang="ru-RU" sz="1700" b="1" dirty="0">
                <a:latin typeface="Times New Roman" pitchFamily="18" charset="0"/>
                <a:cs typeface="Times New Roman" pitchFamily="18" charset="0"/>
              </a:rPr>
              <a:t>руководители организаций, заместители руководителей организаций, курирующие вопросы охраны труда, заместители главных инженеров по охране труда, работодатели - физические лица, иные лица, занимающиеся предпринимательской деятельностью; </a:t>
            </a:r>
            <a:endParaRPr lang="ru-RU" sz="1700" b="1" dirty="0"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ru-RU" sz="1700" b="1" dirty="0">
                <a:latin typeface="Times New Roman" pitchFamily="18" charset="0"/>
              </a:rPr>
              <a:t>  </a:t>
            </a:r>
            <a:r>
              <a:rPr lang="ru-RU" sz="1700" b="1" dirty="0">
                <a:latin typeface="Times New Roman" pitchFamily="18" charset="0"/>
                <a:cs typeface="Times New Roman" pitchFamily="18" charset="0"/>
              </a:rPr>
              <a:t>руководители, специалисты, инженерно-технические работники, осуществляющие организацию, руководство и проведение работ на рабочих местах и в производственных подразделениях, а также контроль и технический надзор за проведением работ; </a:t>
            </a:r>
            <a:endParaRPr lang="ru-RU" sz="1700" b="1" dirty="0">
              <a:latin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ru-RU" sz="1700" b="1" dirty="0">
                <a:latin typeface="Times New Roman" pitchFamily="18" charset="0"/>
              </a:rPr>
              <a:t>  </a:t>
            </a:r>
            <a:r>
              <a:rPr lang="ru-RU" sz="1700" b="1" dirty="0">
                <a:latin typeface="Times New Roman" pitchFamily="18" charset="0"/>
                <a:cs typeface="Times New Roman" pitchFamily="18" charset="0"/>
              </a:rPr>
              <a:t>специалисты служб охраны труда, работники, на которых работодателем возложены обязанности организации работы по охране труда, члены комитетов (комиссий) по охране труда, уполномоченные (доверенные) лица по охране труда профессиональных союзов и иных уполномоченных работниками представительных органов</a:t>
            </a:r>
            <a:r>
              <a:rPr lang="ru-RU" sz="1700" b="1" dirty="0">
                <a:latin typeface="Times New Roman" pitchFamily="18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ru-RU" sz="1700" b="1" dirty="0">
                <a:latin typeface="Times New Roman" pitchFamily="18" charset="0"/>
              </a:rPr>
              <a:t>  </a:t>
            </a:r>
            <a:r>
              <a:rPr lang="ru-RU" sz="1700" b="1" dirty="0">
                <a:latin typeface="Times New Roman" pitchFamily="18" charset="0"/>
                <a:cs typeface="Times New Roman" pitchFamily="18" charset="0"/>
              </a:rPr>
              <a:t>члены комиссий по проверке знаний требований охраны труда организаций</a:t>
            </a:r>
            <a:r>
              <a:rPr lang="ru-RU" sz="1700" b="1" dirty="0">
                <a:latin typeface="Times New Roman" pitchFamily="18" charset="0"/>
              </a:rPr>
              <a:t>.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15888"/>
            <a:ext cx="8172450" cy="527050"/>
          </a:xfrm>
        </p:spPr>
        <p:txBody>
          <a:bodyPr anchor="b"/>
          <a:lstStyle/>
          <a:p>
            <a:pPr eaLnBrk="1" hangingPunct="1"/>
            <a:r>
              <a:rPr lang="ru-RU" altLang="ru-RU" sz="2400" b="1" i="1" smtClean="0">
                <a:solidFill>
                  <a:srgbClr val="0000FF"/>
                </a:solidFill>
              </a:rPr>
              <a:t> ОБУЧЕНИЕ ПЕРСОНАЛА ПО ОХРАНЕ ТРУДА</a:t>
            </a:r>
          </a:p>
        </p:txBody>
      </p:sp>
      <p:sp>
        <p:nvSpPr>
          <p:cNvPr id="657411" name="AutoShape 3"/>
          <p:cNvSpPr>
            <a:spLocks noChangeArrowheads="1"/>
          </p:cNvSpPr>
          <p:nvPr/>
        </p:nvSpPr>
        <p:spPr bwMode="auto">
          <a:xfrm>
            <a:off x="611188" y="1125538"/>
            <a:ext cx="3887787" cy="431800"/>
          </a:xfrm>
          <a:prstGeom prst="flowChartProcess">
            <a:avLst/>
          </a:prstGeom>
          <a:solidFill>
            <a:srgbClr val="CCFF99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ru-RU" altLang="ru-RU" b="1">
                <a:solidFill>
                  <a:srgbClr val="0000CC"/>
                </a:solidFill>
                <a:latin typeface="Calibri" pitchFamily="34" charset="0"/>
              </a:rPr>
              <a:t>Руководители</a:t>
            </a:r>
            <a:endParaRPr lang="ru-RU" altLang="ru-RU" b="1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657412" name="Oval 4"/>
          <p:cNvSpPr>
            <a:spLocks noChangeArrowheads="1"/>
          </p:cNvSpPr>
          <p:nvPr/>
        </p:nvSpPr>
        <p:spPr bwMode="auto">
          <a:xfrm>
            <a:off x="1116013" y="5589588"/>
            <a:ext cx="2014537" cy="9144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>
                <a:latin typeface="Calibri" pitchFamily="34" charset="0"/>
              </a:rPr>
              <a:t>Обучение </a:t>
            </a:r>
            <a:r>
              <a:rPr lang="ru-RU" altLang="ru-RU" sz="1600" b="1">
                <a:latin typeface="Calibri" pitchFamily="34" charset="0"/>
              </a:rPr>
              <a:t> </a:t>
            </a:r>
          </a:p>
        </p:txBody>
      </p:sp>
      <p:sp>
        <p:nvSpPr>
          <p:cNvPr id="657414" name="AutoShape 6"/>
          <p:cNvSpPr>
            <a:spLocks noChangeArrowheads="1"/>
          </p:cNvSpPr>
          <p:nvPr/>
        </p:nvSpPr>
        <p:spPr bwMode="auto">
          <a:xfrm>
            <a:off x="4071938" y="2500313"/>
            <a:ext cx="3097212" cy="928687"/>
          </a:xfrm>
          <a:prstGeom prst="flowChartProcess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>
                <a:latin typeface="Calibri" pitchFamily="34" charset="0"/>
              </a:rPr>
              <a:t>Первичный инструктаж</a:t>
            </a:r>
          </a:p>
          <a:p>
            <a:pPr algn="ctr"/>
            <a:r>
              <a:rPr lang="ru-RU" altLang="ru-RU" b="1">
                <a:latin typeface="Calibri" pitchFamily="34" charset="0"/>
              </a:rPr>
              <a:t> на рабочем месте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832225" y="385921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altLang="ru-RU" sz="1400">
              <a:latin typeface="Calibri" pitchFamily="34" charset="0"/>
            </a:endParaRPr>
          </a:p>
        </p:txBody>
      </p:sp>
      <p:sp>
        <p:nvSpPr>
          <p:cNvPr id="657421" name="AutoShape 13"/>
          <p:cNvSpPr>
            <a:spLocks noChangeArrowheads="1"/>
          </p:cNvSpPr>
          <p:nvPr/>
        </p:nvSpPr>
        <p:spPr bwMode="auto">
          <a:xfrm rot="-5400000">
            <a:off x="3471863" y="2457450"/>
            <a:ext cx="485775" cy="714375"/>
          </a:xfrm>
          <a:prstGeom prst="downArrow">
            <a:avLst>
              <a:gd name="adj1" fmla="val 50000"/>
              <a:gd name="adj2" fmla="val 48284"/>
            </a:avLst>
          </a:prstGeom>
          <a:solidFill>
            <a:srgbClr val="FF3300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>
              <a:latin typeface="Verdana" pitchFamily="34" charset="0"/>
            </a:endParaRPr>
          </a:p>
        </p:txBody>
      </p:sp>
      <p:sp>
        <p:nvSpPr>
          <p:cNvPr id="657422" name="Rectangle 14"/>
          <p:cNvSpPr>
            <a:spLocks noChangeArrowheads="1"/>
          </p:cNvSpPr>
          <p:nvPr/>
        </p:nvSpPr>
        <p:spPr bwMode="auto">
          <a:xfrm>
            <a:off x="468313" y="2565400"/>
            <a:ext cx="2879725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>
                <a:latin typeface="Calibri" pitchFamily="34" charset="0"/>
              </a:rPr>
              <a:t>Вводный инструктаж </a:t>
            </a:r>
          </a:p>
        </p:txBody>
      </p:sp>
      <p:sp>
        <p:nvSpPr>
          <p:cNvPr id="657427" name="AutoShape 19"/>
          <p:cNvSpPr>
            <a:spLocks noChangeArrowheads="1"/>
          </p:cNvSpPr>
          <p:nvPr/>
        </p:nvSpPr>
        <p:spPr bwMode="auto">
          <a:xfrm>
            <a:off x="1143000" y="4143375"/>
            <a:ext cx="4105275" cy="1008063"/>
          </a:xfrm>
          <a:prstGeom prst="flowChartProcess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2000" b="1">
                <a:latin typeface="Calibri" pitchFamily="34" charset="0"/>
              </a:rPr>
              <a:t>ТРУДОВАЯ ДЕЯТЕЛЬНОСТЬ</a:t>
            </a:r>
          </a:p>
        </p:txBody>
      </p:sp>
      <p:sp>
        <p:nvSpPr>
          <p:cNvPr id="657428" name="AutoShape 20"/>
          <p:cNvSpPr>
            <a:spLocks noChangeArrowheads="1"/>
          </p:cNvSpPr>
          <p:nvPr/>
        </p:nvSpPr>
        <p:spPr bwMode="auto">
          <a:xfrm>
            <a:off x="5929313" y="4005263"/>
            <a:ext cx="2387600" cy="1008062"/>
          </a:xfrm>
          <a:prstGeom prst="flowChartProcess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>
                <a:latin typeface="Calibri" pitchFamily="34" charset="0"/>
              </a:rPr>
              <a:t>Инструктажи</a:t>
            </a:r>
          </a:p>
          <a:p>
            <a:pPr algn="ctr"/>
            <a:r>
              <a:rPr lang="ru-RU" altLang="ru-RU" b="1">
                <a:latin typeface="Calibri" pitchFamily="34" charset="0"/>
              </a:rPr>
              <a:t> на рабочем месте</a:t>
            </a:r>
          </a:p>
        </p:txBody>
      </p:sp>
      <p:sp>
        <p:nvSpPr>
          <p:cNvPr id="657429" name="AutoShape 21"/>
          <p:cNvSpPr>
            <a:spLocks noChangeArrowheads="1"/>
          </p:cNvSpPr>
          <p:nvPr/>
        </p:nvSpPr>
        <p:spPr bwMode="auto">
          <a:xfrm rot="-5400000">
            <a:off x="5332413" y="4168775"/>
            <a:ext cx="485775" cy="720725"/>
          </a:xfrm>
          <a:prstGeom prst="downArrow">
            <a:avLst>
              <a:gd name="adj1" fmla="val 50000"/>
              <a:gd name="adj2" fmla="val 37092"/>
            </a:avLst>
          </a:prstGeom>
          <a:solidFill>
            <a:srgbClr val="FF3300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>
              <a:latin typeface="Verdana" pitchFamily="34" charset="0"/>
            </a:endParaRPr>
          </a:p>
        </p:txBody>
      </p:sp>
      <p:sp>
        <p:nvSpPr>
          <p:cNvPr id="657431" name="AutoShape 23"/>
          <p:cNvSpPr>
            <a:spLocks noChangeArrowheads="1"/>
          </p:cNvSpPr>
          <p:nvPr/>
        </p:nvSpPr>
        <p:spPr bwMode="auto">
          <a:xfrm rot="589080">
            <a:off x="2413000" y="5037138"/>
            <a:ext cx="485775" cy="696912"/>
          </a:xfrm>
          <a:prstGeom prst="downArrow">
            <a:avLst>
              <a:gd name="adj1" fmla="val 48361"/>
              <a:gd name="adj2" fmla="val 44527"/>
            </a:avLst>
          </a:prstGeom>
          <a:solidFill>
            <a:srgbClr val="FF3300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>
              <a:latin typeface="Verdana" pitchFamily="34" charset="0"/>
            </a:endParaRPr>
          </a:p>
        </p:txBody>
      </p:sp>
      <p:sp>
        <p:nvSpPr>
          <p:cNvPr id="657433" name="AutoShape 25"/>
          <p:cNvSpPr>
            <a:spLocks noChangeArrowheads="1"/>
          </p:cNvSpPr>
          <p:nvPr/>
        </p:nvSpPr>
        <p:spPr bwMode="auto">
          <a:xfrm>
            <a:off x="1763713" y="1557338"/>
            <a:ext cx="3887787" cy="431800"/>
          </a:xfrm>
          <a:prstGeom prst="flowChartProcess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ru-RU" altLang="ru-RU" b="1">
                <a:solidFill>
                  <a:srgbClr val="FF3300"/>
                </a:solidFill>
                <a:latin typeface="Calibri" pitchFamily="34" charset="0"/>
              </a:rPr>
              <a:t>Производственный персонал</a:t>
            </a:r>
          </a:p>
        </p:txBody>
      </p:sp>
      <p:sp>
        <p:nvSpPr>
          <p:cNvPr id="657426" name="AutoShape 18"/>
          <p:cNvSpPr>
            <a:spLocks noChangeArrowheads="1"/>
          </p:cNvSpPr>
          <p:nvPr/>
        </p:nvSpPr>
        <p:spPr bwMode="auto">
          <a:xfrm rot="-245901">
            <a:off x="1292225" y="5164138"/>
            <a:ext cx="485775" cy="600075"/>
          </a:xfrm>
          <a:prstGeom prst="downArrow">
            <a:avLst>
              <a:gd name="adj1" fmla="val 50000"/>
              <a:gd name="adj2" fmla="val 63051"/>
            </a:avLst>
          </a:prstGeom>
          <a:solidFill>
            <a:srgbClr val="0000CC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>
              <a:latin typeface="Verdana" pitchFamily="34" charset="0"/>
            </a:endParaRPr>
          </a:p>
        </p:txBody>
      </p:sp>
      <p:sp>
        <p:nvSpPr>
          <p:cNvPr id="657418" name="AutoShape 10"/>
          <p:cNvSpPr>
            <a:spLocks noChangeArrowheads="1"/>
          </p:cNvSpPr>
          <p:nvPr/>
        </p:nvSpPr>
        <p:spPr bwMode="auto">
          <a:xfrm rot="3471404">
            <a:off x="4409282" y="3104356"/>
            <a:ext cx="519112" cy="1590675"/>
          </a:xfrm>
          <a:prstGeom prst="downArrow">
            <a:avLst>
              <a:gd name="adj1" fmla="val 63546"/>
              <a:gd name="adj2" fmla="val 61809"/>
            </a:avLst>
          </a:prstGeom>
          <a:solidFill>
            <a:srgbClr val="FF3300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r>
              <a:rPr lang="ru-RU" altLang="ru-RU" sz="1200">
                <a:latin typeface="Verdana" pitchFamily="34" charset="0"/>
              </a:rPr>
              <a:t>СТАЖИРОВКА</a:t>
            </a:r>
          </a:p>
        </p:txBody>
      </p:sp>
      <p:sp>
        <p:nvSpPr>
          <p:cNvPr id="657430" name="AutoShape 22"/>
          <p:cNvSpPr>
            <a:spLocks noChangeArrowheads="1"/>
          </p:cNvSpPr>
          <p:nvPr/>
        </p:nvSpPr>
        <p:spPr bwMode="auto">
          <a:xfrm>
            <a:off x="1908175" y="1916113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3300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>
              <a:latin typeface="Verdana" pitchFamily="34" charset="0"/>
            </a:endParaRPr>
          </a:p>
        </p:txBody>
      </p:sp>
      <p:sp>
        <p:nvSpPr>
          <p:cNvPr id="657419" name="AutoShape 11"/>
          <p:cNvSpPr>
            <a:spLocks noChangeArrowheads="1"/>
          </p:cNvSpPr>
          <p:nvPr/>
        </p:nvSpPr>
        <p:spPr bwMode="auto">
          <a:xfrm>
            <a:off x="1331913" y="1557338"/>
            <a:ext cx="485775" cy="1006475"/>
          </a:xfrm>
          <a:prstGeom prst="downArrow">
            <a:avLst>
              <a:gd name="adj1" fmla="val 50000"/>
              <a:gd name="adj2" fmla="val 51797"/>
            </a:avLst>
          </a:prstGeom>
          <a:solidFill>
            <a:srgbClr val="0000CC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>
              <a:latin typeface="Verdana" pitchFamily="34" charset="0"/>
            </a:endParaRPr>
          </a:p>
        </p:txBody>
      </p:sp>
      <p:sp>
        <p:nvSpPr>
          <p:cNvPr id="657413" name="AutoShape 5"/>
          <p:cNvSpPr>
            <a:spLocks noChangeArrowheads="1"/>
          </p:cNvSpPr>
          <p:nvPr/>
        </p:nvSpPr>
        <p:spPr bwMode="auto">
          <a:xfrm>
            <a:off x="1357313" y="3429000"/>
            <a:ext cx="485775" cy="720725"/>
          </a:xfrm>
          <a:prstGeom prst="downArrow">
            <a:avLst>
              <a:gd name="adj1" fmla="val 50000"/>
              <a:gd name="adj2" fmla="val 37092"/>
            </a:avLst>
          </a:prstGeom>
          <a:solidFill>
            <a:srgbClr val="0000CC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>
              <a:latin typeface="Verdana" pitchFamily="34" charset="0"/>
            </a:endParaRPr>
          </a:p>
        </p:txBody>
      </p:sp>
      <p:sp>
        <p:nvSpPr>
          <p:cNvPr id="22550" name="Rectangle 4"/>
          <p:cNvSpPr>
            <a:spLocks noChangeArrowheads="1"/>
          </p:cNvSpPr>
          <p:nvPr/>
        </p:nvSpPr>
        <p:spPr bwMode="auto">
          <a:xfrm>
            <a:off x="6248400" y="6381750"/>
            <a:ext cx="27432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7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7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7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24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5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657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65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65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24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24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24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5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24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57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5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5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240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6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65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6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6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6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65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65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0" grpId="0"/>
      <p:bldP spid="657411" grpId="0" animBg="1"/>
      <p:bldP spid="657412" grpId="0" animBg="1"/>
      <p:bldP spid="657414" grpId="0" animBg="1"/>
      <p:bldP spid="657421" grpId="0" animBg="1"/>
      <p:bldP spid="657422" grpId="0" animBg="1"/>
      <p:bldP spid="657427" grpId="0" animBg="1"/>
      <p:bldP spid="657428" grpId="0" animBg="1"/>
      <p:bldP spid="657429" grpId="0" animBg="1"/>
      <p:bldP spid="657431" grpId="0" animBg="1"/>
      <p:bldP spid="657433" grpId="0" animBg="1"/>
      <p:bldP spid="657426" grpId="0" animBg="1"/>
      <p:bldP spid="657418" grpId="0" animBg="1"/>
      <p:bldP spid="657430" grpId="0" animBg="1"/>
      <p:bldP spid="657419" grpId="0" animBg="1"/>
      <p:bldP spid="6574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5867400" y="4572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705600" y="4572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1600200" y="4572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762000"/>
            <a:ext cx="25146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вводный инструктаж</a:t>
            </a:r>
            <a:r>
              <a:rPr lang="ru-RU" altLang="ru-RU" sz="1600">
                <a:latin typeface="Times New Roman" pitchFamily="18" charset="0"/>
              </a:rPr>
              <a:t>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248400" y="685800"/>
            <a:ext cx="2514600" cy="5905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обучение на рабочем месте 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04800" y="1447800"/>
            <a:ext cx="25146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повторный инструктаж 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324600" y="1447800"/>
            <a:ext cx="25146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курсовое обучение 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276600" y="1447800"/>
            <a:ext cx="26670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внеплановый инструктаж 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4648200" y="45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819400" y="457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352800" y="685800"/>
            <a:ext cx="2514600" cy="5905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первичный инструктаж на рабочем месте 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914400" y="152400"/>
            <a:ext cx="7620000" cy="346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Система </a:t>
            </a:r>
            <a:r>
              <a:rPr lang="ru-RU" altLang="ru-RU" sz="1600" b="1">
                <a:latin typeface="Times New Roman" pitchFamily="18" charset="0"/>
              </a:rPr>
              <a:t>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подготовки</a:t>
            </a:r>
            <a:r>
              <a:rPr lang="ru-RU" altLang="ru-RU" sz="1600" b="1">
                <a:latin typeface="Times New Roman" pitchFamily="18" charset="0"/>
              </a:rPr>
              <a:t>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600" b="1">
                <a:latin typeface="Times New Roman" pitchFamily="18" charset="0"/>
              </a:rPr>
              <a:t>р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абочих </a:t>
            </a:r>
            <a:r>
              <a:rPr lang="ru-RU" altLang="ru-RU" sz="1600" b="1">
                <a:latin typeface="Times New Roman" pitchFamily="18" charset="0"/>
              </a:rPr>
              <a:t>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altLang="ru-RU" sz="1600" b="1">
                <a:latin typeface="Times New Roman" pitchFamily="18" charset="0"/>
              </a:rPr>
              <a:t>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охране</a:t>
            </a:r>
            <a:r>
              <a:rPr lang="ru-RU" altLang="ru-RU" sz="1600" b="1">
                <a:latin typeface="Times New Roman" pitchFamily="18" charset="0"/>
              </a:rPr>
              <a:t>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 т</a:t>
            </a:r>
            <a:r>
              <a:rPr lang="ru-RU" altLang="ru-RU" sz="1600" b="1">
                <a:latin typeface="Times New Roman" pitchFamily="18" charset="0"/>
              </a:rPr>
              <a:t>р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уда</a:t>
            </a: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20688" y="3789363"/>
            <a:ext cx="6248400" cy="2316162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1600">
                <a:latin typeface="Times New Roman" pitchFamily="18" charset="0"/>
              </a:rPr>
              <a:t>   </a:t>
            </a:r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По профессиям, для которых утверждены типовые инструкции, инструктаж и обучение ведутся по этим инструкциям с учетом местных условий каждого предприятия. </a:t>
            </a:r>
            <a:endParaRPr lang="ru-RU" altLang="ru-RU" sz="170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Пересмотр программ и инструкций по охране труда</a:t>
            </a:r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 и инструкций безопасности проводится после выхода новых правил охраны труда и правил безопасности, изменения технологии производства и оборудования, но </a:t>
            </a:r>
            <a:r>
              <a:rPr lang="ru-RU" altLang="ru-RU" sz="1700" b="1" u="sng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не реже одного раза в пять лет</a:t>
            </a:r>
            <a:r>
              <a:rPr lang="ru-RU" altLang="ru-RU" sz="17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170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6159" name="Picture 17" descr="bd0663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221163"/>
            <a:ext cx="2209800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0" name="Text Box 19"/>
          <p:cNvSpPr txBox="1">
            <a:spLocks noChangeArrowheads="1"/>
          </p:cNvSpPr>
          <p:nvPr/>
        </p:nvSpPr>
        <p:spPr bwMode="auto">
          <a:xfrm>
            <a:off x="304800" y="1911350"/>
            <a:ext cx="8534400" cy="14001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rgbClr val="FF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Перечень работ и профессий</a:t>
            </a:r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, по которым проводят обучение, а также </a:t>
            </a: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порядок, форму, периодичность и продолжительность обучения</a:t>
            </a:r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устанавливают</a:t>
            </a:r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 с учетом отраслевой нормативно-технической документации </a:t>
            </a: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руководители предприятий</a:t>
            </a:r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 по согласованию с профсоюзным комитетом, исходя из характера профессии, вида работ, специфики производства и условий труда.</a:t>
            </a:r>
            <a:endParaRPr lang="ru-RU" altLang="ru-RU" sz="17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5"/>
          <p:cNvSpPr txBox="1">
            <a:spLocks noChangeArrowheads="1"/>
          </p:cNvSpPr>
          <p:nvPr/>
        </p:nvSpPr>
        <p:spPr bwMode="auto">
          <a:xfrm>
            <a:off x="468313" y="333375"/>
            <a:ext cx="8207375" cy="1138238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1700" b="1">
                <a:latin typeface="Times New Roman" pitchFamily="18" charset="0"/>
              </a:rPr>
              <a:t>   </a:t>
            </a: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Работодатель (или уполномоченное им лицо) обязан организовать </a:t>
            </a:r>
            <a:r>
              <a:rPr lang="ru-RU" altLang="ru-RU" sz="1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 течение месяца</a:t>
            </a: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 после приема на работу обучение безопасным методам и приемам выполнения работ всех поступающих на работу лиц, а также лиц, переводимых на другую работу.</a:t>
            </a:r>
            <a:r>
              <a:rPr lang="ru-RU" altLang="ru-RU" sz="1700" b="1">
                <a:latin typeface="Times New Roman" pitchFamily="18" charset="0"/>
              </a:rPr>
              <a:t> </a:t>
            </a:r>
          </a:p>
        </p:txBody>
      </p:sp>
      <p:sp>
        <p:nvSpPr>
          <p:cNvPr id="7171" name="Text Box 22"/>
          <p:cNvSpPr txBox="1">
            <a:spLocks noChangeArrowheads="1"/>
          </p:cNvSpPr>
          <p:nvPr/>
        </p:nvSpPr>
        <p:spPr bwMode="auto">
          <a:xfrm>
            <a:off x="484188" y="1844675"/>
            <a:ext cx="8208962" cy="87788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l"/>
            <a:r>
              <a:rPr lang="ru-RU" altLang="ru-RU" sz="1700" b="1">
                <a:solidFill>
                  <a:srgbClr val="FF0000"/>
                </a:solidFill>
                <a:cs typeface="Times New Roman" pitchFamily="18" charset="0"/>
              </a:rPr>
              <a:t>Работодатель (или уполномоченное им лицо) организует проведение периодического, </a:t>
            </a:r>
            <a:r>
              <a:rPr lang="ru-RU" altLang="ru-RU" sz="1700" b="1" u="sng">
                <a:solidFill>
                  <a:srgbClr val="FF0000"/>
                </a:solidFill>
                <a:cs typeface="Times New Roman" pitchFamily="18" charset="0"/>
              </a:rPr>
              <a:t>не реже одного раза в год</a:t>
            </a:r>
            <a:r>
              <a:rPr lang="ru-RU" altLang="ru-RU" sz="1700" b="1">
                <a:solidFill>
                  <a:srgbClr val="FF0000"/>
                </a:solidFill>
                <a:cs typeface="Times New Roman" pitchFamily="18" charset="0"/>
              </a:rPr>
              <a:t>, обучения работников рабочих профессий </a:t>
            </a:r>
            <a:r>
              <a:rPr lang="ru-RU" altLang="ru-RU" sz="1700" b="1" u="sng">
                <a:solidFill>
                  <a:srgbClr val="FF0000"/>
                </a:solidFill>
                <a:cs typeface="Times New Roman" pitchFamily="18" charset="0"/>
              </a:rPr>
              <a:t>оказанию первой помощи пострадавшим</a:t>
            </a:r>
            <a:r>
              <a:rPr lang="ru-RU" altLang="ru-RU" sz="1200" b="1">
                <a:solidFill>
                  <a:srgbClr val="FF0000"/>
                </a:solidFill>
                <a:cs typeface="Times New Roman" pitchFamily="18" charset="0"/>
              </a:rPr>
              <a:t>. </a:t>
            </a:r>
          </a:p>
        </p:txBody>
      </p:sp>
      <p:sp>
        <p:nvSpPr>
          <p:cNvPr id="7172" name="Text Box 20"/>
          <p:cNvSpPr txBox="1">
            <a:spLocks noChangeArrowheads="1"/>
          </p:cNvSpPr>
          <p:nvPr/>
        </p:nvSpPr>
        <p:spPr bwMode="auto">
          <a:xfrm>
            <a:off x="468313" y="3141663"/>
            <a:ext cx="8224837" cy="140017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FF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ru-RU" sz="1700">
                <a:latin typeface="Times New Roman" pitchFamily="18" charset="0"/>
              </a:rPr>
              <a:t>    </a:t>
            </a:r>
            <a:r>
              <a:rPr lang="ru-RU" altLang="ru-RU" sz="1700" b="1" u="sng">
                <a:latin typeface="Times New Roman" pitchFamily="18" charset="0"/>
                <a:cs typeface="Times New Roman" pitchFamily="18" charset="0"/>
              </a:rPr>
              <a:t>Проверку</a:t>
            </a:r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 теоретических знаний требований охраны труда и практических навыков безопасной работы работников рабочих профессий </a:t>
            </a:r>
            <a:r>
              <a:rPr lang="ru-RU" altLang="ru-RU" sz="1700" b="1" u="sng">
                <a:latin typeface="Times New Roman" pitchFamily="18" charset="0"/>
                <a:cs typeface="Times New Roman" pitchFamily="18" charset="0"/>
              </a:rPr>
              <a:t>проводят непосредственные руководители</a:t>
            </a:r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 работ в объеме знаний требований правил и инструкций по охране труда, а при необходимости - в объеме знаний дополнительных специальных требований безопасности и охраны труда. </a:t>
            </a:r>
          </a:p>
        </p:txBody>
      </p:sp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468313" y="5157788"/>
            <a:ext cx="8224837" cy="8763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1400" b="1">
                <a:latin typeface="Times New Roman" pitchFamily="18" charset="0"/>
              </a:rPr>
              <a:t>    </a:t>
            </a: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Контроль за своевременным и качественным инструктированием и обучением рабочих по охране труда осуществляет служба охраны труда предприятия (организации).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7010400" y="60198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7315200" y="48768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7315200" y="35052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315200" y="2133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724400" y="2133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8382000" y="762000"/>
            <a:ext cx="609600" cy="5867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52400" y="762000"/>
            <a:ext cx="609600" cy="5867400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1295400" y="60198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1676400" y="4876800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1600200" y="350520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1295400" y="2133600"/>
            <a:ext cx="1524000" cy="1524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5105400" y="990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1295400" y="990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600200" y="228600"/>
            <a:ext cx="5791200" cy="3968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>
                <a:cs typeface="Times New Roman" pitchFamily="18" charset="0"/>
              </a:rPr>
              <a:t>ИНСТРУКТАЖ ПО БЕЗОПАСНОСТИ ТРУДА</a:t>
            </a:r>
            <a:r>
              <a:rPr lang="ru-RU" altLang="ru-RU" sz="2000"/>
              <a:t>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143000" cy="346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1600" b="1">
                <a:cs typeface="Times New Roman" pitchFamily="18" charset="0"/>
              </a:rPr>
              <a:t>Вводный</a:t>
            </a:r>
            <a:r>
              <a:rPr lang="ru-RU" altLang="ru-RU" sz="1600"/>
              <a:t> 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52400" y="1752600"/>
            <a:ext cx="1295400" cy="8350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Первичный</a:t>
            </a:r>
            <a:r>
              <a:rPr lang="ru-RU" altLang="ru-RU" sz="1600">
                <a:latin typeface="Times New Roman" pitchFamily="18" charset="0"/>
              </a:rPr>
              <a:t>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на рабочем месте</a:t>
            </a:r>
            <a:endParaRPr lang="ru-RU" altLang="ru-RU" sz="1600">
              <a:latin typeface="Times New Roman" pitchFamily="18" charset="0"/>
            </a:endParaRP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52400" y="3387725"/>
            <a:ext cx="1447800" cy="346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1600" b="1">
                <a:cs typeface="Times New Roman" pitchFamily="18" charset="0"/>
              </a:rPr>
              <a:t>Повторный</a:t>
            </a:r>
            <a:r>
              <a:rPr lang="ru-RU" altLang="ru-RU" sz="1600"/>
              <a:t>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52400" y="4759325"/>
            <a:ext cx="1524000" cy="3079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1400" b="1">
                <a:cs typeface="Times New Roman" pitchFamily="18" charset="0"/>
              </a:rPr>
              <a:t>Внеплановый</a:t>
            </a:r>
            <a:r>
              <a:rPr lang="ru-RU" altLang="ru-RU" sz="1400"/>
              <a:t> 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52400" y="5943600"/>
            <a:ext cx="1447800" cy="346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1600" b="1">
                <a:cs typeface="Times New Roman" pitchFamily="18" charset="0"/>
              </a:rPr>
              <a:t>Целевой</a:t>
            </a:r>
            <a:r>
              <a:rPr lang="ru-RU" altLang="ru-RU" sz="1600"/>
              <a:t> 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1905000" y="762000"/>
            <a:ext cx="3276600" cy="86177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ru-RU" altLang="ru-RU" sz="1000" dirty="0">
                <a:latin typeface="Times New Roman" pitchFamily="18" charset="0"/>
              </a:rPr>
              <a:t>П</a:t>
            </a:r>
            <a:r>
              <a:rPr lang="ru-RU" altLang="ru-RU" sz="1000" dirty="0">
                <a:cs typeface="Times New Roman" pitchFamily="18" charset="0"/>
              </a:rPr>
              <a:t>роводят со всеми вновь принимаемыми на работу независимо от их образования, стажа работы по данной профессии или должности, с временными работниками, командированными, учащимися и студентами</a:t>
            </a:r>
            <a:r>
              <a:rPr lang="ru-RU" altLang="ru-RU" sz="1000" dirty="0"/>
              <a:t> 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486400" y="762000"/>
            <a:ext cx="3429000" cy="861774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ru-RU" sz="1000" dirty="0">
                <a:latin typeface="Times New Roman" pitchFamily="18" charset="0"/>
              </a:rPr>
              <a:t>С</a:t>
            </a:r>
            <a:r>
              <a:rPr lang="ru-RU" altLang="ru-RU" sz="1000" dirty="0"/>
              <a:t> </a:t>
            </a:r>
            <a:r>
              <a:rPr lang="ru-RU" altLang="ru-RU" sz="1000" dirty="0">
                <a:cs typeface="Times New Roman" pitchFamily="18" charset="0"/>
              </a:rPr>
              <a:t>запись</a:t>
            </a:r>
            <a:r>
              <a:rPr lang="ru-RU" altLang="ru-RU" sz="1000" dirty="0">
                <a:latin typeface="Times New Roman" pitchFamily="18" charset="0"/>
              </a:rPr>
              <a:t>ю</a:t>
            </a:r>
            <a:r>
              <a:rPr lang="ru-RU" altLang="ru-RU" sz="1000" dirty="0">
                <a:cs typeface="Times New Roman" pitchFamily="18" charset="0"/>
              </a:rPr>
              <a:t> в </a:t>
            </a:r>
            <a:r>
              <a:rPr lang="ru-RU" altLang="ru-RU" sz="1000" b="1" dirty="0">
                <a:cs typeface="Times New Roman" pitchFamily="18" charset="0"/>
              </a:rPr>
              <a:t>журнале регистрации вводного инструктажа</a:t>
            </a:r>
            <a:r>
              <a:rPr lang="ru-RU" altLang="ru-RU" sz="1000" dirty="0">
                <a:cs typeface="Times New Roman" pitchFamily="18" charset="0"/>
              </a:rPr>
              <a:t> с обязательной подписью инструктируемого и инструктирующего, а также в документе о приеме на работу</a:t>
            </a:r>
            <a:r>
              <a:rPr lang="ru-RU" altLang="ru-RU" sz="1000" dirty="0"/>
              <a:t>, </a:t>
            </a:r>
            <a:r>
              <a:rPr lang="ru-RU" altLang="ru-RU" sz="1000" dirty="0">
                <a:latin typeface="Times New Roman" pitchFamily="18" charset="0"/>
              </a:rPr>
              <a:t>в </a:t>
            </a:r>
            <a:r>
              <a:rPr lang="ru-RU" altLang="ru-RU" sz="1000" dirty="0">
                <a:cs typeface="Times New Roman" pitchFamily="18" charset="0"/>
              </a:rPr>
              <a:t>личн</a:t>
            </a:r>
            <a:r>
              <a:rPr lang="ru-RU" altLang="ru-RU" sz="1000" dirty="0">
                <a:latin typeface="Times New Roman" pitchFamily="18" charset="0"/>
              </a:rPr>
              <a:t>ой</a:t>
            </a:r>
            <a:r>
              <a:rPr lang="ru-RU" altLang="ru-RU" sz="1000" dirty="0">
                <a:cs typeface="Times New Roman" pitchFamily="18" charset="0"/>
              </a:rPr>
              <a:t> карточк</a:t>
            </a:r>
            <a:r>
              <a:rPr lang="ru-RU" altLang="ru-RU" sz="1000" dirty="0">
                <a:latin typeface="Times New Roman" pitchFamily="18" charset="0"/>
              </a:rPr>
              <a:t>е</a:t>
            </a:r>
            <a:r>
              <a:rPr lang="ru-RU" altLang="ru-RU" sz="1000" dirty="0">
                <a:cs typeface="Times New Roman" pitchFamily="18" charset="0"/>
              </a:rPr>
              <a:t> прохождения обучения</a:t>
            </a:r>
            <a:endParaRPr lang="ru-RU" altLang="ru-RU" sz="1000" dirty="0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2819400" y="1676400"/>
            <a:ext cx="2362200" cy="11695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ru-RU" sz="1000" dirty="0">
                <a:cs typeface="Times New Roman" pitchFamily="18" charset="0"/>
              </a:rPr>
              <a:t>Проводят до начала производственной деятельности со всеми вновь принятыми на предприятие, переводимыми из одного подразделения в другое, с выполняющими новую для них работу</a:t>
            </a:r>
            <a:r>
              <a:rPr lang="ru-RU" altLang="ru-RU" sz="1000" dirty="0"/>
              <a:t> 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5334000" y="1676400"/>
            <a:ext cx="2286000" cy="1016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>
                <a:cs typeface="Times New Roman" pitchFamily="18" charset="0"/>
              </a:rPr>
              <a:t>Рабочие допускаются к самостоятельной работе после стажировки</a:t>
            </a:r>
            <a:r>
              <a:rPr lang="ru-RU" altLang="ru-RU" sz="1000"/>
              <a:t> (</a:t>
            </a:r>
            <a:r>
              <a:rPr lang="ru-RU" altLang="ru-RU" sz="1000">
                <a:cs typeface="Times New Roman" pitchFamily="18" charset="0"/>
              </a:rPr>
              <a:t>в течение первых 2 - 14 смен </a:t>
            </a:r>
            <a:r>
              <a:rPr lang="ru-RU" altLang="ru-RU" sz="1000"/>
              <a:t>)</a:t>
            </a:r>
            <a:r>
              <a:rPr lang="ru-RU" altLang="ru-RU" sz="1000">
                <a:cs typeface="Times New Roman" pitchFamily="18" charset="0"/>
              </a:rPr>
              <a:t>, проверки теоретических знаний и приобретенных навыков безопасных способов работы</a:t>
            </a:r>
            <a:r>
              <a:rPr lang="ru-RU" altLang="ru-RU" sz="1000"/>
              <a:t> 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2819400" y="3200400"/>
            <a:ext cx="4800600" cy="711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ru-RU" sz="1000">
                <a:cs typeface="Times New Roman" pitchFamily="18" charset="0"/>
              </a:rPr>
              <a:t>Проходят </a:t>
            </a:r>
            <a:r>
              <a:rPr lang="ru-RU" altLang="ru-RU" sz="1000" b="1">
                <a:cs typeface="Times New Roman" pitchFamily="18" charset="0"/>
              </a:rPr>
              <a:t>не реже одного раза в полугодие</a:t>
            </a:r>
            <a:r>
              <a:rPr lang="ru-RU" altLang="ru-RU" sz="1000">
                <a:cs typeface="Times New Roman" pitchFamily="18" charset="0"/>
              </a:rPr>
              <a:t>, для некоторых категорий работников может быть установлен более продолжительный (</a:t>
            </a:r>
            <a:r>
              <a:rPr lang="ru-RU" altLang="ru-RU" sz="1000" b="1">
                <a:cs typeface="Times New Roman" pitchFamily="18" charset="0"/>
              </a:rPr>
              <a:t>до 1 года</a:t>
            </a:r>
            <a:r>
              <a:rPr lang="ru-RU" altLang="ru-RU" sz="1000">
                <a:cs typeface="Times New Roman" pitchFamily="18" charset="0"/>
              </a:rPr>
              <a:t>) срок проведения повторного инструктажа(по согласованию с профкомитетами и соответствующими местными органами государственного надзора</a:t>
            </a:r>
            <a:endParaRPr lang="ru-RU" altLang="ru-RU" sz="1000"/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19400" y="4546600"/>
            <a:ext cx="4800600" cy="10156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ru-RU" sz="1000" dirty="0">
                <a:cs typeface="Times New Roman" pitchFamily="18" charset="0"/>
              </a:rPr>
              <a:t>Проводят при введении в действие стандартов, правил, инструкций по охране труда, при изменении технологического процесса, замене оборудования, влияющих на </a:t>
            </a:r>
            <a:r>
              <a:rPr lang="ru-RU" altLang="ru-RU" sz="1000" dirty="0"/>
              <a:t>БТ</a:t>
            </a:r>
            <a:r>
              <a:rPr lang="ru-RU" altLang="ru-RU" sz="1000" dirty="0">
                <a:cs typeface="Times New Roman" pitchFamily="18" charset="0"/>
              </a:rPr>
              <a:t>, при нарушении требований </a:t>
            </a:r>
            <a:r>
              <a:rPr lang="ru-RU" altLang="ru-RU" sz="1000" dirty="0"/>
              <a:t>БТ</a:t>
            </a:r>
            <a:r>
              <a:rPr lang="ru-RU" altLang="ru-RU" sz="1000" dirty="0">
                <a:cs typeface="Times New Roman" pitchFamily="18" charset="0"/>
              </a:rPr>
              <a:t>, по требованию органов надзора, при перерывах в работах, к которым предъявляют дополнительные требования </a:t>
            </a:r>
            <a:r>
              <a:rPr lang="ru-RU" altLang="ru-RU" sz="1000" dirty="0"/>
              <a:t>БТ</a:t>
            </a:r>
            <a:r>
              <a:rPr lang="ru-RU" altLang="ru-RU" sz="1000" dirty="0">
                <a:cs typeface="Times New Roman" pitchFamily="18" charset="0"/>
              </a:rPr>
              <a:t> более чем на 30 календарных дней, а для остальных работ - 60 дней</a:t>
            </a:r>
            <a:r>
              <a:rPr lang="ru-RU" altLang="ru-RU" sz="1000" dirty="0"/>
              <a:t> 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 rot="-5400000">
            <a:off x="6651625" y="2953762"/>
            <a:ext cx="3740150" cy="1169551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>
                <a:cs typeface="Times New Roman" pitchFamily="18" charset="0"/>
              </a:rPr>
              <a:t>Проверка знаний, а также приобретенных навыков безопасных способов работы, стажировка и допуск к работе делается запись в </a:t>
            </a:r>
            <a:r>
              <a:rPr lang="ru-RU" altLang="ru-RU" sz="1000" b="1" dirty="0">
                <a:cs typeface="Times New Roman" pitchFamily="18" charset="0"/>
              </a:rPr>
              <a:t>журнале регистрации инструктажа на рабочем месте</a:t>
            </a:r>
            <a:r>
              <a:rPr lang="ru-RU" altLang="ru-RU" sz="1000" dirty="0">
                <a:cs typeface="Times New Roman" pitchFamily="18" charset="0"/>
              </a:rPr>
              <a:t> и (или) в личной карточке с обязательной подписью инструктируемого и инструктирующего. При регистрации внепланового инструктажа указывают причину его проведения</a:t>
            </a:r>
            <a:r>
              <a:rPr lang="ru-RU" altLang="ru-RU" sz="1000" dirty="0"/>
              <a:t> 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1905000" y="5638800"/>
            <a:ext cx="5486400" cy="132343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ru-RU" altLang="ru-RU" sz="1000" dirty="0">
                <a:latin typeface="Times New Roman" pitchFamily="18" charset="0"/>
              </a:rPr>
              <a:t>При:</a:t>
            </a:r>
          </a:p>
          <a:p>
            <a:pPr algn="l">
              <a:buFontTx/>
              <a:buChar char="•"/>
            </a:pPr>
            <a:r>
              <a:rPr lang="ru-RU" altLang="ru-RU" sz="1000" dirty="0"/>
              <a:t> </a:t>
            </a:r>
            <a:r>
              <a:rPr lang="ru-RU" altLang="ru-RU" sz="1000" dirty="0">
                <a:cs typeface="Times New Roman" pitchFamily="18" charset="0"/>
              </a:rPr>
              <a:t>выполнении разовых работ, не связанных с прямыми обязанностями по специальности;</a:t>
            </a:r>
            <a:endParaRPr lang="ru-RU" altLang="ru-RU" sz="1000" dirty="0"/>
          </a:p>
          <a:p>
            <a:pPr algn="l">
              <a:buFontTx/>
              <a:buChar char="•"/>
            </a:pPr>
            <a:r>
              <a:rPr lang="ru-RU" altLang="ru-RU" sz="1000" dirty="0"/>
              <a:t> </a:t>
            </a:r>
            <a:r>
              <a:rPr lang="ru-RU" altLang="ru-RU" sz="1000" dirty="0">
                <a:cs typeface="Times New Roman" pitchFamily="18" charset="0"/>
              </a:rPr>
              <a:t>ликвидации последствий аварий, стихийных бедствий и катастроф; </a:t>
            </a:r>
            <a:endParaRPr lang="ru-RU" altLang="ru-RU" sz="1000" dirty="0"/>
          </a:p>
          <a:p>
            <a:pPr algn="l">
              <a:buFontTx/>
              <a:buChar char="•"/>
            </a:pPr>
            <a:r>
              <a:rPr lang="ru-RU" altLang="ru-RU" sz="1000" dirty="0"/>
              <a:t> </a:t>
            </a:r>
            <a:r>
              <a:rPr lang="ru-RU" altLang="ru-RU" sz="1000" dirty="0">
                <a:cs typeface="Times New Roman" pitchFamily="18" charset="0"/>
              </a:rPr>
              <a:t>производстве работ, на которые оформляется наряд-допуск, разрешение и другие документы; </a:t>
            </a:r>
            <a:endParaRPr lang="ru-RU" altLang="ru-RU" sz="1000" dirty="0"/>
          </a:p>
          <a:p>
            <a:pPr algn="l">
              <a:buFontTx/>
              <a:buChar char="•"/>
            </a:pPr>
            <a:r>
              <a:rPr lang="ru-RU" altLang="ru-RU" sz="1000" dirty="0"/>
              <a:t> </a:t>
            </a:r>
            <a:r>
              <a:rPr lang="ru-RU" altLang="ru-RU" sz="1000" dirty="0">
                <a:cs typeface="Times New Roman" pitchFamily="18" charset="0"/>
              </a:rPr>
              <a:t>проведении экскурсии на предприятии, организации массовых мероприятий с учащимися 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7620000" y="5638800"/>
            <a:ext cx="1295400" cy="1169551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 dirty="0"/>
              <a:t>Ф</a:t>
            </a:r>
            <a:r>
              <a:rPr lang="ru-RU" altLang="ru-RU" sz="1000" dirty="0">
                <a:cs typeface="Times New Roman" pitchFamily="18" charset="0"/>
              </a:rPr>
              <a:t>иксируется</a:t>
            </a:r>
            <a:r>
              <a:rPr lang="ru-RU" altLang="ru-RU" sz="1000" dirty="0"/>
              <a:t>  </a:t>
            </a:r>
            <a:r>
              <a:rPr lang="ru-RU" altLang="ru-RU" sz="1000" dirty="0">
                <a:cs typeface="Times New Roman" pitchFamily="18" charset="0"/>
              </a:rPr>
              <a:t>в </a:t>
            </a:r>
            <a:r>
              <a:rPr lang="ru-RU" altLang="ru-RU" sz="1000" b="1" dirty="0">
                <a:cs typeface="Times New Roman" pitchFamily="18" charset="0"/>
              </a:rPr>
              <a:t>наряде-допуске</a:t>
            </a:r>
            <a:r>
              <a:rPr lang="ru-RU" altLang="ru-RU" sz="1000" dirty="0">
                <a:cs typeface="Times New Roman" pitchFamily="18" charset="0"/>
              </a:rPr>
              <a:t> или другой документации, разрешающей производство работ</a:t>
            </a:r>
            <a:r>
              <a:rPr lang="ru-RU" altLang="ru-RU" sz="1000" dirty="0"/>
              <a:t> 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 rot="-5400000">
            <a:off x="320663" y="3108445"/>
            <a:ext cx="3738563" cy="86177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000">
                <a:cs typeface="Times New Roman" pitchFamily="18" charset="0"/>
              </a:rPr>
              <a:t>Лица, не связанные с обслуживанием, испытанием, наладкой и ремонтом оборудования, использованием инструмента, хранением и применением сырья и материалов, первичный инструктаж на рабочем месте не проходят</a:t>
            </a:r>
            <a:r>
              <a:rPr lang="ru-RU" altLang="ru-RU" sz="1000"/>
              <a:t>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696200" y="228600"/>
            <a:ext cx="1143000" cy="457200"/>
          </a:xfrm>
          <a:prstGeom prst="rect">
            <a:avLst/>
          </a:prstGeom>
          <a:gradFill rotWithShape="0">
            <a:gsLst>
              <a:gs pos="0">
                <a:srgbClr val="FF9933"/>
              </a:gs>
              <a:gs pos="50000">
                <a:srgbClr val="FFFFFF"/>
              </a:gs>
              <a:gs pos="100000">
                <a:srgbClr val="FF99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200">
                <a:cs typeface="Times New Roman" pitchFamily="18" charset="0"/>
              </a:rPr>
              <a:t>ГОСТ 12.0.004-90</a:t>
            </a:r>
            <a:r>
              <a:rPr lang="ru-RU" altLang="ru-RU" sz="1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8640"/>
            <a:ext cx="8072437" cy="6192688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Условия труда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- совокупность факторов производственной среды и трудового процесса, оказывающих влияние на работоспособность и здоровье работника.</a:t>
            </a:r>
          </a:p>
          <a:p>
            <a:pPr algn="just" eaLnBrk="1" hangingPunct="1">
              <a:buFont typeface="Arial" charset="0"/>
              <a:buNone/>
            </a:pP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Вредный производственный фактор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– производственный фактор, воздействие которого на работника может привести к его заболеванию.</a:t>
            </a:r>
          </a:p>
          <a:p>
            <a:pPr algn="just" eaLnBrk="1" hangingPunct="1">
              <a:buFont typeface="Arial" charset="0"/>
              <a:buNone/>
            </a:pP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Опасный производственный фактор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– производственный фактор, воздействие которого на работника может привести к его травме</a:t>
            </a:r>
          </a:p>
          <a:p>
            <a:pPr algn="just" eaLnBrk="1" hangingPunct="1">
              <a:buNone/>
            </a:pP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Безопасные условия труда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- условия труда, при которых воздействие на работающих вредных и (или) опасных производственных факторов исключено либо уровни их воздействия не превышают установленных нормативов.</a:t>
            </a:r>
            <a:endPara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 eaLnBrk="1" hangingPunct="1">
              <a:buNone/>
            </a:pP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Рабочее место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-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место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, где работник должен находиться или куда ему необходимо прибыть в связи с его работой и которое прямо или косвенно находится под контролем работодателя.</a:t>
            </a:r>
          </a:p>
          <a:p>
            <a:pPr algn="just" eaLnBrk="1" hangingPunct="1">
              <a:buNone/>
            </a:pP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Средства индивидуальной и коллективной защиты работников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– технические средства, используемые для предотвращения или уменьшения воздействия на работников вредных и (или) опасных производственных факторов, а также для защиты от загрязнения.</a:t>
            </a:r>
          </a:p>
          <a:p>
            <a:pPr algn="just" eaLnBrk="1" hangingPunct="1">
              <a:buNone/>
            </a:pPr>
            <a:r>
              <a:rPr lang="ru-RU" sz="1800" dirty="0" smtClean="0">
                <a:latin typeface="Verdana" pitchFamily="34" charset="0"/>
              </a:rPr>
              <a:t/>
            </a:r>
            <a:br>
              <a:rPr lang="ru-RU" sz="1800" dirty="0" smtClean="0">
                <a:latin typeface="Verdana" pitchFamily="34" charset="0"/>
              </a:rPr>
            </a:br>
            <a:endParaRPr lang="ru-RU" sz="1800" dirty="0" smtClean="0">
              <a:latin typeface="Verdana" pitchFamily="34" charset="0"/>
            </a:endParaRPr>
          </a:p>
          <a:p>
            <a:pPr algn="just" eaLnBrk="1" hangingPunct="1">
              <a:buNone/>
            </a:pPr>
            <a:r>
              <a:rPr lang="ru-RU" sz="1800" b="1" dirty="0" smtClean="0">
                <a:latin typeface="Verdana" pitchFamily="34" charset="0"/>
              </a:rPr>
              <a:t>	</a:t>
            </a:r>
            <a:endParaRPr lang="ru-RU" sz="1800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003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066800"/>
            <a:ext cx="15954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90600" y="381000"/>
            <a:ext cx="7315200" cy="366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>
                <a:latin typeface="Times New Roman" pitchFamily="18" charset="0"/>
                <a:cs typeface="Times New Roman" pitchFamily="18" charset="0"/>
              </a:rPr>
              <a:t>Вводный инструктаж</a:t>
            </a:r>
            <a:r>
              <a:rPr lang="ru-RU" altLang="ru-RU">
                <a:latin typeface="Times New Roman" pitchFamily="18" charset="0"/>
              </a:rPr>
              <a:t>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534400" cy="73977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just">
              <a:spcBef>
                <a:spcPct val="50000"/>
              </a:spcBef>
            </a:pPr>
            <a:r>
              <a:rPr lang="ru-RU" altLang="ru-RU" sz="1400" b="1">
                <a:latin typeface="Times New Roman" pitchFamily="18" charset="0"/>
                <a:cs typeface="Times New Roman" pitchFamily="18" charset="0"/>
              </a:rPr>
              <a:t>Для профессий, работа которых сопряжена с вредными условиями труда, вводный инструктаж проводится по предъявлению ими приемной записки с отметкой о результатах предварительного медицинского осмотра</a:t>
            </a:r>
            <a:r>
              <a:rPr lang="ru-RU" altLang="ru-RU" sz="1400" b="1">
                <a:latin typeface="Times New Roman" pitchFamily="18" charset="0"/>
              </a:rPr>
              <a:t>.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81000" y="1974850"/>
            <a:ext cx="6248400" cy="137795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just">
              <a:spcBef>
                <a:spcPct val="50000"/>
              </a:spcBef>
            </a:pPr>
            <a:r>
              <a:rPr lang="ru-RU" altLang="ru-RU" sz="1400" b="1">
                <a:latin typeface="Times New Roman" pitchFamily="18" charset="0"/>
                <a:cs typeface="Times New Roman" pitchFamily="18" charset="0"/>
              </a:rPr>
              <a:t>Вводный инструктаж проводится работником службы охраны труда</a:t>
            </a:r>
            <a:r>
              <a:rPr lang="ru-RU" altLang="ru-RU" sz="1400">
                <a:latin typeface="Times New Roman" pitchFamily="18" charset="0"/>
                <a:cs typeface="Times New Roman" pitchFamily="18" charset="0"/>
              </a:rPr>
              <a:t>, имеющим специальное техническое образование и производственный опыт, по программе, утвержденной руководителем организации. </a:t>
            </a:r>
          </a:p>
          <a:p>
            <a:pPr indent="187325" algn="just"/>
            <a:r>
              <a:rPr lang="ru-RU" altLang="ru-RU" sz="1400">
                <a:latin typeface="Times New Roman" pitchFamily="18" charset="0"/>
                <a:cs typeface="Times New Roman" pitchFamily="18" charset="0"/>
              </a:rPr>
              <a:t>Для проведения вводного инструктажа по вопросам производственной санитарии и пожарной охраны целесообразно привлекать соответствующих специалистов.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6248400" cy="116522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01600" algn="just">
              <a:spcBef>
                <a:spcPct val="50000"/>
              </a:spcBef>
            </a:pPr>
            <a:r>
              <a:rPr lang="ru-RU" altLang="ru-RU" sz="1400">
                <a:latin typeface="Times New Roman" pitchFamily="18" charset="0"/>
                <a:cs typeface="Times New Roman" pitchFamily="18" charset="0"/>
              </a:rPr>
              <a:t>Вводный инструктаж содержит общие положения по охране труда и требования безопасности и производственной санитарии, соблюдение которых </a:t>
            </a:r>
            <a:r>
              <a:rPr lang="ru-RU" altLang="ru-RU" sz="1400" b="1">
                <a:latin typeface="Times New Roman" pitchFamily="18" charset="0"/>
                <a:cs typeface="Times New Roman" pitchFamily="18" charset="0"/>
              </a:rPr>
              <a:t>исключает возможность воздействия на работника опасных и вредных производственных факторов</a:t>
            </a:r>
            <a:r>
              <a:rPr lang="ru-RU" altLang="ru-RU" sz="1400">
                <a:latin typeface="Times New Roman" pitchFamily="18" charset="0"/>
                <a:cs typeface="Times New Roman" pitchFamily="18" charset="0"/>
              </a:rPr>
              <a:t> на территории предприятия (организации) и в структурных подразделениях.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4876800"/>
            <a:ext cx="6248400" cy="159067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just">
              <a:spcBef>
                <a:spcPct val="50000"/>
              </a:spcBef>
            </a:pPr>
            <a:r>
              <a:rPr lang="ru-RU" altLang="ru-RU" sz="1400">
                <a:latin typeface="Times New Roman" pitchFamily="18" charset="0"/>
                <a:cs typeface="Times New Roman" pitchFamily="18" charset="0"/>
              </a:rPr>
              <a:t>Вводный инструктаж проводится </a:t>
            </a:r>
            <a:r>
              <a:rPr lang="ru-RU" altLang="ru-RU" sz="1400" b="1">
                <a:latin typeface="Times New Roman" pitchFamily="18" charset="0"/>
                <a:cs typeface="Times New Roman" pitchFamily="18" charset="0"/>
              </a:rPr>
              <a:t>в кабинете охраны труда</a:t>
            </a:r>
            <a:r>
              <a:rPr lang="ru-RU" altLang="ru-RU" sz="1400">
                <a:latin typeface="Times New Roman" pitchFamily="18" charset="0"/>
                <a:cs typeface="Times New Roman" pitchFamily="18" charset="0"/>
              </a:rPr>
              <a:t> или в специально оборудованном помещении с использованием наглядных пособий (инструкций, плакатов, натурных экспонатов, кинофильмов, диапозитивов, диафильмов, макетов и других технических средств обучения, отвечающих достижениям современной науки и техники применительно к специфике данного производства), а также с разбором характерных несчастных случаев, имевшихся на производстве.</a:t>
            </a:r>
          </a:p>
        </p:txBody>
      </p:sp>
      <p:pic>
        <p:nvPicPr>
          <p:cNvPr id="9224" name="Picture 8" descr="in00635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029200"/>
            <a:ext cx="18288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 descr="in0039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657600"/>
            <a:ext cx="1114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 descr="in00378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86200"/>
            <a:ext cx="1030288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14400" y="120650"/>
            <a:ext cx="7315200" cy="366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>
                <a:latin typeface="Times New Roman" pitchFamily="18" charset="0"/>
                <a:cs typeface="Times New Roman" pitchFamily="18" charset="0"/>
              </a:rPr>
              <a:t>Первичный инструктаж на рабочем мес</a:t>
            </a:r>
            <a:r>
              <a:rPr lang="ru-RU" altLang="ru-RU" b="1">
                <a:latin typeface="Times New Roman" pitchFamily="18" charset="0"/>
              </a:rPr>
              <a:t>те</a:t>
            </a:r>
            <a:r>
              <a:rPr lang="ru-RU" altLang="ru-RU">
                <a:latin typeface="Times New Roman" pitchFamily="18" charset="0"/>
              </a:rPr>
              <a:t>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463550"/>
            <a:ext cx="8534400" cy="1338263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just">
              <a:spcBef>
                <a:spcPct val="50000"/>
              </a:spcBef>
            </a:pP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Первичный инструктаж на рабочем месте проводит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индивидуально с каждым рабочим</a:t>
            </a: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непосредственный руководитель работ (мастер, начальник участка),</a:t>
            </a: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 назначенный для проведения этой работы. Первичный инструктаж на рабочем месте знакомит рабочего с оборудованием и наличием опасных мест, и раскрывает методы правильной и безопасной работы на данном </a:t>
            </a:r>
            <a:r>
              <a:rPr lang="ru-RU" altLang="ru-RU" sz="1600">
                <a:latin typeface="Times New Roman" pitchFamily="18" charset="0"/>
              </a:rPr>
              <a:t>рабочем месте или по данной специальности</a:t>
            </a:r>
            <a:r>
              <a:rPr lang="ru-RU" altLang="ru-RU" sz="1700">
                <a:latin typeface="Times New Roman" pitchFamily="18" charset="0"/>
              </a:rPr>
              <a:t>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73150" y="1760538"/>
            <a:ext cx="7315200" cy="3365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Обучение на рабочем месте</a:t>
            </a:r>
            <a:r>
              <a:rPr lang="ru-RU" altLang="ru-RU" sz="1600" b="1">
                <a:latin typeface="Times New Roman" pitchFamily="18" charset="0"/>
              </a:rPr>
              <a:t>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17500" y="2139950"/>
            <a:ext cx="8534400" cy="147637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just">
              <a:spcBef>
                <a:spcPct val="50000"/>
              </a:spcBef>
            </a:pPr>
            <a:r>
              <a:rPr lang="ru-RU" altLang="ru-RU" sz="1500">
                <a:latin typeface="Times New Roman" pitchFamily="18" charset="0"/>
                <a:cs typeface="Times New Roman" pitchFamily="18" charset="0"/>
              </a:rPr>
              <a:t>Вновь поступившие рабочие, не имеющие достаточного опыта и навыков в работе, </a:t>
            </a:r>
            <a:r>
              <a:rPr lang="ru-RU" altLang="ru-RU" sz="1500" b="1">
                <a:latin typeface="Times New Roman" pitchFamily="18" charset="0"/>
                <a:cs typeface="Times New Roman" pitchFamily="18" charset="0"/>
              </a:rPr>
              <a:t>прикрепляются к квалифицированным  рабочим</a:t>
            </a:r>
            <a:r>
              <a:rPr lang="ru-RU" altLang="ru-RU" sz="1500">
                <a:latin typeface="Times New Roman" pitchFamily="18" charset="0"/>
                <a:cs typeface="Times New Roman" pitchFamily="18" charset="0"/>
              </a:rPr>
              <a:t> для практического обучения безопасным</a:t>
            </a:r>
            <a:r>
              <a:rPr lang="ru-RU" altLang="ru-RU" sz="1500">
                <a:latin typeface="Times New Roman" pitchFamily="18" charset="0"/>
              </a:rPr>
              <a:t> п</a:t>
            </a:r>
            <a:r>
              <a:rPr lang="ru-RU" altLang="ru-RU" sz="1500">
                <a:latin typeface="Times New Roman" pitchFamily="18" charset="0"/>
                <a:cs typeface="Times New Roman" pitchFamily="18" charset="0"/>
              </a:rPr>
              <a:t>риемам и методам труда. </a:t>
            </a:r>
          </a:p>
          <a:p>
            <a:pPr indent="187325" algn="just"/>
            <a:r>
              <a:rPr lang="ru-RU" altLang="ru-RU" sz="1500">
                <a:latin typeface="Times New Roman" pitchFamily="18" charset="0"/>
                <a:cs typeface="Times New Roman" pitchFamily="18" charset="0"/>
              </a:rPr>
              <a:t>Обучение на рабочем месте ведется </a:t>
            </a:r>
            <a:r>
              <a:rPr lang="ru-RU" altLang="ru-RU" sz="1500" b="1">
                <a:latin typeface="Times New Roman" pitchFamily="18" charset="0"/>
                <a:cs typeface="Times New Roman" pitchFamily="18" charset="0"/>
              </a:rPr>
              <a:t>под руководством инженерно-технического работника по программе, утвержденной начальником подразделения</a:t>
            </a:r>
            <a:r>
              <a:rPr lang="ru-RU" altLang="ru-RU" sz="1500">
                <a:latin typeface="Times New Roman" pitchFamily="18" charset="0"/>
                <a:cs typeface="Times New Roman" pitchFamily="18" charset="0"/>
              </a:rPr>
              <a:t>. Длительность обучения зависит от сложности профессии и специфики работы.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073150" y="3579813"/>
            <a:ext cx="7315200" cy="3667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>
                <a:latin typeface="Times New Roman" pitchFamily="18" charset="0"/>
                <a:cs typeface="Times New Roman" pitchFamily="18" charset="0"/>
              </a:rPr>
              <a:t>Повторный инструктаж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17500" y="3984625"/>
            <a:ext cx="8534400" cy="280035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just"/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Повторный инструктаж рабочих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проводится мастером производственного участка</a:t>
            </a: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, под руководством которого работают данные рабочие, под контролем начальника цеха или его заместителя. </a:t>
            </a:r>
          </a:p>
          <a:p>
            <a:pPr indent="187325" algn="just"/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Инструктаж начинается с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ознакомления с приказами и распоряжениями, информационными письмами, направленными на предупреждение несчастных случаев и нарушений</a:t>
            </a: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187325" algn="just"/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Затем дается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анализ производственного травматизма с разбором фактов нарушений правил безопасности</a:t>
            </a:r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, допущенных рабочими производственного участка (используются записи в дневнике по технике безопасности и в журнале учета нарушения правил безопасности). </a:t>
            </a:r>
          </a:p>
          <a:p>
            <a:pPr indent="187325" algn="just"/>
            <a:r>
              <a:rPr lang="ru-RU" altLang="ru-RU" sz="1600">
                <a:latin typeface="Times New Roman" pitchFamily="18" charset="0"/>
                <a:cs typeface="Times New Roman" pitchFamily="18" charset="0"/>
              </a:rPr>
              <a:t>Далее инструктаж проводится в соответствии с программой.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8"/>
          <p:cNvSpPr txBox="1">
            <a:spLocks noChangeArrowheads="1"/>
          </p:cNvSpPr>
          <p:nvPr/>
        </p:nvSpPr>
        <p:spPr bwMode="auto">
          <a:xfrm>
            <a:off x="1258888" y="404813"/>
            <a:ext cx="7315200" cy="3667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>
                <a:latin typeface="Times New Roman" pitchFamily="18" charset="0"/>
                <a:cs typeface="Times New Roman" pitchFamily="18" charset="0"/>
              </a:rPr>
              <a:t>Внеплановый инструктаж на рабочем месте </a:t>
            </a: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579438" y="1196975"/>
            <a:ext cx="7994650" cy="3754438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7325" algn="just"/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Инструктаж проводится </a:t>
            </a:r>
            <a:r>
              <a:rPr lang="ru-RU" altLang="ru-RU" sz="1700" b="1">
                <a:latin typeface="Times New Roman" pitchFamily="18" charset="0"/>
                <a:cs typeface="Times New Roman" pitchFamily="18" charset="0"/>
              </a:rPr>
              <a:t>со всем персоналом производственного участка (бригады) или с отдельными рабочими</a:t>
            </a:r>
            <a:r>
              <a:rPr lang="ru-RU" altLang="ru-RU" sz="1700" b="1">
                <a:latin typeface="Times New Roman" pitchFamily="18" charset="0"/>
              </a:rPr>
              <a:t>.</a:t>
            </a:r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 Лица, с которыми произошли несчастные случаи, обязательно проходят инструктаж после выхода на работу.</a:t>
            </a:r>
            <a:endParaRPr lang="ru-RU" altLang="ru-RU" sz="1700">
              <a:latin typeface="Times New Roman" pitchFamily="18" charset="0"/>
            </a:endParaRPr>
          </a:p>
          <a:p>
            <a:pPr indent="187325" algn="just"/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При проведении инструктажа в связи с несчастным случаем или нарушением инструкции по охране труда доводятся приказ (распоряжение) по предприятию или цеху, информационные письма по несчастным случаям и нарушениям с подробным разбором обстоятельств, причин и профилактических мер, подробно объясняются отдельные требования инструкций с показом безопасных приемов в работе. </a:t>
            </a:r>
            <a:endParaRPr lang="ru-RU" altLang="ru-RU" sz="1700">
              <a:latin typeface="Times New Roman" pitchFamily="18" charset="0"/>
            </a:endParaRPr>
          </a:p>
          <a:p>
            <a:pPr indent="187325" algn="just"/>
            <a:r>
              <a:rPr lang="ru-RU" altLang="ru-RU" sz="1700">
                <a:latin typeface="Times New Roman" pitchFamily="18" charset="0"/>
                <a:cs typeface="Times New Roman" pitchFamily="18" charset="0"/>
              </a:rPr>
              <a:t>Перед началом работ повышенной опасности (газоопасных, на вы­соте и т.п.) обязательно всему персоналу, участвующему в работе, объясняются меры безопасности, а также основные требования инструкций по охране труда по выполняемой работе. Особое внимание уделяется объяснению требований, обеспечивающих согласованность действий всех участвующих в работе, и разбору нарушений и несчастных случаев, происшедших при аналогичной работе.</a:t>
            </a:r>
            <a:endParaRPr lang="ru-RU" altLang="ru-RU" sz="17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458200" cy="6164263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0" scaled="1"/>
          </a:gra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ПРИМЕРНЫЙ ПЕРЕЧЕНЬ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ОСНОВНЫХ ВОПРОСОВ ПЕРВИЧНОГО ИНСТРУКТАЖА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НА РАБОЧЕМ МЕСТЕ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1. Общие сведения о технологическом процессе и оборудовании на данном рабочем месте, производственном участке, в цехе. Основные опасные и вредные производственные факторы, возникающие при данном технологическом процессе.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2. Безопасная организация и содержание рабочего места.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3. Опасные зоны машины, механизма, прибора. Средства безопасности оборудования (предохранительные тормозные устройства и ограждения, системы блокировки и сигнализации, знаки безопасности). Требования по предупреждению электротравматизма.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4. Порядок подготовки к работе (проверка исправности оборудования, пусковых приборов, инструмента и приспособлений, блокировок, заземления и других средств защиты).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5. Безопасные приемы и методы работы; действия при возникновении опасной ситуации.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6. Средства индивидуальной защиты на данном рабочем месте и правила пользования ими.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7. Схема безопасного передвижения работающих на территории цеха, участка.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8. Внутрицеховые транспортные и грузоподъемные средства и механизмы. Требования безопасности при погрузочно - разгрузочных работах и транспортировке грузов.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9. Характерные причины аварий, взрывов, пожаров, случаев производственных травм.</a:t>
            </a:r>
            <a:endParaRPr lang="ru-RU" altLang="ru-RU" sz="1400">
              <a:latin typeface="Courier New" pitchFamily="49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10. Меры предупреждения аварий, взрывов, пожаров. Обязанность и действия при аварии, взрыве, пожаре. Способы применения имеющихся на участке средств пожаротушения, противоаварийной защиты и сигнализации</a:t>
            </a:r>
            <a:r>
              <a:rPr lang="ru-RU" altLang="ru-RU" sz="1400" i="1">
                <a:latin typeface="Times New Roman" pitchFamily="18" charset="0"/>
              </a:rPr>
              <a:t>,</a:t>
            </a:r>
            <a:r>
              <a:rPr lang="ru-RU" altLang="ru-RU" sz="1400" i="1">
                <a:latin typeface="Times New Roman" pitchFamily="18" charset="0"/>
                <a:cs typeface="Times New Roman" pitchFamily="18" charset="0"/>
              </a:rPr>
              <a:t> места их расположения.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7239000" cy="7016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b="1">
                <a:latin typeface="Times New Roman" pitchFamily="18" charset="0"/>
              </a:rPr>
              <a:t>Типовая инструкция по охране труда </a:t>
            </a:r>
          </a:p>
          <a:p>
            <a:r>
              <a:rPr lang="ru-RU" altLang="ru-RU" sz="2000" b="1">
                <a:latin typeface="Times New Roman" pitchFamily="18" charset="0"/>
              </a:rPr>
              <a:t>включает   разделы: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1739900"/>
            <a:ext cx="6407150" cy="2298700"/>
          </a:xfrm>
          <a:prstGeom prst="rect">
            <a:avLst/>
          </a:prstGeom>
          <a:solidFill>
            <a:srgbClr val="FFFFCC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altLang="ru-RU" b="1">
                <a:latin typeface="Courier New" pitchFamily="49" charset="0"/>
                <a:ea typeface="MS Mincho" pitchFamily="49" charset="-128"/>
              </a:rPr>
              <a:t>1. Общие требования охраны труда.</a:t>
            </a:r>
            <a:endParaRPr lang="ru-RU" altLang="ru-RU" b="1">
              <a:latin typeface="Courier New" pitchFamily="49" charset="0"/>
              <a:cs typeface="Times New Roman" pitchFamily="18" charset="0"/>
            </a:endParaRPr>
          </a:p>
          <a:p>
            <a:pPr algn="just"/>
            <a:r>
              <a:rPr lang="ru-RU" altLang="ru-RU" b="1">
                <a:latin typeface="Courier New" pitchFamily="49" charset="0"/>
                <a:ea typeface="MS Mincho" pitchFamily="49" charset="-128"/>
              </a:rPr>
              <a:t>2. Требования охраны труда перед началом работы.</a:t>
            </a:r>
            <a:endParaRPr lang="ru-RU" altLang="ru-RU" b="1">
              <a:latin typeface="Courier New" pitchFamily="49" charset="0"/>
              <a:cs typeface="Times New Roman" pitchFamily="18" charset="0"/>
            </a:endParaRPr>
          </a:p>
          <a:p>
            <a:pPr algn="just"/>
            <a:r>
              <a:rPr lang="ru-RU" altLang="ru-RU" b="1">
                <a:latin typeface="Courier New" pitchFamily="49" charset="0"/>
                <a:ea typeface="MS Mincho" pitchFamily="49" charset="-128"/>
              </a:rPr>
              <a:t>3. Требования охраны труда во время работы.</a:t>
            </a:r>
            <a:endParaRPr lang="ru-RU" altLang="ru-RU" b="1">
              <a:latin typeface="Courier New" pitchFamily="49" charset="0"/>
              <a:cs typeface="Times New Roman" pitchFamily="18" charset="0"/>
            </a:endParaRPr>
          </a:p>
          <a:p>
            <a:pPr algn="just"/>
            <a:r>
              <a:rPr lang="ru-RU" altLang="ru-RU" b="1">
                <a:latin typeface="Courier New" pitchFamily="49" charset="0"/>
                <a:ea typeface="MS Mincho" pitchFamily="49" charset="-128"/>
              </a:rPr>
              <a:t>4. Требования охраны труда в аварийных ситуациях.</a:t>
            </a:r>
            <a:endParaRPr lang="ru-RU" altLang="ru-RU" b="1">
              <a:latin typeface="Courier New" pitchFamily="49" charset="0"/>
              <a:cs typeface="Times New Roman" pitchFamily="18" charset="0"/>
            </a:endParaRPr>
          </a:p>
          <a:p>
            <a:pPr algn="just"/>
            <a:r>
              <a:rPr lang="ru-RU" altLang="ru-RU" b="1">
                <a:latin typeface="Courier New" pitchFamily="49" charset="0"/>
                <a:ea typeface="MS Mincho" pitchFamily="49" charset="-128"/>
              </a:rPr>
              <a:t>5. Требования охраны труда по окончании работы.</a:t>
            </a:r>
            <a:endParaRPr lang="ru-RU" altLang="ru-RU" sz="1600" b="1">
              <a:latin typeface="Times New Roman" pitchFamily="18" charset="0"/>
            </a:endParaRPr>
          </a:p>
        </p:txBody>
      </p:sp>
      <p:pic>
        <p:nvPicPr>
          <p:cNvPr id="12292" name="Picture 4" descr="bd0715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93096"/>
            <a:ext cx="2590800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bd067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284984"/>
            <a:ext cx="2479675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bs00673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4440237"/>
            <a:ext cx="3276600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6"/>
          <p:cNvSpPr txBox="1">
            <a:spLocks noChangeArrowheads="1"/>
          </p:cNvSpPr>
          <p:nvPr/>
        </p:nvSpPr>
        <p:spPr bwMode="auto">
          <a:xfrm>
            <a:off x="539552" y="4365104"/>
            <a:ext cx="8153400" cy="2332946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5000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187325" algn="just">
              <a:lnSpc>
                <a:spcPct val="130000"/>
              </a:lnSpc>
              <a:spcBef>
                <a:spcPct val="50000"/>
              </a:spcBef>
            </a:pPr>
            <a:r>
              <a:rPr lang="ru-RU" altLang="ru-RU" sz="1600" b="1" dirty="0">
                <a:solidFill>
                  <a:srgbClr val="FF3300"/>
                </a:solidFill>
                <a:cs typeface="Times New Roman" pitchFamily="18" charset="0"/>
              </a:rPr>
              <a:t>Если в течение срока действия инструкции по охране труда для работника условия его труда не изменились,</a:t>
            </a:r>
            <a:r>
              <a:rPr lang="ru-RU" altLang="ru-RU" sz="1600" b="1" dirty="0">
                <a:cs typeface="Times New Roman" pitchFamily="18" charset="0"/>
              </a:rPr>
              <a:t> то приказом (распоряжением) работодателя ее действие продлевается на следующий срок, о чем делается запись на первой странице инструкции </a:t>
            </a:r>
            <a:r>
              <a:rPr lang="ru-RU" altLang="ru-RU" sz="1600" b="1" dirty="0">
                <a:solidFill>
                  <a:srgbClr val="FF3300"/>
                </a:solidFill>
                <a:cs typeface="Times New Roman" pitchFamily="18" charset="0"/>
              </a:rPr>
              <a:t>(ставятся текущая дата, штамп </a:t>
            </a:r>
            <a:r>
              <a:rPr lang="ru-RU" altLang="ru-RU" sz="1600" b="1" dirty="0">
                <a:solidFill>
                  <a:srgbClr val="FF3300"/>
                </a:solidFill>
              </a:rPr>
              <a:t>                                   </a:t>
            </a:r>
            <a:r>
              <a:rPr lang="ru-RU" altLang="ru-RU" sz="1600" b="1" dirty="0">
                <a:solidFill>
                  <a:srgbClr val="FF3300"/>
                </a:solidFill>
                <a:cs typeface="Times New Roman" pitchFamily="18" charset="0"/>
              </a:rPr>
              <a:t>и подпись лица, ответственного за пересмотр инструкции, приводятся наименование его должности и расшифровка подписи, указывается срок продления инструкции).</a:t>
            </a:r>
            <a:endParaRPr lang="ru-RU" altLang="ru-RU" sz="1600" dirty="0">
              <a:solidFill>
                <a:srgbClr val="FF3300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09600" y="233363"/>
            <a:ext cx="8001000" cy="376237"/>
          </a:xfrm>
          <a:prstGeom prst="rect">
            <a:avLst/>
          </a:prstGeom>
          <a:solidFill>
            <a:srgbClr val="EAEAEA"/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>
                <a:latin typeface="Times New Roman" pitchFamily="18" charset="0"/>
              </a:rPr>
              <a:t>Срок действия</a:t>
            </a:r>
            <a:r>
              <a:rPr lang="ru-RU" altLang="ru-RU" b="1">
                <a:latin typeface="Times New Roman" pitchFamily="18" charset="0"/>
                <a:cs typeface="Times New Roman" pitchFamily="18" charset="0"/>
              </a:rPr>
              <a:t> инструкций по охране труда для работников</a:t>
            </a:r>
            <a:endParaRPr lang="ru-RU" altLang="ru-RU">
              <a:latin typeface="Times New Roman" pitchFamily="18" charset="0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33400" y="762000"/>
            <a:ext cx="8153400" cy="9477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Пересмотр </a:t>
            </a: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инструкций должен производиться</a:t>
            </a:r>
            <a:r>
              <a:rPr lang="ru-RU" altLang="ru-RU" sz="16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600" b="1" u="sng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не реже одного раза в 5 лет</a:t>
            </a:r>
            <a:r>
              <a:rPr lang="ru-RU" altLang="ru-RU" sz="1600" b="1">
                <a:solidFill>
                  <a:srgbClr val="FF3300"/>
                </a:solidFill>
                <a:latin typeface="Times New Roman" pitchFamily="18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ru-RU" altLang="ru-RU" sz="1600" b="1">
                <a:latin typeface="Times New Roman" pitchFamily="18" charset="0"/>
                <a:cs typeface="Times New Roman" pitchFamily="18" charset="0"/>
              </a:rPr>
              <a:t>Проверку и пересмотр инструкций по охране труда для работников </a:t>
            </a:r>
            <a:r>
              <a:rPr lang="ru-RU" altLang="ru-RU" sz="16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организует работодатель.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8153400" cy="3365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b="1">
                <a:cs typeface="Times New Roman" pitchFamily="18" charset="0"/>
              </a:rPr>
              <a:t>Инструкции по охране труда для работников досрочно пересматриваются:</a:t>
            </a:r>
            <a:r>
              <a:rPr lang="ru-RU" altLang="ru-RU" sz="1600" b="1"/>
              <a:t> 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33400" y="2286000"/>
            <a:ext cx="8153400" cy="2006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187325" algn="just">
              <a:spcBef>
                <a:spcPct val="50000"/>
              </a:spcBef>
              <a:buFontTx/>
              <a:buChar char="•"/>
            </a:pPr>
            <a:r>
              <a:rPr lang="ru-RU" altLang="ru-RU" sz="1400" b="1" dirty="0">
                <a:latin typeface="Times New Roman" pitchFamily="18" charset="0"/>
                <a:cs typeface="Times New Roman" pitchFamily="18" charset="0"/>
              </a:rPr>
              <a:t>при пересмотре межотраслевых и отраслевых правил и типовых инструкций по охране труда;</a:t>
            </a:r>
          </a:p>
          <a:p>
            <a:pPr marL="288925" indent="-187325" algn="just">
              <a:spcBef>
                <a:spcPct val="50000"/>
              </a:spcBef>
              <a:buFontTx/>
              <a:buChar char="•"/>
            </a:pPr>
            <a:r>
              <a:rPr lang="ru-RU" altLang="ru-RU" sz="1400" b="1" dirty="0">
                <a:latin typeface="Times New Roman" pitchFamily="18" charset="0"/>
                <a:cs typeface="Times New Roman" pitchFamily="18" charset="0"/>
              </a:rPr>
              <a:t>изменении условий труда работников;</a:t>
            </a:r>
          </a:p>
          <a:p>
            <a:pPr marL="288925" indent="-187325" algn="just">
              <a:spcBef>
                <a:spcPct val="50000"/>
              </a:spcBef>
              <a:buFontTx/>
              <a:buChar char="•"/>
            </a:pPr>
            <a:r>
              <a:rPr lang="ru-RU" altLang="ru-RU" sz="1400" b="1" dirty="0">
                <a:latin typeface="Times New Roman" pitchFamily="18" charset="0"/>
                <a:cs typeface="Times New Roman" pitchFamily="18" charset="0"/>
              </a:rPr>
              <a:t>внедрении новой техники и технологии;</a:t>
            </a:r>
          </a:p>
          <a:p>
            <a:pPr marL="288925" indent="-187325" algn="just">
              <a:spcBef>
                <a:spcPct val="50000"/>
              </a:spcBef>
              <a:buFontTx/>
              <a:buChar char="•"/>
            </a:pPr>
            <a:r>
              <a:rPr lang="ru-RU" altLang="ru-RU" sz="1400" b="1" dirty="0">
                <a:latin typeface="Times New Roman" pitchFamily="18" charset="0"/>
                <a:cs typeface="Times New Roman" pitchFamily="18" charset="0"/>
              </a:rPr>
              <a:t>по результатам анализа материалов расследования аварий, несчастных случаев на производстве и профессиональных заболеваний;</a:t>
            </a:r>
          </a:p>
          <a:p>
            <a:pPr marL="288925" indent="-187325" algn="just">
              <a:spcBef>
                <a:spcPct val="50000"/>
              </a:spcBef>
              <a:buFontTx/>
              <a:buChar char="•"/>
            </a:pPr>
            <a:r>
              <a:rPr lang="ru-RU" altLang="ru-RU" sz="1400" b="1" dirty="0">
                <a:latin typeface="Times New Roman" pitchFamily="18" charset="0"/>
                <a:cs typeface="Times New Roman" pitchFamily="18" charset="0"/>
              </a:rPr>
              <a:t>по требованию представителей органов по труду субъектов Российской Федерации или органов федеральных надзоров России. </a:t>
            </a:r>
            <a:endParaRPr lang="ru-RU" altLang="ru-RU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412776"/>
            <a:ext cx="8172450" cy="2232248"/>
          </a:xfrm>
        </p:spPr>
        <p:txBody>
          <a:bodyPr anchor="b"/>
          <a:lstStyle/>
          <a:p>
            <a:pPr eaLnBrk="1" hangingPunct="1"/>
            <a:r>
              <a:rPr lang="ru-RU" altLang="ru-RU" sz="6000" b="1" dirty="0" smtClean="0">
                <a:solidFill>
                  <a:srgbClr val="0000FF"/>
                </a:solidFill>
              </a:rPr>
              <a:t>Несчастные случаи на производстве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1979613" y="45085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altLang="ru-RU" sz="1400">
              <a:latin typeface="Calibri" pitchFamily="34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8365" y="630932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фильм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8172450" cy="431800"/>
          </a:xfrm>
        </p:spPr>
        <p:txBody>
          <a:bodyPr anchor="b"/>
          <a:lstStyle/>
          <a:p>
            <a:pPr eaLnBrk="1" hangingPunct="1"/>
            <a:r>
              <a:rPr lang="ru-RU" altLang="ru-RU" sz="4000" smtClean="0">
                <a:solidFill>
                  <a:srgbClr val="0033CC"/>
                </a:solidFill>
              </a:rPr>
              <a:t>Ненормированный рабочий день</a:t>
            </a:r>
          </a:p>
        </p:txBody>
      </p:sp>
      <p:sp>
        <p:nvSpPr>
          <p:cNvPr id="24579" name="Text Box 8"/>
          <p:cNvSpPr txBox="1">
            <a:spLocks noChangeArrowheads="1"/>
          </p:cNvSpPr>
          <p:nvPr/>
        </p:nvSpPr>
        <p:spPr bwMode="auto">
          <a:xfrm>
            <a:off x="1979613" y="45085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altLang="ru-RU" sz="1400">
              <a:latin typeface="Calibri" pitchFamily="34" charset="0"/>
            </a:endParaRPr>
          </a:p>
        </p:txBody>
      </p:sp>
      <p:sp>
        <p:nvSpPr>
          <p:cNvPr id="24580" name="Rectangle 17"/>
          <p:cNvSpPr>
            <a:spLocks noChangeArrowheads="1"/>
          </p:cNvSpPr>
          <p:nvPr/>
        </p:nvSpPr>
        <p:spPr bwMode="auto">
          <a:xfrm>
            <a:off x="179388" y="620713"/>
            <a:ext cx="8713787" cy="59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ru-RU" altLang="ru-RU" sz="1600">
                <a:latin typeface="Calibri" pitchFamily="34" charset="0"/>
              </a:rPr>
              <a:t>В соответствии со статьей 101 </a:t>
            </a:r>
            <a:r>
              <a:rPr lang="ru-RU" altLang="ru-RU" sz="1600" b="1">
                <a:latin typeface="Calibri" pitchFamily="34" charset="0"/>
              </a:rPr>
              <a:t>ТК РФ</a:t>
            </a:r>
            <a:r>
              <a:rPr lang="ru-RU" altLang="ru-RU" sz="1600">
                <a:latin typeface="Calibri" pitchFamily="34" charset="0"/>
              </a:rPr>
              <a:t> под ненормированным рабочим днем понимается особый режим работы, в соответствии с которым отдельные работники могут по распоряжению работодателя при необходимости </a:t>
            </a:r>
            <a:r>
              <a:rPr lang="ru-RU" altLang="ru-RU" sz="1600" b="1">
                <a:latin typeface="Calibri" pitchFamily="34" charset="0"/>
              </a:rPr>
              <a:t>эпизодически</a:t>
            </a:r>
            <a:r>
              <a:rPr lang="ru-RU" altLang="ru-RU" sz="1600">
                <a:latin typeface="Calibri" pitchFamily="34" charset="0"/>
              </a:rPr>
              <a:t> привлекаться к выполнению своих трудовых функций за пределами нормальной продолжительности рабочего времени. 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ru-RU" altLang="ru-RU" sz="1600">
                <a:latin typeface="Calibri" pitchFamily="34" charset="0"/>
              </a:rPr>
              <a:t>При этом перечень должностей работников с ненормированным рабочим днем подлежит установлению </a:t>
            </a:r>
            <a:r>
              <a:rPr lang="ru-RU" altLang="ru-RU" sz="1600" i="1">
                <a:latin typeface="Calibri" pitchFamily="34" charset="0"/>
              </a:rPr>
              <a:t>коллективным договором, соглашением или правилами внутреннего трудового распорядка организации. 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ru-RU" altLang="ru-RU" sz="1600">
                <a:latin typeface="Calibri" pitchFamily="34" charset="0"/>
              </a:rPr>
              <a:t> В трудовых или коллективных договорах или в Правилах внутреннего распорядка должны быть перечислены все основные обязанности, составляющие объем работы лиц, которым устанавливается режим ненормированного дня. В случае выполнения работ, не связанных с обязанностями работника, предусмотренными трудовым договором, коллективным договором и Правилами внутреннего распорядка, </a:t>
            </a:r>
            <a:r>
              <a:rPr lang="ru-RU" altLang="ru-RU" sz="1600" b="1">
                <a:latin typeface="Calibri" pitchFamily="34" charset="0"/>
              </a:rPr>
              <a:t>эти работы оплачиваются по соглашению, как выполнение особых заданий. 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ru-RU" altLang="ru-RU" sz="1600">
                <a:latin typeface="Calibri" pitchFamily="34" charset="0"/>
              </a:rPr>
              <a:t>Работники, которым установлен режим ненормированного рабочего дня, на общих основаниях освобождаются от работы в дни еженедельного отдыха, праздничные дни, за исключением случаев, особо оговоренных в трудовых или коллективных договорах или в Правилах внутреннего распорядка. </a:t>
            </a:r>
            <a:r>
              <a:rPr lang="ru-RU" altLang="ru-RU" sz="1600" i="1">
                <a:latin typeface="Calibri" pitchFamily="34" charset="0"/>
              </a:rPr>
              <a:t>При отсутствии такой оговорки работы, производимые в отдельных случаях в указанные выше дни, должны быть компенсированы на общих основаниях. 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ru-RU" altLang="ru-RU" sz="1600">
                <a:latin typeface="Calibri" pitchFamily="34" charset="0"/>
              </a:rPr>
              <a:t>Работники с ненормированным рабочим днем в случаях производственной необходимости могут привлекаться для выполнения возложенных на них трудовых обязанностей сверх нормальной продолжительности рабочего времени. При этом такая переработка для этих работников не считается сверхурочной работой и не компенсируется оплатой в повышенном размере. </a:t>
            </a:r>
            <a:r>
              <a:rPr lang="ru-RU" altLang="ru-RU" sz="1600">
                <a:solidFill>
                  <a:srgbClr val="FF3300"/>
                </a:solidFill>
                <a:latin typeface="Calibri" pitchFamily="34" charset="0"/>
              </a:rPr>
              <a:t>Однако они не должны привлекаться к систематической работе во внеурочное время. 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ru-RU" altLang="ru-RU" sz="1600" i="1">
                <a:latin typeface="Calibri" pitchFamily="34" charset="0"/>
              </a:rPr>
              <a:t>В качестве компенсации за повышенную интенсивность, более ответственный характер труда и работу во внеурочное время работникам с ненормированным рабочим днем должен предоставляться дополнительный отпуск, что подтверждено статьей </a:t>
            </a:r>
            <a:r>
              <a:rPr lang="ru-RU" altLang="ru-RU" sz="1600" b="1" i="1">
                <a:latin typeface="Calibri" pitchFamily="34" charset="0"/>
              </a:rPr>
              <a:t>119</a:t>
            </a:r>
            <a:r>
              <a:rPr lang="ru-RU" altLang="ru-RU" sz="1600" i="1">
                <a:latin typeface="Calibri" pitchFamily="34" charset="0"/>
              </a:rPr>
              <a:t> </a:t>
            </a:r>
            <a:r>
              <a:rPr lang="ru-RU" altLang="ru-RU" sz="1600" b="1" i="1">
                <a:latin typeface="Calibri" pitchFamily="34" charset="0"/>
              </a:rPr>
              <a:t>ТК РФ</a:t>
            </a:r>
            <a:r>
              <a:rPr lang="ru-RU" altLang="ru-RU" sz="1600" i="1">
                <a:latin typeface="Calibri" pitchFamily="34" charset="0"/>
              </a:rPr>
              <a:t>. 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248400" y="6308725"/>
            <a:ext cx="2743200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1788"/>
            <a:ext cx="8172450" cy="936625"/>
          </a:xfrm>
        </p:spPr>
        <p:txBody>
          <a:bodyPr anchor="b"/>
          <a:lstStyle/>
          <a:p>
            <a:pPr eaLnBrk="1" hangingPunct="1"/>
            <a:r>
              <a:rPr lang="ru-RU" altLang="ru-RU" sz="3200" smtClean="0">
                <a:solidFill>
                  <a:srgbClr val="0033CC"/>
                </a:solidFill>
              </a:rPr>
              <a:t>Охрана труда для командированных сотрудников</a:t>
            </a:r>
          </a:p>
        </p:txBody>
      </p:sp>
      <p:sp>
        <p:nvSpPr>
          <p:cNvPr id="25603" name="Text Box 8"/>
          <p:cNvSpPr txBox="1">
            <a:spLocks noChangeArrowheads="1"/>
          </p:cNvSpPr>
          <p:nvPr/>
        </p:nvSpPr>
        <p:spPr bwMode="auto">
          <a:xfrm>
            <a:off x="1979613" y="45085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altLang="ru-RU" sz="1400">
              <a:latin typeface="Calibri" pitchFamily="34" charset="0"/>
            </a:endParaRPr>
          </a:p>
        </p:txBody>
      </p:sp>
      <p:sp>
        <p:nvSpPr>
          <p:cNvPr id="25604" name="Rectangle 17"/>
          <p:cNvSpPr>
            <a:spLocks noChangeArrowheads="1"/>
          </p:cNvSpPr>
          <p:nvPr/>
        </p:nvSpPr>
        <p:spPr bwMode="auto">
          <a:xfrm>
            <a:off x="107950" y="1268413"/>
            <a:ext cx="87852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ru-RU" altLang="ru-RU" b="1">
                <a:solidFill>
                  <a:srgbClr val="FF3300"/>
                </a:solidFill>
                <a:latin typeface="Times New Roman" pitchFamily="18" charset="0"/>
              </a:rPr>
              <a:t>Служебная командировка</a:t>
            </a:r>
            <a:r>
              <a:rPr lang="ru-RU" altLang="ru-RU">
                <a:latin typeface="Times New Roman" pitchFamily="18" charset="0"/>
              </a:rPr>
              <a:t> - поездка работника по распоряжению работодателя на определенный срок для выполнения служебного поручения вне места постоянной работы (ст. 166 ТК РФ).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ru-RU" altLang="ru-RU">
                <a:latin typeface="Times New Roman" pitchFamily="18" charset="0"/>
              </a:rPr>
              <a:t>При направлении работника в служебную командировку ему гарантируются сохранение места работы (должности) и среднего заработка, а также возмещение расходов, связанных со служебной командировкой (ст. 167 ТК РФ).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ru-RU" altLang="ru-RU">
                <a:solidFill>
                  <a:srgbClr val="FF3300"/>
                </a:solidFill>
                <a:latin typeface="Times New Roman" pitchFamily="18" charset="0"/>
              </a:rPr>
              <a:t>Запрещается направление в служебные командировки: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 altLang="ru-RU">
                <a:latin typeface="Times New Roman" pitchFamily="18" charset="0"/>
              </a:rPr>
              <a:t>    </a:t>
            </a:r>
            <a:r>
              <a:rPr lang="ru-RU" altLang="ru-RU">
                <a:latin typeface="Calibri" pitchFamily="34" charset="0"/>
              </a:rPr>
              <a:t>•</a:t>
            </a:r>
            <a:r>
              <a:rPr lang="ru-RU" altLang="ru-RU">
                <a:latin typeface="Times New Roman" pitchFamily="18" charset="0"/>
              </a:rPr>
              <a:t> беременных женщин (ст. 259 ТКРФ);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 altLang="ru-RU">
                <a:latin typeface="Times New Roman" pitchFamily="18" charset="0"/>
              </a:rPr>
              <a:t>    </a:t>
            </a:r>
            <a:r>
              <a:rPr lang="ru-RU" altLang="ru-RU">
                <a:latin typeface="Calibri" pitchFamily="34" charset="0"/>
              </a:rPr>
              <a:t>•</a:t>
            </a:r>
            <a:r>
              <a:rPr lang="ru-RU" altLang="ru-RU">
                <a:latin typeface="Times New Roman" pitchFamily="18" charset="0"/>
              </a:rPr>
              <a:t> работников в возрасте до 18 лет (ст. 268 ТКРФ). Направление в служебные командировки: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 altLang="ru-RU">
                <a:latin typeface="Times New Roman" pitchFamily="18" charset="0"/>
              </a:rPr>
              <a:t>    </a:t>
            </a:r>
            <a:r>
              <a:rPr lang="ru-RU" altLang="ru-RU">
                <a:latin typeface="Calibri" pitchFamily="34" charset="0"/>
              </a:rPr>
              <a:t>•</a:t>
            </a:r>
            <a:r>
              <a:rPr lang="ru-RU" altLang="ru-RU">
                <a:latin typeface="Times New Roman" pitchFamily="18" charset="0"/>
              </a:rPr>
              <a:t> женщин, имеющих детей в возрасте до 3 лет, 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 altLang="ru-RU">
                <a:latin typeface="Times New Roman" pitchFamily="18" charset="0"/>
              </a:rPr>
              <a:t>    </a:t>
            </a:r>
            <a:r>
              <a:rPr lang="ru-RU" altLang="ru-RU">
                <a:latin typeface="Calibri" pitchFamily="34" charset="0"/>
              </a:rPr>
              <a:t>•</a:t>
            </a:r>
            <a:r>
              <a:rPr lang="ru-RU" altLang="ru-RU">
                <a:latin typeface="Times New Roman" pitchFamily="18" charset="0"/>
              </a:rPr>
              <a:t> работников, имеющих детей-инвалидов или инвалидов с детства до достижения ими возраста 18 лет,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 altLang="ru-RU">
                <a:latin typeface="Times New Roman" pitchFamily="18" charset="0"/>
              </a:rPr>
              <a:t>    </a:t>
            </a:r>
            <a:r>
              <a:rPr lang="ru-RU" altLang="ru-RU">
                <a:latin typeface="Calibri" pitchFamily="34" charset="0"/>
              </a:rPr>
              <a:t>•</a:t>
            </a:r>
            <a:r>
              <a:rPr lang="ru-RU" altLang="ru-RU">
                <a:latin typeface="Times New Roman" pitchFamily="18" charset="0"/>
              </a:rPr>
              <a:t> работников, осуществляющих уход за больными членами их семей в соответствии с медицинским заключением.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 altLang="ru-RU" sz="1600" i="1">
                <a:solidFill>
                  <a:srgbClr val="FF3300"/>
                </a:solidFill>
                <a:latin typeface="Calibri" pitchFamily="34" charset="0"/>
              </a:rPr>
              <a:t>В служебную командировку допускаются работники</a:t>
            </a:r>
            <a:r>
              <a:rPr lang="ru-RU" altLang="ru-RU" sz="1600" i="1">
                <a:latin typeface="Calibri" pitchFamily="34" charset="0"/>
              </a:rPr>
              <a:t>, прошедшие: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 altLang="ru-RU" sz="1600" i="1">
                <a:latin typeface="Calibri" pitchFamily="34" charset="0"/>
              </a:rPr>
              <a:t>Вводный инструктаж;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 altLang="ru-RU" sz="1600" i="1">
                <a:latin typeface="Calibri" pitchFamily="34" charset="0"/>
              </a:rPr>
              <a:t>инструктаж по пожарной безопасности;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 altLang="ru-RU" sz="1600" i="1">
                <a:latin typeface="Calibri" pitchFamily="34" charset="0"/>
              </a:rPr>
              <a:t>инструктаж на рабочем месте;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 altLang="ru-RU" sz="1600" i="1">
                <a:latin typeface="Calibri" pitchFamily="34" charset="0"/>
              </a:rPr>
              <a:t>инструктаж  по   электробезопасности на рабочем месте.</a:t>
            </a:r>
            <a:endParaRPr lang="ru-RU" altLang="ru-RU" sz="1600" i="1">
              <a:latin typeface="Times New Roman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ru-RU" altLang="ru-RU" sz="1600" i="1">
              <a:latin typeface="Times New Roman" pitchFamily="18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8172450" cy="2952179"/>
          </a:xfrm>
        </p:spPr>
        <p:txBody>
          <a:bodyPr anchor="b"/>
          <a:lstStyle/>
          <a:p>
            <a:pPr eaLnBrk="1" hangingPunct="1"/>
            <a:r>
              <a:rPr lang="ru-RU" altLang="ru-RU" b="1" dirty="0" smtClean="0">
                <a:solidFill>
                  <a:srgbClr val="0000FF"/>
                </a:solidFill>
              </a:rPr>
              <a:t>Средства  индивидуальной защиты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1979613" y="45085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altLang="ru-RU" sz="1400">
              <a:latin typeface="Calibri" pitchFamily="34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8365" y="630932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фильм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51520" y="332656"/>
            <a:ext cx="8568952" cy="5976664"/>
          </a:xfrm>
        </p:spPr>
        <p:txBody>
          <a:bodyPr/>
          <a:lstStyle/>
          <a:p>
            <a:pPr algn="just" eaLnBrk="1" hangingPunct="1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Государственные нормативные требования охраны труда</a:t>
            </a:r>
          </a:p>
          <a:p>
            <a:pPr algn="just" eaLnBrk="1" hangingPunct="1">
              <a:buNone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обязательны для исполнения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юридическими и</a:t>
            </a:r>
          </a:p>
          <a:p>
            <a:pPr algn="just" eaLnBrk="1" hangingPunct="1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физическими лицами при осуществлении ими любых видов</a:t>
            </a:r>
          </a:p>
          <a:p>
            <a:pPr algn="just" eaLnBrk="1" hangingPunct="1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деятельности (ст. 211 ТК РФ)</a:t>
            </a:r>
          </a:p>
          <a:p>
            <a:pPr algn="just" eaLnBrk="1" hangingPunct="1">
              <a:buNone/>
            </a:pP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just" eaLnBrk="1" hangingPunct="1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Работодатель (руководство организации), нес</a:t>
            </a:r>
          </a:p>
          <a:p>
            <a:pPr algn="just" eaLnBrk="1" hangingPunct="1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ответственность за обеспечение безопасных условий и</a:t>
            </a:r>
          </a:p>
          <a:p>
            <a:pPr algn="just" eaLnBrk="1" hangingPunct="1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охраны труда (ст. 212  ТК РФ), должен проводить работы в</a:t>
            </a:r>
          </a:p>
          <a:p>
            <a:pPr algn="just" eaLnBrk="1" hangingPunct="1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области охраны труда в соответствии с государственными</a:t>
            </a:r>
          </a:p>
          <a:p>
            <a:pPr eaLnBrk="1" hangingPunct="1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нормативами требованиями.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азвание 1"/>
          <p:cNvSpPr txBox="1">
            <a:spLocks/>
          </p:cNvSpPr>
          <p:nvPr/>
        </p:nvSpPr>
        <p:spPr bwMode="auto">
          <a:xfrm>
            <a:off x="1486726" y="113138"/>
            <a:ext cx="7464092" cy="8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ПРАВОВАЯ ОСНОВА ПРОФЕССИОНАЛЬНЫХ СТАНДАРТОВ</a:t>
            </a:r>
            <a:endParaRPr kumimoji="1" lang="ru-RU" altLang="ru-RU" sz="20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74171" y="914401"/>
            <a:ext cx="8969829" cy="5646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Трудовой кодекс 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Статья 195.1. Понятия квалификации работника,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профстандарта</a:t>
            </a:r>
            <a:endParaRPr kumimoji="0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Квалификация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работника -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уровень знаний, умений, профессиональных навыков и опыта работы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работника.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Профессиональный стандарт -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характеристика квалификации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, необходимой работнику для осуществления определенного вида профессиональной деятельности, в том числе выполнения определенной трудовой функции (с 15.05.2015).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Ст. 195.2 Порядок разработки и утверждения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профстандартов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устанавливается Правительством РФ с учетом мнения РТК.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Правительство РФ с учетом мнения РТК может устанавливать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особенности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применения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профстандартов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в части требований, обязательных для применения государственными внебюджетными фондами РФ, государственными или муниципальными учреждениями, государственными или муниципальными унитарными предприятиями, а также государственными корпорациями, государственными компаниями и хозяйственными обществами,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более пятидесяти процентов акций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(долей) в уставном капитале которых находится в государственной собственности или муниципальной собственности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(вступили в силу с 1.07.2016).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9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азвание 1"/>
          <p:cNvSpPr txBox="1">
            <a:spLocks/>
          </p:cNvSpPr>
          <p:nvPr/>
        </p:nvSpPr>
        <p:spPr bwMode="auto">
          <a:xfrm>
            <a:off x="1486726" y="113138"/>
            <a:ext cx="7464092" cy="8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cs typeface="Arial" panose="020B0604020202020204" pitchFamily="34" charset="0"/>
              </a:rPr>
              <a:t>ПРАВОВАЯ ОСНОВА ПРОФЕССИОНАЛЬНЫХ СТАНДАРТОВ</a:t>
            </a:r>
            <a:endParaRPr kumimoji="1" lang="ru-RU" altLang="ru-RU" sz="20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64275" y="1228204"/>
            <a:ext cx="8120417" cy="5259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Статья 195.3. Порядок применения профессиональных стандартов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(введена Федеральным законом от 02.05.2015 N 122-ФЗ) (с 1 июля 2016 года)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alt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Если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настоящим Кодексом, другими федеральными законами, иными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нормативными правовыми актами Российской Федерации установлены требования к квалификации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, необходимой работнику для выполнения определенной трудовой функции,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профессиональные стандарты в части указанных требований обязательны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для применения работодателями.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Характеристики квалификации, которые содержатся в профессиональных стандартах и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обязательность применения которых не установлена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в соответствии с частью первой настоящей статьи,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применяются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работодателями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в качестве основы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для определения требований к квалификации работников с учетом особенностей выполняемых работниками трудовых функций, обусловленных применяемыми технологиями и принятой организацией производства и труда.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Минтруд вправе давать разъяснения по вопросам применения профессиональных стандартов.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Информация Минтруда России: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от 10.02.2016 «О применении профессиональных стандартов в сфере труда»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от 04.04.2016 N 14-0/10/В-2253 &lt;Ответы на типовые вопросы по применению профессиональных стандартов&gt;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alt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0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азвание 1"/>
          <p:cNvSpPr txBox="1">
            <a:spLocks/>
          </p:cNvSpPr>
          <p:nvPr/>
        </p:nvSpPr>
        <p:spPr bwMode="auto">
          <a:xfrm>
            <a:off x="1486726" y="113138"/>
            <a:ext cx="7464092" cy="8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ПРАВОВАЯ ОСНОВА ПРОФЕССИОНАЛЬНЫХ СТАНДАРТОВ</a:t>
            </a:r>
            <a:endParaRPr kumimoji="1" lang="ru-RU" altLang="ru-RU" sz="20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64275" y="1228204"/>
            <a:ext cx="8120417" cy="455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Постановление Правительства РФ от 27.06.2016 № 584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«Об особенностях применения профессиональных стандартов …»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Профстандарты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в части требований к квалификации </a:t>
            </a:r>
            <a:r>
              <a:rPr kumimoji="0" lang="ru-RU" alt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ГУПами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ru-RU" alt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МУПами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, госкомпаниями и хозяйственными обществами,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более пятидесяти процентов акций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(долей) в уставном капитале которых находится в госсобственности или муниципальной собственности,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применяются поэтапно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на основе утвержденных указанными организациями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 учетом мнений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представительных органов работников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планов по организации применения </a:t>
            </a:r>
            <a:r>
              <a:rPr kumimoji="0" lang="ru-RU" alt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профстандартов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alt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азвание 1"/>
          <p:cNvSpPr txBox="1">
            <a:spLocks/>
          </p:cNvSpPr>
          <p:nvPr/>
        </p:nvSpPr>
        <p:spPr bwMode="auto">
          <a:xfrm>
            <a:off x="1486726" y="113138"/>
            <a:ext cx="7464092" cy="8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ПРАВОВАЯ ОСНОВА ПРОФЕССИОНАЛЬНЫХ СТАНДАРТОВ</a:t>
            </a:r>
            <a:endParaRPr kumimoji="1" lang="ru-RU" altLang="ru-RU" sz="20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8686" y="1228203"/>
            <a:ext cx="8762131" cy="5245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Планы содержат: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список </a:t>
            </a:r>
            <a:r>
              <a:rPr kumimoji="0" lang="ru-RU" alt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профстандартов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, подлежащих применению;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сведения о потребности в профобразовании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ru-RU" alt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профобучении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и (или) дополнительном профессиональном образовании работников, полученные на основе анализа квалификационных требований, содержащихся в профессиональных стандартах, и кадрового состава организаций и о проведении соответствующих мероприятий по образованию и обучению в установленном порядке;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этапы применения </a:t>
            </a:r>
            <a:r>
              <a:rPr kumimoji="0" lang="ru-RU" alt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профстандар</a:t>
            </a:r>
            <a:r>
              <a:rPr kumimoji="0" lang="ru-RU" alt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тов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перечень локальных нормативных актов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и других документов организаций, в том числе по вопросам аттестации, сертификации и других форм оценки квалификации работников, подлежащих изменению в связи с учетом положений </a:t>
            </a:r>
            <a:r>
              <a:rPr kumimoji="0" lang="ru-RU" alt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профстандартов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, подлежащих применению.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alt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Реализацию мероприятий планов завершить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не позднее 1 января 2020 г.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alt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alt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43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азвание 1"/>
          <p:cNvSpPr txBox="1">
            <a:spLocks/>
          </p:cNvSpPr>
          <p:nvPr/>
        </p:nvSpPr>
        <p:spPr bwMode="auto">
          <a:xfrm>
            <a:off x="1486726" y="113138"/>
            <a:ext cx="7464092" cy="8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cs typeface="Arial" panose="020B0604020202020204" pitchFamily="34" charset="0"/>
              </a:rPr>
              <a:t>ТРЕБОВАНИЯ ОБЯЗАТЕЛЬНЫ ИЛИ РЕКОМЕНДАТЕЛЬНЫ</a:t>
            </a:r>
            <a:endParaRPr kumimoji="1" lang="ru-RU" altLang="ru-RU" sz="20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74171" y="1228204"/>
            <a:ext cx="8969829" cy="5375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ОБЯЗАТЕЛЬНЫ: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если в соответствии с ТК РФ или иными федеральными законами с выполнением работ по этим должностям, профессиям, специальностям связано предоставление компенсаций и льгот либо наличие ограничений (см. ст. 57 ТК РФ);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в случаях, если требования установлены ТК РФ, другими федеральными законами, иными нормативными правовыми актами Российской Федерации (см. 195.3).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Для ГУП и </a:t>
            </a: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тп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применяются поэтапно на основе утвержденных планов по организации применения </a:t>
            </a: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профстандартов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. Реализацию мероприятий планов завершить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 позднее 1 января 2020 г.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 всех остальных случаях работодатель не обязан применять ни квалификационные справочники, ни профессиональные стандарты и ответственность за их неприменение трудовым законодательством не предусмотрена.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11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азвание 1"/>
          <p:cNvSpPr txBox="1">
            <a:spLocks/>
          </p:cNvSpPr>
          <p:nvPr/>
        </p:nvSpPr>
        <p:spPr bwMode="auto">
          <a:xfrm>
            <a:off x="1152940" y="113138"/>
            <a:ext cx="7991060" cy="8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125-ФЗ «Об обязательном социальном страховании от несчастных случаев на производстве и профессиональных заболеваний</a:t>
            </a:r>
            <a:r>
              <a:rPr kumimoji="0" lang="ru-RU" sz="22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» </a:t>
            </a: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/>
                <a:ea typeface="+mn-ea"/>
                <a:cs typeface="Arial" panose="020B0604020202020204" pitchFamily="34" charset="0"/>
              </a:rPr>
              <a:t>(Изм. с 1.01.2017)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ru-RU" sz="2000" b="0" i="0" u="none" strike="noStrike" kern="0" cap="none" spc="0" normalizeH="0" baseline="0" noProof="0" dirty="0">
              <a:ln>
                <a:noFill/>
              </a:ln>
              <a:solidFill>
                <a:srgbClr val="28999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6017" y="1166293"/>
            <a:ext cx="89319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Дополнена статья 18 «Права и обязанности страховщика»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Введена новая статья 18.2 «Ограничение доступа к информации о страхователе»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Статья 19 «Ответственность субъектов страхования» изложена в новой редакции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Статья 22.1 «Расчетный и отчетный периоды по страховым взносам. Порядок исчисления, порядок и сроки уплаты страховых взносов» изложена в новой редакции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Статья 22.2 «Обязанности банков (иных кредитных организаций), связанные с исполнением поручений на перечисление средств обязательного социального страхования от несчастных случаев на производстве и профессиональных заболеваний, и ответственность за их неисполнение» изменена и дополнена новыми пунктами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Статья 24 «Учет и отчетность по обязательному социальному страхованию от несчастных случаев на производстве и профзаболеваний» изменена и дополнена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Введены новые главы: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Глава IV.1. ОБЕСПЕЧЕНИЕ ИСПОЛНЕНИЯ ОБЯЗАННОСТИ ПО УПЛАТЕ СТРАХОВЫХ ВЗНОСОВ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Глава IV.2. КОНТРОЛЬ ЗА УПЛАТОЙ СТРАХОВЫХ ВЗНОСОВ И ВЫПЛАТОЙ СТРАХОВОГО ОБЕСПЕЧЕНИЯ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Глава IV.3. ОТВЕТСТВЕННОСТЬ ЗА СОВЕРШЕНИЕ НАРУШЕНИЙ ЗАКОНОДАТЕЛЬСТВА РОССИЙСКОЙ ФЕДЕРАЦИИ ОБ ОБЯЗАТЕЛЬНОМ СОЦИАЛЬНОМ СТРАХОВАНИИ ОТ НЕСЧАСТНЫХ СЛУЧАЕВ НА ПРОИЗВОДСТВЕ И ПРОФЕССИОНАЛЬНЫХ ЗАБОЛЕВАНИЙ</a:t>
            </a:r>
          </a:p>
        </p:txBody>
      </p:sp>
    </p:spTree>
    <p:extLst>
      <p:ext uri="{BB962C8B-B14F-4D97-AF65-F5344CB8AC3E}">
        <p14:creationId xmlns:p14="http://schemas.microsoft.com/office/powerpoint/2010/main" xmlns="" val="10420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404813"/>
            <a:ext cx="8172450" cy="936625"/>
          </a:xfrm>
        </p:spPr>
        <p:txBody>
          <a:bodyPr anchor="b"/>
          <a:lstStyle/>
          <a:p>
            <a:pPr eaLnBrk="1" hangingPunct="1"/>
            <a:r>
              <a:rPr lang="ru-RU" altLang="ru-RU" sz="3200" b="1" dirty="0" smtClean="0">
                <a:solidFill>
                  <a:srgbClr val="0000FF"/>
                </a:solidFill>
              </a:rPr>
              <a:t>Проверка компании государственными органами</a:t>
            </a:r>
          </a:p>
        </p:txBody>
      </p:sp>
      <p:sp>
        <p:nvSpPr>
          <p:cNvPr id="662531" name="AutoShape 3"/>
          <p:cNvSpPr>
            <a:spLocks noChangeArrowheads="1"/>
          </p:cNvSpPr>
          <p:nvPr/>
        </p:nvSpPr>
        <p:spPr bwMode="auto">
          <a:xfrm>
            <a:off x="322263" y="1627188"/>
            <a:ext cx="8281987" cy="865187"/>
          </a:xfrm>
          <a:prstGeom prst="flowChartProcess">
            <a:avLst/>
          </a:prstGeom>
          <a:solidFill>
            <a:srgbClr val="CCFF99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altLang="ru-RU" b="1">
                <a:latin typeface="Calibri" pitchFamily="34" charset="0"/>
              </a:rPr>
              <a:t>Федеральный закон от 26 декабря 2008 г. № 294 ФЗ «О защите прав юридических лиц и индивидуальных предпринимателей при осуществлении государственного (муниципального ) контроля (надзора)»</a:t>
            </a:r>
          </a:p>
        </p:txBody>
      </p:sp>
      <p:sp>
        <p:nvSpPr>
          <p:cNvPr id="662534" name="AutoShape 6"/>
          <p:cNvSpPr>
            <a:spLocks noChangeArrowheads="1"/>
          </p:cNvSpPr>
          <p:nvPr/>
        </p:nvSpPr>
        <p:spPr bwMode="auto">
          <a:xfrm>
            <a:off x="468313" y="3140075"/>
            <a:ext cx="8208962" cy="576263"/>
          </a:xfrm>
          <a:prstGeom prst="flowChartProcess">
            <a:avLst/>
          </a:prstGeom>
          <a:solidFill>
            <a:srgbClr val="CCFF99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altLang="ru-RU" sz="1600" b="1">
                <a:latin typeface="Calibri" pitchFamily="34" charset="0"/>
              </a:rPr>
              <a:t>Предмет проверки  -  соблюдение обязательных требований охраны труда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1979613" y="45085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altLang="ru-RU" sz="1400">
              <a:latin typeface="Calibri" pitchFamily="34" charset="0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393700" y="4437063"/>
            <a:ext cx="8355013" cy="1152525"/>
          </a:xfrm>
          <a:prstGeom prst="flowChartProcess">
            <a:avLst/>
          </a:prstGeom>
          <a:solidFill>
            <a:srgbClr val="CCFF99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altLang="ru-RU" sz="1600" b="1">
                <a:latin typeface="Calibri" pitchFamily="34" charset="0"/>
              </a:rPr>
              <a:t>Периодичность плановой проверки – не чаще одного раза в три года </a:t>
            </a:r>
          </a:p>
          <a:p>
            <a:pPr algn="ctr"/>
            <a:r>
              <a:rPr lang="ru-RU" altLang="ru-RU" sz="1600" b="1">
                <a:latin typeface="Calibri" pitchFamily="34" charset="0"/>
              </a:rPr>
              <a:t>Внеплановая – документарная, выездная. Основание для проведения – истечение сроков исполнения предписаний, поступление в государственные органы надзора заявлений и обращений</a:t>
            </a: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4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662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64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6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64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0" grpId="0"/>
      <p:bldP spid="662531" grpId="0" animBg="1"/>
      <p:bldP spid="662534" grpId="0" animBg="1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9552" y="1556792"/>
            <a:ext cx="8172450" cy="230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Оказание первой помощи при несчастных случаях </a:t>
            </a:r>
            <a:endParaRPr kumimoji="0" lang="ru-RU" altLang="ru-RU" sz="44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8365" y="630932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фильм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924175"/>
            <a:ext cx="8172450" cy="936625"/>
          </a:xfrm>
        </p:spPr>
        <p:txBody>
          <a:bodyPr anchor="b"/>
          <a:lstStyle/>
          <a:p>
            <a:pPr eaLnBrk="1" hangingPunct="1"/>
            <a:r>
              <a:rPr lang="ru-RU" altLang="ru-RU" sz="3200" b="1" smtClean="0">
                <a:solidFill>
                  <a:srgbClr val="0000FF"/>
                </a:solidFill>
              </a:rPr>
              <a:t>Вопросы ?</a:t>
            </a:r>
          </a:p>
        </p:txBody>
      </p:sp>
      <p:sp>
        <p:nvSpPr>
          <p:cNvPr id="27651" name="Text Box 8"/>
          <p:cNvSpPr txBox="1">
            <a:spLocks noChangeArrowheads="1"/>
          </p:cNvSpPr>
          <p:nvPr/>
        </p:nvSpPr>
        <p:spPr bwMode="auto">
          <a:xfrm>
            <a:off x="1979613" y="45085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altLang="ru-RU" sz="1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91513" cy="1084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/>
              <a:t>Последствия неэффективной охраны и гигиены труда: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300" smtClean="0">
                <a:latin typeface="Arial" charset="0"/>
              </a:rPr>
              <a:t>Повышенная </a:t>
            </a:r>
            <a:r>
              <a:rPr lang="ru-RU" altLang="ru-RU" sz="2300" b="1" smtClean="0">
                <a:solidFill>
                  <a:srgbClr val="FF3300"/>
                </a:solidFill>
                <a:latin typeface="Arial" charset="0"/>
              </a:rPr>
              <a:t>заболеваемость</a:t>
            </a:r>
            <a:r>
              <a:rPr lang="ru-RU" altLang="ru-RU" sz="2300" smtClean="0">
                <a:latin typeface="Arial" charset="0"/>
              </a:rPr>
              <a:t>, частое отсутствие на работе, простои и, как результат, </a:t>
            </a:r>
            <a:r>
              <a:rPr lang="ru-RU" altLang="ru-RU" sz="2300" smtClean="0">
                <a:solidFill>
                  <a:srgbClr val="FF3300"/>
                </a:solidFill>
                <a:latin typeface="Arial" charset="0"/>
              </a:rPr>
              <a:t>потеря производительности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300" b="1" smtClean="0">
                <a:solidFill>
                  <a:srgbClr val="FF3300"/>
                </a:solidFill>
                <a:latin typeface="Arial" charset="0"/>
              </a:rPr>
              <a:t>недоиспользование</a:t>
            </a:r>
            <a:r>
              <a:rPr lang="ru-RU" altLang="ru-RU" sz="2300" smtClean="0">
                <a:latin typeface="Arial" charset="0"/>
              </a:rPr>
              <a:t> дорогостоящей производственной базы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300" b="1" smtClean="0">
                <a:solidFill>
                  <a:srgbClr val="FF3300"/>
                </a:solidFill>
                <a:latin typeface="Arial" charset="0"/>
              </a:rPr>
              <a:t>потеря</a:t>
            </a:r>
            <a:r>
              <a:rPr lang="ru-RU" altLang="ru-RU" sz="2300" smtClean="0">
                <a:latin typeface="Arial" charset="0"/>
              </a:rPr>
              <a:t> опытного </a:t>
            </a:r>
            <a:r>
              <a:rPr lang="ru-RU" altLang="ru-RU" sz="2300" b="1" smtClean="0">
                <a:solidFill>
                  <a:srgbClr val="FF3300"/>
                </a:solidFill>
                <a:latin typeface="Arial" charset="0"/>
              </a:rPr>
              <a:t>квалифицированного персонала</a:t>
            </a:r>
            <a:r>
              <a:rPr lang="ru-RU" altLang="ru-RU" sz="2300" smtClean="0">
                <a:latin typeface="Arial" charset="0"/>
              </a:rPr>
              <a:t>, а вместе с ними и дополнительные затраты  на  необходимость обучения замещаемых работников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300" smtClean="0">
                <a:latin typeface="Arial" charset="0"/>
              </a:rPr>
              <a:t>проблемы с привлечением квалифицированного персонала и </a:t>
            </a:r>
            <a:r>
              <a:rPr lang="ru-RU" altLang="ru-RU" sz="2300" b="1" smtClean="0">
                <a:solidFill>
                  <a:srgbClr val="FF3300"/>
                </a:solidFill>
                <a:latin typeface="Arial" charset="0"/>
              </a:rPr>
              <a:t>дефицитных кадров</a:t>
            </a:r>
            <a:r>
              <a:rPr lang="ru-RU" altLang="ru-RU" sz="2300" smtClean="0">
                <a:latin typeface="Arial" charset="0"/>
              </a:rPr>
              <a:t> на рабочие места с неудовлетворительными условиями труда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300" b="1" smtClean="0">
                <a:solidFill>
                  <a:srgbClr val="FF3300"/>
                </a:solidFill>
                <a:latin typeface="Arial" charset="0"/>
              </a:rPr>
              <a:t>выплата компенсации</a:t>
            </a:r>
            <a:r>
              <a:rPr lang="ru-RU" altLang="ru-RU" sz="2300" smtClean="0">
                <a:latin typeface="Arial" charset="0"/>
              </a:rPr>
              <a:t> и/или возмещение убытков травмированным или заболевшим работникам, а также семьям погибших, другие юридические расходы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95536" y="260648"/>
            <a:ext cx="835292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ru-RU" sz="2400" b="1" dirty="0" smtClean="0">
                <a:latin typeface="Verdana" pitchFamily="34" charset="0"/>
              </a:rPr>
              <a:t>ПОЛОЖЕНИЕ О РАЗРАБОТКЕ, УТВЕРЖДЕНИИ И ИЗМЕНЕНИИ НОРМАТИВНЫХ ПРАВОВЫХ АКТОВ, СОДЕРЖАЩИХ ГОСУДАРСТВЕННЫЕ НОРМАТИВНЫЕ ТРЕБОВАНИЯ ОХРАНЫ ТРУДА</a:t>
            </a:r>
          </a:p>
          <a:p>
            <a:pPr algn="just" eaLnBrk="1" hangingPunct="1">
              <a:buFont typeface="Arial" charset="0"/>
              <a:buNone/>
            </a:pPr>
            <a:endParaRPr lang="ru-RU" sz="2400" b="1" dirty="0">
              <a:latin typeface="Verdana" pitchFamily="34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ru-RU" sz="2400" dirty="0" smtClean="0">
                <a:latin typeface="Verdana" pitchFamily="34" charset="0"/>
              </a:rPr>
              <a:t>К нормативным правовым актам, содержащим государственные нормативные требования охраны труда, относятся стандарты безопасности труда, правила и типовые инструкции по охране труда, государственные санитарно-эпидемиологические правила и нормативы (санитарные правила и нормы, санитарные нормы, санитарные правила и гигиенические нормативы, устанавливающие требования к факторам рабочей среды и трудового процесса)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6248400" y="6480175"/>
            <a:ext cx="2743200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468313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ru-RU" altLang="ru-RU" sz="2400" b="1">
              <a:latin typeface="Calibri" pitchFamily="34" charset="0"/>
            </a:endParaRPr>
          </a:p>
        </p:txBody>
      </p:sp>
      <p:sp>
        <p:nvSpPr>
          <p:cNvPr id="9219" name="Rectangle 12"/>
          <p:cNvSpPr>
            <a:spLocks noGrp="1" noChangeArrowheads="1"/>
          </p:cNvSpPr>
          <p:nvPr>
            <p:ph type="title"/>
          </p:nvPr>
        </p:nvSpPr>
        <p:spPr>
          <a:xfrm>
            <a:off x="3563938" y="260350"/>
            <a:ext cx="5421312" cy="1143000"/>
          </a:xfrm>
        </p:spPr>
        <p:txBody>
          <a:bodyPr/>
          <a:lstStyle/>
          <a:p>
            <a:pPr algn="r" eaLnBrk="1" hangingPunct="1"/>
            <a:r>
              <a:rPr lang="ru-RU" altLang="ru-RU" sz="2400" b="1" i="1" smtClean="0">
                <a:latin typeface="Times New Roman" pitchFamily="18" charset="0"/>
              </a:rPr>
              <a:t>ПРИОРИТЕТ ТРУДОВОГО</a:t>
            </a:r>
            <a:br>
              <a:rPr lang="ru-RU" altLang="ru-RU" sz="2400" b="1" i="1" smtClean="0">
                <a:latin typeface="Times New Roman" pitchFamily="18" charset="0"/>
              </a:rPr>
            </a:br>
            <a:r>
              <a:rPr lang="ru-RU" altLang="ru-RU" sz="2400" b="1" i="1" smtClean="0">
                <a:latin typeface="Times New Roman" pitchFamily="18" charset="0"/>
              </a:rPr>
              <a:t> ЗАКОНОДАТЕЛЬСТВА РФ</a:t>
            </a: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1042988" y="1547813"/>
            <a:ext cx="4248150" cy="1144587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50000">
                <a:srgbClr val="33CC33">
                  <a:gamma/>
                  <a:tint val="0"/>
                  <a:invGamma/>
                </a:srgbClr>
              </a:gs>
              <a:gs pos="100000">
                <a:srgbClr val="33CC33"/>
              </a:gs>
            </a:gsLst>
            <a:lin ang="5400000" scaled="1"/>
          </a:gradFill>
          <a:ln w="19050" algn="ctr">
            <a:solidFill>
              <a:srgbClr val="008000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БЕЗОПАСНЫЕ УСЛОВИЯ ТРУДА</a:t>
            </a:r>
          </a:p>
        </p:txBody>
      </p:sp>
      <p:sp>
        <p:nvSpPr>
          <p:cNvPr id="54289" name="AutoShape 17"/>
          <p:cNvSpPr>
            <a:spLocks noChangeArrowheads="1"/>
          </p:cNvSpPr>
          <p:nvPr/>
        </p:nvSpPr>
        <p:spPr bwMode="auto">
          <a:xfrm>
            <a:off x="1225550" y="5949950"/>
            <a:ext cx="3887788" cy="439738"/>
          </a:xfrm>
          <a:prstGeom prst="flowChartAlternateProcess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rgbClr val="0000CC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КОНСТИТУЦИЯ РФ</a:t>
            </a:r>
          </a:p>
        </p:txBody>
      </p:sp>
      <p:sp>
        <p:nvSpPr>
          <p:cNvPr id="54290" name="AutoShape 18"/>
          <p:cNvSpPr>
            <a:spLocks noChangeArrowheads="1"/>
          </p:cNvSpPr>
          <p:nvPr/>
        </p:nvSpPr>
        <p:spPr bwMode="auto">
          <a:xfrm>
            <a:off x="1189038" y="4789488"/>
            <a:ext cx="3959225" cy="439737"/>
          </a:xfrm>
          <a:prstGeom prst="flowChartAlternateProcess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rgbClr val="0000CC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ТРУДОВОЙ КОДЕКС РФ</a:t>
            </a:r>
          </a:p>
        </p:txBody>
      </p:sp>
      <p:sp>
        <p:nvSpPr>
          <p:cNvPr id="54291" name="AutoShape 19"/>
          <p:cNvSpPr>
            <a:spLocks noChangeArrowheads="1"/>
          </p:cNvSpPr>
          <p:nvPr/>
        </p:nvSpPr>
        <p:spPr bwMode="auto">
          <a:xfrm>
            <a:off x="1081088" y="3148013"/>
            <a:ext cx="4032250" cy="1000125"/>
          </a:xfrm>
          <a:prstGeom prst="flowChartAlternateProcess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rgbClr val="0000CC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ГОСУДАРСТВЕННЫЕ НОРМАТИВНЫЕ АКТЫ ПО ОХРАНЕ ТРУДА</a:t>
            </a:r>
          </a:p>
        </p:txBody>
      </p:sp>
      <p:sp>
        <p:nvSpPr>
          <p:cNvPr id="54292" name="AutoShape 20"/>
          <p:cNvSpPr>
            <a:spLocks noChangeArrowheads="1"/>
          </p:cNvSpPr>
          <p:nvPr/>
        </p:nvSpPr>
        <p:spPr bwMode="auto">
          <a:xfrm rot="16200000">
            <a:off x="2863851" y="5192712"/>
            <a:ext cx="576262" cy="7921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54293" name="AutoShape 21"/>
          <p:cNvSpPr>
            <a:spLocks noChangeArrowheads="1"/>
          </p:cNvSpPr>
          <p:nvPr/>
        </p:nvSpPr>
        <p:spPr bwMode="auto">
          <a:xfrm rot="16200000">
            <a:off x="2886076" y="4062412"/>
            <a:ext cx="531812" cy="7921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54294" name="AutoShape 22"/>
          <p:cNvSpPr>
            <a:spLocks noChangeArrowheads="1"/>
          </p:cNvSpPr>
          <p:nvPr/>
        </p:nvSpPr>
        <p:spPr bwMode="auto">
          <a:xfrm rot="-5400000">
            <a:off x="2996407" y="2228056"/>
            <a:ext cx="360362" cy="13684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660 h 21600"/>
              <a:gd name="T14" fmla="*/ 16515 w 21600"/>
              <a:gd name="T15" fmla="*/ 1694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655" y="0"/>
                </a:moveTo>
                <a:lnTo>
                  <a:pt x="12655" y="4660"/>
                </a:lnTo>
                <a:lnTo>
                  <a:pt x="3375" y="4660"/>
                </a:lnTo>
                <a:lnTo>
                  <a:pt x="3375" y="16940"/>
                </a:lnTo>
                <a:lnTo>
                  <a:pt x="12655" y="16940"/>
                </a:lnTo>
                <a:lnTo>
                  <a:pt x="12655" y="21600"/>
                </a:lnTo>
                <a:lnTo>
                  <a:pt x="21600" y="10800"/>
                </a:lnTo>
                <a:lnTo>
                  <a:pt x="12655" y="0"/>
                </a:lnTo>
                <a:close/>
              </a:path>
              <a:path w="21600" h="21600">
                <a:moveTo>
                  <a:pt x="1350" y="4660"/>
                </a:moveTo>
                <a:lnTo>
                  <a:pt x="1350" y="16940"/>
                </a:lnTo>
                <a:lnTo>
                  <a:pt x="2700" y="16940"/>
                </a:lnTo>
                <a:lnTo>
                  <a:pt x="2700" y="4660"/>
                </a:lnTo>
                <a:lnTo>
                  <a:pt x="1350" y="4660"/>
                </a:lnTo>
                <a:close/>
              </a:path>
              <a:path w="21600" h="21600">
                <a:moveTo>
                  <a:pt x="0" y="4660"/>
                </a:moveTo>
                <a:lnTo>
                  <a:pt x="0" y="16940"/>
                </a:lnTo>
                <a:lnTo>
                  <a:pt x="675" y="16940"/>
                </a:lnTo>
                <a:lnTo>
                  <a:pt x="675" y="4660"/>
                </a:lnTo>
                <a:lnTo>
                  <a:pt x="0" y="4660"/>
                </a:lnTo>
                <a:close/>
              </a:path>
            </a:pathLst>
          </a:custGeom>
          <a:gradFill rotWithShape="1">
            <a:gsLst>
              <a:gs pos="0">
                <a:srgbClr val="175E17"/>
              </a:gs>
              <a:gs pos="50000">
                <a:srgbClr val="33CC33"/>
              </a:gs>
              <a:gs pos="100000">
                <a:srgbClr val="175E17"/>
              </a:gs>
            </a:gsLst>
            <a:lin ang="5400000" scaled="1"/>
          </a:gradFill>
          <a:ln w="9525" algn="ctr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pic>
        <p:nvPicPr>
          <p:cNvPr id="11275" name="Picture 23" descr="j04355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4941168"/>
            <a:ext cx="17716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236" name="Rectangle 4"/>
          <p:cNvSpPr>
            <a:spLocks noChangeArrowheads="1"/>
          </p:cNvSpPr>
          <p:nvPr/>
        </p:nvSpPr>
        <p:spPr bwMode="auto">
          <a:xfrm>
            <a:off x="6248400" y="6308725"/>
            <a:ext cx="2743200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Новая идеология в области охраны труда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800" b="1" dirty="0" smtClean="0"/>
              <a:t>Ключевой момент новой идеологии в области охраны труда – переход от реагирования на уже произошедшие несчастные случаи к их предупреждению, реализация комплекса превентивных мер, направленных на сохранение здоровья работающего населения: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i="1" dirty="0" smtClean="0"/>
              <a:t>повышение качества и эффективности проведения мероприятий в области охраны труда, в том числе путем утверждения стандартов безопасности труда;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i="1" dirty="0" smtClean="0"/>
              <a:t>формирование системы установления и определения размеров компенсаций за работу во вредных и опасных условиях труда;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i="1" dirty="0" smtClean="0"/>
              <a:t>совершенствование нормативного обеспечения охраны труда (утверждения правил по охране труда и типовых инструкций по охране труда, санитарных правил и норм, гигиенических нормативов для различных видов экономической деятельности);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i="1" dirty="0" smtClean="0"/>
              <a:t>совершенствование системы обеспечения средствами индивидуальной защиты (утверждение типовых норм выдачи СИЗ для различных видов экономической деятельности)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800" dirty="0" smtClean="0"/>
              <a:t>Реализация данных мероприятий позволит повысить качество рабочих мест, осуществить поэтапное сокращение рабочих мест с вредными условиями труда и привлечь тем самым в базовые отрасли экономики высококвалифицированные трудовые ресурсы.​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1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248400" y="6019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260350"/>
            <a:ext cx="7313613" cy="431800"/>
          </a:xfrm>
        </p:spPr>
        <p:txBody>
          <a:bodyPr rtlCol="0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Правовая система охраны труда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>
              <a:latin typeface="Verdana" pitchFamily="34" charset="0"/>
            </a:endParaRPr>
          </a:p>
        </p:txBody>
      </p:sp>
      <p:graphicFrame>
        <p:nvGraphicFramePr>
          <p:cNvPr id="695300" name="Object 4"/>
          <p:cNvGraphicFramePr>
            <a:graphicFrameLocks noChangeAspect="1"/>
          </p:cNvGraphicFramePr>
          <p:nvPr/>
        </p:nvGraphicFramePr>
        <p:xfrm>
          <a:off x="755650" y="908050"/>
          <a:ext cx="7920038" cy="5689600"/>
        </p:xfrm>
        <a:graphic>
          <a:graphicData uri="http://schemas.openxmlformats.org/presentationml/2006/ole">
            <p:oleObj spid="_x0000_s11268" name="Слайд" r:id="rId4" imgW="538138" imgH="403934" progId="PowerPoint.Slide.8">
              <p:embed/>
            </p:oleObj>
          </a:graphicData>
        </a:graphic>
      </p:graphicFrame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248400" y="6453188"/>
            <a:ext cx="27432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ru-RU" altLang="ru-RU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SzPct val="80000"/>
            </a:pPr>
            <a:endParaRPr lang="ru-RU" altLang="ru-RU" sz="1400" b="1">
              <a:solidFill>
                <a:srgbClr val="0070C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9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9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0"/>
                                        <p:tgtEl>
                                          <p:spTgt spid="6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4983</Words>
  <Application>Microsoft Office PowerPoint</Application>
  <PresentationFormat>Экран (4:3)</PresentationFormat>
  <Paragraphs>429</Paragraphs>
  <Slides>48</Slides>
  <Notes>33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0" baseType="lpstr">
      <vt:lpstr>Тема Office</vt:lpstr>
      <vt:lpstr>Слайд</vt:lpstr>
      <vt:lpstr>Охрана труда на производстве и в офисе Обязанности работодателя и работника</vt:lpstr>
      <vt:lpstr>Слайд 2</vt:lpstr>
      <vt:lpstr>Слайд 3</vt:lpstr>
      <vt:lpstr>Слайд 4</vt:lpstr>
      <vt:lpstr>Последствия неэффективной охраны и гигиены труда:</vt:lpstr>
      <vt:lpstr>Слайд 6</vt:lpstr>
      <vt:lpstr>ПРИОРИТЕТ ТРУДОВОГО  ЗАКОНОДАТЕЛЬСТВА РФ</vt:lpstr>
      <vt:lpstr>Новая идеология в области охраны труда</vt:lpstr>
      <vt:lpstr>Правовая система охраны труда</vt:lpstr>
      <vt:lpstr>РАСПРЕДЕЛЕНИЕ ОБЯЗАННОСТЕЙ  ОТВЕТСТВЕННОСТИ</vt:lpstr>
      <vt:lpstr>Обязанности работодателя по обеспечению безопасных условий и охраны труда </vt:lpstr>
      <vt:lpstr>ОБЯЗАННОСТИ РАБОТОДАТЕЛЯ  В СФЕРЕ ОХРАНЫ ТРУДА</vt:lpstr>
      <vt:lpstr>Обязанности специалиста по охране  труда в организации</vt:lpstr>
      <vt:lpstr>Слайд 14</vt:lpstr>
      <vt:lpstr>ОБЯЗАННОСТИ РАБОТНИКА В ОБЛАСТИ ОХРАНЫ ТРУДА</vt:lpstr>
      <vt:lpstr>ПРАВА РАБОТОДАТЕЛЯ </vt:lpstr>
      <vt:lpstr>ПРАВА РАБОТНИКА</vt:lpstr>
      <vt:lpstr>СИСТЕМА УПРАВЛЕНИЯ ОХРАНОЙ ТРУДА</vt:lpstr>
      <vt:lpstr>Слайд 19</vt:lpstr>
      <vt:lpstr>Слайд 20</vt:lpstr>
      <vt:lpstr>Слайд 21</vt:lpstr>
      <vt:lpstr>Ответственность за нарушение  трудового законодательства</vt:lpstr>
      <vt:lpstr>Слайд 23</vt:lpstr>
      <vt:lpstr>Слайд 24</vt:lpstr>
      <vt:lpstr>Слайд 25</vt:lpstr>
      <vt:lpstr> ОБУЧЕНИЕ ПЕРСОНАЛА ПО ОХРАНЕ ТРУДА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Несчастные случаи на производстве</vt:lpstr>
      <vt:lpstr>Ненормированный рабочий день</vt:lpstr>
      <vt:lpstr>Охрана труда для командированных сотрудников</vt:lpstr>
      <vt:lpstr>Средства  индивидуальной защиты</vt:lpstr>
      <vt:lpstr>Слайд 40</vt:lpstr>
      <vt:lpstr>Слайд 41</vt:lpstr>
      <vt:lpstr>Слайд 42</vt:lpstr>
      <vt:lpstr>Слайд 43</vt:lpstr>
      <vt:lpstr>Слайд 44</vt:lpstr>
      <vt:lpstr>Слайд 45</vt:lpstr>
      <vt:lpstr>Проверка компании государственными органами</vt:lpstr>
      <vt:lpstr>Слайд 47</vt:lpstr>
      <vt:lpstr>Вопросы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Каждый третий россиянин умирает в трудоспособном возрасте</dc:title>
  <dc:creator>Анна</dc:creator>
  <cp:lastModifiedBy>Lavrov D.V.</cp:lastModifiedBy>
  <cp:revision>31</cp:revision>
  <dcterms:created xsi:type="dcterms:W3CDTF">2011-06-28T17:46:45Z</dcterms:created>
  <dcterms:modified xsi:type="dcterms:W3CDTF">2017-01-19T01:49:43Z</dcterms:modified>
</cp:coreProperties>
</file>