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58"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yd Başlığ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az-Latn-AZ"/>
              <a:t>Şablon başlıq üslubunu redaktə etmək üçün klikləyin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z-Latn-AZ"/>
              <a:t>Şablon altbaşlıq üslubunu redaktə etmək üçün klikləyin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2775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q və Şaquli Mət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Vertical Text Placeholder 2"/>
          <p:cNvSpPr>
            <a:spLocks noGrp="1"/>
          </p:cNvSpPr>
          <p:nvPr>
            <p:ph type="body" orient="vert" idx="1"/>
          </p:nvPr>
        </p:nvSpPr>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91884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Şaquli Başlıq və Mət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az-Latn-AZ"/>
              <a:t>Şablon başlıq üslubunu redaktə etmək üçün klikləyin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599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q və K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Content Placeholder 2"/>
          <p:cNvSpPr>
            <a:spLocks noGrp="1"/>
          </p:cNvSpPr>
          <p:nvPr>
            <p:ph idx="1"/>
          </p:nvPr>
        </p:nvSpPr>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1323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Yuxarı Sərlövhə Bölmə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z-Latn-AZ"/>
              <a:t>Əsas mətn üslubları redaktə etmək üçün klikləyin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5/24/2022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0590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K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5128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Müqayisə">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811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 Başlıq">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z-Latn-AZ"/>
              <a:t>Şablon başlıq üslubunu redaktə etmək üçün klikləyin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7512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6523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t Başlıq ilə">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az-Latn-AZ"/>
              <a:t>Şablon başlıq üslubunu redaktə etmək üçün klikləyin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z-Latn-AZ"/>
              <a:t>Əsas mətn üslubları redaktə etmək üçün klikləyin</a:t>
            </a:r>
          </a:p>
        </p:txBody>
      </p:sp>
      <p:sp>
        <p:nvSpPr>
          <p:cNvPr id="5" name="Date Placeholder 4"/>
          <p:cNvSpPr>
            <a:spLocks noGrp="1"/>
          </p:cNvSpPr>
          <p:nvPr>
            <p:ph type="dt" sz="half" idx="10"/>
          </p:nvPr>
        </p:nvSpPr>
        <p:spPr/>
        <p:txBody>
          <a:bodyPr/>
          <a:lstStyle/>
          <a:p>
            <a:fld id="{DA16AA21-1863-4931-97CB-99D0A168701B}" type="datetimeFigureOut">
              <a:rPr lang="en-US" dirty="0"/>
              <a:t>5/24/2022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32140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az-Latn-AZ"/>
              <a:t>Şablon başlıq üslubunu redaktə etmək üçün klikləyin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z-Latn-AZ"/>
              <a:t>Şəkil əlavə etmək üçün piktoqramı klikləyin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z-Latn-AZ"/>
              <a:t>Əsas mətn üslubları redaktə etmək üçün klikləyin</a:t>
            </a:r>
          </a:p>
        </p:txBody>
      </p:sp>
      <p:sp>
        <p:nvSpPr>
          <p:cNvPr id="5" name="Date Placeholder 4"/>
          <p:cNvSpPr>
            <a:spLocks noGrp="1"/>
          </p:cNvSpPr>
          <p:nvPr>
            <p:ph type="dt" sz="half" idx="10"/>
          </p:nvPr>
        </p:nvSpPr>
        <p:spPr/>
        <p:txBody>
          <a:bodyPr/>
          <a:lstStyle/>
          <a:p>
            <a:fld id="{3772C379-9A7C-4C87-A116-CBE9F58B04C5}" type="datetimeFigureOut">
              <a:rPr lang="en-US" dirty="0"/>
              <a:t>5/24/2022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9204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5/24/2022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93696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hyperlink" Target="https://networkencyclopedia.com/desktop/" TargetMode="External" /><Relationship Id="rId2" Type="http://schemas.openxmlformats.org/officeDocument/2006/relationships/hyperlink" Target="https://networkencyclopedia.com/unix/" TargetMode="External" /><Relationship Id="rId1" Type="http://schemas.openxmlformats.org/officeDocument/2006/relationships/slideLayout" Target="../slideLayouts/slideLayout2.xml" /><Relationship Id="rId6" Type="http://schemas.openxmlformats.org/officeDocument/2006/relationships/hyperlink" Target="http://www.netmarketshare.com/operating-system-market-share.aspx?qprid=10&amp;qpcustomd=0" TargetMode="External" /><Relationship Id="rId5" Type="http://schemas.openxmlformats.org/officeDocument/2006/relationships/hyperlink" Target="http://www.lextrait.com/Vincent/implementations.html" TargetMode="External" /><Relationship Id="rId4" Type="http://schemas.openxmlformats.org/officeDocument/2006/relationships/image" Target="../media/image5.jpe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C1648AD3-7BB0-7398-5A23-4B78AB71174B}"/>
              </a:ext>
            </a:extLst>
          </p:cNvPr>
          <p:cNvSpPr>
            <a:spLocks noGrp="1"/>
          </p:cNvSpPr>
          <p:nvPr>
            <p:ph type="ctrTitle"/>
          </p:nvPr>
        </p:nvSpPr>
        <p:spPr>
          <a:xfrm>
            <a:off x="1051560" y="1432223"/>
            <a:ext cx="9636232" cy="2427258"/>
          </a:xfrm>
        </p:spPr>
        <p:txBody>
          <a:bodyPr/>
          <a:lstStyle/>
          <a:p>
            <a:r>
              <a:rPr lang="en-US" sz="7200"/>
              <a:t>Kernel and driver programming in windows</a:t>
            </a:r>
            <a:endParaRPr lang="az-Latn-AZ" sz="7200"/>
          </a:p>
        </p:txBody>
      </p:sp>
      <p:sp>
        <p:nvSpPr>
          <p:cNvPr id="3" name="Altbaşlıq 2">
            <a:extLst>
              <a:ext uri="{FF2B5EF4-FFF2-40B4-BE49-F238E27FC236}">
                <a16:creationId xmlns:a16="http://schemas.microsoft.com/office/drawing/2014/main" id="{902A6BB9-DD14-8091-67B6-D1371EADF13A}"/>
              </a:ext>
            </a:extLst>
          </p:cNvPr>
          <p:cNvSpPr>
            <a:spLocks noGrp="1"/>
          </p:cNvSpPr>
          <p:nvPr>
            <p:ph type="subTitle" idx="1"/>
          </p:nvPr>
        </p:nvSpPr>
        <p:spPr/>
        <p:txBody>
          <a:bodyPr/>
          <a:lstStyle/>
          <a:p>
            <a:r>
              <a:rPr lang="en-US"/>
              <a:t>Zakhra Karimova, Ilaha Aliyeva</a:t>
            </a:r>
          </a:p>
          <a:p>
            <a:r>
              <a:rPr lang="en-US"/>
              <a:t>1459i</a:t>
            </a:r>
            <a:endParaRPr lang="az-Latn-AZ"/>
          </a:p>
        </p:txBody>
      </p:sp>
    </p:spTree>
    <p:extLst>
      <p:ext uri="{BB962C8B-B14F-4D97-AF65-F5344CB8AC3E}">
        <p14:creationId xmlns:p14="http://schemas.microsoft.com/office/powerpoint/2010/main" val="2068617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ntent Doldurucusu 2">
            <a:extLst>
              <a:ext uri="{FF2B5EF4-FFF2-40B4-BE49-F238E27FC236}">
                <a16:creationId xmlns:a16="http://schemas.microsoft.com/office/drawing/2014/main" id="{8D25FED2-10A6-24ED-739A-14B6C355AA65}"/>
              </a:ext>
            </a:extLst>
          </p:cNvPr>
          <p:cNvSpPr>
            <a:spLocks noGrp="1"/>
          </p:cNvSpPr>
          <p:nvPr>
            <p:ph idx="1"/>
          </p:nvPr>
        </p:nvSpPr>
        <p:spPr>
          <a:xfrm>
            <a:off x="5025200" y="804689"/>
            <a:ext cx="6281873" cy="5248622"/>
          </a:xfrm>
        </p:spPr>
        <p:txBody>
          <a:bodyPr/>
          <a:lstStyle/>
          <a:p>
            <a:r>
              <a:rPr lang="az-Latn-AZ" b="1" i="1">
                <a:effectLst/>
                <a:latin typeface="Libre Franklin" panose="02000000000000000000" pitchFamily="2" charset="0"/>
              </a:rPr>
              <a:t>Kernel</a:t>
            </a:r>
            <a:r>
              <a:rPr lang="az-Latn-AZ" b="1" i="0">
                <a:effectLst/>
                <a:latin typeface="Libre Franklin" panose="02000000000000000000" pitchFamily="2" charset="0"/>
              </a:rPr>
              <a:t> is the core services within an operating system.</a:t>
            </a:r>
            <a:endParaRPr lang="az-Latn-AZ" b="1"/>
          </a:p>
        </p:txBody>
      </p:sp>
      <p:sp>
        <p:nvSpPr>
          <p:cNvPr id="5" name="Mətn Qutusu 4">
            <a:extLst>
              <a:ext uri="{FF2B5EF4-FFF2-40B4-BE49-F238E27FC236}">
                <a16:creationId xmlns:a16="http://schemas.microsoft.com/office/drawing/2014/main" id="{7F1D4367-D523-84C0-E603-1A065539738E}"/>
              </a:ext>
            </a:extLst>
          </p:cNvPr>
          <p:cNvSpPr txBox="1"/>
          <p:nvPr/>
        </p:nvSpPr>
        <p:spPr>
          <a:xfrm>
            <a:off x="5211693" y="1577466"/>
            <a:ext cx="6095380" cy="2031325"/>
          </a:xfrm>
          <a:prstGeom prst="rect">
            <a:avLst/>
          </a:prstGeom>
          <a:noFill/>
        </p:spPr>
        <p:txBody>
          <a:bodyPr wrap="square">
            <a:spAutoFit/>
          </a:bodyPr>
          <a:lstStyle/>
          <a:p>
            <a:r>
              <a:rPr lang="az-Latn-AZ" b="1" i="0">
                <a:effectLst/>
                <a:latin typeface="Libre Franklin" pitchFamily="2" charset="0"/>
              </a:rPr>
              <a:t>The term “kernel” is most often used in a </a:t>
            </a:r>
            <a:r>
              <a:rPr lang="az-Latn-AZ" b="1" i="0" u="sng">
                <a:effectLst/>
                <a:latin typeface="Libre Franklin" pitchFamily="2" charset="0"/>
                <a:hlinkClick r:id="rId2">
                  <a:extLst>
                    <a:ext uri="{A12FA001-AC4F-418D-AE19-62706E023703}">
                      <ahyp:hlinkClr xmlns:ahyp="http://schemas.microsoft.com/office/drawing/2018/hyperlinkcolor" val="tx"/>
                    </a:ext>
                  </a:extLst>
                </a:hlinkClick>
              </a:rPr>
              <a:t>UNIX environment</a:t>
            </a:r>
            <a:r>
              <a:rPr lang="az-Latn-AZ" b="1" i="0">
                <a:effectLst/>
                <a:latin typeface="Libre Franklin" pitchFamily="2" charset="0"/>
              </a:rPr>
              <a:t> and is contrasted with the term shell, which describes the outer portion of the operating system that is exposed to the user and provides a user interface for entering commands and receiving output. (In Microsoft Windows operating systems, the shell is the </a:t>
            </a:r>
            <a:r>
              <a:rPr lang="az-Latn-AZ" b="1" i="0" u="sng">
                <a:effectLst/>
                <a:latin typeface="Libre Franklin" pitchFamily="2" charset="0"/>
                <a:hlinkClick r:id="rId3">
                  <a:extLst>
                    <a:ext uri="{A12FA001-AC4F-418D-AE19-62706E023703}">
                      <ahyp:hlinkClr xmlns:ahyp="http://schemas.microsoft.com/office/drawing/2018/hyperlinkcolor" val="tx"/>
                    </a:ext>
                  </a:extLst>
                </a:hlinkClick>
              </a:rPr>
              <a:t>desktop</a:t>
            </a:r>
            <a:r>
              <a:rPr lang="az-Latn-AZ" b="1" i="0">
                <a:effectLst/>
                <a:latin typeface="Libre Franklin" pitchFamily="2" charset="0"/>
              </a:rPr>
              <a:t>.)</a:t>
            </a:r>
            <a:endParaRPr lang="az-Latn-AZ" b="1"/>
          </a:p>
        </p:txBody>
      </p:sp>
      <p:pic>
        <p:nvPicPr>
          <p:cNvPr id="8" name="Şəkil 7">
            <a:extLst>
              <a:ext uri="{FF2B5EF4-FFF2-40B4-BE49-F238E27FC236}">
                <a16:creationId xmlns:a16="http://schemas.microsoft.com/office/drawing/2014/main" id="{4563A4FF-2A48-206E-3CAD-A861E9B38AC3}"/>
              </a:ext>
            </a:extLst>
          </p:cNvPr>
          <p:cNvPicPr>
            <a:picLocks noChangeAspect="1"/>
          </p:cNvPicPr>
          <p:nvPr/>
        </p:nvPicPr>
        <p:blipFill>
          <a:blip r:embed="rId4"/>
          <a:stretch>
            <a:fillRect/>
          </a:stretch>
        </p:blipFill>
        <p:spPr>
          <a:xfrm>
            <a:off x="73016" y="1356941"/>
            <a:ext cx="5045431" cy="3988796"/>
          </a:xfrm>
          <a:prstGeom prst="rect">
            <a:avLst/>
          </a:prstGeom>
        </p:spPr>
      </p:pic>
      <p:sp>
        <p:nvSpPr>
          <p:cNvPr id="6" name="Mətn Qutusu 5">
            <a:extLst>
              <a:ext uri="{FF2B5EF4-FFF2-40B4-BE49-F238E27FC236}">
                <a16:creationId xmlns:a16="http://schemas.microsoft.com/office/drawing/2014/main" id="{A7B571DA-559E-A671-3238-D439552B1CA8}"/>
              </a:ext>
            </a:extLst>
          </p:cNvPr>
          <p:cNvSpPr txBox="1"/>
          <p:nvPr/>
        </p:nvSpPr>
        <p:spPr>
          <a:xfrm>
            <a:off x="5304940" y="3608791"/>
            <a:ext cx="6095380" cy="1477328"/>
          </a:xfrm>
          <a:prstGeom prst="rect">
            <a:avLst/>
          </a:prstGeom>
          <a:noFill/>
        </p:spPr>
        <p:txBody>
          <a:bodyPr wrap="square">
            <a:spAutoFit/>
          </a:bodyPr>
          <a:lstStyle/>
          <a:p>
            <a:r>
              <a:rPr lang="az-Latn-AZ" b="1" i="0">
                <a:effectLst/>
                <a:latin typeface="Merriweather" panose="02000000000000000000" pitchFamily="2" charset="0"/>
              </a:rPr>
              <a:t>Microsoft’s Windows kernel is developed </a:t>
            </a:r>
            <a:r>
              <a:rPr lang="az-Latn-AZ" b="1" i="0" u="sng">
                <a:effectLst/>
                <a:latin typeface="Merriweather" panose="02000000000000000000" pitchFamily="2" charset="0"/>
                <a:hlinkClick r:id="rId5">
                  <a:extLst>
                    <a:ext uri="{A12FA001-AC4F-418D-AE19-62706E023703}">
                      <ahyp:hlinkClr xmlns:ahyp="http://schemas.microsoft.com/office/drawing/2018/hyperlinkcolor" val="tx"/>
                    </a:ext>
                  </a:extLst>
                </a:hlinkClick>
              </a:rPr>
              <a:t>mostly in C</a:t>
            </a:r>
            <a:r>
              <a:rPr lang="az-Latn-AZ" b="1" i="0">
                <a:effectLst/>
                <a:latin typeface="Merriweather" panose="02000000000000000000" pitchFamily="2" charset="0"/>
              </a:rPr>
              <a:t>, with some parts in assembly language. For decades, the world’s most used operating system, with </a:t>
            </a:r>
            <a:r>
              <a:rPr lang="az-Latn-AZ" b="1" i="0" u="sng">
                <a:effectLst/>
                <a:latin typeface="Merriweather" panose="02000000000000000000" pitchFamily="2" charset="0"/>
                <a:hlinkClick r:id="rId6">
                  <a:extLst>
                    <a:ext uri="{A12FA001-AC4F-418D-AE19-62706E023703}">
                      <ahyp:hlinkClr xmlns:ahyp="http://schemas.microsoft.com/office/drawing/2018/hyperlinkcolor" val="tx"/>
                    </a:ext>
                  </a:extLst>
                </a:hlinkClick>
              </a:rPr>
              <a:t>about 90 percent of the market share</a:t>
            </a:r>
            <a:r>
              <a:rPr lang="az-Latn-AZ" b="1" i="0">
                <a:effectLst/>
                <a:latin typeface="Merriweather" panose="02000000000000000000" pitchFamily="2" charset="0"/>
              </a:rPr>
              <a:t>, has been powered by a kernel written in C.</a:t>
            </a:r>
            <a:endParaRPr lang="az-Latn-AZ" b="1"/>
          </a:p>
        </p:txBody>
      </p:sp>
    </p:spTree>
    <p:extLst>
      <p:ext uri="{BB962C8B-B14F-4D97-AF65-F5344CB8AC3E}">
        <p14:creationId xmlns:p14="http://schemas.microsoft.com/office/powerpoint/2010/main" val="183880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ntent Doldurucusu 2">
            <a:extLst>
              <a:ext uri="{FF2B5EF4-FFF2-40B4-BE49-F238E27FC236}">
                <a16:creationId xmlns:a16="http://schemas.microsoft.com/office/drawing/2014/main" id="{E9E552BB-33D2-C009-E703-CCC588EDE2AA}"/>
              </a:ext>
            </a:extLst>
          </p:cNvPr>
          <p:cNvSpPr>
            <a:spLocks noGrp="1"/>
          </p:cNvSpPr>
          <p:nvPr>
            <p:ph idx="1"/>
          </p:nvPr>
        </p:nvSpPr>
        <p:spPr>
          <a:xfrm>
            <a:off x="403098" y="351242"/>
            <a:ext cx="11490781" cy="3693790"/>
          </a:xfrm>
        </p:spPr>
        <p:txBody>
          <a:bodyPr>
            <a:noAutofit/>
          </a:bodyPr>
          <a:lstStyle/>
          <a:p>
            <a:r>
              <a:rPr lang="az-Latn-AZ" sz="1600" b="1" i="0">
                <a:effectLst/>
                <a:latin typeface="Libre Franklin" pitchFamily="2" charset="0"/>
              </a:rPr>
              <a:t>The kernel generally interfaces with other components of the operating system through system calls, which provide a standard interface to kernel functions. In many operating systems, the kernel is primarily responsible for scheduling processes and threads and for handling interrupts from devices. The kernel also typically manages input/output (I/O) operations and memory management.</a:t>
            </a:r>
          </a:p>
          <a:p>
            <a:r>
              <a:rPr lang="az-Latn-AZ" sz="1600" b="1" i="0">
                <a:effectLst/>
                <a:latin typeface="Roboto Condensed" panose="02000000000000000000" pitchFamily="2" charset="0"/>
              </a:rPr>
              <a:t>How Kernel works</a:t>
            </a:r>
          </a:p>
          <a:p>
            <a:r>
              <a:rPr lang="az-Latn-AZ" sz="1600" b="1" i="0">
                <a:effectLst/>
                <a:latin typeface="Libre Franklin" pitchFamily="2" charset="0"/>
              </a:rPr>
              <a:t>In Windows operating systems, the kernel (called ntoskernl.exe and commonly referred to as the microkernel) is located in the \Winnt\System32 directory and runs in nonpageable memory (which means that it is always resident in memory). The kernel is responsible for thread scheduling and dispatching threads to processors on a symmetric multiprocessing (SMP) platform. The kernel code itself is not preemptive – that is, no other thread or process can preempt the kernel’s operations. Each thread is assigned a priority level from 0 to 31, as follows:</a:t>
            </a:r>
          </a:p>
          <a:p>
            <a:r>
              <a:rPr lang="az-Latn-AZ" sz="1600" b="1" i="0">
                <a:effectLst/>
                <a:latin typeface="Libre Franklin" pitchFamily="2" charset="0"/>
              </a:rPr>
              <a:t>Levels 0 through 15 indicate dynamic priority and are assigned to application and user threads.</a:t>
            </a:r>
          </a:p>
          <a:p>
            <a:r>
              <a:rPr lang="az-Latn-AZ" sz="1600" b="1" i="0">
                <a:effectLst/>
                <a:latin typeface="Libre Franklin" pitchFamily="2" charset="0"/>
              </a:rPr>
              <a:t>Levels 16 through 31 indicate real-time priority and are assigned only to key operating system threads.</a:t>
            </a:r>
          </a:p>
          <a:p>
            <a:pPr marL="0" indent="0">
              <a:buNone/>
            </a:pPr>
            <a:br>
              <a:rPr lang="az-Latn-AZ" sz="1600" b="1"/>
            </a:br>
            <a:endParaRPr lang="az-Latn-AZ" sz="1600" b="1"/>
          </a:p>
        </p:txBody>
      </p:sp>
    </p:spTree>
    <p:extLst>
      <p:ext uri="{BB962C8B-B14F-4D97-AF65-F5344CB8AC3E}">
        <p14:creationId xmlns:p14="http://schemas.microsoft.com/office/powerpoint/2010/main" val="78032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ntent Doldurucusu 2">
            <a:extLst>
              <a:ext uri="{FF2B5EF4-FFF2-40B4-BE49-F238E27FC236}">
                <a16:creationId xmlns:a16="http://schemas.microsoft.com/office/drawing/2014/main" id="{D42E3023-AC36-0C2C-941C-E6E77CF10090}"/>
              </a:ext>
            </a:extLst>
          </p:cNvPr>
          <p:cNvSpPr>
            <a:spLocks noGrp="1"/>
          </p:cNvSpPr>
          <p:nvPr>
            <p:ph idx="1"/>
          </p:nvPr>
        </p:nvSpPr>
        <p:spPr/>
        <p:txBody>
          <a:bodyPr/>
          <a:lstStyle/>
          <a:p>
            <a:r>
              <a:rPr lang="az-Latn-AZ" b="1" i="0">
                <a:effectLst/>
                <a:latin typeface="Libre Franklin" pitchFamily="2" charset="0"/>
              </a:rPr>
              <a:t>The kernel does its job by managing two classes of objects:</a:t>
            </a:r>
          </a:p>
          <a:p>
            <a:r>
              <a:rPr lang="az-Latn-AZ" b="1" i="0">
                <a:effectLst/>
                <a:latin typeface="Libre Franklin" pitchFamily="2" charset="0"/>
              </a:rPr>
              <a:t>Control objects, which control the operation of the kernel and include processes, interrupts, asynchronous procedure calls, and profiles</a:t>
            </a:r>
          </a:p>
          <a:p>
            <a:r>
              <a:rPr lang="az-Latn-AZ" b="1" i="0">
                <a:effectLst/>
                <a:latin typeface="Libre Franklin" pitchFamily="2" charset="0"/>
              </a:rPr>
              <a:t>Dispatcher objects, which manage thread dispatching and synchronization and include events, threads, timers, semaphores, mutants, and mutexes</a:t>
            </a:r>
          </a:p>
          <a:p>
            <a:r>
              <a:rPr lang="az-Latn-AZ" b="1" i="0">
                <a:effectLst/>
                <a:latin typeface="Libre Franklin" pitchFamily="2" charset="0"/>
              </a:rPr>
              <a:t>The Windows NT kernel communicates with the hardware abstraction layer (HAL) to interact with hardware and communicates with the Windows NT executive and its components for higher-level operating system functions. The kernel loads when the screen turns blue during the boot process.</a:t>
            </a:r>
          </a:p>
        </p:txBody>
      </p:sp>
    </p:spTree>
    <p:extLst>
      <p:ext uri="{BB962C8B-B14F-4D97-AF65-F5344CB8AC3E}">
        <p14:creationId xmlns:p14="http://schemas.microsoft.com/office/powerpoint/2010/main" val="55407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Kontent Doldurucusu 5">
            <a:extLst>
              <a:ext uri="{FF2B5EF4-FFF2-40B4-BE49-F238E27FC236}">
                <a16:creationId xmlns:a16="http://schemas.microsoft.com/office/drawing/2014/main" id="{1E0E6E3E-9D91-88B6-59BB-E778A802BEA1}"/>
              </a:ext>
            </a:extLst>
          </p:cNvPr>
          <p:cNvPicPr>
            <a:picLocks noGrp="1" noChangeAspect="1"/>
          </p:cNvPicPr>
          <p:nvPr>
            <p:ph idx="1"/>
          </p:nvPr>
        </p:nvPicPr>
        <p:blipFill>
          <a:blip r:embed="rId2"/>
          <a:stretch>
            <a:fillRect/>
          </a:stretch>
        </p:blipFill>
        <p:spPr>
          <a:xfrm>
            <a:off x="371104" y="-78881"/>
            <a:ext cx="8067895" cy="7022859"/>
          </a:xfrm>
          <a:prstGeom prst="rect">
            <a:avLst/>
          </a:prstGeom>
        </p:spPr>
      </p:pic>
    </p:spTree>
    <p:extLst>
      <p:ext uri="{BB962C8B-B14F-4D97-AF65-F5344CB8AC3E}">
        <p14:creationId xmlns:p14="http://schemas.microsoft.com/office/powerpoint/2010/main" val="3588632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axta növü">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5</Slides>
  <Notes>0</Notes>
  <HiddenSlides>0</HiddenSlides>
  <ScaleCrop>false</ScaleCrop>
  <HeadingPairs>
    <vt:vector size="4" baseType="variant">
      <vt:variant>
        <vt:lpstr>Mövzu</vt:lpstr>
      </vt:variant>
      <vt:variant>
        <vt:i4>1</vt:i4>
      </vt:variant>
      <vt:variant>
        <vt:lpstr>Slayd Başlıqları</vt:lpstr>
      </vt:variant>
      <vt:variant>
        <vt:i4>5</vt:i4>
      </vt:variant>
    </vt:vector>
  </HeadingPairs>
  <TitlesOfParts>
    <vt:vector size="6" baseType="lpstr">
      <vt:lpstr>Taxta növü</vt:lpstr>
      <vt:lpstr>Kernel and driver programming in windows</vt:lpstr>
      <vt:lpstr>PowerPoint Təqdimatı</vt:lpstr>
      <vt:lpstr>PowerPoint Təqdimatı</vt:lpstr>
      <vt:lpstr>PowerPoint Təqdimatı</vt:lpstr>
      <vt:lpstr>PowerPoint Təqdimatı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Təqdimatı</dc:title>
  <dc:creator>Ruslan Kerimov</dc:creator>
  <cp:lastModifiedBy>994558845593</cp:lastModifiedBy>
  <cp:revision>5</cp:revision>
  <dcterms:created xsi:type="dcterms:W3CDTF">2022-05-19T17:47:15Z</dcterms:created>
  <dcterms:modified xsi:type="dcterms:W3CDTF">2022-05-24T16:45:32Z</dcterms:modified>
</cp:coreProperties>
</file>