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Open Sans" panose="020B0606030504020204" pitchFamily="34" charset="0"/>
      <p:regular r:id="rId19"/>
      <p:bold r:id="rId20"/>
      <p:italic r:id="rId21"/>
      <p:boldItalic r:id="rId22"/>
    </p:embeddedFont>
    <p:embeddedFont>
      <p:font typeface="PT Sans Narrow" panose="020B050602020302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78e462f1fb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78e462f1fb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8e462f1fb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8e462f1fb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78e462f1fb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78e462f1fb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8e462f1f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8e462f1f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78e462f1fb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78e462f1fb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78e462f1fb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78e462f1fb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8e462f1fb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8e462f1fb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8e462f1fb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8e462f1fb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78e462f1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78e462f1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78e462f1f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78e462f1f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8e462f1fb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8e462f1fb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8e462f1fb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8e462f1f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78e462f1f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78e462f1f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78e462f1fb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78e462f1f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78e462f1fb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78e462f1fb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ieeexplore.ieee.org/document/6046168/authors#authors"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881325" y="1455600"/>
            <a:ext cx="7136700" cy="913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000" dirty="0"/>
              <a:t>CSE438 Paper Presentation</a:t>
            </a:r>
            <a:endParaRPr sz="2000" dirty="0"/>
          </a:p>
          <a:p>
            <a:pPr marL="0" lvl="0" indent="0" algn="ctr" rtl="0">
              <a:spcBef>
                <a:spcPts val="0"/>
              </a:spcBef>
              <a:spcAft>
                <a:spcPts val="0"/>
              </a:spcAft>
              <a:buNone/>
            </a:pPr>
            <a:endParaRPr sz="2000" dirty="0"/>
          </a:p>
          <a:p>
            <a:pPr marL="0" lvl="0" indent="0" algn="ctr" rtl="0">
              <a:spcBef>
                <a:spcPts val="0"/>
              </a:spcBef>
              <a:spcAft>
                <a:spcPts val="0"/>
              </a:spcAft>
              <a:buNone/>
            </a:pPr>
            <a:r>
              <a:rPr lang="en" sz="2000" dirty="0">
                <a:solidFill>
                  <a:srgbClr val="000000"/>
                </a:solidFill>
              </a:rPr>
              <a:t>Topic-</a:t>
            </a:r>
            <a:r>
              <a:rPr lang="en" sz="2000" dirty="0"/>
              <a:t> High Performance Lithography Hotspot Detection with Successively Refined Pattern Identifications and Machine Learning</a:t>
            </a:r>
            <a:endParaRPr sz="2000" dirty="0"/>
          </a:p>
        </p:txBody>
      </p:sp>
      <p:sp>
        <p:nvSpPr>
          <p:cNvPr id="67" name="Google Shape;67;p13"/>
          <p:cNvSpPr txBox="1">
            <a:spLocks noGrp="1"/>
          </p:cNvSpPr>
          <p:nvPr>
            <p:ph type="subTitle" idx="1"/>
          </p:nvPr>
        </p:nvSpPr>
        <p:spPr>
          <a:xfrm>
            <a:off x="1631850" y="2492225"/>
            <a:ext cx="5880300" cy="1863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1600" dirty="0"/>
          </a:p>
          <a:p>
            <a:pPr marL="457200" lvl="0" indent="-330200" algn="ctr" rtl="0">
              <a:spcBef>
                <a:spcPts val="0"/>
              </a:spcBef>
              <a:spcAft>
                <a:spcPts val="0"/>
              </a:spcAft>
              <a:buClr>
                <a:srgbClr val="000000"/>
              </a:buClr>
              <a:buSzPts val="1600"/>
              <a:buFont typeface="Arial"/>
              <a:buChar char="●"/>
            </a:pPr>
            <a:endParaRPr lang="en" sz="1600" dirty="0">
              <a:solidFill>
                <a:srgbClr val="000000"/>
              </a:solidFill>
              <a:latin typeface="Arial"/>
              <a:ea typeface="Arial"/>
              <a:cs typeface="Arial"/>
              <a:sym typeface="Arial"/>
            </a:endParaRPr>
          </a:p>
          <a:p>
            <a:pPr marL="457200" lvl="0" indent="-330200"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Name-                Zaki Habib</a:t>
            </a:r>
          </a:p>
          <a:p>
            <a:pPr marL="457200" lvl="0" indent="-330200" rtl="0">
              <a:spcBef>
                <a:spcPts val="0"/>
              </a:spcBef>
              <a:spcAft>
                <a:spcPts val="0"/>
              </a:spcAft>
              <a:buClr>
                <a:srgbClr val="000000"/>
              </a:buClr>
              <a:buSzPts val="1600"/>
              <a:buFont typeface="Arial"/>
              <a:buChar char="●"/>
            </a:pPr>
            <a:r>
              <a:rPr lang="en" sz="1600" dirty="0">
                <a:solidFill>
                  <a:srgbClr val="000000"/>
                </a:solidFill>
                <a:latin typeface="Arial"/>
                <a:cs typeface="Arial"/>
                <a:sym typeface="Arial"/>
              </a:rPr>
              <a:t>Id-                        19201073</a:t>
            </a:r>
          </a:p>
          <a:p>
            <a:pPr marL="457200" lvl="0" indent="-330200" rtl="0">
              <a:spcBef>
                <a:spcPts val="0"/>
              </a:spcBef>
              <a:spcAft>
                <a:spcPts val="0"/>
              </a:spcAft>
              <a:buClr>
                <a:srgbClr val="000000"/>
              </a:buClr>
              <a:buSzPts val="1600"/>
              <a:buFont typeface="Arial"/>
              <a:buChar char="●"/>
            </a:pPr>
            <a:r>
              <a:rPr lang="en" sz="1600" dirty="0">
                <a:solidFill>
                  <a:srgbClr val="000000"/>
                </a:solidFill>
                <a:latin typeface="Arial"/>
                <a:cs typeface="Arial"/>
                <a:sym typeface="Arial"/>
              </a:rPr>
              <a:t>Section-                          01</a:t>
            </a:r>
            <a:endParaRPr sz="1600" dirty="0"/>
          </a:p>
        </p:txBody>
      </p:sp>
      <p:pic>
        <p:nvPicPr>
          <p:cNvPr id="68" name="Google Shape;68;p13"/>
          <p:cNvPicPr preferRelativeResize="0"/>
          <p:nvPr/>
        </p:nvPicPr>
        <p:blipFill>
          <a:blip r:embed="rId3">
            <a:alphaModFix/>
          </a:blip>
          <a:stretch>
            <a:fillRect/>
          </a:stretch>
        </p:blipFill>
        <p:spPr>
          <a:xfrm>
            <a:off x="3600750" y="0"/>
            <a:ext cx="1407975" cy="102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Calibration and Layout Analysis</a:t>
            </a:r>
            <a:endParaRPr/>
          </a:p>
        </p:txBody>
      </p:sp>
      <p:sp>
        <p:nvSpPr>
          <p:cNvPr id="123" name="Google Shape;123;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solidFill>
                  <a:schemeClr val="tx1"/>
                </a:solidFill>
                <a:latin typeface="PT Sans Narrow" panose="020B0506020203020204" pitchFamily="34" charset="0"/>
              </a:rPr>
              <a:t>The calibration stage involves: </a:t>
            </a:r>
            <a:endParaRPr dirty="0">
              <a:solidFill>
                <a:schemeClr val="tx1"/>
              </a:solidFill>
              <a:latin typeface="PT Sans Narrow" panose="020B0506020203020204" pitchFamily="34" charset="0"/>
            </a:endParaRPr>
          </a:p>
          <a:p>
            <a:pPr marL="285750" lvl="0" indent="-285750" algn="l" rtl="0">
              <a:spcBef>
                <a:spcPts val="1200"/>
              </a:spcBef>
              <a:spcAft>
                <a:spcPts val="0"/>
              </a:spcAft>
              <a:buSzPct val="150000"/>
              <a:buFont typeface="Arial" panose="020B0604020202020204" pitchFamily="34" charset="0"/>
              <a:buChar char="•"/>
            </a:pPr>
            <a:r>
              <a:rPr lang="en" dirty="0">
                <a:solidFill>
                  <a:schemeClr val="tx1"/>
                </a:solidFill>
                <a:latin typeface="PT Sans Narrow" panose="020B0506020203020204" pitchFamily="34" charset="0"/>
              </a:rPr>
              <a:t>A relatively small set of layouts for configuring the hotspot identifiers via supervised learning techniques;</a:t>
            </a:r>
            <a:endParaRPr dirty="0">
              <a:solidFill>
                <a:schemeClr val="tx1"/>
              </a:solidFill>
              <a:latin typeface="PT Sans Narrow" panose="020B0506020203020204" pitchFamily="34" charset="0"/>
            </a:endParaRPr>
          </a:p>
          <a:p>
            <a:pPr marL="285750" lvl="0" indent="-285750" algn="l" rtl="0">
              <a:spcBef>
                <a:spcPts val="1200"/>
              </a:spcBef>
              <a:spcAft>
                <a:spcPts val="0"/>
              </a:spcAft>
              <a:buSzPct val="150000"/>
              <a:buFont typeface="Arial" panose="020B0604020202020204" pitchFamily="34" charset="0"/>
              <a:buChar char="•"/>
            </a:pPr>
            <a:r>
              <a:rPr lang="en" dirty="0">
                <a:solidFill>
                  <a:schemeClr val="tx1"/>
                </a:solidFill>
                <a:latin typeface="PT Sans Narrow" panose="020B0506020203020204" pitchFamily="34" charset="0"/>
              </a:rPr>
              <a:t>A layout analyzer for characterizing layout geometries; </a:t>
            </a:r>
            <a:endParaRPr dirty="0">
              <a:solidFill>
                <a:schemeClr val="tx1"/>
              </a:solidFill>
              <a:latin typeface="PT Sans Narrow" panose="020B0506020203020204" pitchFamily="34" charset="0"/>
            </a:endParaRPr>
          </a:p>
          <a:p>
            <a:pPr marL="285750" lvl="0" indent="-285750" algn="l" rtl="0">
              <a:spcBef>
                <a:spcPts val="1200"/>
              </a:spcBef>
              <a:spcAft>
                <a:spcPts val="0"/>
              </a:spcAft>
              <a:buSzPct val="150000"/>
              <a:buFont typeface="Arial" panose="020B0604020202020204" pitchFamily="34" charset="0"/>
              <a:buChar char="•"/>
            </a:pPr>
            <a:r>
              <a:rPr lang="en" dirty="0">
                <a:solidFill>
                  <a:schemeClr val="tx1"/>
                </a:solidFill>
                <a:latin typeface="PT Sans Narrow" panose="020B0506020203020204" pitchFamily="34" charset="0"/>
              </a:rPr>
              <a:t>A lithography simulator (or post-silicon measurement) to provide accurate information of the real hotspots as learning targets; </a:t>
            </a:r>
          </a:p>
          <a:p>
            <a:pPr marL="285750" lvl="0" indent="-285750" algn="l" rtl="0">
              <a:spcBef>
                <a:spcPts val="1200"/>
              </a:spcBef>
              <a:spcAft>
                <a:spcPts val="0"/>
              </a:spcAft>
              <a:buSzPct val="150000"/>
              <a:buFont typeface="Arial" panose="020B0604020202020204" pitchFamily="34" charset="0"/>
              <a:buChar char="•"/>
            </a:pPr>
            <a:r>
              <a:rPr lang="en" dirty="0">
                <a:solidFill>
                  <a:schemeClr val="tx1"/>
                </a:solidFill>
                <a:latin typeface="PT Sans Narrow" panose="020B0506020203020204" pitchFamily="34" charset="0"/>
              </a:rPr>
              <a:t>A novel calibration process for the training and validation of hotspot identifier models via successive refinements.</a:t>
            </a:r>
            <a:endParaRPr dirty="0">
              <a:solidFill>
                <a:schemeClr val="tx1"/>
              </a:solidFill>
              <a:latin typeface="PT Sans Narrow" panose="020B0506020203020204" pitchFamily="34" charset="0"/>
            </a:endParaRPr>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Pattern matching:</a:t>
            </a:r>
            <a:endParaRPr/>
          </a:p>
        </p:txBody>
      </p:sp>
      <p:sp>
        <p:nvSpPr>
          <p:cNvPr id="129" name="Google Shape;129;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solidFill>
                  <a:schemeClr val="tx1"/>
                </a:solidFill>
                <a:latin typeface="PT Sans Narrow" panose="020B0506020203020204" pitchFamily="34" charset="0"/>
              </a:rPr>
              <a:t>Pattern matching is a simple and efficient technique for identifying hotspot patterns. </a:t>
            </a:r>
          </a:p>
          <a:p>
            <a:pPr marL="457200" lvl="0" indent="-342900" algn="l" rtl="0">
              <a:spcBef>
                <a:spcPts val="0"/>
              </a:spcBef>
              <a:spcAft>
                <a:spcPts val="0"/>
              </a:spcAft>
              <a:buSzPts val="1800"/>
              <a:buChar char="●"/>
            </a:pPr>
            <a:endParaRPr dirty="0">
              <a:solidFill>
                <a:schemeClr val="tx1"/>
              </a:solidFill>
              <a:latin typeface="PT Sans Narrow" panose="020B0506020203020204" pitchFamily="34" charset="0"/>
            </a:endParaRPr>
          </a:p>
          <a:p>
            <a:pPr marL="457200" lvl="0" indent="-342900" algn="l" rtl="0">
              <a:spcBef>
                <a:spcPts val="0"/>
              </a:spcBef>
              <a:spcAft>
                <a:spcPts val="0"/>
              </a:spcAft>
              <a:buSzPts val="1800"/>
              <a:buChar char="●"/>
            </a:pPr>
            <a:r>
              <a:rPr lang="en" dirty="0">
                <a:solidFill>
                  <a:schemeClr val="tx1"/>
                </a:solidFill>
                <a:latin typeface="PT Sans Narrow" panose="020B0506020203020204" pitchFamily="34" charset="0"/>
              </a:rPr>
              <a:t>It works by comparing the layout of a chip to a database of known hotspot patterns.</a:t>
            </a:r>
          </a:p>
          <a:p>
            <a:pPr marL="457200" lvl="0" indent="-342900" algn="l" rtl="0">
              <a:spcBef>
                <a:spcPts val="0"/>
              </a:spcBef>
              <a:spcAft>
                <a:spcPts val="0"/>
              </a:spcAft>
              <a:buSzPts val="1800"/>
              <a:buChar char="●"/>
            </a:pPr>
            <a:r>
              <a:rPr lang="en" dirty="0">
                <a:solidFill>
                  <a:schemeClr val="tx1"/>
                </a:solidFill>
                <a:latin typeface="PT Sans Narrow" panose="020B0506020203020204" pitchFamily="34" charset="0"/>
              </a:rPr>
              <a:t> </a:t>
            </a:r>
            <a:endParaRPr dirty="0">
              <a:solidFill>
                <a:schemeClr val="tx1"/>
              </a:solidFill>
              <a:latin typeface="PT Sans Narrow" panose="020B0506020203020204" pitchFamily="34" charset="0"/>
            </a:endParaRPr>
          </a:p>
          <a:p>
            <a:pPr marL="457200" lvl="0" indent="-342900" algn="l" rtl="0">
              <a:spcBef>
                <a:spcPts val="0"/>
              </a:spcBef>
              <a:spcAft>
                <a:spcPts val="0"/>
              </a:spcAft>
              <a:buSzPts val="1800"/>
              <a:buChar char="●"/>
            </a:pPr>
            <a:r>
              <a:rPr lang="en" dirty="0">
                <a:solidFill>
                  <a:schemeClr val="tx1"/>
                </a:solidFill>
                <a:latin typeface="PT Sans Narrow" panose="020B0506020203020204" pitchFamily="34" charset="0"/>
              </a:rPr>
              <a:t>If a match is found, then the region is flagged as a hotspot. Pattern matching is fast because it does not require any complex calculations. </a:t>
            </a:r>
          </a:p>
          <a:p>
            <a:pPr marL="457200" lvl="0" indent="-342900" algn="l" rtl="0">
              <a:spcBef>
                <a:spcPts val="0"/>
              </a:spcBef>
              <a:spcAft>
                <a:spcPts val="0"/>
              </a:spcAft>
              <a:buSzPts val="1800"/>
              <a:buChar char="●"/>
            </a:pPr>
            <a:endParaRPr dirty="0">
              <a:solidFill>
                <a:schemeClr val="tx1"/>
              </a:solidFill>
              <a:latin typeface="PT Sans Narrow" panose="020B0506020203020204" pitchFamily="34" charset="0"/>
            </a:endParaRPr>
          </a:p>
          <a:p>
            <a:pPr marL="457200" lvl="0" indent="-342900" algn="l" rtl="0">
              <a:spcBef>
                <a:spcPts val="0"/>
              </a:spcBef>
              <a:spcAft>
                <a:spcPts val="0"/>
              </a:spcAft>
              <a:buSzPts val="1800"/>
              <a:buChar char="●"/>
            </a:pPr>
            <a:r>
              <a:rPr lang="en" dirty="0">
                <a:solidFill>
                  <a:schemeClr val="tx1"/>
                </a:solidFill>
                <a:latin typeface="PT Sans Narrow" panose="020B0506020203020204" pitchFamily="34" charset="0"/>
              </a:rPr>
              <a:t>However, pattern matching is not always accurate because it can only identify hotspot patterns that are explicitly enumerated in the database.</a:t>
            </a:r>
            <a:endParaRPr dirty="0">
              <a:solidFill>
                <a:schemeClr val="tx1"/>
              </a:solidFill>
              <a:latin typeface="PT Sans Narrow" panose="020B0506020203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Learning</a:t>
            </a:r>
            <a:endParaRPr/>
          </a:p>
        </p:txBody>
      </p:sp>
      <p:sp>
        <p:nvSpPr>
          <p:cNvPr id="135" name="Google Shape;135;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solidFill>
                  <a:schemeClr val="tx1"/>
                </a:solidFill>
                <a:latin typeface="PT Sans Narrow" panose="020B0506020203020204" pitchFamily="34" charset="0"/>
              </a:rPr>
              <a:t>Two types of machine learning models were trained to aid in identifying hotspots, these models being ANN (Artificial Neural Network) and SVM (Support Vector Machine).</a:t>
            </a:r>
          </a:p>
          <a:p>
            <a:pPr marL="457200" lvl="0" indent="-342900" algn="l" rtl="0">
              <a:spcBef>
                <a:spcPts val="0"/>
              </a:spcBef>
              <a:spcAft>
                <a:spcPts val="0"/>
              </a:spcAft>
              <a:buSzPts val="1800"/>
              <a:buChar char="●"/>
            </a:pPr>
            <a:endParaRPr dirty="0">
              <a:solidFill>
                <a:schemeClr val="tx1"/>
              </a:solidFill>
              <a:latin typeface="PT Sans Narrow" panose="020B0506020203020204" pitchFamily="34" charset="0"/>
            </a:endParaRPr>
          </a:p>
          <a:p>
            <a:pPr marL="457200" lvl="0" indent="-342900" algn="l" rtl="0">
              <a:spcBef>
                <a:spcPts val="0"/>
              </a:spcBef>
              <a:spcAft>
                <a:spcPts val="0"/>
              </a:spcAft>
              <a:buSzPts val="1800"/>
              <a:buChar char="●"/>
            </a:pPr>
            <a:r>
              <a:rPr lang="en" dirty="0">
                <a:solidFill>
                  <a:schemeClr val="tx1"/>
                </a:solidFill>
                <a:latin typeface="PT Sans Narrow" panose="020B0506020203020204" pitchFamily="34" charset="0"/>
              </a:rPr>
              <a:t>These machine learning models were used in mainly 2 aspects; first, robustness and accuracy in the weight update process, and second, detection threshold (·) optimizations for simultaneous Hhit improvement and Hextra suppression.</a:t>
            </a:r>
          </a:p>
          <a:p>
            <a:pPr marL="457200" lvl="0" indent="-342900" algn="l" rtl="0">
              <a:spcBef>
                <a:spcPts val="0"/>
              </a:spcBef>
              <a:spcAft>
                <a:spcPts val="0"/>
              </a:spcAft>
              <a:buSzPts val="1800"/>
              <a:buChar char="●"/>
            </a:pPr>
            <a:endParaRPr dirty="0">
              <a:solidFill>
                <a:schemeClr val="tx1"/>
              </a:solidFill>
              <a:latin typeface="PT Sans Narrow" panose="020B0506020203020204" pitchFamily="34" charset="0"/>
            </a:endParaRPr>
          </a:p>
          <a:p>
            <a:pPr marL="457200" lvl="0" indent="-342900" algn="l" rtl="0">
              <a:spcBef>
                <a:spcPts val="0"/>
              </a:spcBef>
              <a:spcAft>
                <a:spcPts val="0"/>
              </a:spcAft>
              <a:buSzPts val="1800"/>
              <a:buChar char="●"/>
            </a:pPr>
            <a:r>
              <a:rPr lang="en" dirty="0">
                <a:solidFill>
                  <a:schemeClr val="tx1"/>
                </a:solidFill>
                <a:latin typeface="PT Sans Narrow" panose="020B0506020203020204" pitchFamily="34" charset="0"/>
              </a:rPr>
              <a:t>Both models hold their own advantages, however in practice they perform similarly to each other.</a:t>
            </a:r>
            <a:endParaRPr dirty="0">
              <a:solidFill>
                <a:schemeClr val="tx1"/>
              </a:solidFill>
              <a:latin typeface="PT Sans Narrow" panose="020B0506020203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Comparison</a:t>
            </a:r>
            <a:endParaRPr/>
          </a:p>
        </p:txBody>
      </p:sp>
      <p:pic>
        <p:nvPicPr>
          <p:cNvPr id="141" name="Google Shape;141;p25"/>
          <p:cNvPicPr preferRelativeResize="0"/>
          <p:nvPr/>
        </p:nvPicPr>
        <p:blipFill>
          <a:blip r:embed="rId3">
            <a:alphaModFix/>
          </a:blip>
          <a:stretch>
            <a:fillRect/>
          </a:stretch>
        </p:blipFill>
        <p:spPr>
          <a:xfrm>
            <a:off x="765750" y="1098050"/>
            <a:ext cx="7274576" cy="1733775"/>
          </a:xfrm>
          <a:prstGeom prst="rect">
            <a:avLst/>
          </a:prstGeom>
          <a:noFill/>
          <a:ln>
            <a:noFill/>
          </a:ln>
        </p:spPr>
      </p:pic>
      <p:pic>
        <p:nvPicPr>
          <p:cNvPr id="142" name="Google Shape;142;p25"/>
          <p:cNvPicPr preferRelativeResize="0"/>
          <p:nvPr/>
        </p:nvPicPr>
        <p:blipFill>
          <a:blip r:embed="rId4">
            <a:alphaModFix/>
          </a:blip>
          <a:stretch>
            <a:fillRect/>
          </a:stretch>
        </p:blipFill>
        <p:spPr>
          <a:xfrm>
            <a:off x="1574825" y="2926450"/>
            <a:ext cx="5916475" cy="194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a:t>
            </a:r>
            <a:endParaRPr dirty="0"/>
          </a:p>
        </p:txBody>
      </p:sp>
      <p:sp>
        <p:nvSpPr>
          <p:cNvPr id="148" name="Google Shape;148;p26"/>
          <p:cNvSpPr txBox="1">
            <a:spLocks noGrp="1"/>
          </p:cNvSpPr>
          <p:nvPr>
            <p:ph type="body" idx="1"/>
          </p:nvPr>
        </p:nvSpPr>
        <p:spPr>
          <a:xfrm>
            <a:off x="311700" y="1266325"/>
            <a:ext cx="8520600" cy="3508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 dirty="0">
              <a:solidFill>
                <a:schemeClr val="tx1"/>
              </a:solidFill>
              <a:latin typeface="PT Sans Narrow" panose="020B0506020203020204" pitchFamily="34" charset="0"/>
            </a:endParaRPr>
          </a:p>
          <a:p>
            <a:pPr marL="457200" lvl="0" indent="-342900" algn="l" rtl="0">
              <a:spcBef>
                <a:spcPts val="0"/>
              </a:spcBef>
              <a:spcAft>
                <a:spcPts val="0"/>
              </a:spcAft>
              <a:buSzPts val="1800"/>
              <a:buChar char="●"/>
            </a:pPr>
            <a:r>
              <a:rPr lang="en" dirty="0">
                <a:solidFill>
                  <a:schemeClr val="tx1"/>
                </a:solidFill>
                <a:latin typeface="PT Sans Narrow" panose="020B0506020203020204" pitchFamily="34" charset="0"/>
              </a:rPr>
              <a:t>ANN models result in faster runtime than SVM models while SVM models outperform ANN models in both hotspot and non-hotspot detection accuracy.</a:t>
            </a:r>
          </a:p>
          <a:p>
            <a:pPr marL="457200" lvl="0" indent="-342900" algn="l" rtl="0">
              <a:spcBef>
                <a:spcPts val="0"/>
              </a:spcBef>
              <a:spcAft>
                <a:spcPts val="0"/>
              </a:spcAft>
              <a:buSzPts val="1800"/>
              <a:buChar char="●"/>
            </a:pPr>
            <a:endParaRPr dirty="0">
              <a:solidFill>
                <a:schemeClr val="tx1"/>
              </a:solidFill>
              <a:latin typeface="PT Sans Narrow" panose="020B0506020203020204" pitchFamily="34" charset="0"/>
            </a:endParaRPr>
          </a:p>
          <a:p>
            <a:pPr marL="0" lvl="0" indent="0" algn="l" rtl="0">
              <a:spcBef>
                <a:spcPts val="1200"/>
              </a:spcBef>
              <a:spcAft>
                <a:spcPts val="0"/>
              </a:spcAft>
              <a:buNone/>
            </a:pPr>
            <a:endParaRPr dirty="0">
              <a:solidFill>
                <a:schemeClr val="tx1"/>
              </a:solidFill>
              <a:latin typeface="PT Sans Narrow" panose="020B0506020203020204" pitchFamily="34" charset="0"/>
            </a:endParaRPr>
          </a:p>
          <a:p>
            <a:pPr marL="457200" lvl="0" indent="-342900" algn="l" rtl="0">
              <a:spcBef>
                <a:spcPts val="1200"/>
              </a:spcBef>
              <a:spcAft>
                <a:spcPts val="0"/>
              </a:spcAft>
              <a:buSzPts val="1800"/>
              <a:buChar char="●"/>
            </a:pPr>
            <a:r>
              <a:rPr lang="en" dirty="0">
                <a:solidFill>
                  <a:schemeClr val="tx1"/>
                </a:solidFill>
                <a:latin typeface="PT Sans Narrow" panose="020B0506020203020204" pitchFamily="34" charset="0"/>
              </a:rPr>
              <a:t>Detection noise is very low which results in very low false alarms</a:t>
            </a:r>
            <a:endParaRPr dirty="0">
              <a:solidFill>
                <a:schemeClr val="tx1"/>
              </a:solidFill>
              <a:latin typeface="PT Sans Narrow" panose="020B0506020203020204" pitchFamily="34" charset="0"/>
            </a:endParaRPr>
          </a:p>
          <a:p>
            <a:pPr marL="0" lvl="0" indent="0" algn="l" rtl="0">
              <a:spcBef>
                <a:spcPts val="1200"/>
              </a:spcBef>
              <a:spcAft>
                <a:spcPts val="0"/>
              </a:spcAft>
              <a:buNone/>
            </a:pPr>
            <a:endParaRPr dirty="0">
              <a:solidFill>
                <a:schemeClr val="tx1"/>
              </a:solidFill>
              <a:latin typeface="PT Sans Narrow" panose="020B0506020203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54" name="Google Shape;154;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457200" lvl="0" indent="-342900" algn="l" rtl="0">
              <a:spcBef>
                <a:spcPts val="1200"/>
              </a:spcBef>
              <a:spcAft>
                <a:spcPts val="0"/>
              </a:spcAft>
              <a:buSzPts val="1800"/>
              <a:buChar char="●"/>
            </a:pPr>
            <a:r>
              <a:rPr lang="en" dirty="0">
                <a:solidFill>
                  <a:schemeClr val="tx1"/>
                </a:solidFill>
                <a:latin typeface="PT Sans Narrow" panose="020B0506020203020204" pitchFamily="34" charset="0"/>
              </a:rPr>
              <a:t>Fast and High Fidelity Hotspot Detection than previous and currently used hotspots simulators</a:t>
            </a:r>
            <a:endParaRPr dirty="0">
              <a:solidFill>
                <a:schemeClr val="tx1"/>
              </a:solidFill>
              <a:latin typeface="PT Sans Narrow" panose="020B0506020203020204" pitchFamily="34" charset="0"/>
            </a:endParaRPr>
          </a:p>
          <a:p>
            <a:pPr marL="0" lvl="0" indent="0" algn="l" rtl="0">
              <a:spcBef>
                <a:spcPts val="1200"/>
              </a:spcBef>
              <a:spcAft>
                <a:spcPts val="0"/>
              </a:spcAft>
              <a:buNone/>
            </a:pPr>
            <a:endParaRPr dirty="0">
              <a:solidFill>
                <a:schemeClr val="tx1"/>
              </a:solidFill>
              <a:latin typeface="PT Sans Narrow" panose="020B0506020203020204" pitchFamily="34" charset="0"/>
            </a:endParaRPr>
          </a:p>
          <a:p>
            <a:pPr marL="457200" lvl="0" indent="-342900" algn="l" rtl="0">
              <a:spcBef>
                <a:spcPts val="1200"/>
              </a:spcBef>
              <a:spcAft>
                <a:spcPts val="0"/>
              </a:spcAft>
              <a:buSzPts val="1800"/>
              <a:buChar char="●"/>
            </a:pPr>
            <a:r>
              <a:rPr lang="en" dirty="0">
                <a:solidFill>
                  <a:schemeClr val="tx1"/>
                </a:solidFill>
                <a:latin typeface="PT Sans Narrow" panose="020B0506020203020204" pitchFamily="34" charset="0"/>
              </a:rPr>
              <a:t>The Model shows high prediction generality for hotspot patterns</a:t>
            </a:r>
            <a:endParaRPr dirty="0">
              <a:solidFill>
                <a:schemeClr val="tx1"/>
              </a:solidFill>
              <a:latin typeface="PT Sans Narrow" panose="020B0506020203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Original Authors of the Paper-</a:t>
            </a:r>
            <a:endParaRPr/>
          </a:p>
        </p:txBody>
      </p:sp>
      <p:pic>
        <p:nvPicPr>
          <p:cNvPr id="160" name="Google Shape;160;p28"/>
          <p:cNvPicPr preferRelativeResize="0"/>
          <p:nvPr/>
        </p:nvPicPr>
        <p:blipFill>
          <a:blip r:embed="rId3">
            <a:alphaModFix/>
          </a:blip>
          <a:stretch>
            <a:fillRect/>
          </a:stretch>
        </p:blipFill>
        <p:spPr>
          <a:xfrm>
            <a:off x="1033750" y="1709350"/>
            <a:ext cx="1171575" cy="1438275"/>
          </a:xfrm>
          <a:prstGeom prst="rect">
            <a:avLst/>
          </a:prstGeom>
          <a:noFill/>
          <a:ln>
            <a:noFill/>
          </a:ln>
        </p:spPr>
      </p:pic>
      <p:sp>
        <p:nvSpPr>
          <p:cNvPr id="161" name="Google Shape;161;p28"/>
          <p:cNvSpPr txBox="1"/>
          <p:nvPr/>
        </p:nvSpPr>
        <p:spPr>
          <a:xfrm>
            <a:off x="1112475" y="3147625"/>
            <a:ext cx="11715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Open Sans"/>
                <a:ea typeface="Open Sans"/>
                <a:cs typeface="Open Sans"/>
                <a:sym typeface="Open Sans"/>
              </a:rPr>
              <a:t>Duo Ding</a:t>
            </a:r>
            <a:endParaRPr sz="1500" b="1">
              <a:latin typeface="Open Sans"/>
              <a:ea typeface="Open Sans"/>
              <a:cs typeface="Open Sans"/>
              <a:sym typeface="Open Sans"/>
            </a:endParaRPr>
          </a:p>
        </p:txBody>
      </p:sp>
      <p:pic>
        <p:nvPicPr>
          <p:cNvPr id="162" name="Google Shape;162;p28"/>
          <p:cNvPicPr preferRelativeResize="0"/>
          <p:nvPr/>
        </p:nvPicPr>
        <p:blipFill>
          <a:blip r:embed="rId4">
            <a:alphaModFix/>
          </a:blip>
          <a:stretch>
            <a:fillRect/>
          </a:stretch>
        </p:blipFill>
        <p:spPr>
          <a:xfrm>
            <a:off x="3873975" y="2431775"/>
            <a:ext cx="1162050" cy="1428750"/>
          </a:xfrm>
          <a:prstGeom prst="rect">
            <a:avLst/>
          </a:prstGeom>
          <a:noFill/>
          <a:ln>
            <a:noFill/>
          </a:ln>
        </p:spPr>
      </p:pic>
      <p:sp>
        <p:nvSpPr>
          <p:cNvPr id="163" name="Google Shape;163;p28"/>
          <p:cNvSpPr txBox="1"/>
          <p:nvPr/>
        </p:nvSpPr>
        <p:spPr>
          <a:xfrm>
            <a:off x="3725700" y="3908225"/>
            <a:ext cx="1692600" cy="2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J. Andres Torres</a:t>
            </a:r>
            <a:endParaRPr b="1">
              <a:latin typeface="Open Sans"/>
              <a:ea typeface="Open Sans"/>
              <a:cs typeface="Open Sans"/>
              <a:sym typeface="Open Sans"/>
            </a:endParaRPr>
          </a:p>
        </p:txBody>
      </p:sp>
      <p:pic>
        <p:nvPicPr>
          <p:cNvPr id="164" name="Google Shape;164;p28"/>
          <p:cNvPicPr preferRelativeResize="0"/>
          <p:nvPr/>
        </p:nvPicPr>
        <p:blipFill>
          <a:blip r:embed="rId5">
            <a:alphaModFix/>
          </a:blip>
          <a:stretch>
            <a:fillRect/>
          </a:stretch>
        </p:blipFill>
        <p:spPr>
          <a:xfrm>
            <a:off x="6488150" y="1442075"/>
            <a:ext cx="1143000" cy="1428750"/>
          </a:xfrm>
          <a:prstGeom prst="rect">
            <a:avLst/>
          </a:prstGeom>
          <a:noFill/>
          <a:ln>
            <a:noFill/>
          </a:ln>
        </p:spPr>
      </p:pic>
      <p:sp>
        <p:nvSpPr>
          <p:cNvPr id="165" name="Google Shape;165;p28"/>
          <p:cNvSpPr txBox="1"/>
          <p:nvPr/>
        </p:nvSpPr>
        <p:spPr>
          <a:xfrm>
            <a:off x="6488150" y="2911275"/>
            <a:ext cx="14304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David Z. Pan</a:t>
            </a:r>
            <a:endParaRPr b="1">
              <a:latin typeface="Open Sans"/>
              <a:ea typeface="Open Sans"/>
              <a:cs typeface="Open Sans"/>
              <a:sym typeface="Open Sans"/>
            </a:endParaRPr>
          </a:p>
        </p:txBody>
      </p:sp>
      <p:sp>
        <p:nvSpPr>
          <p:cNvPr id="166" name="Google Shape;166;p28"/>
          <p:cNvSpPr txBox="1"/>
          <p:nvPr/>
        </p:nvSpPr>
        <p:spPr>
          <a:xfrm>
            <a:off x="522900" y="4341625"/>
            <a:ext cx="8098200" cy="52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Open Sans"/>
                <a:ea typeface="Open Sans"/>
                <a:cs typeface="Open Sans"/>
                <a:sym typeface="Open Sans"/>
              </a:rPr>
              <a:t>Paper Source- </a:t>
            </a:r>
            <a:r>
              <a:rPr lang="en" sz="1500" u="sng">
                <a:solidFill>
                  <a:schemeClr val="hlink"/>
                </a:solidFill>
                <a:hlinkClick r:id="rId6"/>
              </a:rPr>
              <a:t>High Performance Lithography Hotspot Detection With Successively Refined Pattern Identifications and Machine Learning | IEEE Journals &amp; Magazine | IEEE Xplore</a:t>
            </a:r>
            <a:endParaRPr sz="1800">
              <a:solidFill>
                <a:schemeClr val="accen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103599"/>
            <a:ext cx="8520600" cy="1079404"/>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br>
              <a:rPr lang="en" sz="2000" dirty="0"/>
            </a:br>
            <a:br>
              <a:rPr lang="en" sz="2000" dirty="0"/>
            </a:br>
            <a:r>
              <a:rPr lang="en" sz="2000" dirty="0"/>
              <a:t>What is Lithography?</a:t>
            </a:r>
            <a:endParaRPr sz="2000" dirty="0"/>
          </a:p>
        </p:txBody>
      </p:sp>
      <p:sp>
        <p:nvSpPr>
          <p:cNvPr id="74" name="Google Shape;74;p14"/>
          <p:cNvSpPr txBox="1">
            <a:spLocks noGrp="1"/>
          </p:cNvSpPr>
          <p:nvPr>
            <p:ph type="body" idx="1"/>
          </p:nvPr>
        </p:nvSpPr>
        <p:spPr>
          <a:xfrm>
            <a:off x="311700" y="1244409"/>
            <a:ext cx="8520600" cy="1079404"/>
          </a:xfrm>
          <a:prstGeom prst="rect">
            <a:avLst/>
          </a:prstGeom>
        </p:spPr>
        <p:txBody>
          <a:bodyPr spcFirstLastPara="1" wrap="square" lIns="91425" tIns="91425" rIns="91425" bIns="91425" anchor="t" anchorCtr="0">
            <a:normAutofit/>
          </a:bodyPr>
          <a:lstStyle/>
          <a:p>
            <a:pPr marL="285750" indent="-285750" algn="just"/>
            <a:r>
              <a:rPr lang="en" sz="1600" dirty="0">
                <a:solidFill>
                  <a:schemeClr val="tx1"/>
                </a:solidFill>
              </a:rPr>
              <a:t>Lithography is a process used to create patterns on the surface of a substrate. </a:t>
            </a:r>
          </a:p>
          <a:p>
            <a:pPr marL="285750" indent="-285750" algn="just"/>
            <a:endParaRPr lang="en" sz="1600" dirty="0">
              <a:solidFill>
                <a:schemeClr val="tx1"/>
              </a:solidFill>
            </a:endParaRPr>
          </a:p>
          <a:p>
            <a:pPr marL="285750" indent="-285750" algn="just"/>
            <a:r>
              <a:rPr lang="en" sz="1600" dirty="0">
                <a:solidFill>
                  <a:schemeClr val="tx1"/>
                </a:solidFill>
              </a:rPr>
              <a:t>It is used in Semiconductor manufacturing, Micro-electronics and Printing.</a:t>
            </a:r>
            <a:endParaRPr sz="2229" dirty="0">
              <a:solidFill>
                <a:schemeClr val="tx1"/>
              </a:solidFill>
            </a:endParaRPr>
          </a:p>
          <a:p>
            <a:pPr marL="0" lvl="0" indent="0" algn="l" rtl="0">
              <a:spcBef>
                <a:spcPts val="1200"/>
              </a:spcBef>
              <a:spcAft>
                <a:spcPts val="1200"/>
              </a:spcAft>
              <a:buNone/>
            </a:pPr>
            <a:endParaRPr dirty="0"/>
          </a:p>
        </p:txBody>
      </p:sp>
      <p:pic>
        <p:nvPicPr>
          <p:cNvPr id="75" name="Google Shape;75;p14"/>
          <p:cNvPicPr preferRelativeResize="0"/>
          <p:nvPr/>
        </p:nvPicPr>
        <p:blipFill>
          <a:blip r:embed="rId3">
            <a:alphaModFix/>
          </a:blip>
          <a:stretch>
            <a:fillRect/>
          </a:stretch>
        </p:blipFill>
        <p:spPr>
          <a:xfrm>
            <a:off x="4572000" y="2494752"/>
            <a:ext cx="4260300" cy="2396419"/>
          </a:xfrm>
          <a:prstGeom prst="rect">
            <a:avLst/>
          </a:prstGeom>
          <a:noFill/>
          <a:ln>
            <a:noFill/>
          </a:ln>
        </p:spPr>
      </p:pic>
      <p:sp>
        <p:nvSpPr>
          <p:cNvPr id="2" name="TextBox 1">
            <a:extLst>
              <a:ext uri="{FF2B5EF4-FFF2-40B4-BE49-F238E27FC236}">
                <a16:creationId xmlns:a16="http://schemas.microsoft.com/office/drawing/2014/main" id="{6F3AC5BF-0ED4-8D3D-B2B1-C11A308B1B48}"/>
              </a:ext>
            </a:extLst>
          </p:cNvPr>
          <p:cNvSpPr txBox="1"/>
          <p:nvPr/>
        </p:nvSpPr>
        <p:spPr>
          <a:xfrm>
            <a:off x="394202" y="3018639"/>
            <a:ext cx="4021985" cy="1569660"/>
          </a:xfrm>
          <a:prstGeom prst="rect">
            <a:avLst/>
          </a:prstGeom>
          <a:noFill/>
        </p:spPr>
        <p:txBody>
          <a:bodyPr wrap="square" rtlCol="0">
            <a:spAutoFit/>
          </a:bodyPr>
          <a:lstStyle/>
          <a:p>
            <a:pPr marL="285750" indent="-285750">
              <a:buClr>
                <a:schemeClr val="bg2"/>
              </a:buClr>
              <a:buSzPct val="150000"/>
              <a:buFont typeface="Arial" panose="020B0604020202020204" pitchFamily="34" charset="0"/>
              <a:buChar char="•"/>
            </a:pPr>
            <a:r>
              <a:rPr lang="en-US" sz="1600" dirty="0"/>
              <a:t>A mask with pattern is placed on the wafer.</a:t>
            </a:r>
          </a:p>
          <a:p>
            <a:pPr marL="285750" indent="-285750">
              <a:buClr>
                <a:schemeClr val="bg2"/>
              </a:buClr>
              <a:buSzPct val="150000"/>
              <a:buFont typeface="Arial" panose="020B0604020202020204" pitchFamily="34" charset="0"/>
              <a:buChar char="•"/>
            </a:pPr>
            <a:endParaRPr lang="en-US" sz="1600" dirty="0"/>
          </a:p>
          <a:p>
            <a:pPr marL="285750" indent="-285750">
              <a:buClr>
                <a:schemeClr val="bg2"/>
              </a:buClr>
              <a:buSzPct val="150000"/>
              <a:buFont typeface="Arial" panose="020B0604020202020204" pitchFamily="34" charset="0"/>
              <a:buChar char="•"/>
            </a:pPr>
            <a:r>
              <a:rPr lang="en-US" sz="1600" dirty="0"/>
              <a:t>Light is shone and used to create the pattern on the wafer.</a:t>
            </a:r>
          </a:p>
          <a:p>
            <a:pPr marL="285750" indent="-285750">
              <a:buClr>
                <a:schemeClr val="bg2"/>
              </a:buClr>
              <a:buSzPct val="150000"/>
              <a:buFont typeface="Arial" panose="020B0604020202020204" pitchFamily="34" charset="0"/>
              <a:buChar char="•"/>
            </a:pPr>
            <a:endParaRPr lang="en-US" sz="1600" dirty="0"/>
          </a:p>
        </p:txBody>
      </p:sp>
      <p:sp>
        <p:nvSpPr>
          <p:cNvPr id="3" name="TextBox 2">
            <a:extLst>
              <a:ext uri="{FF2B5EF4-FFF2-40B4-BE49-F238E27FC236}">
                <a16:creationId xmlns:a16="http://schemas.microsoft.com/office/drawing/2014/main" id="{99EB22E0-362E-B741-FFE8-576A1C60F770}"/>
              </a:ext>
            </a:extLst>
          </p:cNvPr>
          <p:cNvSpPr txBox="1"/>
          <p:nvPr/>
        </p:nvSpPr>
        <p:spPr>
          <a:xfrm>
            <a:off x="394202" y="2571750"/>
            <a:ext cx="3327591" cy="338554"/>
          </a:xfrm>
          <a:prstGeom prst="rect">
            <a:avLst/>
          </a:prstGeom>
          <a:noFill/>
        </p:spPr>
        <p:txBody>
          <a:bodyPr wrap="square" rtlCol="0">
            <a:spAutoFit/>
          </a:bodyPr>
          <a:lstStyle/>
          <a:p>
            <a:r>
              <a:rPr lang="en-US" sz="1600" b="1" dirty="0">
                <a:solidFill>
                  <a:schemeClr val="accent1"/>
                </a:solidFill>
                <a:latin typeface="PT Sans Narrow" panose="020F0502020204030204" pitchFamily="34" charset="0"/>
              </a:rPr>
              <a:t>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623400" y="476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Lithography Hotspot</a:t>
            </a:r>
            <a:endParaRPr dirty="0"/>
          </a:p>
        </p:txBody>
      </p:sp>
      <p:pic>
        <p:nvPicPr>
          <p:cNvPr id="82" name="Google Shape;82;p15"/>
          <p:cNvPicPr preferRelativeResize="0"/>
          <p:nvPr/>
        </p:nvPicPr>
        <p:blipFill rotWithShape="1">
          <a:blip r:embed="rId3">
            <a:alphaModFix/>
          </a:blip>
          <a:srcRect l="51095"/>
          <a:stretch/>
        </p:blipFill>
        <p:spPr>
          <a:xfrm>
            <a:off x="6636425" y="1613250"/>
            <a:ext cx="2195875" cy="2527925"/>
          </a:xfrm>
          <a:prstGeom prst="rect">
            <a:avLst/>
          </a:prstGeom>
          <a:noFill/>
          <a:ln>
            <a:noFill/>
          </a:ln>
        </p:spPr>
      </p:pic>
      <p:sp>
        <p:nvSpPr>
          <p:cNvPr id="83" name="Google Shape;83;p15"/>
          <p:cNvSpPr txBox="1"/>
          <p:nvPr/>
        </p:nvSpPr>
        <p:spPr>
          <a:xfrm>
            <a:off x="759675" y="1613250"/>
            <a:ext cx="5370300" cy="1800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2100" dirty="0">
              <a:latin typeface="Times New Roman"/>
              <a:ea typeface="Times New Roman"/>
              <a:cs typeface="Times New Roman"/>
              <a:sym typeface="Times New Roman"/>
            </a:endParaRPr>
          </a:p>
          <a:p>
            <a:pPr marL="0" lvl="0" indent="0" algn="just" rtl="0">
              <a:spcBef>
                <a:spcPts val="0"/>
              </a:spcBef>
              <a:spcAft>
                <a:spcPts val="0"/>
              </a:spcAft>
              <a:buNone/>
            </a:pPr>
            <a:r>
              <a:rPr lang="en" sz="2100" dirty="0">
                <a:latin typeface="PT Sans Narrow" panose="020B0506020203020204" pitchFamily="34" charset="0"/>
                <a:ea typeface="Times New Roman"/>
                <a:cs typeface="Times New Roman"/>
                <a:sym typeface="Times New Roman"/>
              </a:rPr>
              <a:t>A lithography hotspot is a region in a semiconductor chip design that is susceptible to manufacturing defects due to the difficulty of patterning the layout in that region.</a:t>
            </a:r>
            <a:endParaRPr sz="2100" dirty="0">
              <a:latin typeface="PT Sans Narrow" panose="020B0506020203020204" pitchFamily="34" charset="0"/>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6"/>
          <p:cNvPicPr preferRelativeResize="0"/>
          <p:nvPr/>
        </p:nvPicPr>
        <p:blipFill rotWithShape="1">
          <a:blip r:embed="rId3">
            <a:alphaModFix/>
          </a:blip>
          <a:srcRect l="1829" t="1342" r="44507" b="1342"/>
          <a:stretch/>
        </p:blipFill>
        <p:spPr>
          <a:xfrm>
            <a:off x="6386400" y="487975"/>
            <a:ext cx="2757600" cy="2083775"/>
          </a:xfrm>
          <a:prstGeom prst="rect">
            <a:avLst/>
          </a:prstGeom>
          <a:noFill/>
          <a:ln>
            <a:noFill/>
          </a:ln>
        </p:spPr>
      </p:pic>
      <p:sp>
        <p:nvSpPr>
          <p:cNvPr id="89" name="Google Shape;89;p16"/>
          <p:cNvSpPr txBox="1"/>
          <p:nvPr/>
        </p:nvSpPr>
        <p:spPr>
          <a:xfrm>
            <a:off x="0" y="240632"/>
            <a:ext cx="6429300" cy="5103268"/>
          </a:xfrm>
          <a:prstGeom prst="rect">
            <a:avLst/>
          </a:prstGeom>
          <a:noFill/>
          <a:ln>
            <a:noFill/>
          </a:ln>
        </p:spPr>
        <p:txBody>
          <a:bodyPr spcFirstLastPara="1" wrap="square" lIns="91425" tIns="91425" rIns="91425" bIns="91425" anchor="t" anchorCtr="0">
            <a:noAutofit/>
          </a:bodyPr>
          <a:lstStyle/>
          <a:p>
            <a:pPr lvl="0" algn="just" rtl="0">
              <a:spcBef>
                <a:spcPts val="0"/>
              </a:spcBef>
              <a:spcAft>
                <a:spcPts val="0"/>
              </a:spcAft>
              <a:buClr>
                <a:schemeClr val="bg2"/>
              </a:buClr>
              <a:buSzPct val="150000"/>
            </a:pPr>
            <a:r>
              <a:rPr lang="en" sz="1600" dirty="0">
                <a:latin typeface="Times New Roman"/>
                <a:ea typeface="Times New Roman"/>
                <a:cs typeface="Times New Roman"/>
                <a:sym typeface="Times New Roman"/>
              </a:rPr>
              <a:t>  Hotspots can be created by a variety of factors, including:</a:t>
            </a:r>
            <a:endParaRPr sz="1600" dirty="0">
              <a:latin typeface="Times New Roman"/>
              <a:ea typeface="Times New Roman"/>
              <a:cs typeface="Times New Roman"/>
              <a:sym typeface="Times New Roman"/>
            </a:endParaRPr>
          </a:p>
          <a:p>
            <a:pPr marL="285750" lvl="0" indent="-285750" algn="just" rtl="0">
              <a:spcBef>
                <a:spcPts val="0"/>
              </a:spcBef>
              <a:spcAft>
                <a:spcPts val="0"/>
              </a:spcAft>
              <a:buClr>
                <a:schemeClr val="bg2"/>
              </a:buClr>
              <a:buSzPct val="150000"/>
              <a:buFont typeface="Arial" panose="020B0604020202020204" pitchFamily="34" charset="0"/>
              <a:buChar char="•"/>
            </a:pPr>
            <a:endParaRPr sz="1600" dirty="0">
              <a:latin typeface="Times New Roman"/>
              <a:ea typeface="Times New Roman"/>
              <a:cs typeface="Times New Roman"/>
              <a:sym typeface="Times New Roman"/>
            </a:endParaRPr>
          </a:p>
          <a:p>
            <a:pPr marL="457200" lvl="0" indent="-330200" algn="just" rtl="0">
              <a:spcBef>
                <a:spcPts val="0"/>
              </a:spcBef>
              <a:spcAft>
                <a:spcPts val="0"/>
              </a:spcAft>
              <a:buClr>
                <a:schemeClr val="bg2"/>
              </a:buClr>
              <a:buSzPct val="150000"/>
              <a:buFont typeface="Arial" panose="020B0604020202020204" pitchFamily="34" charset="0"/>
              <a:buChar char="•"/>
            </a:pPr>
            <a:r>
              <a:rPr lang="en" sz="1600" b="1" dirty="0">
                <a:latin typeface="PT Sans Narrow" panose="020B0506020203020204" pitchFamily="34" charset="0"/>
                <a:ea typeface="Times New Roman"/>
                <a:cs typeface="Times New Roman"/>
                <a:sym typeface="Times New Roman"/>
              </a:rPr>
              <a:t>Small feature sizes:</a:t>
            </a:r>
            <a:r>
              <a:rPr lang="en" sz="1600" dirty="0">
                <a:latin typeface="PT Sans Narrow" panose="020B0506020203020204" pitchFamily="34" charset="0"/>
                <a:ea typeface="Times New Roman"/>
                <a:cs typeface="Times New Roman"/>
                <a:sym typeface="Times New Roman"/>
              </a:rPr>
              <a:t> As feature sizes in semiconductor chips continue to shrink, it becomes more difficult to pattern these features accurately with lithography. This can lead to hotspots where the features are not printed correctly, resulting in defects.</a:t>
            </a:r>
          </a:p>
          <a:p>
            <a:pPr marL="127000" lvl="0" algn="just" rtl="0">
              <a:spcBef>
                <a:spcPts val="0"/>
              </a:spcBef>
              <a:spcAft>
                <a:spcPts val="0"/>
              </a:spcAft>
              <a:buClr>
                <a:schemeClr val="bg2"/>
              </a:buClr>
              <a:buSzPct val="150000"/>
            </a:pPr>
            <a:endParaRPr sz="1600" dirty="0">
              <a:latin typeface="PT Sans Narrow" panose="020B0506020203020204" pitchFamily="34" charset="0"/>
              <a:ea typeface="Times New Roman"/>
              <a:cs typeface="Times New Roman"/>
              <a:sym typeface="Times New Roman"/>
            </a:endParaRPr>
          </a:p>
          <a:p>
            <a:pPr marL="457200" lvl="0" indent="-330200" algn="just" rtl="0">
              <a:spcBef>
                <a:spcPts val="0"/>
              </a:spcBef>
              <a:spcAft>
                <a:spcPts val="0"/>
              </a:spcAft>
              <a:buClr>
                <a:schemeClr val="bg2"/>
              </a:buClr>
              <a:buSzPct val="150000"/>
              <a:buFont typeface="Arial" panose="020B0604020202020204" pitchFamily="34" charset="0"/>
              <a:buChar char="•"/>
            </a:pPr>
            <a:r>
              <a:rPr lang="en" sz="1600" b="1" dirty="0">
                <a:latin typeface="PT Sans Narrow" panose="020B0506020203020204" pitchFamily="34" charset="0"/>
                <a:ea typeface="Times New Roman"/>
                <a:cs typeface="Times New Roman"/>
                <a:sym typeface="Times New Roman"/>
              </a:rPr>
              <a:t>Complex geometries:</a:t>
            </a:r>
            <a:r>
              <a:rPr lang="en" sz="1600" dirty="0">
                <a:latin typeface="PT Sans Narrow" panose="020B0506020203020204" pitchFamily="34" charset="0"/>
                <a:ea typeface="Times New Roman"/>
                <a:cs typeface="Times New Roman"/>
                <a:sym typeface="Times New Roman"/>
              </a:rPr>
              <a:t> Complex geometries can also be difficult to pattern accurately with lithography. This is because the light used in lithography is diffracted by sharp corners and edges, which can cause the features to be printed incorrectly.</a:t>
            </a:r>
          </a:p>
          <a:p>
            <a:pPr marL="127000" lvl="0" algn="just" rtl="0">
              <a:spcBef>
                <a:spcPts val="0"/>
              </a:spcBef>
              <a:spcAft>
                <a:spcPts val="0"/>
              </a:spcAft>
              <a:buClr>
                <a:schemeClr val="bg2"/>
              </a:buClr>
              <a:buSzPct val="150000"/>
            </a:pPr>
            <a:endParaRPr sz="1600" dirty="0">
              <a:latin typeface="PT Sans Narrow" panose="020B0506020203020204" pitchFamily="34" charset="0"/>
              <a:ea typeface="Times New Roman"/>
              <a:cs typeface="Times New Roman"/>
              <a:sym typeface="Times New Roman"/>
            </a:endParaRPr>
          </a:p>
          <a:p>
            <a:pPr marL="457200" lvl="0" indent="-330200" algn="just" rtl="0">
              <a:spcBef>
                <a:spcPts val="0"/>
              </a:spcBef>
              <a:spcAft>
                <a:spcPts val="0"/>
              </a:spcAft>
              <a:buClr>
                <a:schemeClr val="bg2"/>
              </a:buClr>
              <a:buSzPct val="150000"/>
              <a:buFont typeface="Arial" panose="020B0604020202020204" pitchFamily="34" charset="0"/>
              <a:buChar char="•"/>
            </a:pPr>
            <a:r>
              <a:rPr lang="en" sz="1600" b="1" dirty="0">
                <a:latin typeface="PT Sans Narrow" panose="020B0506020203020204" pitchFamily="34" charset="0"/>
                <a:ea typeface="Times New Roman"/>
                <a:cs typeface="Times New Roman"/>
                <a:sym typeface="Times New Roman"/>
              </a:rPr>
              <a:t>Near-critical dimension (NCD) features: </a:t>
            </a:r>
            <a:r>
              <a:rPr lang="en" sz="1600" dirty="0">
                <a:latin typeface="PT Sans Narrow" panose="020B0506020203020204" pitchFamily="34" charset="0"/>
                <a:ea typeface="Times New Roman"/>
                <a:cs typeface="Times New Roman"/>
                <a:sym typeface="Times New Roman"/>
              </a:rPr>
              <a:t>NCD features are features that are close to the limit of what can be patterned accurately with lithography. These features are more susceptible to manufacturing defects than larger features.</a:t>
            </a:r>
          </a:p>
          <a:p>
            <a:pPr marL="127000" lvl="0" algn="just" rtl="0">
              <a:spcBef>
                <a:spcPts val="0"/>
              </a:spcBef>
              <a:spcAft>
                <a:spcPts val="0"/>
              </a:spcAft>
              <a:buClr>
                <a:schemeClr val="bg2"/>
              </a:buClr>
              <a:buSzPct val="150000"/>
            </a:pPr>
            <a:endParaRPr sz="1600" dirty="0">
              <a:latin typeface="PT Sans Narrow" panose="020B0506020203020204" pitchFamily="34" charset="0"/>
              <a:ea typeface="Times New Roman"/>
              <a:cs typeface="Times New Roman"/>
              <a:sym typeface="Times New Roman"/>
            </a:endParaRPr>
          </a:p>
          <a:p>
            <a:pPr marL="457200" lvl="0" indent="-330200" algn="just" rtl="0">
              <a:spcBef>
                <a:spcPts val="0"/>
              </a:spcBef>
              <a:spcAft>
                <a:spcPts val="0"/>
              </a:spcAft>
              <a:buClr>
                <a:schemeClr val="bg2"/>
              </a:buClr>
              <a:buSzPct val="150000"/>
              <a:buFont typeface="Arial" panose="020B0604020202020204" pitchFamily="34" charset="0"/>
              <a:buChar char="•"/>
            </a:pPr>
            <a:r>
              <a:rPr lang="en" sz="1600" b="1" dirty="0">
                <a:latin typeface="PT Sans Narrow" panose="020B0506020203020204" pitchFamily="34" charset="0"/>
                <a:ea typeface="Times New Roman"/>
                <a:cs typeface="Times New Roman"/>
                <a:sym typeface="Times New Roman"/>
              </a:rPr>
              <a:t>Mask defects:</a:t>
            </a:r>
            <a:r>
              <a:rPr lang="en" sz="1600" dirty="0">
                <a:latin typeface="PT Sans Narrow" panose="020B0506020203020204" pitchFamily="34" charset="0"/>
                <a:ea typeface="Times New Roman"/>
                <a:cs typeface="Times New Roman"/>
                <a:sym typeface="Times New Roman"/>
              </a:rPr>
              <a:t> Mask defects can also cause hotspots. Mask defects are imperfections in the mask that is used to pattern the chip. These defects can cause the features on the chip to be printed incorrectly, resulting in hotspots.</a:t>
            </a:r>
            <a:endParaRPr sz="1600" dirty="0">
              <a:latin typeface="PT Sans Narrow" panose="020B0506020203020204" pitchFamily="34" charset="0"/>
              <a:ea typeface="Times New Roman"/>
              <a:cs typeface="Times New Roman"/>
              <a:sym typeface="Times New Roman"/>
            </a:endParaRPr>
          </a:p>
          <a:p>
            <a:pPr marL="0" lvl="0" indent="0" algn="just" rtl="0">
              <a:spcBef>
                <a:spcPts val="0"/>
              </a:spcBef>
              <a:spcAft>
                <a:spcPts val="0"/>
              </a:spcAft>
              <a:buNone/>
            </a:pPr>
            <a:endParaRPr dirty="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356250" y="481725"/>
            <a:ext cx="8284225" cy="380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Lithography Hotspot Detection Issues</a:t>
            </a:r>
            <a:endParaRPr/>
          </a:p>
        </p:txBody>
      </p:sp>
      <p:sp>
        <p:nvSpPr>
          <p:cNvPr id="100" name="Google Shape;100;p18"/>
          <p:cNvSpPr txBox="1">
            <a:spLocks noGrp="1"/>
          </p:cNvSpPr>
          <p:nvPr>
            <p:ph type="body" idx="1"/>
          </p:nvPr>
        </p:nvSpPr>
        <p:spPr>
          <a:xfrm>
            <a:off x="311700" y="1152425"/>
            <a:ext cx="8520600" cy="3991200"/>
          </a:xfrm>
          <a:prstGeom prst="rect">
            <a:avLst/>
          </a:prstGeom>
        </p:spPr>
        <p:txBody>
          <a:bodyPr spcFirstLastPara="1" wrap="square" lIns="91425" tIns="91425" rIns="91425" bIns="91425" anchor="t" anchorCtr="0">
            <a:normAutofit fontScale="32500" lnSpcReduction="20000"/>
          </a:bodyPr>
          <a:lstStyle/>
          <a:p>
            <a:pPr marL="0" lvl="0" indent="0" algn="just" rtl="0">
              <a:lnSpc>
                <a:spcPct val="100000"/>
              </a:lnSpc>
              <a:spcBef>
                <a:spcPts val="0"/>
              </a:spcBef>
              <a:spcAft>
                <a:spcPts val="0"/>
              </a:spcAft>
              <a:buNone/>
            </a:pPr>
            <a:r>
              <a:rPr lang="en" sz="5600" dirty="0">
                <a:solidFill>
                  <a:schemeClr val="tx1"/>
                </a:solidFill>
                <a:latin typeface="PT Sans Narrow" panose="020B0506020203020204" pitchFamily="34" charset="0"/>
                <a:ea typeface="Times New Roman"/>
                <a:cs typeface="Times New Roman"/>
                <a:sym typeface="Times New Roman"/>
              </a:rPr>
              <a:t>The paper "High Performance Lithography Hotspot Detection with Successively Refined Pattern Identifications and Machine Learning" by Duo Ding, J. Andres Torres, and David Z. Pan, Senior Member, IEEE, discusses the problems with lithography hotspot detection.</a:t>
            </a:r>
            <a:endParaRPr sz="5600" dirty="0">
              <a:solidFill>
                <a:schemeClr val="tx1"/>
              </a:solidFill>
              <a:latin typeface="PT Sans Narrow" panose="020B0506020203020204" pitchFamily="34" charset="0"/>
              <a:ea typeface="Times New Roman"/>
              <a:cs typeface="Times New Roman"/>
              <a:sym typeface="Times New Roman"/>
            </a:endParaRPr>
          </a:p>
          <a:p>
            <a:pPr marL="0" lvl="0" indent="0" algn="just" rtl="0">
              <a:lnSpc>
                <a:spcPct val="100000"/>
              </a:lnSpc>
              <a:spcBef>
                <a:spcPts val="1200"/>
              </a:spcBef>
              <a:spcAft>
                <a:spcPts val="0"/>
              </a:spcAft>
              <a:buNone/>
            </a:pPr>
            <a:r>
              <a:rPr lang="en" sz="5600" dirty="0">
                <a:solidFill>
                  <a:schemeClr val="tx1"/>
                </a:solidFill>
                <a:latin typeface="PT Sans Narrow" panose="020B0506020203020204" pitchFamily="34" charset="0"/>
                <a:ea typeface="Times New Roman"/>
                <a:cs typeface="Times New Roman"/>
                <a:sym typeface="Times New Roman"/>
              </a:rPr>
              <a:t>The authors of the paper identify the following problems with lithography hotspot detection:</a:t>
            </a:r>
            <a:endParaRPr sz="5600" dirty="0">
              <a:solidFill>
                <a:schemeClr val="tx1"/>
              </a:solidFill>
              <a:latin typeface="PT Sans Narrow" panose="020B0506020203020204" pitchFamily="34" charset="0"/>
              <a:ea typeface="Times New Roman"/>
              <a:cs typeface="Times New Roman"/>
              <a:sym typeface="Times New Roman"/>
            </a:endParaRPr>
          </a:p>
          <a:p>
            <a:pPr marL="457200" lvl="0" indent="-344170" algn="just" rtl="0">
              <a:lnSpc>
                <a:spcPct val="100000"/>
              </a:lnSpc>
              <a:spcBef>
                <a:spcPts val="1200"/>
              </a:spcBef>
              <a:spcAft>
                <a:spcPts val="0"/>
              </a:spcAft>
              <a:buSzPct val="100000"/>
              <a:buFont typeface="Times New Roman"/>
              <a:buChar char="●"/>
            </a:pPr>
            <a:r>
              <a:rPr lang="en" sz="5600" dirty="0">
                <a:solidFill>
                  <a:schemeClr val="tx1"/>
                </a:solidFill>
                <a:latin typeface="PT Sans Narrow" panose="020B0506020203020204" pitchFamily="34" charset="0"/>
                <a:ea typeface="Times New Roman"/>
                <a:cs typeface="Times New Roman"/>
                <a:sym typeface="Times New Roman"/>
              </a:rPr>
              <a:t>The number of possible hotspot patterns is vast. There are a very large number of possible hotspot patterns that can occur in a chip design. This makes it difficult to develop a comprehensive list of hotspot patterns that can be used for detection.</a:t>
            </a:r>
          </a:p>
          <a:p>
            <a:pPr marL="457200" lvl="0" indent="-344170" algn="just" rtl="0">
              <a:lnSpc>
                <a:spcPct val="100000"/>
              </a:lnSpc>
              <a:spcBef>
                <a:spcPts val="1200"/>
              </a:spcBef>
              <a:spcAft>
                <a:spcPts val="0"/>
              </a:spcAft>
              <a:buSzPct val="100000"/>
              <a:buFont typeface="Times New Roman"/>
              <a:buChar char="●"/>
            </a:pPr>
            <a:endParaRPr sz="5600" dirty="0">
              <a:solidFill>
                <a:schemeClr val="tx1"/>
              </a:solidFill>
              <a:latin typeface="PT Sans Narrow" panose="020B0506020203020204" pitchFamily="34" charset="0"/>
              <a:ea typeface="Times New Roman"/>
              <a:cs typeface="Times New Roman"/>
              <a:sym typeface="Times New Roman"/>
            </a:endParaRPr>
          </a:p>
          <a:p>
            <a:pPr marL="457200" lvl="0" indent="-344170" algn="just" rtl="0">
              <a:lnSpc>
                <a:spcPct val="100000"/>
              </a:lnSpc>
              <a:spcBef>
                <a:spcPts val="0"/>
              </a:spcBef>
              <a:spcAft>
                <a:spcPts val="0"/>
              </a:spcAft>
              <a:buSzPct val="100000"/>
              <a:buFont typeface="Times New Roman"/>
              <a:buChar char="●"/>
            </a:pPr>
            <a:r>
              <a:rPr lang="en" sz="5600" dirty="0">
                <a:solidFill>
                  <a:schemeClr val="tx1"/>
                </a:solidFill>
                <a:latin typeface="PT Sans Narrow" panose="020B0506020203020204" pitchFamily="34" charset="0"/>
                <a:ea typeface="Times New Roman"/>
                <a:cs typeface="Times New Roman"/>
                <a:sym typeface="Times New Roman"/>
              </a:rPr>
              <a:t>Hotspot patterns can be difficult to identify. Hotspot patterns can be difficult to identify because they can be small, have complex geometries, or be hidden by other features in the chip design.</a:t>
            </a:r>
          </a:p>
          <a:p>
            <a:pPr marL="457200" lvl="0" indent="-344170" algn="just" rtl="0">
              <a:lnSpc>
                <a:spcPct val="100000"/>
              </a:lnSpc>
              <a:spcBef>
                <a:spcPts val="0"/>
              </a:spcBef>
              <a:spcAft>
                <a:spcPts val="0"/>
              </a:spcAft>
              <a:buSzPct val="100000"/>
              <a:buFont typeface="Times New Roman"/>
              <a:buChar char="●"/>
            </a:pPr>
            <a:endParaRPr sz="5600" dirty="0">
              <a:solidFill>
                <a:schemeClr val="tx1"/>
              </a:solidFill>
              <a:latin typeface="PT Sans Narrow" panose="020B0506020203020204" pitchFamily="34" charset="0"/>
              <a:ea typeface="Times New Roman"/>
              <a:cs typeface="Times New Roman"/>
              <a:sym typeface="Times New Roman"/>
            </a:endParaRPr>
          </a:p>
          <a:p>
            <a:pPr marL="457200" lvl="0" indent="-344170" algn="just" rtl="0">
              <a:lnSpc>
                <a:spcPct val="100000"/>
              </a:lnSpc>
              <a:spcBef>
                <a:spcPts val="0"/>
              </a:spcBef>
              <a:spcAft>
                <a:spcPts val="0"/>
              </a:spcAft>
              <a:buSzPct val="100000"/>
              <a:buFont typeface="Times New Roman"/>
              <a:buChar char="●"/>
            </a:pPr>
            <a:r>
              <a:rPr lang="en" sz="5600" dirty="0">
                <a:solidFill>
                  <a:schemeClr val="tx1"/>
                </a:solidFill>
                <a:latin typeface="PT Sans Narrow" panose="020B0506020203020204" pitchFamily="34" charset="0"/>
                <a:ea typeface="Times New Roman"/>
                <a:cs typeface="Times New Roman"/>
                <a:sym typeface="Times New Roman"/>
              </a:rPr>
              <a:t>Hotspot detection can be computationally expensive. Lithography hotspot detection can be computationally expensive, especially for large chip designs. This can make it difficult to perform hotspot detection in real time.</a:t>
            </a:r>
            <a:endParaRPr sz="5600" dirty="0">
              <a:solidFill>
                <a:schemeClr val="tx1"/>
              </a:solidFill>
              <a:latin typeface="PT Sans Narrow" panose="020B0506020203020204" pitchFamily="34" charset="0"/>
              <a:ea typeface="Times New Roman"/>
              <a:cs typeface="Times New Roman"/>
              <a:sym typeface="Times New Roman"/>
            </a:endParaRPr>
          </a:p>
          <a:p>
            <a:pPr marL="0" lvl="0" indent="0" algn="l" rtl="0">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High Performance Lithography Hotspot Detection </a:t>
            </a:r>
            <a:endParaRPr/>
          </a:p>
        </p:txBody>
      </p:sp>
      <p:sp>
        <p:nvSpPr>
          <p:cNvPr id="106" name="Google Shape;106;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solidFill>
                  <a:schemeClr val="tx1"/>
                </a:solidFill>
                <a:latin typeface="PT Sans Narrow" panose="020B0506020203020204" pitchFamily="34" charset="0"/>
              </a:rPr>
              <a:t>The paper proposes a two-step approach to hotspot detection that uses Calibration to establish set of hotspot identifiers followed by a Detection step that analyzes pattern and uses ANN to to identify the issues.</a:t>
            </a:r>
          </a:p>
          <a:p>
            <a:pPr marL="457200" lvl="0" indent="-342900" algn="l" rtl="0">
              <a:spcBef>
                <a:spcPts val="0"/>
              </a:spcBef>
              <a:spcAft>
                <a:spcPts val="0"/>
              </a:spcAft>
              <a:buSzPts val="1800"/>
              <a:buChar char="●"/>
            </a:pPr>
            <a:endParaRPr dirty="0">
              <a:solidFill>
                <a:schemeClr val="tx1"/>
              </a:solidFill>
              <a:latin typeface="PT Sans Narrow" panose="020B0506020203020204" pitchFamily="34" charset="0"/>
            </a:endParaRPr>
          </a:p>
          <a:p>
            <a:pPr marL="457200" lvl="0" indent="-342900" algn="l" rtl="0">
              <a:spcBef>
                <a:spcPts val="0"/>
              </a:spcBef>
              <a:spcAft>
                <a:spcPts val="0"/>
              </a:spcAft>
              <a:buSzPts val="1800"/>
              <a:buChar char="●"/>
            </a:pPr>
            <a:r>
              <a:rPr lang="en" dirty="0">
                <a:solidFill>
                  <a:schemeClr val="tx1"/>
                </a:solidFill>
                <a:latin typeface="PT Sans Narrow" panose="020B0506020203020204" pitchFamily="34" charset="0"/>
              </a:rPr>
              <a:t>The paper's method achieves high accuracy and low false alarm rate, and it is able to address some of the challenges of lithography hotspot detection.</a:t>
            </a:r>
            <a:endParaRPr dirty="0">
              <a:solidFill>
                <a:schemeClr val="tx1"/>
              </a:solidFill>
              <a:latin typeface="PT Sans Narrow" panose="020B0506020203020204" pitchFamily="34" charset="0"/>
            </a:endParaRPr>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High Performance Lithography Hotspot Detection </a:t>
            </a:r>
            <a:endParaRPr/>
          </a:p>
        </p:txBody>
      </p:sp>
      <p:sp>
        <p:nvSpPr>
          <p:cNvPr id="112" name="Google Shape;112;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solidFill>
                  <a:schemeClr val="tx1"/>
                </a:solidFill>
                <a:latin typeface="PT Sans Narrow" panose="020B0506020203020204" pitchFamily="34" charset="0"/>
              </a:rPr>
              <a:t>Paper's 2 Step approach to hotspot detection:</a:t>
            </a:r>
            <a:endParaRPr dirty="0">
              <a:solidFill>
                <a:schemeClr val="tx1"/>
              </a:solidFill>
              <a:latin typeface="PT Sans Narrow" panose="020B0506020203020204" pitchFamily="34" charset="0"/>
            </a:endParaRPr>
          </a:p>
          <a:p>
            <a:pPr marL="457200" lvl="0" indent="-342900" algn="l" rtl="0">
              <a:spcBef>
                <a:spcPts val="1200"/>
              </a:spcBef>
              <a:spcAft>
                <a:spcPts val="0"/>
              </a:spcAft>
              <a:buSzPts val="1800"/>
              <a:buChar char="●"/>
            </a:pPr>
            <a:r>
              <a:rPr lang="en" dirty="0">
                <a:solidFill>
                  <a:schemeClr val="tx1"/>
                </a:solidFill>
                <a:latin typeface="PT Sans Narrow" panose="020B0506020203020204" pitchFamily="34" charset="0"/>
              </a:rPr>
              <a:t>Calibration and Layout Analysis</a:t>
            </a:r>
            <a:endParaRPr dirty="0">
              <a:solidFill>
                <a:schemeClr val="tx1"/>
              </a:solidFill>
              <a:latin typeface="PT Sans Narrow" panose="020B0506020203020204" pitchFamily="34" charset="0"/>
            </a:endParaRPr>
          </a:p>
          <a:p>
            <a:pPr marL="457200" lvl="0" indent="-342900" algn="l" rtl="0">
              <a:spcBef>
                <a:spcPts val="0"/>
              </a:spcBef>
              <a:spcAft>
                <a:spcPts val="0"/>
              </a:spcAft>
              <a:buSzPts val="1800"/>
              <a:buChar char="●"/>
            </a:pPr>
            <a:r>
              <a:rPr lang="en" dirty="0">
                <a:solidFill>
                  <a:schemeClr val="tx1"/>
                </a:solidFill>
                <a:latin typeface="PT Sans Narrow" panose="020B0506020203020204" pitchFamily="34" charset="0"/>
              </a:rPr>
              <a:t>Detection</a:t>
            </a:r>
            <a:endParaRPr dirty="0">
              <a:solidFill>
                <a:schemeClr val="tx1"/>
              </a:solidFill>
              <a:latin typeface="PT Sans Narrow" panose="020B0506020203020204" pitchFamily="34" charset="0"/>
            </a:endParaRPr>
          </a:p>
          <a:p>
            <a:pPr marL="914400" lvl="1" indent="-323850" algn="l" rtl="0">
              <a:spcBef>
                <a:spcPts val="0"/>
              </a:spcBef>
              <a:spcAft>
                <a:spcPts val="0"/>
              </a:spcAft>
              <a:buSzPts val="1500"/>
              <a:buChar char="○"/>
            </a:pPr>
            <a:r>
              <a:rPr lang="en" sz="1500" dirty="0">
                <a:solidFill>
                  <a:schemeClr val="tx1"/>
                </a:solidFill>
                <a:latin typeface="PT Sans Narrow" panose="020B0506020203020204" pitchFamily="34" charset="0"/>
              </a:rPr>
              <a:t>Pattern matching: The first step identifies potential hotspot patterns using a combination of pattern matching and machine learning techniques. Pattern matching is a fast and efficient way to identify hotspot patterns, but it is not always accurate. Machine learning is more accurate than pattern matching, but it can be more computationally expensive.</a:t>
            </a:r>
          </a:p>
          <a:p>
            <a:pPr marL="590550" lvl="1" indent="0" algn="l" rtl="0">
              <a:spcBef>
                <a:spcPts val="0"/>
              </a:spcBef>
              <a:spcAft>
                <a:spcPts val="0"/>
              </a:spcAft>
              <a:buSzPts val="1500"/>
              <a:buNone/>
            </a:pPr>
            <a:endParaRPr sz="1500" dirty="0">
              <a:solidFill>
                <a:schemeClr val="tx1"/>
              </a:solidFill>
              <a:latin typeface="PT Sans Narrow" panose="020B0506020203020204" pitchFamily="34" charset="0"/>
            </a:endParaRPr>
          </a:p>
          <a:p>
            <a:pPr marL="914400" lvl="1" indent="-323850" algn="l" rtl="0">
              <a:spcBef>
                <a:spcPts val="0"/>
              </a:spcBef>
              <a:spcAft>
                <a:spcPts val="0"/>
              </a:spcAft>
              <a:buSzPts val="1500"/>
              <a:buChar char="○"/>
            </a:pPr>
            <a:r>
              <a:rPr lang="en" sz="1500" dirty="0">
                <a:solidFill>
                  <a:schemeClr val="tx1"/>
                </a:solidFill>
                <a:latin typeface="PT Sans Narrow" panose="020B0506020203020204" pitchFamily="34" charset="0"/>
              </a:rPr>
              <a:t>Machine learning: The second step uses machine learning to identify hotspot patterns that are not explicitly enumerated in a pattern matching database. This helps to address the challenge of the vast number of possible hotspot patterns.</a:t>
            </a:r>
            <a:endParaRPr sz="1500" dirty="0">
              <a:solidFill>
                <a:schemeClr val="tx1"/>
              </a:solidFill>
              <a:latin typeface="PT Sans Narrow" panose="020B0506020203020204" pitchFamily="34" charset="0"/>
            </a:endParaRPr>
          </a:p>
          <a:p>
            <a:pPr marL="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152400" y="826675"/>
            <a:ext cx="8839200" cy="330531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991</Words>
  <Application>Microsoft Office PowerPoint</Application>
  <PresentationFormat>On-screen Show (16:9)</PresentationFormat>
  <Paragraphs>84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 New Roman</vt:lpstr>
      <vt:lpstr>PT Sans Narrow</vt:lpstr>
      <vt:lpstr>Open Sans</vt:lpstr>
      <vt:lpstr>Arial</vt:lpstr>
      <vt:lpstr>Tropic</vt:lpstr>
      <vt:lpstr>CSE438 Paper Presentation  Topic- High Performance Lithography Hotspot Detection with Successively Refined Pattern Identifications and Machine Learning</vt:lpstr>
      <vt:lpstr>Introduction  What is Lithography?</vt:lpstr>
      <vt:lpstr>Lithography Hotspot</vt:lpstr>
      <vt:lpstr>PowerPoint Presentation</vt:lpstr>
      <vt:lpstr>PowerPoint Presentation</vt:lpstr>
      <vt:lpstr>Lithography Hotspot Detection Issues</vt:lpstr>
      <vt:lpstr>High Performance Lithography Hotspot Detection </vt:lpstr>
      <vt:lpstr>High Performance Lithography Hotspot Detection </vt:lpstr>
      <vt:lpstr>PowerPoint Presentation</vt:lpstr>
      <vt:lpstr>Calibration and Layout Analysis</vt:lpstr>
      <vt:lpstr>Pattern matching:</vt:lpstr>
      <vt:lpstr>Machine Learning</vt:lpstr>
      <vt:lpstr>Performance Comparison</vt:lpstr>
      <vt:lpstr>Results-</vt:lpstr>
      <vt:lpstr>Conclusion-</vt:lpstr>
      <vt:lpstr>Original Authors of the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CSE438 Paper Presentation  Topic- High Performance Lithography Hotspot Detection with Successively Refined Pattern Identifications and Machine Learning</dc:title>
  <cp:lastModifiedBy>Xenox X</cp:lastModifiedBy>
  <cp:revision>7</cp:revision>
  <dcterms:modified xsi:type="dcterms:W3CDTF">2023-10-26T08:11:50Z</dcterms:modified>
</cp:coreProperties>
</file>