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652d854b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a652d854b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652d854b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652d854b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a652d854b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a652d854b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652d854b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652d854b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652d854b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a652d854b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a652d854b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a652d854b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a652d854b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a652d854b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a652d854b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a652d854b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a652d854b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a652d854b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a652d854b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a652d854b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3152dbb6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3152dbb6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a652d854b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a652d854b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a652d854b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a652d854b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652d854b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652d854b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a3152dbb6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a3152dbb6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a40f87cae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a40f87cae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3152dbb6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3152dbb6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3152dbb6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3152dbb6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652d854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652d854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3152dbb6e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3152dbb6e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652d854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652d854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652d854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652d854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652d854b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652d854b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60900" y="297500"/>
            <a:ext cx="4569300" cy="1002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Bangla OCR for Hand-written Texts</a:t>
            </a:r>
            <a:endParaRPr/>
          </a:p>
        </p:txBody>
      </p:sp>
      <p:sp>
        <p:nvSpPr>
          <p:cNvPr id="278" name="Google Shape;278;p13"/>
          <p:cNvSpPr txBox="1"/>
          <p:nvPr>
            <p:ph idx="1" type="subTitle"/>
          </p:nvPr>
        </p:nvSpPr>
        <p:spPr>
          <a:xfrm>
            <a:off x="1760650" y="1892775"/>
            <a:ext cx="4255500" cy="5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Team-5</a:t>
            </a:r>
            <a:endParaRPr/>
          </a:p>
        </p:txBody>
      </p:sp>
      <p:sp>
        <p:nvSpPr>
          <p:cNvPr id="279" name="Google Shape;279;p13"/>
          <p:cNvSpPr txBox="1"/>
          <p:nvPr/>
        </p:nvSpPr>
        <p:spPr>
          <a:xfrm>
            <a:off x="929200" y="2639175"/>
            <a:ext cx="3943800" cy="201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Abdullah Rahat - 20301134</a:t>
            </a:r>
            <a:endParaRPr sz="1500">
              <a:solidFill>
                <a:schemeClr val="lt1"/>
              </a:solidFill>
              <a:latin typeface="Nunito"/>
              <a:ea typeface="Nunito"/>
              <a:cs typeface="Nunito"/>
              <a:sym typeface="Nunito"/>
            </a:endParaRPr>
          </a:p>
          <a:p>
            <a:pPr indent="0" lvl="0" marL="457200" rtl="0" algn="l">
              <a:spcBef>
                <a:spcPts val="0"/>
              </a:spcBef>
              <a:spcAft>
                <a:spcPts val="0"/>
              </a:spcAft>
              <a:buNone/>
            </a:pPr>
            <a:r>
              <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Jarin Akter Mou - 20301070</a:t>
            </a:r>
            <a:endParaRPr sz="1500">
              <a:solidFill>
                <a:schemeClr val="lt1"/>
              </a:solidFill>
              <a:latin typeface="Nunito"/>
              <a:ea typeface="Nunito"/>
              <a:cs typeface="Nunito"/>
              <a:sym typeface="Nunito"/>
            </a:endParaRPr>
          </a:p>
          <a:p>
            <a:pPr indent="0" lvl="0" marL="457200" rtl="0" algn="l">
              <a:spcBef>
                <a:spcPts val="0"/>
              </a:spcBef>
              <a:spcAft>
                <a:spcPts val="0"/>
              </a:spcAft>
              <a:buNone/>
            </a:pPr>
            <a:r>
              <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Hasim Reza       - 21301343</a:t>
            </a:r>
            <a:endParaRPr sz="1500">
              <a:solidFill>
                <a:schemeClr val="lt1"/>
              </a:solidFill>
              <a:latin typeface="Nunito"/>
              <a:ea typeface="Nunito"/>
              <a:cs typeface="Nunito"/>
              <a:sym typeface="Nunito"/>
            </a:endParaRPr>
          </a:p>
          <a:p>
            <a:pPr indent="0" lvl="0" marL="457200" rtl="0" algn="l">
              <a:spcBef>
                <a:spcPts val="0"/>
              </a:spcBef>
              <a:spcAft>
                <a:spcPts val="0"/>
              </a:spcAft>
              <a:buNone/>
            </a:pPr>
            <a:r>
              <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Zaki Habib         - 19201073</a:t>
            </a:r>
            <a:endParaRPr sz="1500">
              <a:solidFill>
                <a:schemeClr val="lt1"/>
              </a:solidFill>
              <a:latin typeface="Nunito"/>
              <a:ea typeface="Nunito"/>
              <a:cs typeface="Nunito"/>
              <a:sym typeface="Nunito"/>
            </a:endParaRPr>
          </a:p>
        </p:txBody>
      </p:sp>
      <p:pic>
        <p:nvPicPr>
          <p:cNvPr id="280" name="Google Shape;280;p13"/>
          <p:cNvPicPr preferRelativeResize="0"/>
          <p:nvPr/>
        </p:nvPicPr>
        <p:blipFill>
          <a:blip r:embed="rId3">
            <a:alphaModFix/>
          </a:blip>
          <a:stretch>
            <a:fillRect/>
          </a:stretch>
        </p:blipFill>
        <p:spPr>
          <a:xfrm>
            <a:off x="4766175" y="201300"/>
            <a:ext cx="4255500" cy="4740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2" name="Shape 342"/>
        <p:cNvGrpSpPr/>
        <p:nvPr/>
      </p:nvGrpSpPr>
      <p:grpSpPr>
        <a:xfrm>
          <a:off x="0" y="0"/>
          <a:ext cx="0" cy="0"/>
          <a:chOff x="0" y="0"/>
          <a:chExt cx="0" cy="0"/>
        </a:xfrm>
      </p:grpSpPr>
      <p:sp>
        <p:nvSpPr>
          <p:cNvPr id="343" name="Google Shape;343;p22"/>
          <p:cNvSpPr txBox="1"/>
          <p:nvPr>
            <p:ph type="title"/>
          </p:nvPr>
        </p:nvSpPr>
        <p:spPr>
          <a:xfrm>
            <a:off x="1187175" y="237025"/>
            <a:ext cx="7030500" cy="7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Nunito"/>
                <a:ea typeface="Nunito"/>
                <a:cs typeface="Nunito"/>
                <a:sym typeface="Nunito"/>
              </a:rPr>
              <a:t>Here is the code </a:t>
            </a:r>
            <a:r>
              <a:rPr lang="en" sz="1600">
                <a:latin typeface="Nunito"/>
                <a:ea typeface="Nunito"/>
                <a:cs typeface="Nunito"/>
                <a:sym typeface="Nunito"/>
              </a:rPr>
              <a:t>snippet of our creating a dataframe</a:t>
            </a:r>
            <a:endParaRPr sz="1600">
              <a:latin typeface="Nunito"/>
              <a:ea typeface="Nunito"/>
              <a:cs typeface="Nunito"/>
              <a:sym typeface="Nunito"/>
            </a:endParaRPr>
          </a:p>
        </p:txBody>
      </p:sp>
      <p:sp>
        <p:nvSpPr>
          <p:cNvPr id="344" name="Google Shape;344;p22"/>
          <p:cNvSpPr txBox="1"/>
          <p:nvPr>
            <p:ph idx="1" type="body"/>
          </p:nvPr>
        </p:nvSpPr>
        <p:spPr>
          <a:xfrm>
            <a:off x="11277250" y="718725"/>
            <a:ext cx="3961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5" name="Google Shape;34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22"/>
          <p:cNvPicPr preferRelativeResize="0"/>
          <p:nvPr/>
        </p:nvPicPr>
        <p:blipFill>
          <a:blip r:embed="rId3">
            <a:alphaModFix/>
          </a:blip>
          <a:stretch>
            <a:fillRect/>
          </a:stretch>
        </p:blipFill>
        <p:spPr>
          <a:xfrm>
            <a:off x="2379288" y="1012688"/>
            <a:ext cx="4086225" cy="372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73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52" name="Google Shape;352;p23"/>
          <p:cNvSpPr txBox="1"/>
          <p:nvPr>
            <p:ph idx="1" type="body"/>
          </p:nvPr>
        </p:nvSpPr>
        <p:spPr>
          <a:xfrm>
            <a:off x="1303800" y="1429925"/>
            <a:ext cx="7030500" cy="3101700"/>
          </a:xfrm>
          <a:prstGeom prst="rect">
            <a:avLst/>
          </a:prstGeom>
        </p:spPr>
        <p:txBody>
          <a:bodyPr anchorCtr="0" anchor="t" bIns="91425" lIns="91425" spcFirstLastPara="1" rIns="91425" wrap="square" tIns="91425">
            <a:normAutofit lnSpcReduction="20000"/>
          </a:bodyPr>
          <a:lstStyle/>
          <a:p>
            <a:pPr indent="-330200" lvl="0" marL="457200" rtl="0" algn="l">
              <a:spcBef>
                <a:spcPts val="900"/>
              </a:spcBef>
              <a:spcAft>
                <a:spcPts val="0"/>
              </a:spcAft>
              <a:buClr>
                <a:srgbClr val="111111"/>
              </a:buClr>
              <a:buSzPts val="1600"/>
              <a:buFont typeface="Nunito"/>
              <a:buChar char="➔"/>
            </a:pPr>
            <a:r>
              <a:rPr lang="en" sz="1600">
                <a:solidFill>
                  <a:srgbClr val="111111"/>
                </a:solidFill>
              </a:rPr>
              <a:t>The dataset was loaded from a CSV file and the labels were extracted.</a:t>
            </a:r>
            <a:endParaRPr sz="1600">
              <a:solidFill>
                <a:srgbClr val="111111"/>
              </a:solidFill>
            </a:endParaRPr>
          </a:p>
          <a:p>
            <a:pPr indent="0" lvl="0" marL="457200" rtl="0" algn="l">
              <a:spcBef>
                <a:spcPts val="900"/>
              </a:spcBef>
              <a:spcAft>
                <a:spcPts val="0"/>
              </a:spcAft>
              <a:buNone/>
            </a:pPr>
            <a:r>
              <a:t/>
            </a:r>
            <a:endParaRPr sz="1600">
              <a:solidFill>
                <a:srgbClr val="111111"/>
              </a:solidFill>
            </a:endParaRPr>
          </a:p>
          <a:p>
            <a:pPr indent="-330200" lvl="0" marL="457200" rtl="0" algn="l">
              <a:spcBef>
                <a:spcPts val="900"/>
              </a:spcBef>
              <a:spcAft>
                <a:spcPts val="0"/>
              </a:spcAft>
              <a:buClr>
                <a:srgbClr val="111111"/>
              </a:buClr>
              <a:buSzPts val="1600"/>
              <a:buFont typeface="Nunito"/>
              <a:buChar char="➔"/>
            </a:pPr>
            <a:r>
              <a:rPr lang="en" sz="1600">
                <a:solidFill>
                  <a:srgbClr val="111111"/>
                </a:solidFill>
              </a:rPr>
              <a:t>The images were reshaped to the appropriate dimensions and the labels were one-hot encoded.</a:t>
            </a:r>
            <a:endParaRPr sz="1600">
              <a:solidFill>
                <a:srgbClr val="111111"/>
              </a:solidFill>
            </a:endParaRPr>
          </a:p>
          <a:p>
            <a:pPr indent="0" lvl="0" marL="457200" rtl="0" algn="l">
              <a:spcBef>
                <a:spcPts val="900"/>
              </a:spcBef>
              <a:spcAft>
                <a:spcPts val="0"/>
              </a:spcAft>
              <a:buNone/>
            </a:pPr>
            <a:r>
              <a:t/>
            </a:r>
            <a:endParaRPr sz="1600">
              <a:solidFill>
                <a:srgbClr val="111111"/>
              </a:solidFill>
            </a:endParaRPr>
          </a:p>
          <a:p>
            <a:pPr indent="-330200" lvl="0" marL="457200" rtl="0" algn="l">
              <a:spcBef>
                <a:spcPts val="900"/>
              </a:spcBef>
              <a:spcAft>
                <a:spcPts val="0"/>
              </a:spcAft>
              <a:buClr>
                <a:srgbClr val="111111"/>
              </a:buClr>
              <a:buSzPts val="1600"/>
              <a:buFont typeface="Nunito"/>
              <a:buChar char="➔"/>
            </a:pPr>
            <a:r>
              <a:rPr lang="en" sz="1600">
                <a:solidFill>
                  <a:srgbClr val="111111"/>
                </a:solidFill>
              </a:rPr>
              <a:t>A Convolutional Neural Network (CNN) model was built using Keras, with three Conv2D layers followed by MaxPooling2D layers, a Flatten layer, and two Dense layers.</a:t>
            </a:r>
            <a:endParaRPr sz="1600">
              <a:solidFill>
                <a:srgbClr val="111111"/>
              </a:solidFill>
            </a:endParaRPr>
          </a:p>
          <a:p>
            <a:pPr indent="0" lvl="0" marL="0" rtl="0" algn="l">
              <a:spcBef>
                <a:spcPts val="0"/>
              </a:spcBef>
              <a:spcAft>
                <a:spcPts val="1200"/>
              </a:spcAft>
              <a:buNone/>
            </a:pPr>
            <a:r>
              <a:t/>
            </a:r>
            <a:endParaRPr/>
          </a:p>
        </p:txBody>
      </p:sp>
      <p:sp>
        <p:nvSpPr>
          <p:cNvPr id="353" name="Google Shape;353;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 Test and Validation split: </a:t>
            </a:r>
            <a:endParaRPr/>
          </a:p>
        </p:txBody>
      </p:sp>
      <p:sp>
        <p:nvSpPr>
          <p:cNvPr id="359" name="Google Shape;359;p24"/>
          <p:cNvSpPr txBox="1"/>
          <p:nvPr>
            <p:ph idx="1" type="body"/>
          </p:nvPr>
        </p:nvSpPr>
        <p:spPr>
          <a:xfrm>
            <a:off x="1303800" y="1464925"/>
            <a:ext cx="7030500" cy="306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have splitted the dataset by 80:20 where 805 is the training set. For the rest 20%, we </a:t>
            </a:r>
            <a:r>
              <a:rPr lang="en" sz="1600"/>
              <a:t>divided</a:t>
            </a:r>
            <a:r>
              <a:rPr lang="en" sz="1600"/>
              <a:t> it by half to </a:t>
            </a:r>
            <a:r>
              <a:rPr lang="en" sz="1600"/>
              <a:t>acquire</a:t>
            </a:r>
            <a:r>
              <a:rPr lang="en" sz="1600"/>
              <a:t> the Train :Test : </a:t>
            </a:r>
            <a:r>
              <a:rPr lang="en" sz="1600"/>
              <a:t>Validation</a:t>
            </a:r>
            <a:r>
              <a:rPr lang="en" sz="1600"/>
              <a:t> =  8:1:1 </a:t>
            </a:r>
            <a:endParaRPr sz="1600"/>
          </a:p>
        </p:txBody>
      </p:sp>
      <p:sp>
        <p:nvSpPr>
          <p:cNvPr id="360" name="Google Shape;360;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1" name="Google Shape;361;p24"/>
          <p:cNvPicPr preferRelativeResize="0"/>
          <p:nvPr/>
        </p:nvPicPr>
        <p:blipFill>
          <a:blip r:embed="rId3">
            <a:alphaModFix/>
          </a:blip>
          <a:stretch>
            <a:fillRect/>
          </a:stretch>
        </p:blipFill>
        <p:spPr>
          <a:xfrm>
            <a:off x="2138350" y="2426613"/>
            <a:ext cx="4867275" cy="210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5" name="Shape 365"/>
        <p:cNvGrpSpPr/>
        <p:nvPr/>
      </p:nvGrpSpPr>
      <p:grpSpPr>
        <a:xfrm>
          <a:off x="0" y="0"/>
          <a:ext cx="0" cy="0"/>
          <a:chOff x="0" y="0"/>
          <a:chExt cx="0" cy="0"/>
        </a:xfrm>
      </p:grpSpPr>
      <p:sp>
        <p:nvSpPr>
          <p:cNvPr id="366" name="Google Shape;366;p25"/>
          <p:cNvSpPr txBox="1"/>
          <p:nvPr>
            <p:ph type="title"/>
          </p:nvPr>
        </p:nvSpPr>
        <p:spPr>
          <a:xfrm flipH="1">
            <a:off x="11168625" y="785175"/>
            <a:ext cx="8784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7" name="Google Shape;367;p25"/>
          <p:cNvSpPr txBox="1"/>
          <p:nvPr>
            <p:ph idx="1" type="body"/>
          </p:nvPr>
        </p:nvSpPr>
        <p:spPr>
          <a:xfrm flipH="1">
            <a:off x="11498325" y="2571750"/>
            <a:ext cx="548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8" name="Google Shape;368;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25"/>
          <p:cNvSpPr txBox="1"/>
          <p:nvPr>
            <p:ph type="title"/>
          </p:nvPr>
        </p:nvSpPr>
        <p:spPr>
          <a:xfrm>
            <a:off x="1211850" y="356900"/>
            <a:ext cx="71226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370" name="Google Shape;370;p25"/>
          <p:cNvSpPr txBox="1"/>
          <p:nvPr>
            <p:ph idx="1" type="body"/>
          </p:nvPr>
        </p:nvSpPr>
        <p:spPr>
          <a:xfrm>
            <a:off x="1303800" y="1021700"/>
            <a:ext cx="7030500" cy="1959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900"/>
              <a:t>Dataset Overview:</a:t>
            </a:r>
            <a:endParaRPr sz="4900"/>
          </a:p>
          <a:p>
            <a:pPr indent="-306387" lvl="0" marL="457200" rtl="0" algn="just">
              <a:spcBef>
                <a:spcPts val="1200"/>
              </a:spcBef>
              <a:spcAft>
                <a:spcPts val="0"/>
              </a:spcAft>
              <a:buSzPct val="100000"/>
              <a:buChar char="➔"/>
            </a:pPr>
            <a:r>
              <a:rPr lang="en" sz="4900"/>
              <a:t>Data Shape: The dataset has a shape of (5000, 4097), providing insight into the dataset size where 5000 indicates the number of rows i.e number of images and 4097 indicates the number of features is 4096 and last column is the target column</a:t>
            </a:r>
            <a:endParaRPr sz="4900"/>
          </a:p>
          <a:p>
            <a:pPr indent="0" lvl="0" marL="457200" rtl="0" algn="l">
              <a:spcBef>
                <a:spcPts val="1200"/>
              </a:spcBef>
              <a:spcAft>
                <a:spcPts val="0"/>
              </a:spcAft>
              <a:buNone/>
            </a:pPr>
            <a:r>
              <a:t/>
            </a:r>
            <a:endParaRPr sz="4900"/>
          </a:p>
          <a:p>
            <a:pPr indent="-306387" lvl="0" marL="457200" rtl="0" algn="l">
              <a:spcBef>
                <a:spcPts val="1200"/>
              </a:spcBef>
              <a:spcAft>
                <a:spcPts val="0"/>
              </a:spcAft>
              <a:buSzPct val="100000"/>
              <a:buChar char="➔"/>
            </a:pPr>
            <a:r>
              <a:rPr lang="en" sz="4900"/>
              <a:t>Exploratory Data Analysis (EDA): An initial exploration of the first few rows of the dataset helps understand its structure.</a:t>
            </a:r>
            <a:endParaRPr sz="4900"/>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71" name="Google Shape;371;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2" name="Google Shape;372;p25"/>
          <p:cNvPicPr preferRelativeResize="0"/>
          <p:nvPr/>
        </p:nvPicPr>
        <p:blipFill>
          <a:blip r:embed="rId3">
            <a:alphaModFix/>
          </a:blip>
          <a:stretch>
            <a:fillRect/>
          </a:stretch>
        </p:blipFill>
        <p:spPr>
          <a:xfrm>
            <a:off x="1866900" y="2981300"/>
            <a:ext cx="6584150" cy="207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6" name="Shape 376"/>
        <p:cNvGrpSpPr/>
        <p:nvPr/>
      </p:nvGrpSpPr>
      <p:grpSpPr>
        <a:xfrm>
          <a:off x="0" y="0"/>
          <a:ext cx="0" cy="0"/>
          <a:chOff x="0" y="0"/>
          <a:chExt cx="0" cy="0"/>
        </a:xfrm>
      </p:grpSpPr>
      <p:sp>
        <p:nvSpPr>
          <p:cNvPr id="377" name="Google Shape;377;p26"/>
          <p:cNvSpPr txBox="1"/>
          <p:nvPr>
            <p:ph type="title"/>
          </p:nvPr>
        </p:nvSpPr>
        <p:spPr>
          <a:xfrm>
            <a:off x="1303800" y="158625"/>
            <a:ext cx="7030500" cy="167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latin typeface="Nunito"/>
                <a:ea typeface="Nunito"/>
                <a:cs typeface="Nunito"/>
                <a:sym typeface="Nunito"/>
              </a:rPr>
              <a:t>Class Distribution Analysis:</a:t>
            </a:r>
            <a:endParaRPr sz="1600">
              <a:latin typeface="Nunito"/>
              <a:ea typeface="Nunito"/>
              <a:cs typeface="Nunito"/>
              <a:sym typeface="Nunito"/>
            </a:endParaRPr>
          </a:p>
          <a:p>
            <a:pPr indent="0" lvl="0" marL="0" rtl="0" algn="l">
              <a:spcBef>
                <a:spcPts val="0"/>
              </a:spcBef>
              <a:spcAft>
                <a:spcPts val="0"/>
              </a:spcAft>
              <a:buNone/>
            </a:pPr>
            <a:r>
              <a:t/>
            </a:r>
            <a:endParaRPr b="0" sz="1600">
              <a:latin typeface="Nunito"/>
              <a:ea typeface="Nunito"/>
              <a:cs typeface="Nunito"/>
              <a:sym typeface="Nunito"/>
            </a:endParaRPr>
          </a:p>
          <a:p>
            <a:pPr indent="-320040" lvl="0" marL="457200" rtl="0" algn="just">
              <a:spcBef>
                <a:spcPts val="0"/>
              </a:spcBef>
              <a:spcAft>
                <a:spcPts val="0"/>
              </a:spcAft>
              <a:buSzPct val="100000"/>
              <a:buFont typeface="Nunito"/>
              <a:buChar char="➔"/>
            </a:pPr>
            <a:r>
              <a:rPr b="0" lang="en" sz="1600">
                <a:latin typeface="Nunito"/>
                <a:ea typeface="Nunito"/>
                <a:cs typeface="Nunito"/>
                <a:sym typeface="Nunito"/>
              </a:rPr>
              <a:t>Visualization: Utilized a countplot to visually represent the distribution of different classes in the dataset.</a:t>
            </a:r>
            <a:endParaRPr b="0" sz="1600">
              <a:latin typeface="Nunito"/>
              <a:ea typeface="Nunito"/>
              <a:cs typeface="Nunito"/>
              <a:sym typeface="Nunito"/>
            </a:endParaRPr>
          </a:p>
          <a:p>
            <a:pPr indent="0" lvl="0" marL="457200" rtl="0" algn="just">
              <a:spcBef>
                <a:spcPts val="0"/>
              </a:spcBef>
              <a:spcAft>
                <a:spcPts val="0"/>
              </a:spcAft>
              <a:buNone/>
            </a:pPr>
            <a:r>
              <a:t/>
            </a:r>
            <a:endParaRPr b="0" sz="1600">
              <a:latin typeface="Nunito"/>
              <a:ea typeface="Nunito"/>
              <a:cs typeface="Nunito"/>
              <a:sym typeface="Nunito"/>
            </a:endParaRPr>
          </a:p>
          <a:p>
            <a:pPr indent="-320040" lvl="0" marL="457200" rtl="0" algn="just">
              <a:spcBef>
                <a:spcPts val="0"/>
              </a:spcBef>
              <a:spcAft>
                <a:spcPts val="0"/>
              </a:spcAft>
              <a:buSzPct val="100000"/>
              <a:buFont typeface="Nunito"/>
              <a:buChar char="➔"/>
            </a:pPr>
            <a:r>
              <a:rPr b="0" lang="en" sz="1600">
                <a:latin typeface="Nunito"/>
                <a:ea typeface="Nunito"/>
                <a:cs typeface="Nunito"/>
                <a:sym typeface="Nunito"/>
              </a:rPr>
              <a:t>Insights: Analyzed the class distribution to identify potential imbalances or patterns in the dataset.</a:t>
            </a:r>
            <a:endParaRPr b="0" sz="1600">
              <a:latin typeface="Nunito"/>
              <a:ea typeface="Nunito"/>
              <a:cs typeface="Nunito"/>
              <a:sym typeface="Nunito"/>
            </a:endParaRPr>
          </a:p>
          <a:p>
            <a:pPr indent="0" lvl="0" marL="0" rtl="0" algn="l">
              <a:spcBef>
                <a:spcPts val="0"/>
              </a:spcBef>
              <a:spcAft>
                <a:spcPts val="0"/>
              </a:spcAft>
              <a:buNone/>
            </a:pPr>
            <a:r>
              <a:t/>
            </a:r>
            <a:endParaRPr/>
          </a:p>
        </p:txBody>
      </p:sp>
      <p:sp>
        <p:nvSpPr>
          <p:cNvPr id="378" name="Google Shape;378;p26"/>
          <p:cNvSpPr txBox="1"/>
          <p:nvPr>
            <p:ph idx="1" type="body"/>
          </p:nvPr>
        </p:nvSpPr>
        <p:spPr>
          <a:xfrm>
            <a:off x="11218925" y="1103350"/>
            <a:ext cx="789300" cy="64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9" name="Google Shape;379;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80" name="Google Shape;380;p26"/>
          <p:cNvPicPr preferRelativeResize="0"/>
          <p:nvPr/>
        </p:nvPicPr>
        <p:blipFill>
          <a:blip r:embed="rId3">
            <a:alphaModFix/>
          </a:blip>
          <a:stretch>
            <a:fillRect/>
          </a:stretch>
        </p:blipFill>
        <p:spPr>
          <a:xfrm>
            <a:off x="1001900" y="1990725"/>
            <a:ext cx="6543099" cy="3000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4" name="Shape 384"/>
        <p:cNvGrpSpPr/>
        <p:nvPr/>
      </p:nvGrpSpPr>
      <p:grpSpPr>
        <a:xfrm>
          <a:off x="0" y="0"/>
          <a:ext cx="0" cy="0"/>
          <a:chOff x="0" y="0"/>
          <a:chExt cx="0" cy="0"/>
        </a:xfrm>
      </p:grpSpPr>
      <p:sp>
        <p:nvSpPr>
          <p:cNvPr id="385" name="Google Shape;385;p27"/>
          <p:cNvSpPr txBox="1"/>
          <p:nvPr>
            <p:ph type="title"/>
          </p:nvPr>
        </p:nvSpPr>
        <p:spPr>
          <a:xfrm>
            <a:off x="1303800" y="598575"/>
            <a:ext cx="7030500" cy="679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144">
                <a:latin typeface="Nunito"/>
                <a:ea typeface="Nunito"/>
                <a:cs typeface="Nunito"/>
                <a:sym typeface="Nunito"/>
              </a:rPr>
              <a:t>Prototype Implementation</a:t>
            </a:r>
            <a:endParaRPr sz="3144">
              <a:latin typeface="Nunito"/>
              <a:ea typeface="Nunito"/>
              <a:cs typeface="Nunito"/>
              <a:sym typeface="Nunito"/>
            </a:endParaRPr>
          </a:p>
          <a:p>
            <a:pPr indent="0" lvl="0" marL="0" rtl="0" algn="l">
              <a:lnSpc>
                <a:spcPct val="115000"/>
              </a:lnSpc>
              <a:spcBef>
                <a:spcPts val="1200"/>
              </a:spcBef>
              <a:spcAft>
                <a:spcPts val="1200"/>
              </a:spcAft>
              <a:buNone/>
            </a:pPr>
            <a:r>
              <a:t/>
            </a:r>
            <a:endParaRPr/>
          </a:p>
        </p:txBody>
      </p:sp>
      <p:sp>
        <p:nvSpPr>
          <p:cNvPr id="386" name="Google Shape;386;p27"/>
          <p:cNvSpPr txBox="1"/>
          <p:nvPr>
            <p:ph idx="1" type="body"/>
          </p:nvPr>
        </p:nvSpPr>
        <p:spPr>
          <a:xfrm>
            <a:off x="1303800" y="1336625"/>
            <a:ext cx="7030500" cy="31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Convolutional Neural Network (CNN):</a:t>
            </a:r>
            <a:endParaRPr b="1" sz="1600"/>
          </a:p>
          <a:p>
            <a:pPr indent="0" lvl="0" marL="0" rtl="0" algn="l">
              <a:spcBef>
                <a:spcPts val="1200"/>
              </a:spcBef>
              <a:spcAft>
                <a:spcPts val="0"/>
              </a:spcAft>
              <a:buNone/>
            </a:pPr>
            <a:r>
              <a:t/>
            </a:r>
            <a:endParaRPr sz="1600"/>
          </a:p>
          <a:p>
            <a:pPr indent="-330200" lvl="0" marL="457200" rtl="0" algn="just">
              <a:spcBef>
                <a:spcPts val="1200"/>
              </a:spcBef>
              <a:spcAft>
                <a:spcPts val="0"/>
              </a:spcAft>
              <a:buSzPts val="1600"/>
              <a:buChar char="➔"/>
            </a:pPr>
            <a:r>
              <a:rPr lang="en" sz="1600"/>
              <a:t>Architecture:  a CNN with multiple convolutional and max-pooling layers to capture hierarchical features is implemented</a:t>
            </a:r>
            <a:endParaRPr sz="1600"/>
          </a:p>
          <a:p>
            <a:pPr indent="-330200" lvl="0" marL="457200" rtl="0" algn="just">
              <a:spcBef>
                <a:spcPts val="0"/>
              </a:spcBef>
              <a:spcAft>
                <a:spcPts val="0"/>
              </a:spcAft>
              <a:buSzPts val="1600"/>
              <a:buChar char="➔"/>
            </a:pPr>
            <a:r>
              <a:rPr lang="en" sz="1600"/>
              <a:t>Flattening and Dense Layers: Flattening and dense layers for classification are incorporated.</a:t>
            </a:r>
            <a:endParaRPr sz="1600"/>
          </a:p>
          <a:p>
            <a:pPr indent="-330200" lvl="0" marL="457200" rtl="0" algn="just">
              <a:spcBef>
                <a:spcPts val="0"/>
              </a:spcBef>
              <a:spcAft>
                <a:spcPts val="0"/>
              </a:spcAft>
              <a:buSzPts val="1600"/>
              <a:buChar char="➔"/>
            </a:pPr>
            <a:r>
              <a:rPr lang="en" sz="1600"/>
              <a:t>Activation Functions: ReLU activation for convolutional layers and softmax activation for the output layer is utilized. </a:t>
            </a:r>
            <a:endParaRPr sz="1600"/>
          </a:p>
          <a:p>
            <a:pPr indent="0" lvl="0" marL="0" rtl="0" algn="l">
              <a:spcBef>
                <a:spcPts val="1200"/>
              </a:spcBef>
              <a:spcAft>
                <a:spcPts val="1200"/>
              </a:spcAft>
              <a:buNone/>
            </a:pPr>
            <a:r>
              <a:t/>
            </a:r>
            <a:endParaRPr/>
          </a:p>
        </p:txBody>
      </p:sp>
      <p:sp>
        <p:nvSpPr>
          <p:cNvPr id="387" name="Google Shape;387;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1" name="Shape 391"/>
        <p:cNvGrpSpPr/>
        <p:nvPr/>
      </p:nvGrpSpPr>
      <p:grpSpPr>
        <a:xfrm>
          <a:off x="0" y="0"/>
          <a:ext cx="0" cy="0"/>
          <a:chOff x="0" y="0"/>
          <a:chExt cx="0" cy="0"/>
        </a:xfrm>
      </p:grpSpPr>
      <p:sp>
        <p:nvSpPr>
          <p:cNvPr id="392" name="Google Shape;392;p28"/>
          <p:cNvSpPr txBox="1"/>
          <p:nvPr>
            <p:ph type="title"/>
          </p:nvPr>
        </p:nvSpPr>
        <p:spPr>
          <a:xfrm>
            <a:off x="1229050" y="642650"/>
            <a:ext cx="7030500" cy="3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Training Process:</a:t>
            </a:r>
            <a:endParaRPr sz="1800">
              <a:latin typeface="Nunito"/>
              <a:ea typeface="Nunito"/>
              <a:cs typeface="Nunito"/>
              <a:sym typeface="Nunito"/>
            </a:endParaRPr>
          </a:p>
          <a:p>
            <a:pPr indent="0" lvl="0" marL="0" rtl="0" algn="l">
              <a:spcBef>
                <a:spcPts val="0"/>
              </a:spcBef>
              <a:spcAft>
                <a:spcPts val="0"/>
              </a:spcAft>
              <a:buNone/>
            </a:pPr>
            <a:r>
              <a:t/>
            </a:r>
            <a:endParaRPr b="0" sz="1800">
              <a:latin typeface="Nunito"/>
              <a:ea typeface="Nunito"/>
              <a:cs typeface="Nunito"/>
              <a:sym typeface="Nunito"/>
            </a:endParaRPr>
          </a:p>
          <a:p>
            <a:pPr indent="-342900" lvl="0" marL="457200" rtl="0" algn="just">
              <a:spcBef>
                <a:spcPts val="0"/>
              </a:spcBef>
              <a:spcAft>
                <a:spcPts val="0"/>
              </a:spcAft>
              <a:buSzPts val="1800"/>
              <a:buFont typeface="Nunito"/>
              <a:buChar char="➔"/>
            </a:pPr>
            <a:r>
              <a:rPr b="0" lang="en" sz="1800">
                <a:latin typeface="Nunito"/>
                <a:ea typeface="Nunito"/>
                <a:cs typeface="Nunito"/>
                <a:sym typeface="Nunito"/>
              </a:rPr>
              <a:t>Optimizer and Loss Function: The Adam optimizer and categorical crossentropy loss for model training are used</a:t>
            </a:r>
            <a:endParaRPr b="0" sz="1800">
              <a:latin typeface="Nunito"/>
              <a:ea typeface="Nunito"/>
              <a:cs typeface="Nunito"/>
              <a:sym typeface="Nunito"/>
            </a:endParaRPr>
          </a:p>
          <a:p>
            <a:pPr indent="0" lvl="0" marL="457200" rtl="0" algn="just">
              <a:spcBef>
                <a:spcPts val="0"/>
              </a:spcBef>
              <a:spcAft>
                <a:spcPts val="0"/>
              </a:spcAft>
              <a:buNone/>
            </a:pPr>
            <a:r>
              <a:t/>
            </a:r>
            <a:endParaRPr b="0" sz="1800">
              <a:latin typeface="Nunito"/>
              <a:ea typeface="Nunito"/>
              <a:cs typeface="Nunito"/>
              <a:sym typeface="Nunito"/>
            </a:endParaRPr>
          </a:p>
          <a:p>
            <a:pPr indent="-342900" lvl="0" marL="457200" rtl="0" algn="just">
              <a:spcBef>
                <a:spcPts val="0"/>
              </a:spcBef>
              <a:spcAft>
                <a:spcPts val="0"/>
              </a:spcAft>
              <a:buSzPts val="1800"/>
              <a:buFont typeface="Nunito"/>
              <a:buChar char="➔"/>
            </a:pPr>
            <a:r>
              <a:rPr b="0" lang="en" sz="1800">
                <a:latin typeface="Nunito"/>
                <a:ea typeface="Nunito"/>
                <a:cs typeface="Nunito"/>
                <a:sym typeface="Nunito"/>
              </a:rPr>
              <a:t>Learning Rate Scheduler: Implemented a learning rate scheduler to dynamically adjust the learning rate during training.</a:t>
            </a:r>
            <a:endParaRPr b="0" sz="1800">
              <a:latin typeface="Nunito"/>
              <a:ea typeface="Nunito"/>
              <a:cs typeface="Nunito"/>
              <a:sym typeface="Nunito"/>
            </a:endParaRPr>
          </a:p>
          <a:p>
            <a:pPr indent="0" lvl="0" marL="457200" rtl="0" algn="just">
              <a:spcBef>
                <a:spcPts val="0"/>
              </a:spcBef>
              <a:spcAft>
                <a:spcPts val="0"/>
              </a:spcAft>
              <a:buNone/>
            </a:pPr>
            <a:r>
              <a:t/>
            </a:r>
            <a:endParaRPr b="0" sz="1800">
              <a:latin typeface="Nunito"/>
              <a:ea typeface="Nunito"/>
              <a:cs typeface="Nunito"/>
              <a:sym typeface="Nunito"/>
            </a:endParaRPr>
          </a:p>
          <a:p>
            <a:pPr indent="-342900" lvl="0" marL="457200" rtl="0" algn="just">
              <a:spcBef>
                <a:spcPts val="0"/>
              </a:spcBef>
              <a:spcAft>
                <a:spcPts val="0"/>
              </a:spcAft>
              <a:buSzPts val="1800"/>
              <a:buFont typeface="Nunito"/>
              <a:buChar char="➔"/>
            </a:pPr>
            <a:r>
              <a:rPr b="0" lang="en" sz="1800">
                <a:latin typeface="Nunito"/>
                <a:ea typeface="Nunito"/>
                <a:cs typeface="Nunito"/>
                <a:sym typeface="Nunito"/>
              </a:rPr>
              <a:t>Early Stopping: Applied early stopping to prevent overfitting and restore the best weights.</a:t>
            </a:r>
            <a:endParaRPr b="0" sz="1800">
              <a:latin typeface="Nunito"/>
              <a:ea typeface="Nunito"/>
              <a:cs typeface="Nunito"/>
              <a:sym typeface="Nunito"/>
            </a:endParaRPr>
          </a:p>
          <a:p>
            <a:pPr indent="0" lvl="0" marL="0" rtl="0" algn="just">
              <a:spcBef>
                <a:spcPts val="0"/>
              </a:spcBef>
              <a:spcAft>
                <a:spcPts val="0"/>
              </a:spcAft>
              <a:buNone/>
            </a:pPr>
            <a:r>
              <a:t/>
            </a:r>
            <a:endParaRPr b="0" sz="1600">
              <a:latin typeface="Nunito"/>
              <a:ea typeface="Nunito"/>
              <a:cs typeface="Nunito"/>
              <a:sym typeface="Nunito"/>
            </a:endParaRPr>
          </a:p>
          <a:p>
            <a:pPr indent="0" lvl="0" marL="0" rtl="0" algn="l">
              <a:spcBef>
                <a:spcPts val="0"/>
              </a:spcBef>
              <a:spcAft>
                <a:spcPts val="0"/>
              </a:spcAft>
              <a:buNone/>
            </a:pPr>
            <a:r>
              <a:t/>
            </a:r>
            <a:endParaRPr sz="1600"/>
          </a:p>
        </p:txBody>
      </p:sp>
      <p:sp>
        <p:nvSpPr>
          <p:cNvPr id="393" name="Google Shape;393;p28"/>
          <p:cNvSpPr txBox="1"/>
          <p:nvPr>
            <p:ph idx="1" type="body"/>
          </p:nvPr>
        </p:nvSpPr>
        <p:spPr>
          <a:xfrm>
            <a:off x="10449150" y="-143075"/>
            <a:ext cx="206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94" name="Google Shape;394;p28"/>
          <p:cNvSpPr txBox="1"/>
          <p:nvPr>
            <p:ph idx="12" type="sldNum"/>
          </p:nvPr>
        </p:nvSpPr>
        <p:spPr>
          <a:xfrm>
            <a:off x="6386646" y="388680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8" name="Shape 398"/>
        <p:cNvGrpSpPr/>
        <p:nvPr/>
      </p:nvGrpSpPr>
      <p:grpSpPr>
        <a:xfrm>
          <a:off x="0" y="0"/>
          <a:ext cx="0" cy="0"/>
          <a:chOff x="0" y="0"/>
          <a:chExt cx="0" cy="0"/>
        </a:xfrm>
      </p:grpSpPr>
      <p:sp>
        <p:nvSpPr>
          <p:cNvPr id="399" name="Google Shape;399;p29"/>
          <p:cNvSpPr txBox="1"/>
          <p:nvPr>
            <p:ph type="title"/>
          </p:nvPr>
        </p:nvSpPr>
        <p:spPr>
          <a:xfrm>
            <a:off x="1303800" y="598575"/>
            <a:ext cx="7030500" cy="42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Nunito"/>
                <a:ea typeface="Nunito"/>
                <a:cs typeface="Nunito"/>
                <a:sym typeface="Nunito"/>
              </a:rPr>
              <a:t>Model Summary and Visualization:</a:t>
            </a:r>
            <a:endParaRPr sz="1800">
              <a:latin typeface="Nunito"/>
              <a:ea typeface="Nunito"/>
              <a:cs typeface="Nunito"/>
              <a:sym typeface="Nunito"/>
            </a:endParaRPr>
          </a:p>
          <a:p>
            <a:pPr indent="0" lvl="0" marL="0" rtl="0" algn="l">
              <a:spcBef>
                <a:spcPts val="0"/>
              </a:spcBef>
              <a:spcAft>
                <a:spcPts val="0"/>
              </a:spcAft>
              <a:buNone/>
            </a:pPr>
            <a:r>
              <a:t/>
            </a:r>
            <a:endParaRPr b="0" sz="1800">
              <a:latin typeface="Nunito"/>
              <a:ea typeface="Nunito"/>
              <a:cs typeface="Nunito"/>
              <a:sym typeface="Nunito"/>
            </a:endParaRPr>
          </a:p>
          <a:p>
            <a:pPr indent="-342900" lvl="0" marL="457200" rtl="0" algn="just">
              <a:spcBef>
                <a:spcPts val="0"/>
              </a:spcBef>
              <a:spcAft>
                <a:spcPts val="0"/>
              </a:spcAft>
              <a:buSzPts val="1800"/>
              <a:buFont typeface="Nunito"/>
              <a:buChar char="➔"/>
            </a:pPr>
            <a:r>
              <a:rPr b="0" lang="en" sz="1800">
                <a:latin typeface="Nunito"/>
                <a:ea typeface="Nunito"/>
                <a:cs typeface="Nunito"/>
                <a:sym typeface="Nunito"/>
              </a:rPr>
              <a:t>Model Overview: Displayed a summary of the CNN architecture to provide insights into layer configurations and parameter counts.</a:t>
            </a:r>
            <a:endParaRPr b="0" sz="1800">
              <a:latin typeface="Nunito"/>
              <a:ea typeface="Nunito"/>
              <a:cs typeface="Nunito"/>
              <a:sym typeface="Nunito"/>
            </a:endParaRPr>
          </a:p>
          <a:p>
            <a:pPr indent="0" lvl="0" marL="457200" rtl="0" algn="just">
              <a:spcBef>
                <a:spcPts val="0"/>
              </a:spcBef>
              <a:spcAft>
                <a:spcPts val="0"/>
              </a:spcAft>
              <a:buNone/>
            </a:pPr>
            <a:r>
              <a:t/>
            </a:r>
            <a:endParaRPr b="0" sz="1800">
              <a:latin typeface="Nunito"/>
              <a:ea typeface="Nunito"/>
              <a:cs typeface="Nunito"/>
              <a:sym typeface="Nunito"/>
            </a:endParaRPr>
          </a:p>
          <a:p>
            <a:pPr indent="-342900" lvl="0" marL="457200" rtl="0" algn="just">
              <a:spcBef>
                <a:spcPts val="0"/>
              </a:spcBef>
              <a:spcAft>
                <a:spcPts val="0"/>
              </a:spcAft>
              <a:buSzPts val="1800"/>
              <a:buFont typeface="Nunito"/>
              <a:buChar char="➔"/>
            </a:pPr>
            <a:r>
              <a:rPr b="0" lang="en" sz="1800">
                <a:latin typeface="Nunito"/>
                <a:ea typeface="Nunito"/>
                <a:cs typeface="Nunito"/>
                <a:sym typeface="Nunito"/>
              </a:rPr>
              <a:t>Visualization of Training: Monitored the training process by observing metrics such as accuracy and loss over epochs.</a:t>
            </a:r>
            <a:endParaRPr b="0" sz="1800">
              <a:latin typeface="Nunito"/>
              <a:ea typeface="Nunito"/>
              <a:cs typeface="Nunito"/>
              <a:sym typeface="Nunito"/>
            </a:endParaRPr>
          </a:p>
          <a:p>
            <a:pPr indent="0" lvl="0" marL="457200" rtl="0" algn="just">
              <a:spcBef>
                <a:spcPts val="0"/>
              </a:spcBef>
              <a:spcAft>
                <a:spcPts val="0"/>
              </a:spcAft>
              <a:buNone/>
            </a:pPr>
            <a:r>
              <a:t/>
            </a:r>
            <a:endParaRPr b="0" sz="1800">
              <a:latin typeface="Nunito"/>
              <a:ea typeface="Nunito"/>
              <a:cs typeface="Nunito"/>
              <a:sym typeface="Nunito"/>
            </a:endParaRPr>
          </a:p>
          <a:p>
            <a:pPr indent="-342900" lvl="0" marL="457200" rtl="0" algn="just">
              <a:spcBef>
                <a:spcPts val="0"/>
              </a:spcBef>
              <a:spcAft>
                <a:spcPts val="0"/>
              </a:spcAft>
              <a:buSzPts val="1800"/>
              <a:buFont typeface="Nunito"/>
              <a:buChar char="➔"/>
            </a:pPr>
            <a:r>
              <a:rPr b="0" lang="en" sz="1800">
                <a:latin typeface="Nunito"/>
                <a:ea typeface="Nunito"/>
                <a:cs typeface="Nunito"/>
                <a:sym typeface="Nunito"/>
              </a:rPr>
              <a:t>Callback Usage: Showcased the impact of learning rate scheduling and early stopping on the model's training behavior.</a:t>
            </a:r>
            <a:endParaRPr b="0" sz="1800">
              <a:latin typeface="Nunito"/>
              <a:ea typeface="Nunito"/>
              <a:cs typeface="Nunito"/>
              <a:sym typeface="Nunito"/>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00" name="Google Shape;400;p29"/>
          <p:cNvSpPr txBox="1"/>
          <p:nvPr>
            <p:ph idx="1" type="body"/>
          </p:nvPr>
        </p:nvSpPr>
        <p:spPr>
          <a:xfrm>
            <a:off x="10437500" y="123925"/>
            <a:ext cx="15009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1" name="Google Shape;401;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5" name="Shape 405"/>
        <p:cNvGrpSpPr/>
        <p:nvPr/>
      </p:nvGrpSpPr>
      <p:grpSpPr>
        <a:xfrm>
          <a:off x="0" y="0"/>
          <a:ext cx="0" cy="0"/>
          <a:chOff x="0" y="0"/>
          <a:chExt cx="0" cy="0"/>
        </a:xfrm>
      </p:grpSpPr>
      <p:sp>
        <p:nvSpPr>
          <p:cNvPr id="406" name="Google Shape;406;p30"/>
          <p:cNvSpPr txBox="1"/>
          <p:nvPr>
            <p:ph type="title"/>
          </p:nvPr>
        </p:nvSpPr>
        <p:spPr>
          <a:xfrm>
            <a:off x="1303800" y="598575"/>
            <a:ext cx="7030500" cy="42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Our Model architecture:</a:t>
            </a:r>
            <a:endParaRPr sz="2200"/>
          </a:p>
        </p:txBody>
      </p:sp>
      <p:sp>
        <p:nvSpPr>
          <p:cNvPr id="407" name="Google Shape;407;p30"/>
          <p:cNvSpPr txBox="1"/>
          <p:nvPr>
            <p:ph idx="1" type="body"/>
          </p:nvPr>
        </p:nvSpPr>
        <p:spPr>
          <a:xfrm flipH="1">
            <a:off x="10834025" y="1990050"/>
            <a:ext cx="478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8" name="Google Shape;408;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9" name="Google Shape;409;p30"/>
          <p:cNvPicPr preferRelativeResize="0"/>
          <p:nvPr/>
        </p:nvPicPr>
        <p:blipFill>
          <a:blip r:embed="rId3">
            <a:alphaModFix/>
          </a:blip>
          <a:stretch>
            <a:fillRect/>
          </a:stretch>
        </p:blipFill>
        <p:spPr>
          <a:xfrm>
            <a:off x="4699150" y="53650"/>
            <a:ext cx="3382350" cy="4968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3" name="Shape 413"/>
        <p:cNvGrpSpPr/>
        <p:nvPr/>
      </p:nvGrpSpPr>
      <p:grpSpPr>
        <a:xfrm>
          <a:off x="0" y="0"/>
          <a:ext cx="0" cy="0"/>
          <a:chOff x="0" y="0"/>
          <a:chExt cx="0" cy="0"/>
        </a:xfrm>
      </p:grpSpPr>
      <p:sp>
        <p:nvSpPr>
          <p:cNvPr id="414" name="Google Shape;41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415" name="Google Shape;415;p31"/>
          <p:cNvSpPr txBox="1"/>
          <p:nvPr>
            <p:ph idx="1" type="body"/>
          </p:nvPr>
        </p:nvSpPr>
        <p:spPr>
          <a:xfrm>
            <a:off x="1303800" y="1080025"/>
            <a:ext cx="7030500" cy="1667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Test Metrics Overview</a:t>
            </a:r>
            <a:endParaRPr b="1"/>
          </a:p>
          <a:p>
            <a:pPr indent="0" lvl="0" marL="0" rtl="0" algn="l">
              <a:spcBef>
                <a:spcPts val="1200"/>
              </a:spcBef>
              <a:spcAft>
                <a:spcPts val="0"/>
              </a:spcAft>
              <a:buNone/>
            </a:pPr>
            <a:r>
              <a:rPr lang="en"/>
              <a:t>Test Loss: 0.5496</a:t>
            </a:r>
            <a:endParaRPr/>
          </a:p>
          <a:p>
            <a:pPr indent="0" lvl="0" marL="0" rtl="0" algn="l">
              <a:spcBef>
                <a:spcPts val="1200"/>
              </a:spcBef>
              <a:spcAft>
                <a:spcPts val="0"/>
              </a:spcAft>
              <a:buNone/>
            </a:pPr>
            <a:r>
              <a:rPr lang="en"/>
              <a:t>Test Accuracy: 0.8556</a:t>
            </a:r>
            <a:endParaRPr/>
          </a:p>
          <a:p>
            <a:pPr indent="0" lvl="0" marL="0" rtl="0" algn="l">
              <a:spcBef>
                <a:spcPts val="1200"/>
              </a:spcBef>
              <a:spcAft>
                <a:spcPts val="0"/>
              </a:spcAft>
              <a:buNone/>
            </a:pPr>
            <a:r>
              <a:rPr lang="en"/>
              <a:t>Evaluation: The model achieved an accuracy of 85.56% on the test set.</a:t>
            </a:r>
            <a:endParaRPr/>
          </a:p>
          <a:p>
            <a:pPr indent="0" lvl="0" marL="0" rtl="0" algn="l">
              <a:spcBef>
                <a:spcPts val="1200"/>
              </a:spcBef>
              <a:spcAft>
                <a:spcPts val="1200"/>
              </a:spcAft>
              <a:buNone/>
            </a:pPr>
            <a:r>
              <a:t/>
            </a:r>
            <a:endParaRPr/>
          </a:p>
        </p:txBody>
      </p:sp>
      <p:sp>
        <p:nvSpPr>
          <p:cNvPr id="416" name="Google Shape;416;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17" name="Google Shape;417;p31"/>
          <p:cNvPicPr preferRelativeResize="0"/>
          <p:nvPr/>
        </p:nvPicPr>
        <p:blipFill>
          <a:blip r:embed="rId3">
            <a:alphaModFix/>
          </a:blip>
          <a:stretch>
            <a:fillRect/>
          </a:stretch>
        </p:blipFill>
        <p:spPr>
          <a:xfrm>
            <a:off x="1925200" y="2571750"/>
            <a:ext cx="3467021" cy="209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body"/>
          </p:nvPr>
        </p:nvSpPr>
        <p:spPr>
          <a:xfrm>
            <a:off x="1303800" y="1597875"/>
            <a:ext cx="7030500" cy="3317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OCR or Optical Character Recognition is a method that extracts text from images, documents etc.</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Our project is to work with r</a:t>
            </a:r>
            <a:r>
              <a:rPr lang="en" sz="1700">
                <a:solidFill>
                  <a:srgbClr val="000000"/>
                </a:solidFill>
              </a:rPr>
              <a:t>ecognition</a:t>
            </a:r>
            <a:r>
              <a:rPr lang="en" sz="1700">
                <a:solidFill>
                  <a:srgbClr val="000000"/>
                </a:solidFill>
              </a:rPr>
              <a:t> model for Bangla </a:t>
            </a:r>
            <a:r>
              <a:rPr lang="en" sz="1700">
                <a:solidFill>
                  <a:srgbClr val="000000"/>
                </a:solidFill>
              </a:rPr>
              <a:t>handwritten</a:t>
            </a:r>
            <a:r>
              <a:rPr lang="en" sz="1700">
                <a:solidFill>
                  <a:srgbClr val="000000"/>
                </a:solidFill>
              </a:rPr>
              <a:t> text using Neural Network</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Using OCR and Neural Network, it can be easy to translate handwritten images to digital text.</a:t>
            </a:r>
            <a:endParaRPr sz="1700">
              <a:solidFill>
                <a:srgbClr val="000000"/>
              </a:solidFill>
            </a:endParaRPr>
          </a:p>
        </p:txBody>
      </p:sp>
      <p:sp>
        <p:nvSpPr>
          <p:cNvPr id="287" name="Google Shape;287;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1" name="Shape 421"/>
        <p:cNvGrpSpPr/>
        <p:nvPr/>
      </p:nvGrpSpPr>
      <p:grpSpPr>
        <a:xfrm>
          <a:off x="0" y="0"/>
          <a:ext cx="0" cy="0"/>
          <a:chOff x="0" y="0"/>
          <a:chExt cx="0" cy="0"/>
        </a:xfrm>
      </p:grpSpPr>
      <p:sp>
        <p:nvSpPr>
          <p:cNvPr id="422" name="Google Shape;422;p32"/>
          <p:cNvSpPr txBox="1"/>
          <p:nvPr>
            <p:ph type="title"/>
          </p:nvPr>
        </p:nvSpPr>
        <p:spPr>
          <a:xfrm>
            <a:off x="1279150" y="343050"/>
            <a:ext cx="7030500" cy="466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22">
                <a:latin typeface="Nunito"/>
                <a:ea typeface="Nunito"/>
                <a:cs typeface="Nunito"/>
                <a:sym typeface="Nunito"/>
              </a:rPr>
              <a:t>Classification Report</a:t>
            </a:r>
            <a:endParaRPr sz="1822">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just">
              <a:spcBef>
                <a:spcPts val="0"/>
              </a:spcBef>
              <a:spcAft>
                <a:spcPts val="0"/>
              </a:spcAft>
              <a:buNone/>
            </a:pPr>
            <a:r>
              <a:rPr b="0" lang="en" sz="1600">
                <a:latin typeface="Nunito"/>
                <a:ea typeface="Nunito"/>
                <a:cs typeface="Nunito"/>
                <a:sym typeface="Nunito"/>
              </a:rPr>
              <a:t>Precision, Recall, F1-Score:</a:t>
            </a:r>
            <a:endParaRPr b="0" sz="1600">
              <a:latin typeface="Nunito"/>
              <a:ea typeface="Nunito"/>
              <a:cs typeface="Nunito"/>
              <a:sym typeface="Nunito"/>
            </a:endParaRPr>
          </a:p>
          <a:p>
            <a:pPr indent="0" lvl="0" marL="0" rtl="0" algn="just">
              <a:spcBef>
                <a:spcPts val="0"/>
              </a:spcBef>
              <a:spcAft>
                <a:spcPts val="0"/>
              </a:spcAft>
              <a:buNone/>
            </a:pPr>
            <a:r>
              <a:rPr b="0" lang="en" sz="1600">
                <a:latin typeface="Nunito"/>
                <a:ea typeface="Nunito"/>
                <a:cs typeface="Nunito"/>
                <a:sym typeface="Nunito"/>
              </a:rPr>
              <a:t>The classification report provides a detailed breakdown for each class.</a:t>
            </a:r>
            <a:endParaRPr b="0" sz="1600">
              <a:latin typeface="Nunito"/>
              <a:ea typeface="Nunito"/>
              <a:cs typeface="Nunito"/>
              <a:sym typeface="Nunito"/>
            </a:endParaRPr>
          </a:p>
          <a:p>
            <a:pPr indent="0" lvl="0" marL="0" rtl="0" algn="just">
              <a:spcBef>
                <a:spcPts val="0"/>
              </a:spcBef>
              <a:spcAft>
                <a:spcPts val="0"/>
              </a:spcAft>
              <a:buNone/>
            </a:pPr>
            <a:r>
              <a:rPr b="0" lang="en" sz="1600">
                <a:latin typeface="Nunito"/>
                <a:ea typeface="Nunito"/>
                <a:cs typeface="Nunito"/>
                <a:sym typeface="Nunito"/>
              </a:rPr>
              <a:t>Precision ranges from 65% to 97%, indicating the model's ability to correctly identify positive instances.</a:t>
            </a:r>
            <a:endParaRPr b="0" sz="1600">
              <a:latin typeface="Nunito"/>
              <a:ea typeface="Nunito"/>
              <a:cs typeface="Nunito"/>
              <a:sym typeface="Nunito"/>
            </a:endParaRPr>
          </a:p>
          <a:p>
            <a:pPr indent="0" lvl="0" marL="0" rtl="0" algn="just">
              <a:spcBef>
                <a:spcPts val="0"/>
              </a:spcBef>
              <a:spcAft>
                <a:spcPts val="0"/>
              </a:spcAft>
              <a:buNone/>
            </a:pPr>
            <a:r>
              <a:rPr b="0" lang="en" sz="1600">
                <a:latin typeface="Nunito"/>
                <a:ea typeface="Nunito"/>
                <a:cs typeface="Nunito"/>
                <a:sym typeface="Nunito"/>
              </a:rPr>
              <a:t>Recall ranges from 69% to 99%, highlighting the model's sensitivity to true positive instances.</a:t>
            </a:r>
            <a:endParaRPr b="0" sz="1600">
              <a:latin typeface="Nunito"/>
              <a:ea typeface="Nunito"/>
              <a:cs typeface="Nunito"/>
              <a:sym typeface="Nunito"/>
            </a:endParaRPr>
          </a:p>
          <a:p>
            <a:pPr indent="0" lvl="0" marL="0" rtl="0" algn="just">
              <a:spcBef>
                <a:spcPts val="0"/>
              </a:spcBef>
              <a:spcAft>
                <a:spcPts val="0"/>
              </a:spcAft>
              <a:buNone/>
            </a:pPr>
            <a:r>
              <a:rPr b="0" lang="en" sz="1600">
                <a:latin typeface="Nunito"/>
                <a:ea typeface="Nunito"/>
                <a:cs typeface="Nunito"/>
                <a:sym typeface="Nunito"/>
              </a:rPr>
              <a:t>F1-score, the harmonic mean of precision and recall, ranges from 70% to 95%, capturing a balance between precision and recall</a:t>
            </a:r>
            <a:endParaRPr b="0" sz="1600">
              <a:latin typeface="Nunito"/>
              <a:ea typeface="Nunito"/>
              <a:cs typeface="Nunito"/>
              <a:sym typeface="Nunito"/>
            </a:endParaRPr>
          </a:p>
          <a:p>
            <a:pPr indent="0" lvl="0" marL="0" rtl="0" algn="just">
              <a:spcBef>
                <a:spcPts val="0"/>
              </a:spcBef>
              <a:spcAft>
                <a:spcPts val="0"/>
              </a:spcAft>
              <a:buNone/>
            </a:pPr>
            <a:r>
              <a:t/>
            </a:r>
            <a:endParaRPr b="0"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For our model: </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Accuracy: 0.8556</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Precision: 0.8613</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Recall: 0.8556</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F1 Score: 0.8560</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just">
              <a:spcBef>
                <a:spcPts val="0"/>
              </a:spcBef>
              <a:spcAft>
                <a:spcPts val="0"/>
              </a:spcAft>
              <a:buNone/>
            </a:pPr>
            <a:r>
              <a:rPr lang="en" sz="1600">
                <a:latin typeface="Nunito"/>
                <a:ea typeface="Nunito"/>
                <a:cs typeface="Nunito"/>
                <a:sym typeface="Nunito"/>
              </a:rPr>
              <a:t>The model demonstrates strong performance across multiple metrics, achieving a balanced trade-off between precision and recall. Further optimization or fine-tuning can be explored based on specific application requirements.</a:t>
            </a:r>
            <a:endParaRPr sz="1600">
              <a:latin typeface="Nunito"/>
              <a:ea typeface="Nunito"/>
              <a:cs typeface="Nunito"/>
              <a:sym typeface="Nunito"/>
            </a:endParaRPr>
          </a:p>
          <a:p>
            <a:pPr indent="0" lvl="0" marL="0" rtl="0" algn="l">
              <a:spcBef>
                <a:spcPts val="0"/>
              </a:spcBef>
              <a:spcAft>
                <a:spcPts val="0"/>
              </a:spcAft>
              <a:buNone/>
            </a:pPr>
            <a:r>
              <a:t/>
            </a:r>
            <a:endParaRPr b="0" sz="1600">
              <a:latin typeface="Nunito"/>
              <a:ea typeface="Nunito"/>
              <a:cs typeface="Nunito"/>
              <a:sym typeface="Nunito"/>
            </a:endParaRPr>
          </a:p>
        </p:txBody>
      </p:sp>
      <p:sp>
        <p:nvSpPr>
          <p:cNvPr id="423" name="Google Shape;423;p32"/>
          <p:cNvSpPr txBox="1"/>
          <p:nvPr>
            <p:ph idx="1" type="body"/>
          </p:nvPr>
        </p:nvSpPr>
        <p:spPr>
          <a:xfrm>
            <a:off x="10449150" y="2234700"/>
            <a:ext cx="711300" cy="357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24" name="Google Shape;424;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8" name="Shape 428"/>
        <p:cNvGrpSpPr/>
        <p:nvPr/>
      </p:nvGrpSpPr>
      <p:grpSpPr>
        <a:xfrm>
          <a:off x="0" y="0"/>
          <a:ext cx="0" cy="0"/>
          <a:chOff x="0" y="0"/>
          <a:chExt cx="0" cy="0"/>
        </a:xfrm>
      </p:grpSpPr>
      <p:sp>
        <p:nvSpPr>
          <p:cNvPr id="429" name="Google Shape;429;p33"/>
          <p:cNvSpPr txBox="1"/>
          <p:nvPr>
            <p:ph type="title"/>
          </p:nvPr>
        </p:nvSpPr>
        <p:spPr>
          <a:xfrm>
            <a:off x="1097325" y="489575"/>
            <a:ext cx="2565900" cy="4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a:t>
            </a:r>
            <a:endParaRPr/>
          </a:p>
          <a:p>
            <a:pPr indent="0" lvl="0" marL="0" rtl="0" algn="l">
              <a:spcBef>
                <a:spcPts val="0"/>
              </a:spcBef>
              <a:spcAft>
                <a:spcPts val="0"/>
              </a:spcAft>
              <a:buNone/>
            </a:pPr>
            <a:r>
              <a:rPr lang="en"/>
              <a:t> Matrix: </a:t>
            </a:r>
            <a:endParaRPr/>
          </a:p>
        </p:txBody>
      </p:sp>
      <p:sp>
        <p:nvSpPr>
          <p:cNvPr id="430" name="Google Shape;430;p33"/>
          <p:cNvSpPr txBox="1"/>
          <p:nvPr>
            <p:ph idx="1" type="body"/>
          </p:nvPr>
        </p:nvSpPr>
        <p:spPr>
          <a:xfrm>
            <a:off x="11078975" y="1597875"/>
            <a:ext cx="381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31" name="Google Shape;431;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32" name="Google Shape;432;p33"/>
          <p:cNvPicPr preferRelativeResize="0"/>
          <p:nvPr/>
        </p:nvPicPr>
        <p:blipFill>
          <a:blip r:embed="rId3">
            <a:alphaModFix/>
          </a:blip>
          <a:stretch>
            <a:fillRect/>
          </a:stretch>
        </p:blipFill>
        <p:spPr>
          <a:xfrm>
            <a:off x="2946035" y="-12925"/>
            <a:ext cx="612113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6" name="Shape 436"/>
        <p:cNvGrpSpPr/>
        <p:nvPr/>
      </p:nvGrpSpPr>
      <p:grpSpPr>
        <a:xfrm>
          <a:off x="0" y="0"/>
          <a:ext cx="0" cy="0"/>
          <a:chOff x="0" y="0"/>
          <a:chExt cx="0" cy="0"/>
        </a:xfrm>
      </p:grpSpPr>
      <p:sp>
        <p:nvSpPr>
          <p:cNvPr id="437" name="Google Shape;437;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438" name="Google Shape;438;p34"/>
          <p:cNvSpPr txBox="1"/>
          <p:nvPr>
            <p:ph idx="1" type="body"/>
          </p:nvPr>
        </p:nvSpPr>
        <p:spPr>
          <a:xfrm>
            <a:off x="1303800" y="1480675"/>
            <a:ext cx="7030500" cy="3051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Char char="●"/>
            </a:pPr>
            <a:r>
              <a:rPr lang="en">
                <a:solidFill>
                  <a:srgbClr val="000000"/>
                </a:solidFill>
              </a:rPr>
              <a:t>The AiBangla Dataset has a very large amount of datas. This is where our hardware limitation comes to active. As, running the huge dataset needs a very powerful machine.</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The availability of resources for development may be limited for Bangla OCR compared to languages like English due to a possible lack of research efforts and pre-trained models especially designed for the language.</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Compound characters, which are only combinations of fundamental characters, are used in Bangla script. For CNNs, reliably identifying and segmenting these intricate characters is a difficulty.</a:t>
            </a:r>
            <a:endParaRPr>
              <a:solidFill>
                <a:srgbClr val="000000"/>
              </a:solidFill>
            </a:endParaRPr>
          </a:p>
        </p:txBody>
      </p:sp>
      <p:sp>
        <p:nvSpPr>
          <p:cNvPr id="439" name="Google Shape;439;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3" name="Shape 443"/>
        <p:cNvGrpSpPr/>
        <p:nvPr/>
      </p:nvGrpSpPr>
      <p:grpSpPr>
        <a:xfrm>
          <a:off x="0" y="0"/>
          <a:ext cx="0" cy="0"/>
          <a:chOff x="0" y="0"/>
          <a:chExt cx="0" cy="0"/>
        </a:xfrm>
      </p:grpSpPr>
      <p:sp>
        <p:nvSpPr>
          <p:cNvPr id="444" name="Google Shape;44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r>
              <a:rPr lang="en"/>
              <a:t>&amp; Future Work</a:t>
            </a:r>
            <a:endParaRPr/>
          </a:p>
        </p:txBody>
      </p:sp>
      <p:sp>
        <p:nvSpPr>
          <p:cNvPr id="445" name="Google Shape;445;p35"/>
          <p:cNvSpPr txBox="1"/>
          <p:nvPr>
            <p:ph idx="1" type="body"/>
          </p:nvPr>
        </p:nvSpPr>
        <p:spPr>
          <a:xfrm>
            <a:off x="1303800" y="1332775"/>
            <a:ext cx="7283100" cy="3549600"/>
          </a:xfrm>
          <a:prstGeom prst="rect">
            <a:avLst/>
          </a:prstGeom>
        </p:spPr>
        <p:txBody>
          <a:bodyPr anchorCtr="0" anchor="t" bIns="91425" lIns="91425" spcFirstLastPara="1" rIns="91425" wrap="square" tIns="91425">
            <a:noAutofit/>
          </a:bodyPr>
          <a:lstStyle/>
          <a:p>
            <a:pPr indent="-320357" lvl="0" marL="457200" rtl="0" algn="l">
              <a:lnSpc>
                <a:spcPct val="105000"/>
              </a:lnSpc>
              <a:spcBef>
                <a:spcPts val="0"/>
              </a:spcBef>
              <a:spcAft>
                <a:spcPts val="0"/>
              </a:spcAft>
              <a:buClr>
                <a:srgbClr val="000000"/>
              </a:buClr>
              <a:buSzPts val="1445"/>
              <a:buChar char="➔"/>
            </a:pPr>
            <a:r>
              <a:rPr lang="en" sz="1445">
                <a:solidFill>
                  <a:srgbClr val="000000"/>
                </a:solidFill>
              </a:rPr>
              <a:t>For our trained model we have achieved a result of </a:t>
            </a:r>
            <a:r>
              <a:rPr lang="en" sz="1445">
                <a:solidFill>
                  <a:srgbClr val="000000"/>
                </a:solidFill>
              </a:rPr>
              <a:t>satisfactory</a:t>
            </a:r>
            <a:r>
              <a:rPr lang="en" sz="1445">
                <a:solidFill>
                  <a:srgbClr val="000000"/>
                </a:solidFill>
              </a:rPr>
              <a:t> mark</a:t>
            </a:r>
            <a:endParaRPr sz="1445">
              <a:solidFill>
                <a:srgbClr val="000000"/>
              </a:solidFill>
            </a:endParaRPr>
          </a:p>
          <a:p>
            <a:pPr indent="0" lvl="0" marL="457200" rtl="0" algn="l">
              <a:lnSpc>
                <a:spcPct val="105000"/>
              </a:lnSpc>
              <a:spcBef>
                <a:spcPts val="1200"/>
              </a:spcBef>
              <a:spcAft>
                <a:spcPts val="0"/>
              </a:spcAft>
              <a:buSzPts val="935"/>
              <a:buNone/>
            </a:pPr>
            <a:r>
              <a:t/>
            </a:r>
            <a:endParaRPr sz="1445">
              <a:solidFill>
                <a:srgbClr val="000000"/>
              </a:solidFill>
            </a:endParaRPr>
          </a:p>
          <a:p>
            <a:pPr indent="-320357" lvl="0" marL="457200" rtl="0" algn="l">
              <a:lnSpc>
                <a:spcPct val="105000"/>
              </a:lnSpc>
              <a:spcBef>
                <a:spcPts val="1200"/>
              </a:spcBef>
              <a:spcAft>
                <a:spcPts val="0"/>
              </a:spcAft>
              <a:buClr>
                <a:srgbClr val="000000"/>
              </a:buClr>
              <a:buSzPts val="1445"/>
              <a:buChar char="➔"/>
            </a:pPr>
            <a:r>
              <a:rPr lang="en" sz="1445">
                <a:solidFill>
                  <a:srgbClr val="000000"/>
                </a:solidFill>
              </a:rPr>
              <a:t>With the intrinsic complexity of different writing styles, compound characters, and segmentation problems, the CNN-based method performs remarkably well.</a:t>
            </a:r>
            <a:endParaRPr sz="1445">
              <a:solidFill>
                <a:srgbClr val="000000"/>
              </a:solidFill>
            </a:endParaRPr>
          </a:p>
          <a:p>
            <a:pPr indent="0" lvl="0" marL="457200" rtl="0" algn="l">
              <a:lnSpc>
                <a:spcPct val="105000"/>
              </a:lnSpc>
              <a:spcBef>
                <a:spcPts val="1200"/>
              </a:spcBef>
              <a:spcAft>
                <a:spcPts val="0"/>
              </a:spcAft>
              <a:buSzPts val="935"/>
              <a:buNone/>
            </a:pPr>
            <a:r>
              <a:t/>
            </a:r>
            <a:endParaRPr sz="1445">
              <a:solidFill>
                <a:srgbClr val="000000"/>
              </a:solidFill>
            </a:endParaRPr>
          </a:p>
          <a:p>
            <a:pPr indent="-320357" lvl="0" marL="457200" rtl="0" algn="l">
              <a:lnSpc>
                <a:spcPct val="105000"/>
              </a:lnSpc>
              <a:spcBef>
                <a:spcPts val="1200"/>
              </a:spcBef>
              <a:spcAft>
                <a:spcPts val="0"/>
              </a:spcAft>
              <a:buClr>
                <a:srgbClr val="000000"/>
              </a:buClr>
              <a:buSzPts val="1445"/>
              <a:buChar char="➔"/>
            </a:pPr>
            <a:r>
              <a:rPr lang="en" sz="1445">
                <a:solidFill>
                  <a:srgbClr val="000000"/>
                </a:solidFill>
              </a:rPr>
              <a:t>In future, by using improved model, we can increase the result to a more higher number in case of accuracy and time</a:t>
            </a:r>
            <a:endParaRPr sz="1445">
              <a:solidFill>
                <a:srgbClr val="000000"/>
              </a:solidFill>
            </a:endParaRPr>
          </a:p>
          <a:p>
            <a:pPr indent="0" lvl="0" marL="457200" rtl="0" algn="l">
              <a:lnSpc>
                <a:spcPct val="105000"/>
              </a:lnSpc>
              <a:spcBef>
                <a:spcPts val="1200"/>
              </a:spcBef>
              <a:spcAft>
                <a:spcPts val="0"/>
              </a:spcAft>
              <a:buSzPts val="935"/>
              <a:buNone/>
            </a:pPr>
            <a:r>
              <a:t/>
            </a:r>
            <a:endParaRPr sz="1445">
              <a:solidFill>
                <a:srgbClr val="000000"/>
              </a:solidFill>
            </a:endParaRPr>
          </a:p>
          <a:p>
            <a:pPr indent="-320357" lvl="0" marL="457200" rtl="0" algn="l">
              <a:lnSpc>
                <a:spcPct val="105000"/>
              </a:lnSpc>
              <a:spcBef>
                <a:spcPts val="1200"/>
              </a:spcBef>
              <a:spcAft>
                <a:spcPts val="0"/>
              </a:spcAft>
              <a:buClr>
                <a:srgbClr val="000000"/>
              </a:buClr>
              <a:buSzPts val="1445"/>
              <a:buChar char="➔"/>
            </a:pPr>
            <a:r>
              <a:rPr lang="en" sz="1445">
                <a:solidFill>
                  <a:srgbClr val="000000"/>
                </a:solidFill>
              </a:rPr>
              <a:t>We can add and increase words or sentences to further </a:t>
            </a:r>
            <a:r>
              <a:rPr lang="en" sz="1445">
                <a:solidFill>
                  <a:srgbClr val="000000"/>
                </a:solidFill>
              </a:rPr>
              <a:t>enhance</a:t>
            </a:r>
            <a:r>
              <a:rPr lang="en" sz="1445">
                <a:solidFill>
                  <a:srgbClr val="000000"/>
                </a:solidFill>
              </a:rPr>
              <a:t> the recognition method for our model.</a:t>
            </a:r>
            <a:endParaRPr sz="1445">
              <a:solidFill>
                <a:srgbClr val="000000"/>
              </a:solidFill>
            </a:endParaRPr>
          </a:p>
        </p:txBody>
      </p:sp>
      <p:sp>
        <p:nvSpPr>
          <p:cNvPr id="446" name="Google Shape;446;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0" name="Shape 450"/>
        <p:cNvGrpSpPr/>
        <p:nvPr/>
      </p:nvGrpSpPr>
      <p:grpSpPr>
        <a:xfrm>
          <a:off x="0" y="0"/>
          <a:ext cx="0" cy="0"/>
          <a:chOff x="0" y="0"/>
          <a:chExt cx="0" cy="0"/>
        </a:xfrm>
      </p:grpSpPr>
      <p:sp>
        <p:nvSpPr>
          <p:cNvPr id="451" name="Google Shape;451;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52" name="Google Shape;452;p36"/>
          <p:cNvSpPr txBox="1"/>
          <p:nvPr>
            <p:ph idx="1" type="body"/>
          </p:nvPr>
        </p:nvSpPr>
        <p:spPr>
          <a:xfrm>
            <a:off x="1303800" y="1505300"/>
            <a:ext cx="7030500" cy="3360600"/>
          </a:xfrm>
          <a:prstGeom prst="rect">
            <a:avLst/>
          </a:prstGeom>
        </p:spPr>
        <p:txBody>
          <a:bodyPr anchorCtr="0" anchor="t" bIns="91425" lIns="91425" spcFirstLastPara="1" rIns="91425" wrap="square" tIns="91425">
            <a:normAutofit fontScale="62500"/>
          </a:bodyPr>
          <a:lstStyle/>
          <a:p>
            <a:pPr indent="-299943" lvl="0" marL="457200" rtl="0" algn="l">
              <a:spcBef>
                <a:spcPts val="0"/>
              </a:spcBef>
              <a:spcAft>
                <a:spcPts val="0"/>
              </a:spcAft>
              <a:buClr>
                <a:srgbClr val="000000"/>
              </a:buClr>
              <a:buSzPct val="100000"/>
              <a:buFont typeface="Times New Roman"/>
              <a:buAutoNum type="arabicPeriod"/>
            </a:pPr>
            <a:r>
              <a:rPr lang="en" sz="1797">
                <a:solidFill>
                  <a:srgbClr val="000000"/>
                </a:solidFill>
                <a:latin typeface="Times New Roman"/>
                <a:ea typeface="Times New Roman"/>
                <a:cs typeface="Times New Roman"/>
                <a:sym typeface="Times New Roman"/>
              </a:rPr>
              <a:t>Y. -C. Wu, F. Yin, Z. Chen and C. -L. Liu, "Handwritten Chinese Text Recognition Using Separable Multi-Dimensional Recurrent Neural Network," 2017 14th IAPR International Conference on Document Analysis and Recognition (ICDAR), Kyoto, Japan, 2017, pp. 79-84, doi: 10.1109/ICDAR.2017.22.</a:t>
            </a:r>
            <a:endParaRPr sz="1797">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797">
              <a:solidFill>
                <a:srgbClr val="000000"/>
              </a:solidFill>
              <a:latin typeface="Times New Roman"/>
              <a:ea typeface="Times New Roman"/>
              <a:cs typeface="Times New Roman"/>
              <a:sym typeface="Times New Roman"/>
            </a:endParaRPr>
          </a:p>
          <a:p>
            <a:pPr indent="-299943" lvl="0" marL="457200" rtl="0" algn="just">
              <a:spcBef>
                <a:spcPts val="1200"/>
              </a:spcBef>
              <a:spcAft>
                <a:spcPts val="0"/>
              </a:spcAft>
              <a:buClr>
                <a:srgbClr val="000000"/>
              </a:buClr>
              <a:buSzPct val="100000"/>
              <a:buFont typeface="Times New Roman"/>
              <a:buAutoNum type="arabicPeriod"/>
            </a:pPr>
            <a:r>
              <a:rPr lang="en" sz="1797">
                <a:solidFill>
                  <a:srgbClr val="000000"/>
                </a:solidFill>
                <a:latin typeface="Times New Roman"/>
                <a:ea typeface="Times New Roman"/>
                <a:cs typeface="Times New Roman"/>
                <a:sym typeface="Times New Roman"/>
              </a:rPr>
              <a:t>R. R. Chowdhury, M. S. Hossain, R. ul Islam, K. Andersson and S. Hossain, "Bangla Handwritten Character Recognition using Convolutional Neural Network with Data Augmentation," 2019 Joint 8th International Conference on Informatics, Electronics &amp; Vision (ICIEV) and 2019 3rd International Conference on Imaging, Vision &amp; Pattern Recognition (icIVPR), Spokane, WA, USA, 2019, pp. 318-323, doi: 10.1109/ICIEV.2019.8858545</a:t>
            </a:r>
            <a:endParaRPr sz="1797">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97">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97">
              <a:solidFill>
                <a:srgbClr val="000000"/>
              </a:solidFill>
              <a:latin typeface="Times New Roman"/>
              <a:ea typeface="Times New Roman"/>
              <a:cs typeface="Times New Roman"/>
              <a:sym typeface="Times New Roman"/>
            </a:endParaRPr>
          </a:p>
          <a:p>
            <a:pPr indent="-299943" lvl="0" marL="457200" rtl="0" algn="just">
              <a:spcBef>
                <a:spcPts val="0"/>
              </a:spcBef>
              <a:spcAft>
                <a:spcPts val="0"/>
              </a:spcAft>
              <a:buClr>
                <a:srgbClr val="000000"/>
              </a:buClr>
              <a:buSzPct val="100000"/>
              <a:buFont typeface="Times New Roman"/>
              <a:buAutoNum type="arabicPeriod"/>
            </a:pPr>
            <a:r>
              <a:rPr lang="en" sz="1797">
                <a:solidFill>
                  <a:srgbClr val="000000"/>
                </a:solidFill>
                <a:latin typeface="Times New Roman"/>
                <a:ea typeface="Times New Roman"/>
                <a:cs typeface="Times New Roman"/>
                <a:sym typeface="Times New Roman"/>
              </a:rPr>
              <a:t>U. Pal and B. B. Chaudhuri, "OCR in Bangla: an Indo-Bangladeshi language," Proceedings of the 12th IAPR International Conference on Pattern Recognition, Vol. 3 - Conference C: Signal Processing (Cat. No.94CH3440-5), Jerusalem, Israel, 1994, pp. 269-273 vol.2, doi: 10.1109/ICPR.1994.576917.</a:t>
            </a:r>
            <a:endParaRPr sz="1797">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solidFill>
                <a:srgbClr val="000000"/>
              </a:solidFill>
              <a:latin typeface="Times New Roman"/>
              <a:ea typeface="Times New Roman"/>
              <a:cs typeface="Times New Roman"/>
              <a:sym typeface="Times New Roman"/>
            </a:endParaRPr>
          </a:p>
        </p:txBody>
      </p:sp>
      <p:sp>
        <p:nvSpPr>
          <p:cNvPr id="453" name="Google Shape;453;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65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Neural Network for OCR</a:t>
            </a:r>
            <a:endParaRPr/>
          </a:p>
        </p:txBody>
      </p:sp>
      <p:sp>
        <p:nvSpPr>
          <p:cNvPr id="293" name="Google Shape;293;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rgbClr val="000000"/>
              </a:buClr>
              <a:buSzPts val="1700"/>
              <a:buChar char="➔"/>
            </a:pPr>
            <a:r>
              <a:rPr lang="en" sz="1700">
                <a:solidFill>
                  <a:srgbClr val="000000"/>
                </a:solidFill>
              </a:rPr>
              <a:t>Pattern recognition and </a:t>
            </a:r>
            <a:r>
              <a:rPr lang="en" sz="1700">
                <a:solidFill>
                  <a:srgbClr val="000000"/>
                </a:solidFill>
              </a:rPr>
              <a:t>Adaptability</a:t>
            </a:r>
            <a:r>
              <a:rPr lang="en" sz="1700">
                <a:solidFill>
                  <a:srgbClr val="000000"/>
                </a:solidFill>
              </a:rPr>
              <a:t> of Neural Network</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Improves performance of OCR by the help of end to end learning</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lnSpc>
                <a:spcPct val="95000"/>
              </a:lnSpc>
              <a:spcBef>
                <a:spcPts val="1200"/>
              </a:spcBef>
              <a:spcAft>
                <a:spcPts val="0"/>
              </a:spcAft>
              <a:buClr>
                <a:srgbClr val="000000"/>
              </a:buClr>
              <a:buSzPts val="1700"/>
              <a:buChar char="➔"/>
            </a:pPr>
            <a:r>
              <a:rPr lang="en" sz="1717">
                <a:solidFill>
                  <a:srgbClr val="000000"/>
                </a:solidFill>
              </a:rPr>
              <a:t>Can Handle Complex Structures</a:t>
            </a:r>
            <a:endParaRPr sz="1700">
              <a:solidFill>
                <a:srgbClr val="000000"/>
              </a:solidFill>
            </a:endParaRPr>
          </a:p>
          <a:p>
            <a:pPr indent="0" lvl="0" marL="457200" rtl="0" algn="l">
              <a:spcBef>
                <a:spcPts val="1200"/>
              </a:spcBef>
              <a:spcAft>
                <a:spcPts val="1200"/>
              </a:spcAft>
              <a:buNone/>
            </a:pPr>
            <a:r>
              <a:t/>
            </a:r>
            <a:endParaRPr/>
          </a:p>
        </p:txBody>
      </p:sp>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300" name="Google Shape;300;p16"/>
          <p:cNvSpPr txBox="1"/>
          <p:nvPr>
            <p:ph idx="1" type="body"/>
          </p:nvPr>
        </p:nvSpPr>
        <p:spPr>
          <a:xfrm>
            <a:off x="1303800" y="1277675"/>
            <a:ext cx="7030500" cy="3459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In the digital educational system, Bangla OCR for handwritten text can easily have a major impact.</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Considering other languages, OCR for </a:t>
            </a:r>
            <a:r>
              <a:rPr lang="en" sz="1700">
                <a:solidFill>
                  <a:srgbClr val="000000"/>
                </a:solidFill>
              </a:rPr>
              <a:t>Bangla handwritten text is still in work</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As new models releases with much more improvement time to time, the reognization system can also be improved using these new models.</a:t>
            </a:r>
            <a:endParaRPr sz="1700">
              <a:solidFill>
                <a:srgbClr val="000000"/>
              </a:solidFill>
            </a:endParaRPr>
          </a:p>
        </p:txBody>
      </p:sp>
      <p:sp>
        <p:nvSpPr>
          <p:cNvPr id="301" name="Google Shape;301;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311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307" name="Google Shape;307;p17"/>
          <p:cNvSpPr txBox="1"/>
          <p:nvPr>
            <p:ph idx="1" type="body"/>
          </p:nvPr>
        </p:nvSpPr>
        <p:spPr>
          <a:xfrm>
            <a:off x="1303800" y="1225950"/>
            <a:ext cx="7587300" cy="3828900"/>
          </a:xfrm>
          <a:prstGeom prst="rect">
            <a:avLst/>
          </a:prstGeom>
        </p:spPr>
        <p:txBody>
          <a:bodyPr anchorCtr="0" anchor="t" bIns="91425" lIns="91425" spcFirstLastPara="1" rIns="91425" wrap="square" tIns="91425">
            <a:normAutofit fontScale="55000" lnSpcReduction="20000"/>
          </a:bodyPr>
          <a:lstStyle/>
          <a:p>
            <a:pPr indent="-297279" lvl="0" marL="457200" rtl="0" algn="l">
              <a:spcBef>
                <a:spcPts val="0"/>
              </a:spcBef>
              <a:spcAft>
                <a:spcPts val="0"/>
              </a:spcAft>
              <a:buClr>
                <a:srgbClr val="111111"/>
              </a:buClr>
              <a:buSzPct val="100000"/>
              <a:buAutoNum type="arabicPeriod"/>
            </a:pPr>
            <a:r>
              <a:rPr lang="en" sz="1966">
                <a:solidFill>
                  <a:srgbClr val="111111"/>
                </a:solidFill>
              </a:rPr>
              <a:t>The first paper proposes a novel approach, Separable Multi-Dimensional Long Short-Term Memory Recurrent Neural Network or SMDLSTM-RNN, for addressing challenges in handwritten Chinese text recognition. The method combines SMDLSTM-RNN with CNN modules, outperforming a Bidirectional LSTM-based model on diverse datasets. Experimental results on the ICDAR-2013 competition dataset show competitive accuracy, surpassing earlier LSTM-based techniques and rivaling state-of-the-art systems. The paper suggests addressing context overfitting for future improvements.</a:t>
            </a:r>
            <a:endParaRPr sz="1966">
              <a:solidFill>
                <a:srgbClr val="111111"/>
              </a:solidFill>
            </a:endParaRPr>
          </a:p>
          <a:p>
            <a:pPr indent="0" lvl="0" marL="457200" rtl="0" algn="l">
              <a:spcBef>
                <a:spcPts val="1200"/>
              </a:spcBef>
              <a:spcAft>
                <a:spcPts val="0"/>
              </a:spcAft>
              <a:buNone/>
            </a:pPr>
            <a:r>
              <a:t/>
            </a:r>
            <a:endParaRPr sz="1966">
              <a:solidFill>
                <a:srgbClr val="111111"/>
              </a:solidFill>
            </a:endParaRPr>
          </a:p>
          <a:p>
            <a:pPr indent="-297279" lvl="0" marL="457200" rtl="0" algn="l">
              <a:spcBef>
                <a:spcPts val="1200"/>
              </a:spcBef>
              <a:spcAft>
                <a:spcPts val="0"/>
              </a:spcAft>
              <a:buClr>
                <a:srgbClr val="111111"/>
              </a:buClr>
              <a:buSzPct val="100000"/>
              <a:buAutoNum type="arabicPeriod"/>
            </a:pPr>
            <a:r>
              <a:rPr lang="en" sz="1966">
                <a:solidFill>
                  <a:srgbClr val="111111"/>
                </a:solidFill>
              </a:rPr>
              <a:t>The 2nd paper introduces a CNN-based approach for recognizing Bangla handwritten characters using the BanglaLekha-Isolated dataset, emphasizing the scarcity of research in this area. The proposed model achieves significant accuracy, especially with data augmentation, showcasing its effectiveness and versatility across various datasets.</a:t>
            </a:r>
            <a:endParaRPr sz="1966">
              <a:solidFill>
                <a:srgbClr val="111111"/>
              </a:solidFill>
            </a:endParaRPr>
          </a:p>
          <a:p>
            <a:pPr indent="0" lvl="0" marL="457200" rtl="0" algn="l">
              <a:spcBef>
                <a:spcPts val="1200"/>
              </a:spcBef>
              <a:spcAft>
                <a:spcPts val="0"/>
              </a:spcAft>
              <a:buNone/>
            </a:pPr>
            <a:r>
              <a:t/>
            </a:r>
            <a:endParaRPr sz="1784">
              <a:solidFill>
                <a:srgbClr val="111111"/>
              </a:solidFill>
            </a:endParaRPr>
          </a:p>
          <a:p>
            <a:pPr indent="-297279" lvl="0" marL="457200" rtl="0" algn="l">
              <a:spcBef>
                <a:spcPts val="1200"/>
              </a:spcBef>
              <a:spcAft>
                <a:spcPts val="0"/>
              </a:spcAft>
              <a:buClr>
                <a:srgbClr val="111111"/>
              </a:buClr>
              <a:buSzPct val="100000"/>
              <a:buAutoNum type="arabicPeriod"/>
            </a:pPr>
            <a:r>
              <a:rPr lang="en" sz="1966">
                <a:solidFill>
                  <a:srgbClr val="111111"/>
                </a:solidFill>
              </a:rPr>
              <a:t>The paper introduces an OCR system for single-font Bangla documents, combining template and feature matching for character recognition without preprocessing. With a feature-based tree classifier, it achieves an accuracy of approximately 96%, making it a promising solution for Bangla script OCR applications, potentially aiding in text entry automation and assisting visually impaired individuals.</a:t>
            </a:r>
            <a:endParaRPr sz="1966">
              <a:solidFill>
                <a:srgbClr val="111111"/>
              </a:solidFill>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08" name="Google Shape;308;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990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14" name="Google Shape;314;p18"/>
          <p:cNvSpPr txBox="1"/>
          <p:nvPr>
            <p:ph idx="1" type="body"/>
          </p:nvPr>
        </p:nvSpPr>
        <p:spPr>
          <a:xfrm>
            <a:off x="1303800" y="1792875"/>
            <a:ext cx="7030500" cy="2541600"/>
          </a:xfrm>
          <a:prstGeom prst="rect">
            <a:avLst/>
          </a:prstGeom>
        </p:spPr>
        <p:txBody>
          <a:bodyPr anchorCtr="0" anchor="t" bIns="91425" lIns="91425" spcFirstLastPara="1" rIns="91425" wrap="square" tIns="91425">
            <a:normAutofit fontScale="92500" lnSpcReduction="10000"/>
          </a:bodyPr>
          <a:lstStyle/>
          <a:p>
            <a:pPr indent="-322580" lvl="0" marL="457200" rtl="0" algn="just">
              <a:spcBef>
                <a:spcPts val="0"/>
              </a:spcBef>
              <a:spcAft>
                <a:spcPts val="0"/>
              </a:spcAft>
              <a:buSzPct val="100000"/>
              <a:buChar char="➔"/>
            </a:pPr>
            <a:r>
              <a:rPr lang="en" sz="1600">
                <a:solidFill>
                  <a:srgbClr val="505050"/>
                </a:solidFill>
              </a:rPr>
              <a:t>A new benchmark image database of isolated handwritten Bangla characters with detailed usage and baseline. The dataset contains 80,403 hand-written images on 50 Bangla basic characters.</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322580" lvl="0" marL="457200" rtl="0" algn="just">
              <a:spcBef>
                <a:spcPts val="0"/>
              </a:spcBef>
              <a:spcAft>
                <a:spcPts val="0"/>
              </a:spcAft>
              <a:buSzPct val="100000"/>
              <a:buChar char="➔"/>
            </a:pPr>
            <a:r>
              <a:rPr lang="en" sz="1600">
                <a:solidFill>
                  <a:srgbClr val="505050"/>
                </a:solidFill>
              </a:rPr>
              <a:t>The dataset contains</a:t>
            </a:r>
            <a:r>
              <a:rPr lang="en" sz="1600">
                <a:solidFill>
                  <a:srgbClr val="505050"/>
                </a:solidFill>
              </a:rPr>
              <a:t> 249,911 hand-written images on 171 Bangla unique pattern shapes compound characters written by more than 2,000 unique writers from various institutes across Bangladesh.</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0" lvl="0" marL="457200" rtl="0" algn="just">
              <a:spcBef>
                <a:spcPts val="0"/>
              </a:spcBef>
              <a:spcAft>
                <a:spcPts val="0"/>
              </a:spcAft>
              <a:buNone/>
            </a:pPr>
            <a:r>
              <a:rPr b="1" i="1" lang="en" sz="1275">
                <a:solidFill>
                  <a:srgbClr val="505050"/>
                </a:solidFill>
              </a:rPr>
              <a:t>Hasan, Md Mahedi; Ibrahim, Mohammad; Abir, Mahathir Mohammad; Sayem, Muhammad; Abdullah, Sohaib (2019), “AIBangla”, Mendeley Data, V1, doi: 10.17632/hf2tt9kxkn.1</a:t>
            </a:r>
            <a:endParaRPr b="1" i="1" sz="1275">
              <a:solidFill>
                <a:srgbClr val="505050"/>
              </a:solidFill>
            </a:endParaRPr>
          </a:p>
        </p:txBody>
      </p:sp>
      <p:sp>
        <p:nvSpPr>
          <p:cNvPr id="315" name="Google Shape;31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1163850" y="213700"/>
            <a:ext cx="7030500" cy="6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321" name="Google Shape;321;p19"/>
          <p:cNvSpPr txBox="1"/>
          <p:nvPr>
            <p:ph idx="1" type="body"/>
          </p:nvPr>
        </p:nvSpPr>
        <p:spPr>
          <a:xfrm>
            <a:off x="1292125" y="951700"/>
            <a:ext cx="7030500" cy="136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000000"/>
                </a:solidFill>
              </a:rPr>
              <a:t>Data Collection and Organization</a:t>
            </a:r>
            <a:endParaRPr b="1">
              <a:solidFill>
                <a:srgbClr val="000000"/>
              </a:solidFill>
            </a:endParaRPr>
          </a:p>
          <a:p>
            <a:pPr indent="-311150" lvl="0" marL="457200" rtl="0" algn="l">
              <a:spcBef>
                <a:spcPts val="1200"/>
              </a:spcBef>
              <a:spcAft>
                <a:spcPts val="0"/>
              </a:spcAft>
              <a:buClr>
                <a:srgbClr val="000000"/>
              </a:buClr>
              <a:buSzPts val="1300"/>
              <a:buFont typeface="Nunito"/>
              <a:buChar char="●"/>
            </a:pPr>
            <a:r>
              <a:rPr lang="en">
                <a:solidFill>
                  <a:srgbClr val="000000"/>
                </a:solidFill>
              </a:rPr>
              <a:t>Collected images from the source path and organized them into a new dataset folder.</a:t>
            </a:r>
            <a:endParaRPr>
              <a:solidFill>
                <a:srgbClr val="000000"/>
              </a:solidFill>
            </a:endParaRPr>
          </a:p>
          <a:p>
            <a:pPr indent="-311150" lvl="0" marL="457200" rtl="0" algn="l">
              <a:spcBef>
                <a:spcPts val="0"/>
              </a:spcBef>
              <a:spcAft>
                <a:spcPts val="0"/>
              </a:spcAft>
              <a:buClr>
                <a:srgbClr val="000000"/>
              </a:buClr>
              <a:buSzPts val="1300"/>
              <a:buFont typeface="Nunito"/>
              <a:buChar char="●"/>
            </a:pPr>
            <a:r>
              <a:rPr lang="en">
                <a:solidFill>
                  <a:srgbClr val="000000"/>
                </a:solidFill>
              </a:rPr>
              <a:t>Created new folders for each category in the dataset.</a:t>
            </a:r>
            <a:endParaRPr>
              <a:solidFill>
                <a:srgbClr val="000000"/>
              </a:solidFill>
            </a:endParaRPr>
          </a:p>
          <a:p>
            <a:pPr indent="-311150" lvl="0" marL="457200" rtl="0" algn="l">
              <a:spcBef>
                <a:spcPts val="0"/>
              </a:spcBef>
              <a:spcAft>
                <a:spcPts val="0"/>
              </a:spcAft>
              <a:buClr>
                <a:srgbClr val="000000"/>
              </a:buClr>
              <a:buSzPts val="1300"/>
              <a:buFont typeface="Nunito"/>
              <a:buChar char="●"/>
            </a:pPr>
            <a:r>
              <a:rPr lang="en">
                <a:solidFill>
                  <a:srgbClr val="000000"/>
                </a:solidFill>
              </a:rPr>
              <a:t>Copied a subset of images from each category into the corresponding new folder.</a:t>
            </a:r>
            <a:endParaRPr>
              <a:solidFill>
                <a:srgbClr val="000000"/>
              </a:solidFill>
            </a:endParaRPr>
          </a:p>
          <a:p>
            <a:pPr indent="0" lvl="0" marL="0" rtl="0" algn="l">
              <a:spcBef>
                <a:spcPts val="1200"/>
              </a:spcBef>
              <a:spcAft>
                <a:spcPts val="1200"/>
              </a:spcAft>
              <a:buNone/>
            </a:pPr>
            <a:r>
              <a:t/>
            </a:r>
            <a:endParaRPr sz="1600"/>
          </a:p>
        </p:txBody>
      </p:sp>
      <p:sp>
        <p:nvSpPr>
          <p:cNvPr id="322" name="Google Shape;322;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19"/>
          <p:cNvPicPr preferRelativeResize="0"/>
          <p:nvPr/>
        </p:nvPicPr>
        <p:blipFill>
          <a:blip r:embed="rId3">
            <a:alphaModFix/>
          </a:blip>
          <a:stretch>
            <a:fillRect/>
          </a:stretch>
        </p:blipFill>
        <p:spPr>
          <a:xfrm>
            <a:off x="2084025" y="2374650"/>
            <a:ext cx="5190150" cy="257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7" name="Shape 327"/>
        <p:cNvGrpSpPr/>
        <p:nvPr/>
      </p:nvGrpSpPr>
      <p:grpSpPr>
        <a:xfrm>
          <a:off x="0" y="0"/>
          <a:ext cx="0" cy="0"/>
          <a:chOff x="0" y="0"/>
          <a:chExt cx="0" cy="0"/>
        </a:xfrm>
      </p:grpSpPr>
      <p:sp>
        <p:nvSpPr>
          <p:cNvPr id="328" name="Google Shape;328;p20"/>
          <p:cNvSpPr txBox="1"/>
          <p:nvPr>
            <p:ph type="title"/>
          </p:nvPr>
        </p:nvSpPr>
        <p:spPr>
          <a:xfrm>
            <a:off x="1163850" y="108725"/>
            <a:ext cx="7030500" cy="7731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b="0" lang="en" sz="1280">
                <a:solidFill>
                  <a:srgbClr val="111111"/>
                </a:solidFill>
                <a:latin typeface="Nunito"/>
                <a:ea typeface="Nunito"/>
                <a:cs typeface="Nunito"/>
                <a:sym typeface="Nunito"/>
              </a:rPr>
              <a:t>Calculated the total number of categories (folders) and images in the dataset. and displayed a few sample images from the dataset and their dimensions.</a:t>
            </a:r>
            <a:endParaRPr b="0" sz="1280">
              <a:solidFill>
                <a:srgbClr val="111111"/>
              </a:solidFill>
              <a:latin typeface="Nunito"/>
              <a:ea typeface="Nunito"/>
              <a:cs typeface="Nunito"/>
              <a:sym typeface="Nunito"/>
            </a:endParaRPr>
          </a:p>
          <a:p>
            <a:pPr indent="0" lvl="0" marL="0" rtl="0" algn="l">
              <a:spcBef>
                <a:spcPts val="0"/>
              </a:spcBef>
              <a:spcAft>
                <a:spcPts val="0"/>
              </a:spcAft>
              <a:buSzPts val="990"/>
              <a:buNone/>
            </a:pPr>
            <a:r>
              <a:t/>
            </a:r>
            <a:endParaRPr sz="2520"/>
          </a:p>
        </p:txBody>
      </p:sp>
      <p:sp>
        <p:nvSpPr>
          <p:cNvPr id="329" name="Google Shape;329;p20"/>
          <p:cNvSpPr txBox="1"/>
          <p:nvPr>
            <p:ph idx="1" type="body"/>
          </p:nvPr>
        </p:nvSpPr>
        <p:spPr>
          <a:xfrm>
            <a:off x="11708775" y="3645950"/>
            <a:ext cx="3203700" cy="100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900"/>
              </a:spcBef>
              <a:spcAft>
                <a:spcPts val="0"/>
              </a:spcAft>
              <a:buNone/>
            </a:pPr>
            <a:r>
              <a:t/>
            </a:r>
            <a:endParaRPr sz="1200">
              <a:solidFill>
                <a:srgbClr val="111111"/>
              </a:solidFill>
              <a:latin typeface="Roboto"/>
              <a:ea typeface="Roboto"/>
              <a:cs typeface="Roboto"/>
              <a:sym typeface="Roboto"/>
            </a:endParaRPr>
          </a:p>
          <a:p>
            <a:pPr indent="-287655" lvl="0" marL="457200" rtl="0" algn="l">
              <a:spcBef>
                <a:spcPts val="900"/>
              </a:spcBef>
              <a:spcAft>
                <a:spcPts val="0"/>
              </a:spcAft>
              <a:buClr>
                <a:srgbClr val="111111"/>
              </a:buClr>
              <a:buSzPct val="100000"/>
              <a:buFont typeface="Roboto"/>
              <a:buChar char="●"/>
            </a:pPr>
            <a:r>
              <a:rPr lang="en" sz="1200">
                <a:solidFill>
                  <a:srgbClr val="111111"/>
                </a:solidFill>
                <a:latin typeface="Roboto"/>
                <a:ea typeface="Roboto"/>
                <a:cs typeface="Roboto"/>
                <a:sym typeface="Roboto"/>
              </a:rPr>
              <a:t>Calculated the total number of categories (folders) and images in the dataset. and displayed a few sample images from the dataset and their dimensions.</a:t>
            </a:r>
            <a:endParaRPr/>
          </a:p>
        </p:txBody>
      </p:sp>
      <p:sp>
        <p:nvSpPr>
          <p:cNvPr id="330" name="Google Shape;330;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1" name="Google Shape;331;p20"/>
          <p:cNvPicPr preferRelativeResize="0"/>
          <p:nvPr/>
        </p:nvPicPr>
        <p:blipFill>
          <a:blip r:embed="rId3">
            <a:alphaModFix/>
          </a:blip>
          <a:stretch>
            <a:fillRect/>
          </a:stretch>
        </p:blipFill>
        <p:spPr>
          <a:xfrm>
            <a:off x="1222150" y="881825"/>
            <a:ext cx="6276200" cy="4128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5" name="Shape 335"/>
        <p:cNvGrpSpPr/>
        <p:nvPr/>
      </p:nvGrpSpPr>
      <p:grpSpPr>
        <a:xfrm>
          <a:off x="0" y="0"/>
          <a:ext cx="0" cy="0"/>
          <a:chOff x="0" y="0"/>
          <a:chExt cx="0" cy="0"/>
        </a:xfrm>
      </p:grpSpPr>
      <p:sp>
        <p:nvSpPr>
          <p:cNvPr id="336" name="Google Shape;336;p21"/>
          <p:cNvSpPr txBox="1"/>
          <p:nvPr>
            <p:ph type="title"/>
          </p:nvPr>
        </p:nvSpPr>
        <p:spPr>
          <a:xfrm>
            <a:off x="1132550" y="774050"/>
            <a:ext cx="77871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solidFill>
                  <a:srgbClr val="111111"/>
                </a:solidFill>
                <a:latin typeface="Nunito"/>
                <a:ea typeface="Nunito"/>
                <a:cs typeface="Nunito"/>
                <a:sym typeface="Nunito"/>
              </a:rPr>
              <a:t>Image Preprocessing</a:t>
            </a:r>
            <a:endParaRPr b="0" sz="2300">
              <a:solidFill>
                <a:srgbClr val="111111"/>
              </a:solidFill>
              <a:latin typeface="Nunito"/>
              <a:ea typeface="Nunito"/>
              <a:cs typeface="Nunito"/>
              <a:sym typeface="Nunito"/>
            </a:endParaRPr>
          </a:p>
          <a:p>
            <a:pPr indent="0" lvl="0" marL="0" rtl="0" algn="l">
              <a:spcBef>
                <a:spcPts val="0"/>
              </a:spcBef>
              <a:spcAft>
                <a:spcPts val="0"/>
              </a:spcAft>
              <a:buNone/>
            </a:pPr>
            <a:r>
              <a:t/>
            </a:r>
            <a:endParaRPr b="0" sz="1600">
              <a:latin typeface="Nunito"/>
              <a:ea typeface="Nunito"/>
              <a:cs typeface="Nunito"/>
              <a:sym typeface="Nunito"/>
            </a:endParaRPr>
          </a:p>
          <a:p>
            <a:pPr indent="-330200" lvl="0" marL="457200" rtl="0" algn="l">
              <a:spcBef>
                <a:spcPts val="0"/>
              </a:spcBef>
              <a:spcAft>
                <a:spcPts val="0"/>
              </a:spcAft>
              <a:buSzPts val="1600"/>
              <a:buFont typeface="Nunito"/>
              <a:buChar char="●"/>
            </a:pPr>
            <a:r>
              <a:rPr b="0" lang="en" sz="1600">
                <a:latin typeface="Nunito"/>
                <a:ea typeface="Nunito"/>
                <a:cs typeface="Nunito"/>
                <a:sym typeface="Nunito"/>
              </a:rPr>
              <a:t>Converted each image to grayscale and resized it to 64x64 pixels.</a:t>
            </a:r>
            <a:endParaRPr b="0" sz="1600">
              <a:latin typeface="Nunito"/>
              <a:ea typeface="Nunito"/>
              <a:cs typeface="Nunito"/>
              <a:sym typeface="Nunito"/>
            </a:endParaRPr>
          </a:p>
          <a:p>
            <a:pPr indent="0" lvl="0" marL="457200" rtl="0" algn="l">
              <a:spcBef>
                <a:spcPts val="0"/>
              </a:spcBef>
              <a:spcAft>
                <a:spcPts val="0"/>
              </a:spcAft>
              <a:buNone/>
            </a:pPr>
            <a:r>
              <a:rPr b="0" lang="en" sz="1600">
                <a:latin typeface="Nunito"/>
                <a:ea typeface="Nunito"/>
                <a:cs typeface="Nunito"/>
                <a:sym typeface="Nunito"/>
              </a:rPr>
              <a:t>Normalized pixel values to the range [0, 1] and flattened the image array.</a:t>
            </a:r>
            <a:endParaRPr b="0" sz="1600">
              <a:latin typeface="Nunito"/>
              <a:ea typeface="Nunito"/>
              <a:cs typeface="Nunito"/>
              <a:sym typeface="Nunito"/>
            </a:endParaRPr>
          </a:p>
          <a:p>
            <a:pPr indent="0" lvl="0" marL="457200" rtl="0" algn="l">
              <a:spcBef>
                <a:spcPts val="0"/>
              </a:spcBef>
              <a:spcAft>
                <a:spcPts val="0"/>
              </a:spcAft>
              <a:buNone/>
            </a:pPr>
            <a:r>
              <a:t/>
            </a:r>
            <a:endParaRPr b="0" sz="1600">
              <a:latin typeface="Nunito"/>
              <a:ea typeface="Nunito"/>
              <a:cs typeface="Nunito"/>
              <a:sym typeface="Nunito"/>
            </a:endParaRPr>
          </a:p>
          <a:p>
            <a:pPr indent="0" lvl="0" marL="457200" rtl="0" algn="l">
              <a:spcBef>
                <a:spcPts val="0"/>
              </a:spcBef>
              <a:spcAft>
                <a:spcPts val="0"/>
              </a:spcAft>
              <a:buNone/>
            </a:pPr>
            <a:r>
              <a:t/>
            </a:r>
            <a:endParaRPr b="0" sz="1600">
              <a:latin typeface="Nunito"/>
              <a:ea typeface="Nunito"/>
              <a:cs typeface="Nunito"/>
              <a:sym typeface="Nunito"/>
            </a:endParaRPr>
          </a:p>
          <a:p>
            <a:pPr indent="0" lvl="0" marL="0" rtl="0" algn="l">
              <a:spcBef>
                <a:spcPts val="0"/>
              </a:spcBef>
              <a:spcAft>
                <a:spcPts val="0"/>
              </a:spcAft>
              <a:buNone/>
            </a:pPr>
            <a:r>
              <a:rPr b="0" lang="en" sz="2300">
                <a:solidFill>
                  <a:srgbClr val="111111"/>
                </a:solidFill>
                <a:latin typeface="Nunito"/>
                <a:ea typeface="Nunito"/>
                <a:cs typeface="Nunito"/>
                <a:sym typeface="Nunito"/>
              </a:rPr>
              <a:t>Dataframe Creation and Storage</a:t>
            </a:r>
            <a:endParaRPr b="0" sz="2300">
              <a:solidFill>
                <a:srgbClr val="111111"/>
              </a:solidFill>
              <a:latin typeface="Nunito"/>
              <a:ea typeface="Nunito"/>
              <a:cs typeface="Nunito"/>
              <a:sym typeface="Nunito"/>
            </a:endParaRPr>
          </a:p>
          <a:p>
            <a:pPr indent="0" lvl="0" marL="457200" rtl="0" algn="l">
              <a:spcBef>
                <a:spcPts val="0"/>
              </a:spcBef>
              <a:spcAft>
                <a:spcPts val="0"/>
              </a:spcAft>
              <a:buNone/>
            </a:pPr>
            <a:r>
              <a:t/>
            </a:r>
            <a:endParaRPr b="0" sz="1600">
              <a:latin typeface="Nunito"/>
              <a:ea typeface="Nunito"/>
              <a:cs typeface="Nunito"/>
              <a:sym typeface="Nunito"/>
            </a:endParaRPr>
          </a:p>
          <a:p>
            <a:pPr indent="-330200" lvl="0" marL="457200" rtl="0" algn="l">
              <a:spcBef>
                <a:spcPts val="0"/>
              </a:spcBef>
              <a:spcAft>
                <a:spcPts val="0"/>
              </a:spcAft>
              <a:buSzPts val="1600"/>
              <a:buFont typeface="Nunito"/>
              <a:buChar char="●"/>
            </a:pPr>
            <a:r>
              <a:rPr b="0" lang="en" sz="1600">
                <a:latin typeface="Nunito"/>
                <a:ea typeface="Nunito"/>
                <a:cs typeface="Nunito"/>
                <a:sym typeface="Nunito"/>
              </a:rPr>
              <a:t>Created a dataframe where each row represents an image, and each column represents a pixel.</a:t>
            </a:r>
            <a:endParaRPr b="0" sz="1600">
              <a:latin typeface="Nunito"/>
              <a:ea typeface="Nunito"/>
              <a:cs typeface="Nunito"/>
              <a:sym typeface="Nunito"/>
            </a:endParaRPr>
          </a:p>
          <a:p>
            <a:pPr indent="-330200" lvl="0" marL="457200" rtl="0" algn="l">
              <a:spcBef>
                <a:spcPts val="0"/>
              </a:spcBef>
              <a:spcAft>
                <a:spcPts val="0"/>
              </a:spcAft>
              <a:buSzPts val="1600"/>
              <a:buFont typeface="Nunito"/>
              <a:buChar char="●"/>
            </a:pPr>
            <a:r>
              <a:rPr b="0" lang="en" sz="1600">
                <a:latin typeface="Nunito"/>
                <a:ea typeface="Nunito"/>
                <a:cs typeface="Nunito"/>
                <a:sym typeface="Nunito"/>
              </a:rPr>
              <a:t>Encoded the image labels (folder names) into numerical values.</a:t>
            </a:r>
            <a:endParaRPr b="0" sz="1600">
              <a:latin typeface="Nunito"/>
              <a:ea typeface="Nunito"/>
              <a:cs typeface="Nunito"/>
              <a:sym typeface="Nunito"/>
            </a:endParaRPr>
          </a:p>
          <a:p>
            <a:pPr indent="-330200" lvl="0" marL="457200" rtl="0" algn="l">
              <a:spcBef>
                <a:spcPts val="0"/>
              </a:spcBef>
              <a:spcAft>
                <a:spcPts val="0"/>
              </a:spcAft>
              <a:buSzPts val="1600"/>
              <a:buFont typeface="Nunito"/>
              <a:buChar char="●"/>
            </a:pPr>
            <a:r>
              <a:rPr b="0" lang="en" sz="1600">
                <a:latin typeface="Nunito"/>
                <a:ea typeface="Nunito"/>
                <a:cs typeface="Nunito"/>
                <a:sym typeface="Nunito"/>
              </a:rPr>
              <a:t>Stored the </a:t>
            </a:r>
            <a:r>
              <a:rPr b="0" lang="en" sz="1600">
                <a:latin typeface="Nunito"/>
                <a:ea typeface="Nunito"/>
                <a:cs typeface="Nunito"/>
                <a:sym typeface="Nunito"/>
              </a:rPr>
              <a:t>data frame</a:t>
            </a:r>
            <a:r>
              <a:rPr b="0" lang="en" sz="1600">
                <a:latin typeface="Nunito"/>
                <a:ea typeface="Nunito"/>
                <a:cs typeface="Nunito"/>
                <a:sym typeface="Nunito"/>
              </a:rPr>
              <a:t> into a CSV file for future use. This completes the data preprocessing stage.</a:t>
            </a:r>
            <a:endParaRPr b="0"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sp>
        <p:nvSpPr>
          <p:cNvPr id="337" name="Google Shape;337;p21"/>
          <p:cNvSpPr txBox="1"/>
          <p:nvPr>
            <p:ph idx="1" type="body"/>
          </p:nvPr>
        </p:nvSpPr>
        <p:spPr>
          <a:xfrm>
            <a:off x="12035350" y="3540975"/>
            <a:ext cx="2783700" cy="253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8" name="Google Shape;338;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