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29"/>
  </p:notesMasterIdLst>
  <p:sldIdLst>
    <p:sldId id="274" r:id="rId2"/>
    <p:sldId id="275" r:id="rId3"/>
    <p:sldId id="276" r:id="rId4"/>
    <p:sldId id="300" r:id="rId5"/>
    <p:sldId id="310" r:id="rId6"/>
    <p:sldId id="308" r:id="rId7"/>
    <p:sldId id="272" r:id="rId8"/>
    <p:sldId id="302" r:id="rId9"/>
    <p:sldId id="303" r:id="rId10"/>
    <p:sldId id="304" r:id="rId11"/>
    <p:sldId id="305" r:id="rId12"/>
    <p:sldId id="325" r:id="rId13"/>
    <p:sldId id="326" r:id="rId14"/>
    <p:sldId id="324" r:id="rId15"/>
    <p:sldId id="306" r:id="rId16"/>
    <p:sldId id="307" r:id="rId17"/>
    <p:sldId id="311" r:id="rId18"/>
    <p:sldId id="313" r:id="rId19"/>
    <p:sldId id="312" r:id="rId20"/>
    <p:sldId id="314" r:id="rId21"/>
    <p:sldId id="315" r:id="rId22"/>
    <p:sldId id="323" r:id="rId23"/>
    <p:sldId id="317" r:id="rId24"/>
    <p:sldId id="322" r:id="rId25"/>
    <p:sldId id="318" r:id="rId26"/>
    <p:sldId id="321" r:id="rId27"/>
    <p:sldId id="320" r:id="rId28"/>
  </p:sldIdLst>
  <p:sldSz cx="9144000" cy="5143500" type="screen16x9"/>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B4C"/>
    <a:srgbClr val="FFE4BD"/>
    <a:srgbClr val="FFE7BD"/>
    <a:srgbClr val="EAB05C"/>
    <a:srgbClr val="FF6DEA"/>
    <a:srgbClr val="DD87A6"/>
    <a:srgbClr val="BA2D1C"/>
    <a:srgbClr val="CB8E3D"/>
    <a:srgbClr val="FFF0D5"/>
    <a:srgbClr val="047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B3395-7FCB-F147-9BFF-AE345F062D81}" v="4" dt="2023-04-10T15:34:42.849"/>
    <p1510:client id="{30872E2A-A11A-8FF3-F684-FAB1EF78ADFB}" v="2" dt="2023-04-11T11:17:48.238"/>
    <p1510:client id="{56E6AB39-BFE4-9823-6720-2C458F104116}" v="1" dt="2023-04-10T17:22:38.614"/>
    <p1510:client id="{84105EEE-4754-C737-E38D-C3B528AAFFBE}" v="474" dt="2023-04-11T14:04:30.033"/>
    <p1510:client id="{B475272A-CE56-E26E-2520-77ABCF96A72D}" v="36" dt="2023-04-11T10:48:56.603"/>
    <p1510:client id="{F9EC81AE-6A91-C84B-9E3A-4B7957BE77B7}" v="2304" dt="2023-04-11T11:29:38.739"/>
    <p1510:client id="{FED692C5-F8BF-5D67-A2E4-61315E7900C5}" v="35" dt="2023-04-11T02:15:43.566"/>
    <p1510:client id="{FF968F2E-8EC6-8E42-1DB8-DD445E3DD4E5}" v="275" dt="2023-04-11T13:08:51.72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8"/>
    <p:restoredTop sz="78912"/>
  </p:normalViewPr>
  <p:slideViewPr>
    <p:cSldViewPr>
      <p:cViewPr varScale="1">
        <p:scale>
          <a:sx n="124" d="100"/>
          <a:sy n="124" d="100"/>
        </p:scale>
        <p:origin x="192" y="-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80397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7870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0578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9205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229556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51594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07972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SG"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16552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8DFFF-B97E-12C7-97AA-7D5A62FD8B71}"/>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a:t>单击此处编辑母版标题样式</a:t>
            </a:r>
            <a:endParaRPr kumimoji="1" lang="zh-SG" altLang="en-US"/>
          </a:p>
        </p:txBody>
      </p:sp>
      <p:sp>
        <p:nvSpPr>
          <p:cNvPr id="3" name="副标题 2">
            <a:extLst>
              <a:ext uri="{FF2B5EF4-FFF2-40B4-BE49-F238E27FC236}">
                <a16:creationId xmlns:a16="http://schemas.microsoft.com/office/drawing/2014/main" id="{FCE8E0C1-E25A-C4AD-1171-6C9EEC55A98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endParaRPr kumimoji="1" lang="zh-SG" altLang="en-US"/>
          </a:p>
        </p:txBody>
      </p:sp>
      <p:sp>
        <p:nvSpPr>
          <p:cNvPr id="4" name="日期占位符 3">
            <a:extLst>
              <a:ext uri="{FF2B5EF4-FFF2-40B4-BE49-F238E27FC236}">
                <a16:creationId xmlns:a16="http://schemas.microsoft.com/office/drawing/2014/main" id="{059A522E-126A-C964-2916-CDAB0B46F2F0}"/>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B3B03E78-4194-778C-24CC-43BD4C646B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B3532FB-3BA0-59EB-5C80-EF8F61764D7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9671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BE842-0897-DBE0-EF96-8E8E3BC46A90}"/>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5FEA6A0C-37DC-6F22-E932-3C855003CE2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0377F671-72A4-F56C-ADBC-F6542728269F}"/>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E963A108-1DFF-02E3-2EB8-A15D41B1DAF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FD4D38A-EE25-7634-AB6B-293B80421E05}"/>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116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0E86B8-D11D-9446-3501-0043457F1DA5}"/>
              </a:ext>
            </a:extLst>
          </p:cNvPr>
          <p:cNvSpPr>
            <a:spLocks noGrp="1"/>
          </p:cNvSpPr>
          <p:nvPr>
            <p:ph type="title" orient="vert"/>
          </p:nvPr>
        </p:nvSpPr>
        <p:spPr>
          <a:xfrm>
            <a:off x="6543675" y="273844"/>
            <a:ext cx="1971675" cy="4358879"/>
          </a:xfrm>
        </p:spPr>
        <p:txBody>
          <a:bodyPr vert="eaVert"/>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4BCBF38F-72EC-91FA-2E36-C474D99BA6B5}"/>
              </a:ext>
            </a:extLst>
          </p:cNvPr>
          <p:cNvSpPr>
            <a:spLocks noGrp="1"/>
          </p:cNvSpPr>
          <p:nvPr>
            <p:ph type="body" orient="vert" idx="1"/>
          </p:nvPr>
        </p:nvSpPr>
        <p:spPr>
          <a:xfrm>
            <a:off x="628650" y="273844"/>
            <a:ext cx="5800725" cy="435887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C56974F8-C460-6AA4-9FCD-4848C12E76E0}"/>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0FD843CE-6FBD-3C79-B017-290A5E1A219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A1088B-F6E1-05F5-E4ED-3E414D0E489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5745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37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09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id="{A3B4FAF4-0D8D-47C7-B20A-02B89BA96E60}"/>
              </a:ext>
            </a:extLst>
          </p:cNvPr>
          <p:cNvPicPr>
            <a:picLocks noChangeAspect="1"/>
          </p:cNvPicPr>
          <p:nvPr userDrawn="1"/>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grpSp>
        <p:nvGrpSpPr>
          <p:cNvPr id="51" name="组合 50">
            <a:extLst>
              <a:ext uri="{FF2B5EF4-FFF2-40B4-BE49-F238E27FC236}">
                <a16:creationId xmlns:a16="http://schemas.microsoft.com/office/drawing/2014/main" id="{6612AB9C-7CAC-448E-B17D-6C9AD7117109}"/>
              </a:ext>
            </a:extLst>
          </p:cNvPr>
          <p:cNvGrpSpPr/>
          <p:nvPr userDrawn="1"/>
        </p:nvGrpSpPr>
        <p:grpSpPr>
          <a:xfrm>
            <a:off x="-3114" y="5061204"/>
            <a:ext cx="2250773" cy="82296"/>
            <a:chOff x="0" y="0"/>
            <a:chExt cx="3001030" cy="109728"/>
          </a:xfrm>
        </p:grpSpPr>
        <p:sp>
          <p:nvSpPr>
            <p:cNvPr id="52" name="矩形 51">
              <a:extLst>
                <a:ext uri="{FF2B5EF4-FFF2-40B4-BE49-F238E27FC236}">
                  <a16:creationId xmlns:a16="http://schemas.microsoft.com/office/drawing/2014/main"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矩形 52">
              <a:extLst>
                <a:ext uri="{FF2B5EF4-FFF2-40B4-BE49-F238E27FC236}">
                  <a16:creationId xmlns:a16="http://schemas.microsoft.com/office/drawing/2014/main"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4" name="组合 53">
            <a:extLst>
              <a:ext uri="{FF2B5EF4-FFF2-40B4-BE49-F238E27FC236}">
                <a16:creationId xmlns:a16="http://schemas.microsoft.com/office/drawing/2014/main" id="{F6AFCBEE-9FA5-41E1-B3D5-27E412C6C402}"/>
              </a:ext>
            </a:extLst>
          </p:cNvPr>
          <p:cNvGrpSpPr/>
          <p:nvPr userDrawn="1"/>
        </p:nvGrpSpPr>
        <p:grpSpPr>
          <a:xfrm>
            <a:off x="4495318" y="5061204"/>
            <a:ext cx="2250773" cy="82296"/>
            <a:chOff x="0" y="0"/>
            <a:chExt cx="3001030" cy="109728"/>
          </a:xfrm>
        </p:grpSpPr>
        <p:sp>
          <p:nvSpPr>
            <p:cNvPr id="55" name="矩形 54">
              <a:extLst>
                <a:ext uri="{FF2B5EF4-FFF2-40B4-BE49-F238E27FC236}">
                  <a16:creationId xmlns:a16="http://schemas.microsoft.com/office/drawing/2014/main"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矩形 55">
              <a:extLst>
                <a:ext uri="{FF2B5EF4-FFF2-40B4-BE49-F238E27FC236}">
                  <a16:creationId xmlns:a16="http://schemas.microsoft.com/office/drawing/2014/main"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7" name="组合 56">
            <a:extLst>
              <a:ext uri="{FF2B5EF4-FFF2-40B4-BE49-F238E27FC236}">
                <a16:creationId xmlns:a16="http://schemas.microsoft.com/office/drawing/2014/main" id="{E269AE75-14CB-4307-A417-AE6F887A183E}"/>
              </a:ext>
            </a:extLst>
          </p:cNvPr>
          <p:cNvGrpSpPr/>
          <p:nvPr userDrawn="1"/>
        </p:nvGrpSpPr>
        <p:grpSpPr>
          <a:xfrm>
            <a:off x="2244546" y="5061204"/>
            <a:ext cx="2250773" cy="82296"/>
            <a:chOff x="0" y="0"/>
            <a:chExt cx="3001030" cy="109728"/>
          </a:xfrm>
        </p:grpSpPr>
        <p:sp>
          <p:nvSpPr>
            <p:cNvPr id="58" name="矩形 57">
              <a:extLst>
                <a:ext uri="{FF2B5EF4-FFF2-40B4-BE49-F238E27FC236}">
                  <a16:creationId xmlns:a16="http://schemas.microsoft.com/office/drawing/2014/main"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矩形 58">
              <a:extLst>
                <a:ext uri="{FF2B5EF4-FFF2-40B4-BE49-F238E27FC236}">
                  <a16:creationId xmlns:a16="http://schemas.microsoft.com/office/drawing/2014/main"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0" name="组合 59">
            <a:extLst>
              <a:ext uri="{FF2B5EF4-FFF2-40B4-BE49-F238E27FC236}">
                <a16:creationId xmlns:a16="http://schemas.microsoft.com/office/drawing/2014/main" id="{C89E93EA-8A1A-431A-A046-53A4AD3A0B57}"/>
              </a:ext>
            </a:extLst>
          </p:cNvPr>
          <p:cNvGrpSpPr/>
          <p:nvPr userDrawn="1"/>
        </p:nvGrpSpPr>
        <p:grpSpPr>
          <a:xfrm>
            <a:off x="6746091" y="5061204"/>
            <a:ext cx="2397909" cy="82296"/>
            <a:chOff x="0" y="0"/>
            <a:chExt cx="3001030" cy="109728"/>
          </a:xfrm>
        </p:grpSpPr>
        <p:sp>
          <p:nvSpPr>
            <p:cNvPr id="61" name="矩形 60">
              <a:extLst>
                <a:ext uri="{FF2B5EF4-FFF2-40B4-BE49-F238E27FC236}">
                  <a16:creationId xmlns:a16="http://schemas.microsoft.com/office/drawing/2014/main"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矩形 61">
              <a:extLst>
                <a:ext uri="{FF2B5EF4-FFF2-40B4-BE49-F238E27FC236}">
                  <a16:creationId xmlns:a16="http://schemas.microsoft.com/office/drawing/2014/main"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63" name="图片 62">
            <a:extLst>
              <a:ext uri="{FF2B5EF4-FFF2-40B4-BE49-F238E27FC236}">
                <a16:creationId xmlns:a16="http://schemas.microsoft.com/office/drawing/2014/main" id="{6BF270C6-BACE-48B2-8185-014E46D97E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713" y="-158173"/>
            <a:ext cx="2017835" cy="1134898"/>
          </a:xfrm>
          <a:prstGeom prst="rect">
            <a:avLst/>
          </a:prstGeom>
        </p:spPr>
      </p:pic>
      <p:cxnSp>
        <p:nvCxnSpPr>
          <p:cNvPr id="19" name="直接连接符 18">
            <a:extLst>
              <a:ext uri="{FF2B5EF4-FFF2-40B4-BE49-F238E27FC236}">
                <a16:creationId xmlns:a16="http://schemas.microsoft.com/office/drawing/2014/main" id="{F2A08996-C8C7-4D8E-B105-6056D189A400}"/>
              </a:ext>
            </a:extLst>
          </p:cNvPr>
          <p:cNvCxnSpPr/>
          <p:nvPr userDrawn="1"/>
        </p:nvCxnSpPr>
        <p:spPr bwMode="auto">
          <a:xfrm>
            <a:off x="858911" y="662721"/>
            <a:ext cx="7176795"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6140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9C985-D59C-5BEF-E6F6-A739F00CDC21}"/>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C43722B4-4F58-3BB9-8CE8-797C02C0BDF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129AFA1C-B141-2E70-4995-EF0897683884}"/>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BFCDF9F3-02F8-6938-F46E-2BCEA2864B6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6444D43-3556-6384-90DD-168E0F1DACF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986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8FF0D-0D07-8522-48CB-38066EAA7A35}"/>
              </a:ext>
            </a:extLst>
          </p:cNvPr>
          <p:cNvSpPr>
            <a:spLocks noGrp="1"/>
          </p:cNvSpPr>
          <p:nvPr>
            <p:ph type="title"/>
          </p:nvPr>
        </p:nvSpPr>
        <p:spPr>
          <a:xfrm>
            <a:off x="623888" y="1282304"/>
            <a:ext cx="7886700" cy="2139553"/>
          </a:xfrm>
        </p:spPr>
        <p:txBody>
          <a:bodyPr anchor="b"/>
          <a:lstStyle>
            <a:lvl1pPr>
              <a:defRPr sz="4500"/>
            </a:lvl1p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D937BA5E-484D-3647-AC4F-778940D4F0E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5233FE6-0E03-B3FD-D78D-7BD669CBC246}"/>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A44B46D2-8971-9CF8-CFC3-F356CAC4281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20C89EA-EA6E-C09B-689B-CFA6D9854A06}"/>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674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9B3B4-D5E4-85BD-897B-88C6666CF35B}"/>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7DC5044A-AF17-55BC-43F7-B971841F0199}"/>
              </a:ext>
            </a:extLst>
          </p:cNvPr>
          <p:cNvSpPr>
            <a:spLocks noGrp="1"/>
          </p:cNvSpPr>
          <p:nvPr>
            <p:ph sz="half" idx="1"/>
          </p:nvPr>
        </p:nvSpPr>
        <p:spPr>
          <a:xfrm>
            <a:off x="6286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内容占位符 3">
            <a:extLst>
              <a:ext uri="{FF2B5EF4-FFF2-40B4-BE49-F238E27FC236}">
                <a16:creationId xmlns:a16="http://schemas.microsoft.com/office/drawing/2014/main" id="{355140C3-3878-0FD7-15C2-CAE44F0ADE46}"/>
              </a:ext>
            </a:extLst>
          </p:cNvPr>
          <p:cNvSpPr>
            <a:spLocks noGrp="1"/>
          </p:cNvSpPr>
          <p:nvPr>
            <p:ph sz="half" idx="2"/>
          </p:nvPr>
        </p:nvSpPr>
        <p:spPr>
          <a:xfrm>
            <a:off x="46291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日期占位符 4">
            <a:extLst>
              <a:ext uri="{FF2B5EF4-FFF2-40B4-BE49-F238E27FC236}">
                <a16:creationId xmlns:a16="http://schemas.microsoft.com/office/drawing/2014/main" id="{26E11ED2-C0DD-CEE1-4716-A240FDD52253}"/>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6" name="页脚占位符 5">
            <a:extLst>
              <a:ext uri="{FF2B5EF4-FFF2-40B4-BE49-F238E27FC236}">
                <a16:creationId xmlns:a16="http://schemas.microsoft.com/office/drawing/2014/main" id="{C549CA2B-3899-BCC2-4E0A-F1E7F006F07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1B64148-1A35-D5E7-8B14-9E5A3970F37B}"/>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3014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29B91-7E26-FAFC-028A-6BA5F9FAFEDB}"/>
              </a:ext>
            </a:extLst>
          </p:cNvPr>
          <p:cNvSpPr>
            <a:spLocks noGrp="1"/>
          </p:cNvSpPr>
          <p:nvPr>
            <p:ph type="title"/>
          </p:nvPr>
        </p:nvSpPr>
        <p:spPr>
          <a:xfrm>
            <a:off x="629841" y="273844"/>
            <a:ext cx="7886700" cy="994172"/>
          </a:xfrm>
        </p:spPr>
        <p:txBody>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2CFA89DB-8E64-43E8-9235-C5872D24D91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0EF5B1-A9C6-2F53-0E4E-3003906A12A3}"/>
              </a:ext>
            </a:extLst>
          </p:cNvPr>
          <p:cNvSpPr>
            <a:spLocks noGrp="1"/>
          </p:cNvSpPr>
          <p:nvPr>
            <p:ph sz="half" idx="2"/>
          </p:nvPr>
        </p:nvSpPr>
        <p:spPr>
          <a:xfrm>
            <a:off x="629842" y="1878806"/>
            <a:ext cx="3868340"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文本占位符 4">
            <a:extLst>
              <a:ext uri="{FF2B5EF4-FFF2-40B4-BE49-F238E27FC236}">
                <a16:creationId xmlns:a16="http://schemas.microsoft.com/office/drawing/2014/main" id="{EE027D2F-D7B6-3D59-0F89-1FD3D7585C1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14B73C9-A29A-91A5-0FE6-F6C6D9367474}"/>
              </a:ext>
            </a:extLst>
          </p:cNvPr>
          <p:cNvSpPr>
            <a:spLocks noGrp="1"/>
          </p:cNvSpPr>
          <p:nvPr>
            <p:ph sz="quarter" idx="4"/>
          </p:nvPr>
        </p:nvSpPr>
        <p:spPr>
          <a:xfrm>
            <a:off x="4629150"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7" name="日期占位符 6">
            <a:extLst>
              <a:ext uri="{FF2B5EF4-FFF2-40B4-BE49-F238E27FC236}">
                <a16:creationId xmlns:a16="http://schemas.microsoft.com/office/drawing/2014/main" id="{5BCA3283-9A04-6FEB-6EBE-6518CFC766D4}"/>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8" name="页脚占位符 7">
            <a:extLst>
              <a:ext uri="{FF2B5EF4-FFF2-40B4-BE49-F238E27FC236}">
                <a16:creationId xmlns:a16="http://schemas.microsoft.com/office/drawing/2014/main" id="{254620AF-908C-D52F-6EA4-6DB18317E79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F462F788-C495-5F76-5494-14828A9C47CB}"/>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6834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3F40C-AA2C-FB4E-A864-2E72863C0C17}"/>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日期占位符 2">
            <a:extLst>
              <a:ext uri="{FF2B5EF4-FFF2-40B4-BE49-F238E27FC236}">
                <a16:creationId xmlns:a16="http://schemas.microsoft.com/office/drawing/2014/main" id="{D88C1266-E733-0A90-DEB3-800559E6063D}"/>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4" name="页脚占位符 3">
            <a:extLst>
              <a:ext uri="{FF2B5EF4-FFF2-40B4-BE49-F238E27FC236}">
                <a16:creationId xmlns:a16="http://schemas.microsoft.com/office/drawing/2014/main" id="{835DCE72-B263-0C72-4EC6-A5033D22622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6A6C525-83EA-969F-3A9C-D6B1DC4EC80B}"/>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348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B0C1EC-A48D-5A16-2AA2-832873DA6D79}"/>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3" name="页脚占位符 2">
            <a:extLst>
              <a:ext uri="{FF2B5EF4-FFF2-40B4-BE49-F238E27FC236}">
                <a16:creationId xmlns:a16="http://schemas.microsoft.com/office/drawing/2014/main" id="{20A8B0AD-FCDC-E997-6B53-57CCE62F229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9DC46371-11BB-1FF8-04AE-8C321429CF33}"/>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6565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F2300-259E-2407-35B2-AF1E4FD8F749}"/>
              </a:ext>
            </a:extLst>
          </p:cNvPr>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03515874-371D-F67C-00AC-7C7052A4CC8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文本占位符 3">
            <a:extLst>
              <a:ext uri="{FF2B5EF4-FFF2-40B4-BE49-F238E27FC236}">
                <a16:creationId xmlns:a16="http://schemas.microsoft.com/office/drawing/2014/main" id="{A890D960-3AA4-B460-B989-6D3E1F4DA21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40A7DE2-04F3-D2D2-C297-CC06DD87E0FF}"/>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6" name="页脚占位符 5">
            <a:extLst>
              <a:ext uri="{FF2B5EF4-FFF2-40B4-BE49-F238E27FC236}">
                <a16:creationId xmlns:a16="http://schemas.microsoft.com/office/drawing/2014/main" id="{983B1F30-3572-16DA-AB46-36EF593C23C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A27083A-0040-B3CB-4E39-AB885FA9AE8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416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98D99-5F62-92E1-C8F4-3744331A994E}"/>
              </a:ext>
            </a:extLst>
          </p:cNvPr>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endParaRPr kumimoji="1" lang="zh-SG" altLang="en-US"/>
          </a:p>
        </p:txBody>
      </p:sp>
      <p:sp>
        <p:nvSpPr>
          <p:cNvPr id="3" name="图片占位符 2">
            <a:extLst>
              <a:ext uri="{FF2B5EF4-FFF2-40B4-BE49-F238E27FC236}">
                <a16:creationId xmlns:a16="http://schemas.microsoft.com/office/drawing/2014/main" id="{1F52214D-F2FB-58CD-1346-2301E83FADF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SG" altLang="en-US"/>
          </a:p>
        </p:txBody>
      </p:sp>
      <p:sp>
        <p:nvSpPr>
          <p:cNvPr id="4" name="文本占位符 3">
            <a:extLst>
              <a:ext uri="{FF2B5EF4-FFF2-40B4-BE49-F238E27FC236}">
                <a16:creationId xmlns:a16="http://schemas.microsoft.com/office/drawing/2014/main" id="{4492D67F-9DCE-7CAB-FDFE-C4C910B3F0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053E762-7985-4852-FC97-A92226839045}"/>
              </a:ext>
            </a:extLst>
          </p:cNvPr>
          <p:cNvSpPr>
            <a:spLocks noGrp="1"/>
          </p:cNvSpPr>
          <p:nvPr>
            <p:ph type="dt" sz="half" idx="10"/>
          </p:nvPr>
        </p:nvSpPr>
        <p:spPr/>
        <p:txBody>
          <a:bodyPr/>
          <a:lstStyle/>
          <a:p>
            <a:fld id="{53074F12-AA26-4AC8-9962-C36BB8F32554}" type="datetimeFigureOut">
              <a:rPr lang="en-US" smtClean="0"/>
              <a:pPr/>
              <a:t>4/11/2023</a:t>
            </a:fld>
            <a:endParaRPr lang="en-US"/>
          </a:p>
        </p:txBody>
      </p:sp>
      <p:sp>
        <p:nvSpPr>
          <p:cNvPr id="6" name="页脚占位符 5">
            <a:extLst>
              <a:ext uri="{FF2B5EF4-FFF2-40B4-BE49-F238E27FC236}">
                <a16:creationId xmlns:a16="http://schemas.microsoft.com/office/drawing/2014/main" id="{270FE5AA-5F84-B268-A5BC-204CD3C5229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938993B-D20A-576F-9F4F-F9D3831B93F2}"/>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8679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CE5CC-E91D-1D58-1B00-B33E3643C6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0A66D86F-6102-E54B-2AC7-C1633EB7666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FA61C3E3-51DE-35CA-C251-8DB4E359771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4/11/2023</a:t>
            </a:fld>
            <a:endParaRPr lang="en-US"/>
          </a:p>
        </p:txBody>
      </p:sp>
      <p:sp>
        <p:nvSpPr>
          <p:cNvPr id="5" name="页脚占位符 4">
            <a:extLst>
              <a:ext uri="{FF2B5EF4-FFF2-40B4-BE49-F238E27FC236}">
                <a16:creationId xmlns:a16="http://schemas.microsoft.com/office/drawing/2014/main" id="{56C230C8-2C3B-67E7-C452-1FFA0B5D7BA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6D49A2D-8154-DA7F-8BF9-32D6D8BCEC8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BA10A1D-BF69-0424-9194-1F3D8D45341F}"/>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87699534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SG"/>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sv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shivamb/real-or-fake-fake-jobposting-prediction/code?datasetId=533871&amp;sortBy=voteCount" TargetMode="External"/><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7" name="图片 6">
            <a:extLst>
              <a:ext uri="{FF2B5EF4-FFF2-40B4-BE49-F238E27FC236}">
                <a16:creationId xmlns:a16="http://schemas.microsoft.com/office/drawing/2014/main"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4019549" y="326649"/>
            <a:ext cx="1104900" cy="1259495"/>
          </a:xfrm>
          <a:prstGeom prst="rect">
            <a:avLst/>
          </a:prstGeom>
        </p:spPr>
      </p:pic>
      <p:grpSp>
        <p:nvGrpSpPr>
          <p:cNvPr id="2" name="组合 1">
            <a:extLst>
              <a:ext uri="{FF2B5EF4-FFF2-40B4-BE49-F238E27FC236}">
                <a16:creationId xmlns:a16="http://schemas.microsoft.com/office/drawing/2014/main" id="{FE2DE64C-4B43-49F1-9FF0-6AF4CB3B4DDA}"/>
              </a:ext>
            </a:extLst>
          </p:cNvPr>
          <p:cNvGrpSpPr/>
          <p:nvPr/>
        </p:nvGrpSpPr>
        <p:grpSpPr>
          <a:xfrm>
            <a:off x="-1" y="2845672"/>
            <a:ext cx="9146983" cy="53798"/>
            <a:chOff x="-1" y="3794229"/>
            <a:chExt cx="12195977" cy="71730"/>
          </a:xfrm>
        </p:grpSpPr>
        <p:sp>
          <p:nvSpPr>
            <p:cNvPr id="9" name="矩形 8">
              <a:extLst>
                <a:ext uri="{FF2B5EF4-FFF2-40B4-BE49-F238E27FC236}">
                  <a16:creationId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0" name="矩形 9">
              <a:extLst>
                <a:ext uri="{FF2B5EF4-FFF2-40B4-BE49-F238E27FC236}">
                  <a16:creationId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6" name="矩形 25">
              <a:extLst>
                <a:ext uri="{FF2B5EF4-FFF2-40B4-BE49-F238E27FC236}">
                  <a16:creationId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7" name="矩形 26">
              <a:extLst>
                <a:ext uri="{FF2B5EF4-FFF2-40B4-BE49-F238E27FC236}">
                  <a16:creationId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8" name="矩形 27">
              <a:extLst>
                <a:ext uri="{FF2B5EF4-FFF2-40B4-BE49-F238E27FC236}">
                  <a16:creationId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9" name="矩形 28">
              <a:extLst>
                <a:ext uri="{FF2B5EF4-FFF2-40B4-BE49-F238E27FC236}">
                  <a16:creationId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0" name="矩形 29">
              <a:extLst>
                <a:ext uri="{FF2B5EF4-FFF2-40B4-BE49-F238E27FC236}">
                  <a16:creationId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1" name="矩形 30">
              <a:extLst>
                <a:ext uri="{FF2B5EF4-FFF2-40B4-BE49-F238E27FC236}">
                  <a16:creationId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3" name="文本框 2">
            <a:extLst>
              <a:ext uri="{FF2B5EF4-FFF2-40B4-BE49-F238E27FC236}">
                <a16:creationId xmlns:a16="http://schemas.microsoft.com/office/drawing/2014/main" id="{F1DA520A-0A65-C96B-D9DD-E9F59BC58E73}"/>
              </a:ext>
            </a:extLst>
          </p:cNvPr>
          <p:cNvSpPr txBox="1"/>
          <p:nvPr/>
        </p:nvSpPr>
        <p:spPr>
          <a:xfrm>
            <a:off x="1354126" y="1653635"/>
            <a:ext cx="6811402" cy="1200329"/>
          </a:xfrm>
          <a:prstGeom prst="rect">
            <a:avLst/>
          </a:prstGeom>
          <a:noFill/>
        </p:spPr>
        <p:txBody>
          <a:bodyPr wrap="square" rtlCol="0">
            <a:spAutoFit/>
          </a:bodyPr>
          <a:lstStyle/>
          <a:p>
            <a:r>
              <a:rPr lang="en-US" altLang="zh-SG" sz="3600" b="1" dirty="0"/>
              <a:t>Comparing LSTM </a:t>
            </a:r>
            <a:r>
              <a:rPr lang="en-US" altLang="zh-CN" sz="3600" b="1" dirty="0"/>
              <a:t>&amp;</a:t>
            </a:r>
            <a:r>
              <a:rPr lang="en-US" altLang="zh-SG" sz="3600" b="1" dirty="0"/>
              <a:t> CNN Models for Fake Job Information Detection</a:t>
            </a:r>
            <a:endParaRPr lang="zh-CN" altLang="en-US" sz="3600" b="1" dirty="0">
              <a:solidFill>
                <a:srgbClr val="484848"/>
              </a:solidFill>
              <a:cs typeface="+mn-ea"/>
              <a:sym typeface="+mn-lt"/>
            </a:endParaRPr>
          </a:p>
        </p:txBody>
      </p:sp>
      <p:sp>
        <p:nvSpPr>
          <p:cNvPr id="5" name="文本框 4">
            <a:extLst>
              <a:ext uri="{FF2B5EF4-FFF2-40B4-BE49-F238E27FC236}">
                <a16:creationId xmlns:a16="http://schemas.microsoft.com/office/drawing/2014/main" id="{C72225F2-28B7-EF5B-B23B-0679E6F925BC}"/>
              </a:ext>
            </a:extLst>
          </p:cNvPr>
          <p:cNvSpPr txBox="1"/>
          <p:nvPr/>
        </p:nvSpPr>
        <p:spPr>
          <a:xfrm>
            <a:off x="3409983" y="3034452"/>
            <a:ext cx="2910397" cy="415498"/>
          </a:xfrm>
          <a:prstGeom prst="rect">
            <a:avLst/>
          </a:prstGeom>
          <a:noFill/>
        </p:spPr>
        <p:txBody>
          <a:bodyPr wrap="square" rtlCol="0">
            <a:spAutoFit/>
          </a:bodyPr>
          <a:lstStyle/>
          <a:p>
            <a:r>
              <a:rPr lang="en-US" altLang="zh-CN" sz="2100" b="1" dirty="0">
                <a:solidFill>
                  <a:srgbClr val="484848"/>
                </a:solidFill>
                <a:cs typeface="+mn-ea"/>
                <a:sym typeface="+mn-lt"/>
              </a:rPr>
              <a:t>Team</a:t>
            </a:r>
            <a:r>
              <a:rPr lang="zh-CN" altLang="en-US" sz="2100" b="1" dirty="0">
                <a:solidFill>
                  <a:srgbClr val="484848"/>
                </a:solidFill>
                <a:cs typeface="+mn-ea"/>
                <a:sym typeface="+mn-lt"/>
              </a:rPr>
              <a:t> </a:t>
            </a:r>
            <a:r>
              <a:rPr lang="en-US" altLang="zh-CN" sz="2100" b="1" dirty="0">
                <a:solidFill>
                  <a:srgbClr val="484848"/>
                </a:solidFill>
                <a:cs typeface="+mn-ea"/>
                <a:sym typeface="+mn-lt"/>
              </a:rPr>
              <a:t>members</a:t>
            </a:r>
            <a:endParaRPr lang="zh-CN" altLang="en-US" sz="2100" b="1" dirty="0">
              <a:solidFill>
                <a:srgbClr val="484848"/>
              </a:solidFill>
              <a:cs typeface="+mn-ea"/>
              <a:sym typeface="+mn-lt"/>
            </a:endParaRPr>
          </a:p>
        </p:txBody>
      </p:sp>
      <p:grpSp>
        <p:nvGrpSpPr>
          <p:cNvPr id="13" name="组合 12">
            <a:extLst>
              <a:ext uri="{FF2B5EF4-FFF2-40B4-BE49-F238E27FC236}">
                <a16:creationId xmlns:a16="http://schemas.microsoft.com/office/drawing/2014/main" id="{A68C7235-6270-2874-36D7-ADE2D1C8747E}"/>
              </a:ext>
            </a:extLst>
          </p:cNvPr>
          <p:cNvGrpSpPr/>
          <p:nvPr/>
        </p:nvGrpSpPr>
        <p:grpSpPr>
          <a:xfrm>
            <a:off x="2850293" y="3457234"/>
            <a:ext cx="3443411" cy="1295868"/>
            <a:chOff x="2817346" y="3457234"/>
            <a:chExt cx="3443411" cy="1295868"/>
          </a:xfrm>
        </p:grpSpPr>
        <p:pic>
          <p:nvPicPr>
            <p:cNvPr id="6" name="图片 5">
              <a:extLst>
                <a:ext uri="{FF2B5EF4-FFF2-40B4-BE49-F238E27FC236}">
                  <a16:creationId xmlns:a16="http://schemas.microsoft.com/office/drawing/2014/main" id="{1B082294-C98B-8E04-E500-60EFFA9E71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7346" y="3584932"/>
              <a:ext cx="576943" cy="324492"/>
            </a:xfrm>
            <a:prstGeom prst="rect">
              <a:avLst/>
            </a:prstGeom>
          </p:spPr>
        </p:pic>
        <p:pic>
          <p:nvPicPr>
            <p:cNvPr id="8" name="图片 7">
              <a:extLst>
                <a:ext uri="{FF2B5EF4-FFF2-40B4-BE49-F238E27FC236}">
                  <a16:creationId xmlns:a16="http://schemas.microsoft.com/office/drawing/2014/main" id="{61AB5FF6-2A63-39CE-9ABF-D5D681C273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6236" y="4420637"/>
              <a:ext cx="576943" cy="324492"/>
            </a:xfrm>
            <a:prstGeom prst="rect">
              <a:avLst/>
            </a:prstGeom>
          </p:spPr>
        </p:pic>
        <p:pic>
          <p:nvPicPr>
            <p:cNvPr id="11" name="图片 10">
              <a:extLst>
                <a:ext uri="{FF2B5EF4-FFF2-40B4-BE49-F238E27FC236}">
                  <a16:creationId xmlns:a16="http://schemas.microsoft.com/office/drawing/2014/main" id="{547CDFD6-A2F7-C915-C812-8F7E53508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0048" y="4015306"/>
              <a:ext cx="576943" cy="324492"/>
            </a:xfrm>
            <a:prstGeom prst="rect">
              <a:avLst/>
            </a:prstGeom>
          </p:spPr>
        </p:pic>
        <p:sp>
          <p:nvSpPr>
            <p:cNvPr id="12" name="文本框 11">
              <a:extLst>
                <a:ext uri="{FF2B5EF4-FFF2-40B4-BE49-F238E27FC236}">
                  <a16:creationId xmlns:a16="http://schemas.microsoft.com/office/drawing/2014/main" id="{E7A8F94E-4190-22CF-BF2F-79087BF51248}"/>
                </a:ext>
              </a:extLst>
            </p:cNvPr>
            <p:cNvSpPr txBox="1"/>
            <p:nvPr/>
          </p:nvSpPr>
          <p:spPr>
            <a:xfrm>
              <a:off x="3350360" y="3457234"/>
              <a:ext cx="2910397" cy="1295868"/>
            </a:xfrm>
            <a:prstGeom prst="rect">
              <a:avLst/>
            </a:prstGeom>
            <a:noFill/>
          </p:spPr>
          <p:txBody>
            <a:bodyPr wrap="square">
              <a:spAutoFit/>
            </a:bodyPr>
            <a:lstStyle/>
            <a:p>
              <a:pPr>
                <a:lnSpc>
                  <a:spcPct val="150000"/>
                </a:lnSpc>
              </a:pPr>
              <a:r>
                <a:rPr lang="en-US" altLang="zh-SG" dirty="0"/>
                <a:t>Ingyin </a:t>
              </a:r>
              <a:r>
                <a:rPr lang="en-US" altLang="zh-SG" dirty="0" err="1"/>
                <a:t>Khine</a:t>
              </a:r>
              <a:r>
                <a:rPr lang="en-US" altLang="zh-SG" dirty="0"/>
                <a:t> (G2203677C)</a:t>
              </a:r>
            </a:p>
            <a:p>
              <a:pPr>
                <a:lnSpc>
                  <a:spcPct val="150000"/>
                </a:lnSpc>
              </a:pPr>
              <a:r>
                <a:rPr lang="en-US" altLang="zh-SG" dirty="0">
                  <a:cs typeface="Calibri"/>
                </a:rPr>
                <a:t>Mao </a:t>
              </a:r>
              <a:r>
                <a:rPr lang="en-US" altLang="zh-SG" dirty="0" err="1">
                  <a:cs typeface="Calibri"/>
                </a:rPr>
                <a:t>Zunjie</a:t>
              </a:r>
              <a:r>
                <a:rPr lang="en-US" altLang="zh-SG" dirty="0">
                  <a:cs typeface="Calibri"/>
                </a:rPr>
                <a:t> (G2203665L) Zhang Yitian (G2203654E)</a:t>
              </a:r>
            </a:p>
          </p:txBody>
        </p:sp>
      </p:grpSp>
    </p:spTree>
    <p:extLst>
      <p:ext uri="{BB962C8B-B14F-4D97-AF65-F5344CB8AC3E}">
        <p14:creationId xmlns:p14="http://schemas.microsoft.com/office/powerpoint/2010/main" val="135394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grpSp>
        <p:nvGrpSpPr>
          <p:cNvPr id="36" name="Group 12">
            <a:extLst>
              <a:ext uri="{FF2B5EF4-FFF2-40B4-BE49-F238E27FC236}">
                <a16:creationId xmlns:a16="http://schemas.microsoft.com/office/drawing/2014/main" id="{79E68F61-FBF1-EE5F-8E8E-9EA6D16C1575}"/>
              </a:ext>
            </a:extLst>
          </p:cNvPr>
          <p:cNvGrpSpPr/>
          <p:nvPr/>
        </p:nvGrpSpPr>
        <p:grpSpPr>
          <a:xfrm>
            <a:off x="223774" y="1389864"/>
            <a:ext cx="3946810" cy="2992772"/>
            <a:chOff x="485775" y="1"/>
            <a:chExt cx="3609975" cy="2242189"/>
          </a:xfrm>
        </p:grpSpPr>
        <p:pic>
          <p:nvPicPr>
            <p:cNvPr id="37" name="Picture 13">
              <a:extLst>
                <a:ext uri="{FF2B5EF4-FFF2-40B4-BE49-F238E27FC236}">
                  <a16:creationId xmlns:a16="http://schemas.microsoft.com/office/drawing/2014/main" id="{F88159C6-E856-38D7-8A46-55FC89BFB2AD}"/>
                </a:ext>
              </a:extLst>
            </p:cNvPr>
            <p:cNvPicPr>
              <a:picLocks noChangeAspect="1"/>
            </p:cNvPicPr>
            <p:nvPr/>
          </p:nvPicPr>
          <p:blipFill rotWithShape="1">
            <a:blip r:embed="rId2">
              <a:extLst>
                <a:ext uri="{28A0092B-C50C-407E-A947-70E740481C1C}">
                  <a14:useLocalDpi xmlns:a14="http://schemas.microsoft.com/office/drawing/2010/main" val="0"/>
                </a:ext>
              </a:extLst>
            </a:blip>
            <a:srcRect l="16702" t="40680" r="20913" b="24805"/>
            <a:stretch/>
          </p:blipFill>
          <p:spPr bwMode="auto">
            <a:xfrm>
              <a:off x="542925" y="1"/>
              <a:ext cx="3552825" cy="1104590"/>
            </a:xfrm>
            <a:prstGeom prst="rect">
              <a:avLst/>
            </a:prstGeom>
            <a:ln>
              <a:noFill/>
            </a:ln>
            <a:extLst>
              <a:ext uri="{53640926-AAD7-44D8-BBD7-CCE9431645EC}">
                <a14:shadowObscured xmlns:a14="http://schemas.microsoft.com/office/drawing/2010/main"/>
              </a:ext>
            </a:extLst>
          </p:spPr>
        </p:pic>
        <p:pic>
          <p:nvPicPr>
            <p:cNvPr id="38" name="Picture 14">
              <a:extLst>
                <a:ext uri="{FF2B5EF4-FFF2-40B4-BE49-F238E27FC236}">
                  <a16:creationId xmlns:a16="http://schemas.microsoft.com/office/drawing/2014/main" id="{75190FA9-B379-E2D9-4BAA-9CD0D9A15D97}"/>
                </a:ext>
              </a:extLst>
            </p:cNvPr>
            <p:cNvPicPr>
              <a:picLocks noChangeAspect="1"/>
            </p:cNvPicPr>
            <p:nvPr/>
          </p:nvPicPr>
          <p:blipFill rotWithShape="1">
            <a:blip r:embed="rId3">
              <a:extLst>
                <a:ext uri="{28A0092B-C50C-407E-A947-70E740481C1C}">
                  <a14:useLocalDpi xmlns:a14="http://schemas.microsoft.com/office/drawing/2010/main" val="0"/>
                </a:ext>
              </a:extLst>
            </a:blip>
            <a:srcRect l="16285" t="44418" r="20515" b="20161"/>
            <a:stretch/>
          </p:blipFill>
          <p:spPr bwMode="auto">
            <a:xfrm>
              <a:off x="485775" y="1104590"/>
              <a:ext cx="3609975" cy="1137600"/>
            </a:xfrm>
            <a:prstGeom prst="rect">
              <a:avLst/>
            </a:prstGeom>
            <a:ln>
              <a:noFill/>
            </a:ln>
            <a:extLst>
              <a:ext uri="{53640926-AAD7-44D8-BBD7-CCE9431645EC}">
                <a14:shadowObscured xmlns:a14="http://schemas.microsoft.com/office/drawing/2010/main"/>
              </a:ext>
            </a:extLst>
          </p:spPr>
        </p:pic>
      </p:grpSp>
      <p:grpSp>
        <p:nvGrpSpPr>
          <p:cNvPr id="39" name="Group 1">
            <a:extLst>
              <a:ext uri="{FF2B5EF4-FFF2-40B4-BE49-F238E27FC236}">
                <a16:creationId xmlns:a16="http://schemas.microsoft.com/office/drawing/2014/main" id="{D03744D7-CE9C-4A84-D842-C6CDEF38B531}"/>
              </a:ext>
            </a:extLst>
          </p:cNvPr>
          <p:cNvGrpSpPr/>
          <p:nvPr/>
        </p:nvGrpSpPr>
        <p:grpSpPr>
          <a:xfrm>
            <a:off x="4957002" y="1389864"/>
            <a:ext cx="3884326" cy="2992772"/>
            <a:chOff x="485711" y="2237747"/>
            <a:chExt cx="3609497" cy="2282184"/>
          </a:xfrm>
        </p:grpSpPr>
        <p:pic>
          <p:nvPicPr>
            <p:cNvPr id="40" name="Picture 4">
              <a:extLst>
                <a:ext uri="{FF2B5EF4-FFF2-40B4-BE49-F238E27FC236}">
                  <a16:creationId xmlns:a16="http://schemas.microsoft.com/office/drawing/2014/main" id="{89BF85C8-2B89-4DED-6B47-9797CEECBC31}"/>
                </a:ext>
              </a:extLst>
            </p:cNvPr>
            <p:cNvPicPr>
              <a:picLocks noChangeAspect="1"/>
            </p:cNvPicPr>
            <p:nvPr/>
          </p:nvPicPr>
          <p:blipFill rotWithShape="1">
            <a:blip r:embed="rId4">
              <a:extLst>
                <a:ext uri="{28A0092B-C50C-407E-A947-70E740481C1C}">
                  <a14:useLocalDpi xmlns:a14="http://schemas.microsoft.com/office/drawing/2010/main" val="0"/>
                </a:ext>
              </a:extLst>
            </a:blip>
            <a:srcRect l="16153" t="47633" r="20838" b="16513"/>
            <a:stretch/>
          </p:blipFill>
          <p:spPr bwMode="auto">
            <a:xfrm>
              <a:off x="485711" y="2237747"/>
              <a:ext cx="3609497" cy="1154741"/>
            </a:xfrm>
            <a:prstGeom prst="rect">
              <a:avLst/>
            </a:prstGeom>
            <a:ln>
              <a:noFill/>
            </a:ln>
            <a:extLst>
              <a:ext uri="{53640926-AAD7-44D8-BBD7-CCE9431645EC}">
                <a14:shadowObscured xmlns:a14="http://schemas.microsoft.com/office/drawing/2010/main"/>
              </a:ext>
            </a:extLst>
          </p:spPr>
        </p:pic>
        <p:pic>
          <p:nvPicPr>
            <p:cNvPr id="41" name="Picture 10">
              <a:extLst>
                <a:ext uri="{FF2B5EF4-FFF2-40B4-BE49-F238E27FC236}">
                  <a16:creationId xmlns:a16="http://schemas.microsoft.com/office/drawing/2014/main" id="{6C980B09-481A-1CBD-355D-21923C379888}"/>
                </a:ext>
              </a:extLst>
            </p:cNvPr>
            <p:cNvPicPr>
              <a:picLocks noChangeAspect="1"/>
            </p:cNvPicPr>
            <p:nvPr/>
          </p:nvPicPr>
          <p:blipFill rotWithShape="1">
            <a:blip r:embed="rId5">
              <a:extLst>
                <a:ext uri="{28A0092B-C50C-407E-A947-70E740481C1C}">
                  <a14:useLocalDpi xmlns:a14="http://schemas.microsoft.com/office/drawing/2010/main" val="0"/>
                </a:ext>
              </a:extLst>
            </a:blip>
            <a:srcRect l="16632" t="42279" r="20887" b="22653"/>
            <a:stretch/>
          </p:blipFill>
          <p:spPr bwMode="auto">
            <a:xfrm>
              <a:off x="514350" y="3390424"/>
              <a:ext cx="3580858" cy="1129507"/>
            </a:xfrm>
            <a:prstGeom prst="rect">
              <a:avLst/>
            </a:prstGeom>
            <a:ln>
              <a:noFill/>
            </a:ln>
            <a:extLst>
              <a:ext uri="{53640926-AAD7-44D8-BBD7-CCE9431645EC}">
                <a14:shadowObscured xmlns:a14="http://schemas.microsoft.com/office/drawing/2010/main"/>
              </a:ext>
            </a:extLst>
          </p:spPr>
        </p:pic>
      </p:grpSp>
      <p:cxnSp>
        <p:nvCxnSpPr>
          <p:cNvPr id="43" name="直接箭头连接符 1">
            <a:extLst>
              <a:ext uri="{FF2B5EF4-FFF2-40B4-BE49-F238E27FC236}">
                <a16:creationId xmlns:a16="http://schemas.microsoft.com/office/drawing/2014/main" id="{35F09F4F-DC0A-BD84-FEB2-121C0BB2BE48}"/>
              </a:ext>
            </a:extLst>
          </p:cNvPr>
          <p:cNvCxnSpPr>
            <a:cxnSpLocks/>
          </p:cNvCxnSpPr>
          <p:nvPr/>
        </p:nvCxnSpPr>
        <p:spPr>
          <a:xfrm>
            <a:off x="4572000" y="1546591"/>
            <a:ext cx="0" cy="2992772"/>
          </a:xfrm>
          <a:prstGeom prst="straightConnector1">
            <a:avLst/>
          </a:prstGeom>
          <a:ln w="15875">
            <a:solidFill>
              <a:schemeClr val="tx1">
                <a:lumMod val="85000"/>
                <a:lumOff val="15000"/>
                <a:alpha val="7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CB19DEF8-EB7B-F1D2-FD29-AD094F6F5CDF}"/>
              </a:ext>
            </a:extLst>
          </p:cNvPr>
          <p:cNvSpPr/>
          <p:nvPr/>
        </p:nvSpPr>
        <p:spPr>
          <a:xfrm>
            <a:off x="4471027" y="1989060"/>
            <a:ext cx="185531" cy="185530"/>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cs typeface="+mn-ea"/>
              <a:sym typeface="+mn-lt"/>
            </a:endParaRPr>
          </a:p>
        </p:txBody>
      </p:sp>
      <p:sp>
        <p:nvSpPr>
          <p:cNvPr id="45" name="椭圆 44">
            <a:extLst>
              <a:ext uri="{FF2B5EF4-FFF2-40B4-BE49-F238E27FC236}">
                <a16:creationId xmlns:a16="http://schemas.microsoft.com/office/drawing/2014/main" id="{19434988-9F92-EE1A-287E-D6696436C9B1}"/>
              </a:ext>
            </a:extLst>
          </p:cNvPr>
          <p:cNvSpPr/>
          <p:nvPr/>
        </p:nvSpPr>
        <p:spPr>
          <a:xfrm>
            <a:off x="4471027" y="2700720"/>
            <a:ext cx="185531" cy="185530"/>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cs typeface="+mn-ea"/>
              <a:sym typeface="+mn-lt"/>
            </a:endParaRPr>
          </a:p>
        </p:txBody>
      </p:sp>
      <p:sp>
        <p:nvSpPr>
          <p:cNvPr id="46" name="椭圆 45">
            <a:extLst>
              <a:ext uri="{FF2B5EF4-FFF2-40B4-BE49-F238E27FC236}">
                <a16:creationId xmlns:a16="http://schemas.microsoft.com/office/drawing/2014/main" id="{B02E776A-57BD-3799-3945-AA5BA7473AD3}"/>
              </a:ext>
            </a:extLst>
          </p:cNvPr>
          <p:cNvSpPr/>
          <p:nvPr/>
        </p:nvSpPr>
        <p:spPr>
          <a:xfrm>
            <a:off x="4479505" y="3412381"/>
            <a:ext cx="185531" cy="185530"/>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cs typeface="+mn-ea"/>
              <a:sym typeface="+mn-lt"/>
            </a:endParaRPr>
          </a:p>
        </p:txBody>
      </p:sp>
      <p:sp>
        <p:nvSpPr>
          <p:cNvPr id="47" name="椭圆 46">
            <a:extLst>
              <a:ext uri="{FF2B5EF4-FFF2-40B4-BE49-F238E27FC236}">
                <a16:creationId xmlns:a16="http://schemas.microsoft.com/office/drawing/2014/main" id="{6ACCA02A-477B-1525-36C0-AC35D3A4FCBE}"/>
              </a:ext>
            </a:extLst>
          </p:cNvPr>
          <p:cNvSpPr/>
          <p:nvPr/>
        </p:nvSpPr>
        <p:spPr>
          <a:xfrm>
            <a:off x="4471027" y="4075538"/>
            <a:ext cx="185531" cy="185530"/>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cs typeface="+mn-ea"/>
              <a:sym typeface="+mn-lt"/>
            </a:endParaRPr>
          </a:p>
        </p:txBody>
      </p:sp>
      <p:sp>
        <p:nvSpPr>
          <p:cNvPr id="2" name="文本框 1">
            <a:extLst>
              <a:ext uri="{FF2B5EF4-FFF2-40B4-BE49-F238E27FC236}">
                <a16:creationId xmlns:a16="http://schemas.microsoft.com/office/drawing/2014/main" id="{0155E9A3-EC35-382A-BD59-1B787D55C2D3}"/>
              </a:ext>
            </a:extLst>
          </p:cNvPr>
          <p:cNvSpPr txBox="1"/>
          <p:nvPr/>
        </p:nvSpPr>
        <p:spPr>
          <a:xfrm>
            <a:off x="1288337" y="4382636"/>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5.</a:t>
            </a:r>
            <a:r>
              <a:rPr kumimoji="1" lang="zh-CN" altLang="en-US" sz="1200" dirty="0"/>
              <a:t> </a:t>
            </a:r>
            <a:endParaRPr kumimoji="1" lang="zh-SG" altLang="en-US" sz="1200" dirty="0"/>
          </a:p>
        </p:txBody>
      </p:sp>
      <p:sp>
        <p:nvSpPr>
          <p:cNvPr id="3" name="文本框 2">
            <a:extLst>
              <a:ext uri="{FF2B5EF4-FFF2-40B4-BE49-F238E27FC236}">
                <a16:creationId xmlns:a16="http://schemas.microsoft.com/office/drawing/2014/main" id="{7C6A2AD9-C42B-00FD-D4BF-BC20B130B39F}"/>
              </a:ext>
            </a:extLst>
          </p:cNvPr>
          <p:cNvSpPr txBox="1"/>
          <p:nvPr/>
        </p:nvSpPr>
        <p:spPr>
          <a:xfrm>
            <a:off x="6404460" y="4382635"/>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6.</a:t>
            </a:r>
            <a:r>
              <a:rPr kumimoji="1" lang="zh-CN" altLang="en-US" sz="1200" dirty="0"/>
              <a:t> </a:t>
            </a:r>
            <a:endParaRPr kumimoji="1" lang="zh-SG" altLang="en-US" sz="1200" dirty="0"/>
          </a:p>
        </p:txBody>
      </p:sp>
      <p:sp>
        <p:nvSpPr>
          <p:cNvPr id="4" name="TextBox 33">
            <a:extLst>
              <a:ext uri="{FF2B5EF4-FFF2-40B4-BE49-F238E27FC236}">
                <a16:creationId xmlns:a16="http://schemas.microsoft.com/office/drawing/2014/main" id="{0F9AD606-EE02-5A9D-6E42-5F8AD3457A46}"/>
              </a:ext>
            </a:extLst>
          </p:cNvPr>
          <p:cNvSpPr txBox="1"/>
          <p:nvPr/>
        </p:nvSpPr>
        <p:spPr>
          <a:xfrm>
            <a:off x="2595493" y="732997"/>
            <a:ext cx="3791995" cy="415498"/>
          </a:xfrm>
          <a:prstGeom prst="rect">
            <a:avLst/>
          </a:prstGeom>
          <a:noFill/>
        </p:spPr>
        <p:txBody>
          <a:bodyPr wrap="square" lIns="0" tIns="0" rIns="0" bIns="0" rtlCol="0" anchor="ctr">
            <a:spAutoFit/>
          </a:bodyPr>
          <a:lstStyle/>
          <a:p>
            <a:pPr algn="ctr"/>
            <a:r>
              <a:rPr lang="en-US" altLang="zh-SG" sz="2700" b="1" dirty="0">
                <a:solidFill>
                  <a:srgbClr val="344F66"/>
                </a:solidFill>
                <a:cs typeface="+mn-ea"/>
                <a:sym typeface="+mn-lt"/>
              </a:rPr>
              <a:t>Exploratory</a:t>
            </a:r>
            <a:r>
              <a:rPr lang="zh-CN" altLang="en-US" sz="2700" b="1" dirty="0">
                <a:solidFill>
                  <a:srgbClr val="344F66"/>
                </a:solidFill>
                <a:cs typeface="+mn-ea"/>
                <a:sym typeface="+mn-lt"/>
              </a:rPr>
              <a:t> </a:t>
            </a:r>
            <a:r>
              <a:rPr lang="en-US" altLang="zh-CN" sz="2700" b="1" dirty="0">
                <a:solidFill>
                  <a:srgbClr val="344F66"/>
                </a:solidFill>
                <a:cs typeface="+mn-ea"/>
                <a:sym typeface="+mn-lt"/>
              </a:rPr>
              <a:t>Data</a:t>
            </a:r>
            <a:r>
              <a:rPr lang="zh-CN" altLang="en-US" sz="2700" b="1" dirty="0">
                <a:solidFill>
                  <a:srgbClr val="344F66"/>
                </a:solidFill>
                <a:cs typeface="+mn-ea"/>
                <a:sym typeface="+mn-lt"/>
              </a:rPr>
              <a:t> </a:t>
            </a:r>
            <a:r>
              <a:rPr lang="en-US" altLang="zh-CN" sz="2700" b="1" dirty="0">
                <a:solidFill>
                  <a:srgbClr val="344F66"/>
                </a:solidFill>
                <a:cs typeface="+mn-ea"/>
                <a:sym typeface="+mn-lt"/>
              </a:rPr>
              <a:t>Analysis</a:t>
            </a:r>
          </a:p>
        </p:txBody>
      </p:sp>
    </p:spTree>
    <p:extLst>
      <p:ext uri="{BB962C8B-B14F-4D97-AF65-F5344CB8AC3E}">
        <p14:creationId xmlns:p14="http://schemas.microsoft.com/office/powerpoint/2010/main" val="37570173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E958A01-566F-46BE-81C4-621FA3B1A482}"/>
              </a:ext>
            </a:extLst>
          </p:cNvPr>
          <p:cNvGrpSpPr/>
          <p:nvPr/>
        </p:nvGrpSpPr>
        <p:grpSpPr>
          <a:xfrm>
            <a:off x="4322263" y="1589212"/>
            <a:ext cx="4341830" cy="2724807"/>
            <a:chOff x="3963424" y="1323923"/>
            <a:chExt cx="4500563" cy="2739579"/>
          </a:xfrm>
        </p:grpSpPr>
        <p:cxnSp>
          <p:nvCxnSpPr>
            <p:cNvPr id="3" name="Straight Connector 4">
              <a:extLst>
                <a:ext uri="{FF2B5EF4-FFF2-40B4-BE49-F238E27FC236}">
                  <a16:creationId xmlns:a16="http://schemas.microsoft.com/office/drawing/2014/main" id="{69859B0A-D2B7-4EE2-87D0-96456FE5640A}"/>
                </a:ext>
              </a:extLst>
            </p:cNvPr>
            <p:cNvCxnSpPr/>
            <p:nvPr/>
          </p:nvCxnSpPr>
          <p:spPr>
            <a:xfrm>
              <a:off x="3963425" y="1323923"/>
              <a:ext cx="0" cy="273957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01954965-6FB4-479B-89A8-C5CF5923BD2C}"/>
                </a:ext>
              </a:extLst>
            </p:cNvPr>
            <p:cNvGrpSpPr/>
            <p:nvPr/>
          </p:nvGrpSpPr>
          <p:grpSpPr>
            <a:xfrm>
              <a:off x="3963424" y="1758309"/>
              <a:ext cx="4500563" cy="1817828"/>
              <a:chOff x="3963424" y="1758309"/>
              <a:chExt cx="4500563" cy="1817828"/>
            </a:xfrm>
          </p:grpSpPr>
          <p:sp>
            <p:nvSpPr>
              <p:cNvPr id="5" name="Line 18">
                <a:extLst>
                  <a:ext uri="{FF2B5EF4-FFF2-40B4-BE49-F238E27FC236}">
                    <a16:creationId xmlns:a16="http://schemas.microsoft.com/office/drawing/2014/main" id="{0110ABBD-06AE-4128-93E1-5B80E40B9E37}"/>
                  </a:ext>
                </a:extLst>
              </p:cNvPr>
              <p:cNvSpPr>
                <a:spLocks noChangeShapeType="1"/>
              </p:cNvSpPr>
              <p:nvPr/>
            </p:nvSpPr>
            <p:spPr bwMode="auto">
              <a:xfrm>
                <a:off x="4006287" y="175830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435" tIns="25718" rIns="51435" bIns="25718"/>
              <a:lstStyle/>
              <a:p>
                <a:endParaRPr lang="en-US" sz="1350">
                  <a:solidFill>
                    <a:prstClr val="black"/>
                  </a:solidFill>
                  <a:cs typeface="+mn-ea"/>
                  <a:sym typeface="+mn-lt"/>
                </a:endParaRPr>
              </a:p>
            </p:txBody>
          </p:sp>
          <p:sp>
            <p:nvSpPr>
              <p:cNvPr id="6" name="Line 19">
                <a:extLst>
                  <a:ext uri="{FF2B5EF4-FFF2-40B4-BE49-F238E27FC236}">
                    <a16:creationId xmlns:a16="http://schemas.microsoft.com/office/drawing/2014/main" id="{73F3D903-E69A-4F6F-8FF5-F26520571556}"/>
                  </a:ext>
                </a:extLst>
              </p:cNvPr>
              <p:cNvSpPr>
                <a:spLocks noChangeShapeType="1"/>
              </p:cNvSpPr>
              <p:nvPr/>
            </p:nvSpPr>
            <p:spPr bwMode="auto">
              <a:xfrm flipV="1">
                <a:off x="3963424" y="2519101"/>
                <a:ext cx="4457645"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435" tIns="25718" rIns="51435" bIns="25718"/>
              <a:lstStyle/>
              <a:p>
                <a:endParaRPr lang="en-US" sz="1350" dirty="0">
                  <a:solidFill>
                    <a:prstClr val="black"/>
                  </a:solidFill>
                  <a:cs typeface="+mn-ea"/>
                  <a:sym typeface="+mn-lt"/>
                </a:endParaRPr>
              </a:p>
            </p:txBody>
          </p:sp>
          <p:sp>
            <p:nvSpPr>
              <p:cNvPr id="7" name="Line 20">
                <a:extLst>
                  <a:ext uri="{FF2B5EF4-FFF2-40B4-BE49-F238E27FC236}">
                    <a16:creationId xmlns:a16="http://schemas.microsoft.com/office/drawing/2014/main" id="{25EE18FE-DBFD-4FDF-B9F1-3EFA5DE27D14}"/>
                  </a:ext>
                </a:extLst>
              </p:cNvPr>
              <p:cNvSpPr>
                <a:spLocks noChangeShapeType="1"/>
              </p:cNvSpPr>
              <p:nvPr/>
            </p:nvSpPr>
            <p:spPr bwMode="auto">
              <a:xfrm>
                <a:off x="3993711" y="3576136"/>
                <a:ext cx="4470267" cy="1"/>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435" tIns="25718" rIns="51435" bIns="25718"/>
              <a:lstStyle/>
              <a:p>
                <a:endParaRPr lang="en-US" sz="1350" dirty="0">
                  <a:solidFill>
                    <a:prstClr val="black"/>
                  </a:solidFill>
                  <a:cs typeface="+mn-ea"/>
                  <a:sym typeface="+mn-lt"/>
                </a:endParaRPr>
              </a:p>
            </p:txBody>
          </p:sp>
        </p:grpSp>
      </p:grpSp>
      <p:grpSp>
        <p:nvGrpSpPr>
          <p:cNvPr id="12" name="Group 24">
            <a:extLst>
              <a:ext uri="{FF2B5EF4-FFF2-40B4-BE49-F238E27FC236}">
                <a16:creationId xmlns:a16="http://schemas.microsoft.com/office/drawing/2014/main" id="{A0C45AC1-62EB-4D0B-A826-AF377924C1DC}"/>
              </a:ext>
            </a:extLst>
          </p:cNvPr>
          <p:cNvGrpSpPr/>
          <p:nvPr/>
        </p:nvGrpSpPr>
        <p:grpSpPr>
          <a:xfrm>
            <a:off x="3649192" y="1206557"/>
            <a:ext cx="1374545" cy="492734"/>
            <a:chOff x="2187746" y="2123279"/>
            <a:chExt cx="2678057" cy="1944744"/>
          </a:xfrm>
        </p:grpSpPr>
        <p:sp>
          <p:nvSpPr>
            <p:cNvPr id="13" name="任意多边形 82">
              <a:extLst>
                <a:ext uri="{FF2B5EF4-FFF2-40B4-BE49-F238E27FC236}">
                  <a16:creationId xmlns:a16="http://schemas.microsoft.com/office/drawing/2014/main" id="{8F6C91A0-2FF5-43F2-9478-2F18ADD4F705}"/>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2400" b="1" kern="0">
                <a:solidFill>
                  <a:srgbClr val="FFFFFF"/>
                </a:solidFill>
                <a:cs typeface="+mn-ea"/>
                <a:sym typeface="+mn-lt"/>
              </a:endParaRPr>
            </a:p>
          </p:txBody>
        </p:sp>
        <p:sp>
          <p:nvSpPr>
            <p:cNvPr id="14" name="任意多边形 83">
              <a:extLst>
                <a:ext uri="{FF2B5EF4-FFF2-40B4-BE49-F238E27FC236}">
                  <a16:creationId xmlns:a16="http://schemas.microsoft.com/office/drawing/2014/main" id="{96A6A190-9B30-476E-8537-DAEC6F93CA44}"/>
                </a:ext>
              </a:extLst>
            </p:cNvPr>
            <p:cNvSpPr/>
            <p:nvPr/>
          </p:nvSpPr>
          <p:spPr bwMode="auto">
            <a:xfrm rot="16200000">
              <a:off x="2568302" y="1770522"/>
              <a:ext cx="1930833" cy="2664169"/>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2400" b="1" kern="0">
                <a:solidFill>
                  <a:srgbClr val="FFFFFF"/>
                </a:solidFill>
                <a:latin typeface="+mn-lt"/>
                <a:ea typeface="+mn-ea"/>
                <a:cs typeface="+mn-ea"/>
                <a:sym typeface="+mn-lt"/>
              </a:endParaRPr>
            </a:p>
          </p:txBody>
        </p:sp>
        <p:sp>
          <p:nvSpPr>
            <p:cNvPr id="15" name="椭圆 80">
              <a:extLst>
                <a:ext uri="{FF2B5EF4-FFF2-40B4-BE49-F238E27FC236}">
                  <a16:creationId xmlns:a16="http://schemas.microsoft.com/office/drawing/2014/main" id="{072BCF0E-16EB-4D10-9DA4-FED9B7B84F1F}"/>
                </a:ext>
              </a:extLst>
            </p:cNvPr>
            <p:cNvSpPr/>
            <p:nvPr/>
          </p:nvSpPr>
          <p:spPr bwMode="auto">
            <a:xfrm>
              <a:off x="2454985" y="2391058"/>
              <a:ext cx="2204027" cy="1395452"/>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1050" b="1" kern="0" dirty="0">
                  <a:solidFill>
                    <a:srgbClr val="FFFFFF"/>
                  </a:solidFill>
                  <a:latin typeface="+mn-lt"/>
                  <a:ea typeface="+mn-ea"/>
                  <a:cs typeface="+mn-ea"/>
                  <a:sym typeface="+mn-lt"/>
                </a:rPr>
                <a:t>consolidation</a:t>
              </a:r>
              <a:endParaRPr lang="zh-CN" altLang="en-US" sz="1050" b="1" kern="0" dirty="0">
                <a:solidFill>
                  <a:srgbClr val="FFFFFF"/>
                </a:solidFill>
                <a:latin typeface="+mn-lt"/>
                <a:ea typeface="+mn-ea"/>
                <a:cs typeface="+mn-ea"/>
                <a:sym typeface="+mn-lt"/>
              </a:endParaRPr>
            </a:p>
          </p:txBody>
        </p:sp>
      </p:grpSp>
      <p:grpSp>
        <p:nvGrpSpPr>
          <p:cNvPr id="16" name="Group 28">
            <a:extLst>
              <a:ext uri="{FF2B5EF4-FFF2-40B4-BE49-F238E27FC236}">
                <a16:creationId xmlns:a16="http://schemas.microsoft.com/office/drawing/2014/main" id="{F1579671-866A-47A1-B2D3-92A1BAE4F6AE}"/>
              </a:ext>
            </a:extLst>
          </p:cNvPr>
          <p:cNvGrpSpPr/>
          <p:nvPr/>
        </p:nvGrpSpPr>
        <p:grpSpPr>
          <a:xfrm>
            <a:off x="3681161" y="2151723"/>
            <a:ext cx="1310606" cy="489255"/>
            <a:chOff x="2187745" y="2123281"/>
            <a:chExt cx="2572017" cy="1931011"/>
          </a:xfrm>
        </p:grpSpPr>
        <p:sp>
          <p:nvSpPr>
            <p:cNvPr id="17" name="任意多边形 82">
              <a:extLst>
                <a:ext uri="{FF2B5EF4-FFF2-40B4-BE49-F238E27FC236}">
                  <a16:creationId xmlns:a16="http://schemas.microsoft.com/office/drawing/2014/main" id="{B0CF0A81-7CBB-4F3E-AF98-79AB384DC9BF}"/>
                </a:ext>
              </a:extLst>
            </p:cNvPr>
            <p:cNvSpPr/>
            <p:nvPr/>
          </p:nvSpPr>
          <p:spPr bwMode="auto">
            <a:xfrm rot="5400000">
              <a:off x="2407819" y="1903207"/>
              <a:ext cx="1931011" cy="2371160"/>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2400" b="1" kern="0">
                <a:solidFill>
                  <a:srgbClr val="FFFFFF"/>
                </a:solidFill>
                <a:cs typeface="+mn-ea"/>
                <a:sym typeface="+mn-lt"/>
              </a:endParaRPr>
            </a:p>
          </p:txBody>
        </p:sp>
        <p:sp>
          <p:nvSpPr>
            <p:cNvPr id="18" name="任意多边形 83">
              <a:extLst>
                <a:ext uri="{FF2B5EF4-FFF2-40B4-BE49-F238E27FC236}">
                  <a16:creationId xmlns:a16="http://schemas.microsoft.com/office/drawing/2014/main" id="{2C9F1D2E-67A0-4C2D-8B66-CD265DBD1E79}"/>
                </a:ext>
              </a:extLst>
            </p:cNvPr>
            <p:cNvSpPr/>
            <p:nvPr/>
          </p:nvSpPr>
          <p:spPr bwMode="auto">
            <a:xfrm rot="16200000">
              <a:off x="2529104" y="1809717"/>
              <a:ext cx="1903186" cy="255813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2400" b="1" kern="0">
                <a:solidFill>
                  <a:srgbClr val="FFFFFF"/>
                </a:solidFill>
                <a:latin typeface="+mn-lt"/>
                <a:ea typeface="+mn-ea"/>
                <a:cs typeface="+mn-ea"/>
                <a:sym typeface="+mn-lt"/>
              </a:endParaRPr>
            </a:p>
          </p:txBody>
        </p:sp>
        <p:sp>
          <p:nvSpPr>
            <p:cNvPr id="19" name="椭圆 80">
              <a:extLst>
                <a:ext uri="{FF2B5EF4-FFF2-40B4-BE49-F238E27FC236}">
                  <a16:creationId xmlns:a16="http://schemas.microsoft.com/office/drawing/2014/main" id="{B9EA67C6-0A8C-4616-94DE-FABE5AC134DA}"/>
                </a:ext>
              </a:extLst>
            </p:cNvPr>
            <p:cNvSpPr/>
            <p:nvPr/>
          </p:nvSpPr>
          <p:spPr bwMode="auto">
            <a:xfrm>
              <a:off x="2454986" y="2391057"/>
              <a:ext cx="2096482" cy="1395452"/>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1050" b="1" kern="0" dirty="0">
                  <a:solidFill>
                    <a:srgbClr val="FFFFFF"/>
                  </a:solidFill>
                  <a:latin typeface="+mn-lt"/>
                  <a:ea typeface="+mn-ea"/>
                  <a:cs typeface="+mn-ea"/>
                  <a:sym typeface="+mn-lt"/>
                </a:rPr>
                <a:t>tokenization</a:t>
              </a:r>
              <a:endParaRPr lang="zh-CN" altLang="en-US" sz="1050" b="1" kern="0" dirty="0">
                <a:solidFill>
                  <a:srgbClr val="FFFFFF"/>
                </a:solidFill>
                <a:latin typeface="+mn-lt"/>
                <a:ea typeface="+mn-ea"/>
                <a:cs typeface="+mn-ea"/>
                <a:sym typeface="+mn-lt"/>
              </a:endParaRPr>
            </a:p>
          </p:txBody>
        </p:sp>
      </p:grpSp>
      <p:grpSp>
        <p:nvGrpSpPr>
          <p:cNvPr id="20" name="Group 32">
            <a:extLst>
              <a:ext uri="{FF2B5EF4-FFF2-40B4-BE49-F238E27FC236}">
                <a16:creationId xmlns:a16="http://schemas.microsoft.com/office/drawing/2014/main" id="{9B1006D6-B95B-4D32-8E18-1F911F822ADF}"/>
              </a:ext>
            </a:extLst>
          </p:cNvPr>
          <p:cNvGrpSpPr/>
          <p:nvPr/>
        </p:nvGrpSpPr>
        <p:grpSpPr>
          <a:xfrm>
            <a:off x="3681163" y="2962015"/>
            <a:ext cx="1236439" cy="492781"/>
            <a:chOff x="1788266" y="2109361"/>
            <a:chExt cx="2444075" cy="1944929"/>
          </a:xfrm>
        </p:grpSpPr>
        <p:sp>
          <p:nvSpPr>
            <p:cNvPr id="21" name="任意多边形 82">
              <a:extLst>
                <a:ext uri="{FF2B5EF4-FFF2-40B4-BE49-F238E27FC236}">
                  <a16:creationId xmlns:a16="http://schemas.microsoft.com/office/drawing/2014/main" id="{7A6C4569-1183-457C-B749-07E574C629A3}"/>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2400" b="1" kern="0">
                <a:solidFill>
                  <a:srgbClr val="FFFFFF"/>
                </a:solidFill>
                <a:cs typeface="+mn-ea"/>
                <a:sym typeface="+mn-lt"/>
              </a:endParaRPr>
            </a:p>
          </p:txBody>
        </p:sp>
        <p:sp>
          <p:nvSpPr>
            <p:cNvPr id="22" name="任意多边形 83">
              <a:extLst>
                <a:ext uri="{FF2B5EF4-FFF2-40B4-BE49-F238E27FC236}">
                  <a16:creationId xmlns:a16="http://schemas.microsoft.com/office/drawing/2014/main" id="{0A4072BB-CCBF-4E83-AC0E-1A56041F914E}"/>
                </a:ext>
              </a:extLst>
            </p:cNvPr>
            <p:cNvSpPr/>
            <p:nvPr/>
          </p:nvSpPr>
          <p:spPr bwMode="auto">
            <a:xfrm rot="16200000">
              <a:off x="2044795" y="1852832"/>
              <a:ext cx="1931018" cy="2444075"/>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2400" b="1" kern="0">
                <a:solidFill>
                  <a:srgbClr val="FFFFFF"/>
                </a:solidFill>
                <a:latin typeface="+mn-lt"/>
                <a:ea typeface="+mn-ea"/>
                <a:cs typeface="+mn-ea"/>
                <a:sym typeface="+mn-lt"/>
              </a:endParaRPr>
            </a:p>
          </p:txBody>
        </p:sp>
        <p:sp>
          <p:nvSpPr>
            <p:cNvPr id="23" name="椭圆 80">
              <a:extLst>
                <a:ext uri="{FF2B5EF4-FFF2-40B4-BE49-F238E27FC236}">
                  <a16:creationId xmlns:a16="http://schemas.microsoft.com/office/drawing/2014/main" id="{6156FB3A-49F6-41E4-AB66-D3253BDB800B}"/>
                </a:ext>
              </a:extLst>
            </p:cNvPr>
            <p:cNvSpPr/>
            <p:nvPr/>
          </p:nvSpPr>
          <p:spPr bwMode="auto">
            <a:xfrm>
              <a:off x="1996198" y="2422522"/>
              <a:ext cx="2236135" cy="1395451"/>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1050" b="1" kern="0" dirty="0">
                  <a:solidFill>
                    <a:srgbClr val="FFFFFF"/>
                  </a:solidFill>
                  <a:latin typeface="+mn-lt"/>
                  <a:ea typeface="+mn-ea"/>
                  <a:cs typeface="+mn-ea"/>
                  <a:sym typeface="+mn-lt"/>
                </a:rPr>
                <a:t>certain words removal</a:t>
              </a:r>
              <a:endParaRPr lang="zh-CN" altLang="en-US" sz="1050" b="1" kern="0" dirty="0">
                <a:solidFill>
                  <a:srgbClr val="FFFFFF"/>
                </a:solidFill>
                <a:latin typeface="+mn-lt"/>
                <a:ea typeface="+mn-ea"/>
                <a:cs typeface="+mn-ea"/>
                <a:sym typeface="+mn-lt"/>
              </a:endParaRPr>
            </a:p>
          </p:txBody>
        </p:sp>
      </p:grpSp>
      <p:grpSp>
        <p:nvGrpSpPr>
          <p:cNvPr id="24" name="Group 36">
            <a:extLst>
              <a:ext uri="{FF2B5EF4-FFF2-40B4-BE49-F238E27FC236}">
                <a16:creationId xmlns:a16="http://schemas.microsoft.com/office/drawing/2014/main" id="{68A5016F-4172-4EFF-B93A-161760AF80DE}"/>
              </a:ext>
            </a:extLst>
          </p:cNvPr>
          <p:cNvGrpSpPr/>
          <p:nvPr/>
        </p:nvGrpSpPr>
        <p:grpSpPr>
          <a:xfrm>
            <a:off x="3786356" y="3863937"/>
            <a:ext cx="1071816" cy="713991"/>
            <a:chOff x="1996199" y="2123279"/>
            <a:chExt cx="2118665" cy="2818007"/>
          </a:xfrm>
        </p:grpSpPr>
        <p:sp>
          <p:nvSpPr>
            <p:cNvPr id="25" name="任意多边形 82">
              <a:extLst>
                <a:ext uri="{FF2B5EF4-FFF2-40B4-BE49-F238E27FC236}">
                  <a16:creationId xmlns:a16="http://schemas.microsoft.com/office/drawing/2014/main" id="{89D7138E-FDC9-472F-AA19-6C8FCD64D3E4}"/>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2400" b="1" kern="0">
                <a:solidFill>
                  <a:srgbClr val="FFFFFF"/>
                </a:solidFill>
                <a:cs typeface="+mn-ea"/>
                <a:sym typeface="+mn-lt"/>
              </a:endParaRPr>
            </a:p>
          </p:txBody>
        </p:sp>
        <p:sp>
          <p:nvSpPr>
            <p:cNvPr id="26" name="任意多边形 83">
              <a:extLst>
                <a:ext uri="{FF2B5EF4-FFF2-40B4-BE49-F238E27FC236}">
                  <a16:creationId xmlns:a16="http://schemas.microsoft.com/office/drawing/2014/main" id="{E7AAE6C4-E83D-40A7-989D-33B6D0A0AB37}"/>
                </a:ext>
              </a:extLst>
            </p:cNvPr>
            <p:cNvSpPr/>
            <p:nvPr/>
          </p:nvSpPr>
          <p:spPr bwMode="auto">
            <a:xfrm rot="16200000">
              <a:off x="1653482" y="2479903"/>
              <a:ext cx="2804100" cy="2118665"/>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2400" b="1" kern="0">
                <a:solidFill>
                  <a:srgbClr val="FFFFFF"/>
                </a:solidFill>
                <a:latin typeface="+mn-lt"/>
                <a:ea typeface="+mn-ea"/>
                <a:cs typeface="+mn-ea"/>
                <a:sym typeface="+mn-lt"/>
              </a:endParaRPr>
            </a:p>
          </p:txBody>
        </p:sp>
        <p:sp>
          <p:nvSpPr>
            <p:cNvPr id="27" name="椭圆 80">
              <a:extLst>
                <a:ext uri="{FF2B5EF4-FFF2-40B4-BE49-F238E27FC236}">
                  <a16:creationId xmlns:a16="http://schemas.microsoft.com/office/drawing/2014/main" id="{07B54CAE-976F-4489-8562-578144F18A39}"/>
                </a:ext>
              </a:extLst>
            </p:cNvPr>
            <p:cNvSpPr/>
            <p:nvPr/>
          </p:nvSpPr>
          <p:spPr bwMode="auto">
            <a:xfrm>
              <a:off x="2226525" y="2397514"/>
              <a:ext cx="1714151" cy="2162114"/>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1050" b="1" kern="0" dirty="0">
                  <a:solidFill>
                    <a:srgbClr val="FFFFFF"/>
                  </a:solidFill>
                  <a:latin typeface="+mn-lt"/>
                  <a:ea typeface="+mn-ea"/>
                  <a:cs typeface="+mn-ea"/>
                  <a:sym typeface="+mn-lt"/>
                </a:rPr>
                <a:t>Create processed dataset</a:t>
              </a:r>
              <a:endParaRPr lang="zh-CN" altLang="en-US" sz="1050" b="1" kern="0" dirty="0">
                <a:solidFill>
                  <a:srgbClr val="FFFFFF"/>
                </a:solidFill>
                <a:latin typeface="+mn-lt"/>
                <a:ea typeface="+mn-ea"/>
                <a:cs typeface="+mn-ea"/>
                <a:sym typeface="+mn-lt"/>
              </a:endParaRPr>
            </a:p>
          </p:txBody>
        </p:sp>
      </p:grpSp>
      <p:pic>
        <p:nvPicPr>
          <p:cNvPr id="33" name="Content Placeholder 1">
            <a:extLst>
              <a:ext uri="{FF2B5EF4-FFF2-40B4-BE49-F238E27FC236}">
                <a16:creationId xmlns:a16="http://schemas.microsoft.com/office/drawing/2014/main" id="{4C3EA7FD-5C9F-AC2A-94D1-45D2EE74C246}"/>
              </a:ext>
            </a:extLst>
          </p:cNvPr>
          <p:cNvPicPr>
            <a:picLocks noChangeAspect="1"/>
          </p:cNvPicPr>
          <p:nvPr/>
        </p:nvPicPr>
        <p:blipFill rotWithShape="1">
          <a:blip r:embed="rId2"/>
          <a:srcRect l="16549" t="45083" r="47689" b="7101"/>
          <a:stretch/>
        </p:blipFill>
        <p:spPr bwMode="auto">
          <a:xfrm>
            <a:off x="194253" y="1251012"/>
            <a:ext cx="3206805" cy="3011673"/>
          </a:xfrm>
          <a:prstGeom prst="rect">
            <a:avLst/>
          </a:prstGeom>
          <a:ln>
            <a:noFill/>
          </a:ln>
          <a:extLst>
            <a:ext uri="{53640926-AAD7-44D8-BBD7-CCE9431645EC}">
              <a14:shadowObscured xmlns:a14="http://schemas.microsoft.com/office/drawing/2010/main"/>
            </a:ext>
          </a:extLst>
        </p:spPr>
      </p:pic>
      <p:sp>
        <p:nvSpPr>
          <p:cNvPr id="35" name="TextBox 33">
            <a:extLst>
              <a:ext uri="{FF2B5EF4-FFF2-40B4-BE49-F238E27FC236}">
                <a16:creationId xmlns:a16="http://schemas.microsoft.com/office/drawing/2014/main" id="{8F3FF921-7304-ED30-5B4F-E0B7E1C37A20}"/>
              </a:ext>
            </a:extLst>
          </p:cNvPr>
          <p:cNvSpPr txBox="1"/>
          <p:nvPr/>
        </p:nvSpPr>
        <p:spPr>
          <a:xfrm>
            <a:off x="2718871" y="663971"/>
            <a:ext cx="3206785" cy="415498"/>
          </a:xfrm>
          <a:prstGeom prst="rect">
            <a:avLst/>
          </a:prstGeom>
          <a:noFill/>
        </p:spPr>
        <p:txBody>
          <a:bodyPr wrap="square" lIns="0" tIns="0" rIns="0" bIns="0" rtlCol="0" anchor="ctr">
            <a:spAutoFit/>
          </a:bodyPr>
          <a:lstStyle/>
          <a:p>
            <a:pPr algn="ctr"/>
            <a:r>
              <a:rPr lang="en-US" altLang="zh-SG" sz="2700" b="1" dirty="0">
                <a:solidFill>
                  <a:srgbClr val="344F66"/>
                </a:solidFill>
                <a:cs typeface="+mn-ea"/>
                <a:sym typeface="+mn-lt"/>
              </a:rPr>
              <a:t>Text</a:t>
            </a:r>
            <a:r>
              <a:rPr lang="zh-CN" altLang="en-US" sz="2700" b="1" dirty="0">
                <a:solidFill>
                  <a:srgbClr val="344F66"/>
                </a:solidFill>
                <a:cs typeface="+mn-ea"/>
                <a:sym typeface="+mn-lt"/>
              </a:rPr>
              <a:t> </a:t>
            </a:r>
            <a:r>
              <a:rPr lang="en-US" altLang="zh-CN" sz="2700" b="1" dirty="0">
                <a:solidFill>
                  <a:srgbClr val="344F66"/>
                </a:solidFill>
                <a:cs typeface="+mn-ea"/>
                <a:sym typeface="+mn-lt"/>
              </a:rPr>
              <a:t>pre-processing</a:t>
            </a:r>
          </a:p>
        </p:txBody>
      </p:sp>
      <p:sp>
        <p:nvSpPr>
          <p:cNvPr id="38" name="文本框 37">
            <a:extLst>
              <a:ext uri="{FF2B5EF4-FFF2-40B4-BE49-F238E27FC236}">
                <a16:creationId xmlns:a16="http://schemas.microsoft.com/office/drawing/2014/main" id="{E103DD34-90A9-84D9-0DC5-27FDD935552F}"/>
              </a:ext>
            </a:extLst>
          </p:cNvPr>
          <p:cNvSpPr txBox="1"/>
          <p:nvPr/>
        </p:nvSpPr>
        <p:spPr>
          <a:xfrm>
            <a:off x="5091514" y="1252338"/>
            <a:ext cx="3450810" cy="646331"/>
          </a:xfrm>
          <a:prstGeom prst="rect">
            <a:avLst/>
          </a:prstGeom>
          <a:noFill/>
        </p:spPr>
        <p:txBody>
          <a:bodyPr wrap="square">
            <a:spAutoFit/>
          </a:bodyPr>
          <a:lstStyle/>
          <a:p>
            <a:pPr marL="171450" indent="-171450">
              <a:spcBef>
                <a:spcPts val="900"/>
              </a:spcBef>
              <a:buFont typeface="Arial" panose="020B0604020202020204" pitchFamily="34" charset="0"/>
              <a:buChar char="•"/>
            </a:pPr>
            <a:r>
              <a:rPr lang="en-US" altLang="zh-SG" sz="1200" b="1" dirty="0">
                <a:latin typeface="Calibri" panose="020F0502020204030204" pitchFamily="34" charset="0"/>
                <a:cs typeface="Calibri" panose="020F0502020204030204" pitchFamily="34" charset="0"/>
              </a:rPr>
              <a:t>Consolidate</a:t>
            </a:r>
            <a:r>
              <a:rPr lang="en-US" altLang="zh-SG" sz="1200" dirty="0">
                <a:latin typeface="Calibri" panose="020F0502020204030204" pitchFamily="34" charset="0"/>
                <a:cs typeface="Calibri" panose="020F0502020204030204" pitchFamily="34" charset="0"/>
              </a:rPr>
              <a:t> all contents of ‘company_profile’, ‘description’, ‘requirements’, and ‘benefits’ features </a:t>
            </a:r>
            <a:r>
              <a:rPr lang="en-US" altLang="zh-SG" sz="1200" b="1" dirty="0">
                <a:latin typeface="Calibri" panose="020F0502020204030204" pitchFamily="34" charset="0"/>
                <a:cs typeface="Calibri" panose="020F0502020204030204" pitchFamily="34" charset="0"/>
              </a:rPr>
              <a:t>into one feature</a:t>
            </a:r>
          </a:p>
        </p:txBody>
      </p:sp>
      <p:sp>
        <p:nvSpPr>
          <p:cNvPr id="39" name="文本框 38">
            <a:extLst>
              <a:ext uri="{FF2B5EF4-FFF2-40B4-BE49-F238E27FC236}">
                <a16:creationId xmlns:a16="http://schemas.microsoft.com/office/drawing/2014/main" id="{682011DF-AEFC-2646-69CB-EC4E3293B418}"/>
              </a:ext>
            </a:extLst>
          </p:cNvPr>
          <p:cNvSpPr txBox="1"/>
          <p:nvPr/>
        </p:nvSpPr>
        <p:spPr>
          <a:xfrm>
            <a:off x="5096143" y="2296620"/>
            <a:ext cx="2781211" cy="276999"/>
          </a:xfrm>
          <a:prstGeom prst="rect">
            <a:avLst/>
          </a:prstGeom>
          <a:noFill/>
        </p:spPr>
        <p:txBody>
          <a:bodyPr wrap="none" rtlCol="0">
            <a:spAutoFit/>
          </a:bodyPr>
          <a:lstStyle/>
          <a:p>
            <a:pPr marL="171450" indent="-171450">
              <a:buFont typeface="Arial" panose="020B0604020202020204" pitchFamily="34" charset="0"/>
              <a:buChar char="•"/>
            </a:pPr>
            <a:r>
              <a:rPr lang="en-SG" altLang="zh-SG" sz="1200" dirty="0">
                <a:latin typeface="Calibri" panose="020F0502020204030204" pitchFamily="34" charset="0"/>
                <a:cs typeface="Calibri" panose="020F0502020204030204" pitchFamily="34" charset="0"/>
              </a:rPr>
              <a:t>Split the text into </a:t>
            </a:r>
            <a:r>
              <a:rPr lang="en-SG" altLang="zh-SG" sz="1200" b="1" dirty="0">
                <a:latin typeface="Calibri" panose="020F0502020204030204" pitchFamily="34" charset="0"/>
                <a:cs typeface="Calibri" panose="020F0502020204030204" pitchFamily="34" charset="0"/>
              </a:rPr>
              <a:t>smaller units</a:t>
            </a:r>
            <a:r>
              <a:rPr lang="en-SG" altLang="zh-SG" sz="1200" dirty="0">
                <a:latin typeface="Calibri" panose="020F0502020204030204" pitchFamily="34" charset="0"/>
                <a:cs typeface="Calibri" panose="020F0502020204030204" pitchFamily="34" charset="0"/>
              </a:rPr>
              <a:t> (words)</a:t>
            </a:r>
            <a:endParaRPr kumimoji="1" lang="zh-SG" altLang="en-US" sz="1200" dirty="0">
              <a:latin typeface="Calibri" panose="020F0502020204030204" pitchFamily="34" charset="0"/>
              <a:cs typeface="Calibri" panose="020F0502020204030204" pitchFamily="34" charset="0"/>
            </a:endParaRPr>
          </a:p>
        </p:txBody>
      </p:sp>
      <p:sp>
        <p:nvSpPr>
          <p:cNvPr id="40" name="文本框 39">
            <a:extLst>
              <a:ext uri="{FF2B5EF4-FFF2-40B4-BE49-F238E27FC236}">
                <a16:creationId xmlns:a16="http://schemas.microsoft.com/office/drawing/2014/main" id="{54A44D34-97D6-89ED-4150-A2E7F422DE8B}"/>
              </a:ext>
            </a:extLst>
          </p:cNvPr>
          <p:cNvSpPr txBox="1"/>
          <p:nvPr/>
        </p:nvSpPr>
        <p:spPr>
          <a:xfrm>
            <a:off x="5079199" y="2902965"/>
            <a:ext cx="3527823" cy="1077218"/>
          </a:xfrm>
          <a:prstGeom prst="rect">
            <a:avLst/>
          </a:prstGeom>
          <a:noFill/>
        </p:spPr>
        <p:txBody>
          <a:bodyPr wrap="square" rtlCol="0">
            <a:spAutoFit/>
          </a:bodyPr>
          <a:lstStyle/>
          <a:p>
            <a:pPr marL="171450" indent="-171450">
              <a:buFont typeface="Arial" panose="020B0604020202020204" pitchFamily="34" charset="0"/>
              <a:buChar char="•"/>
            </a:pPr>
            <a:r>
              <a:rPr lang="en-SG" altLang="zh-SG" sz="1200" b="1" dirty="0">
                <a:latin typeface="Calibri" panose="020F0502020204030204" pitchFamily="34" charset="0"/>
                <a:cs typeface="Calibri" panose="020F0502020204030204" pitchFamily="34" charset="0"/>
              </a:rPr>
              <a:t>Stopwords: </a:t>
            </a:r>
            <a:r>
              <a:rPr lang="en-SG" altLang="zh-SG" sz="1200" dirty="0">
                <a:latin typeface="Calibri" panose="020F0502020204030204" pitchFamily="34" charset="0"/>
                <a:cs typeface="Calibri" panose="020F0502020204030204" pitchFamily="34" charset="0"/>
              </a:rPr>
              <a:t>Remove common words that do not provide much meaning, such as "the," "a," and "an.”</a:t>
            </a:r>
          </a:p>
          <a:p>
            <a:pPr marL="171450" indent="-171450">
              <a:buFont typeface="Arial" panose="020B0604020202020204" pitchFamily="34" charset="0"/>
              <a:buChar char="•"/>
            </a:pPr>
            <a:r>
              <a:rPr kumimoji="1" lang="en-SG" altLang="zh-SG" sz="1200" b="1" dirty="0">
                <a:latin typeface="Calibri" panose="020F0502020204030204" pitchFamily="34" charset="0"/>
                <a:cs typeface="Calibri" panose="020F0502020204030204" pitchFamily="34" charset="0"/>
              </a:rPr>
              <a:t>Non-English words: </a:t>
            </a:r>
            <a:r>
              <a:rPr lang="en-US" altLang="zh-SG" sz="1200" dirty="0">
                <a:latin typeface="Calibri" panose="020F0502020204030204" pitchFamily="34" charset="0"/>
                <a:cs typeface="Calibri" panose="020F0502020204030204" pitchFamily="34" charset="0"/>
              </a:rPr>
              <a:t>Remove words that contain non-English words.</a:t>
            </a:r>
          </a:p>
          <a:p>
            <a:pPr marL="285750" indent="-285750">
              <a:buFont typeface="Arial" panose="020B0604020202020204" pitchFamily="34" charset="0"/>
              <a:buChar char="•"/>
            </a:pPr>
            <a:endParaRPr kumimoji="1" lang="zh-SG" altLang="en-US" sz="1600" dirty="0"/>
          </a:p>
        </p:txBody>
      </p:sp>
      <p:sp>
        <p:nvSpPr>
          <p:cNvPr id="41" name="文本框 40">
            <a:extLst>
              <a:ext uri="{FF2B5EF4-FFF2-40B4-BE49-F238E27FC236}">
                <a16:creationId xmlns:a16="http://schemas.microsoft.com/office/drawing/2014/main" id="{8CC10DFE-0DFC-C45E-E925-9D58AF5B09D7}"/>
              </a:ext>
            </a:extLst>
          </p:cNvPr>
          <p:cNvSpPr txBox="1"/>
          <p:nvPr/>
        </p:nvSpPr>
        <p:spPr>
          <a:xfrm>
            <a:off x="5088812" y="4038537"/>
            <a:ext cx="3567233" cy="461665"/>
          </a:xfrm>
          <a:prstGeom prst="rect">
            <a:avLst/>
          </a:prstGeom>
          <a:noFill/>
        </p:spPr>
        <p:txBody>
          <a:bodyPr wrap="square" rtlCol="0">
            <a:spAutoFit/>
          </a:bodyPr>
          <a:lstStyle/>
          <a:p>
            <a:pPr marL="171450" indent="-171450">
              <a:buFont typeface="Arial" panose="020B0604020202020204" pitchFamily="34" charset="0"/>
              <a:buChar char="•"/>
            </a:pPr>
            <a:r>
              <a:rPr lang="en-US" altLang="zh-SG" sz="1200" dirty="0"/>
              <a:t>Create a new </a:t>
            </a:r>
            <a:r>
              <a:rPr lang="en-US" altLang="zh-SG" sz="1200" b="1" dirty="0"/>
              <a:t>processed dataset </a:t>
            </a:r>
            <a:r>
              <a:rPr lang="en-US" altLang="zh-SG" sz="1200" dirty="0"/>
              <a:t>for future classification.</a:t>
            </a:r>
          </a:p>
        </p:txBody>
      </p:sp>
      <p:sp>
        <p:nvSpPr>
          <p:cNvPr id="8" name="TextBox 42">
            <a:extLst>
              <a:ext uri="{FF2B5EF4-FFF2-40B4-BE49-F238E27FC236}">
                <a16:creationId xmlns:a16="http://schemas.microsoft.com/office/drawing/2014/main" id="{6AE36A0D-7EB2-134B-66E7-CF6C9F3369E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sp>
        <p:nvSpPr>
          <p:cNvPr id="9" name="文本框 8">
            <a:extLst>
              <a:ext uri="{FF2B5EF4-FFF2-40B4-BE49-F238E27FC236}">
                <a16:creationId xmlns:a16="http://schemas.microsoft.com/office/drawing/2014/main" id="{E26AC9F5-DCB6-2379-6536-01387787FEAD}"/>
              </a:ext>
            </a:extLst>
          </p:cNvPr>
          <p:cNvSpPr txBox="1"/>
          <p:nvPr/>
        </p:nvSpPr>
        <p:spPr>
          <a:xfrm>
            <a:off x="896207" y="4262685"/>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7.</a:t>
            </a:r>
            <a:r>
              <a:rPr kumimoji="1" lang="zh-CN" altLang="en-US" sz="1200" dirty="0"/>
              <a:t> </a:t>
            </a:r>
            <a:r>
              <a:rPr kumimoji="1" lang="en-US" altLang="zh-CN" sz="1200" dirty="0"/>
              <a:t>P</a:t>
            </a:r>
            <a:r>
              <a:rPr kumimoji="1" lang="en-US" altLang="zh-SG" sz="1200" dirty="0"/>
              <a:t>rocessed</a:t>
            </a:r>
            <a:r>
              <a:rPr kumimoji="1" lang="zh-CN" altLang="en-US" sz="1200" dirty="0"/>
              <a:t> </a:t>
            </a:r>
            <a:r>
              <a:rPr kumimoji="1" lang="en-US" altLang="zh-CN" sz="1200" dirty="0"/>
              <a:t>dataset</a:t>
            </a:r>
            <a:endParaRPr kumimoji="1" lang="zh-SG" altLang="en-US" sz="1200" dirty="0"/>
          </a:p>
        </p:txBody>
      </p:sp>
    </p:spTree>
    <p:extLst>
      <p:ext uri="{BB962C8B-B14F-4D97-AF65-F5344CB8AC3E}">
        <p14:creationId xmlns:p14="http://schemas.microsoft.com/office/powerpoint/2010/main" val="15803239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Graphical user interface, text, application, email&#10;&#10;Description automatically generated">
            <a:extLst>
              <a:ext uri="{FF2B5EF4-FFF2-40B4-BE49-F238E27FC236}">
                <a16:creationId xmlns:a16="http://schemas.microsoft.com/office/drawing/2014/main" id="{813AD987-F23D-7380-22F8-106CF91A703B}"/>
              </a:ext>
            </a:extLst>
          </p:cNvPr>
          <p:cNvPicPr>
            <a:picLocks noChangeAspect="1"/>
          </p:cNvPicPr>
          <p:nvPr/>
        </p:nvPicPr>
        <p:blipFill rotWithShape="1">
          <a:blip r:embed="rId2"/>
          <a:srcRect l="7042" t="37083" r="43662" b="13750"/>
          <a:stretch/>
        </p:blipFill>
        <p:spPr>
          <a:xfrm>
            <a:off x="256637" y="1401630"/>
            <a:ext cx="5560854" cy="3121933"/>
          </a:xfrm>
          <a:prstGeom prst="rect">
            <a:avLst/>
          </a:prstGeom>
        </p:spPr>
      </p:pic>
      <p:grpSp>
        <p:nvGrpSpPr>
          <p:cNvPr id="3" name="组合 2">
            <a:extLst>
              <a:ext uri="{FF2B5EF4-FFF2-40B4-BE49-F238E27FC236}">
                <a16:creationId xmlns:a16="http://schemas.microsoft.com/office/drawing/2014/main" id="{AD46D3E6-AD51-1D86-F421-FC0046782FCE}"/>
              </a:ext>
            </a:extLst>
          </p:cNvPr>
          <p:cNvGrpSpPr/>
          <p:nvPr/>
        </p:nvGrpSpPr>
        <p:grpSpPr>
          <a:xfrm>
            <a:off x="5822251" y="1502815"/>
            <a:ext cx="217178" cy="3054100"/>
            <a:chOff x="5822251" y="1502815"/>
            <a:chExt cx="217178" cy="3054100"/>
          </a:xfrm>
        </p:grpSpPr>
        <p:cxnSp>
          <p:nvCxnSpPr>
            <p:cNvPr id="4" name="直线连接符 3">
              <a:extLst>
                <a:ext uri="{FF2B5EF4-FFF2-40B4-BE49-F238E27FC236}">
                  <a16:creationId xmlns:a16="http://schemas.microsoft.com/office/drawing/2014/main" id="{674298C9-A82E-55C0-8DED-F31D997F2552}"/>
                </a:ext>
              </a:extLst>
            </p:cNvPr>
            <p:cNvCxnSpPr>
              <a:cxnSpLocks/>
            </p:cNvCxnSpPr>
            <p:nvPr/>
          </p:nvCxnSpPr>
          <p:spPr>
            <a:xfrm>
              <a:off x="5919390" y="1502815"/>
              <a:ext cx="0" cy="305410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024F7326-8E36-4179-BD27-D0441DCEF15D}"/>
                </a:ext>
              </a:extLst>
            </p:cNvPr>
            <p:cNvSpPr/>
            <p:nvPr/>
          </p:nvSpPr>
          <p:spPr>
            <a:xfrm>
              <a:off x="5836172" y="1903049"/>
              <a:ext cx="203257" cy="193108"/>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9" name="椭圆 8">
              <a:extLst>
                <a:ext uri="{FF2B5EF4-FFF2-40B4-BE49-F238E27FC236}">
                  <a16:creationId xmlns:a16="http://schemas.microsoft.com/office/drawing/2014/main" id="{1709EE63-3DCF-4CA3-B928-8ECB224EF15D}"/>
                </a:ext>
              </a:extLst>
            </p:cNvPr>
            <p:cNvSpPr/>
            <p:nvPr/>
          </p:nvSpPr>
          <p:spPr>
            <a:xfrm>
              <a:off x="5822251" y="2950793"/>
              <a:ext cx="203257" cy="193108"/>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椭圆 9">
              <a:extLst>
                <a:ext uri="{FF2B5EF4-FFF2-40B4-BE49-F238E27FC236}">
                  <a16:creationId xmlns:a16="http://schemas.microsoft.com/office/drawing/2014/main" id="{B1D9C812-7678-4EE2-9CE1-4930F368A06A}"/>
                </a:ext>
              </a:extLst>
            </p:cNvPr>
            <p:cNvSpPr/>
            <p:nvPr/>
          </p:nvSpPr>
          <p:spPr>
            <a:xfrm>
              <a:off x="5822252" y="3946095"/>
              <a:ext cx="203257" cy="196076"/>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3" name="TextBox 33">
            <a:extLst>
              <a:ext uri="{FF2B5EF4-FFF2-40B4-BE49-F238E27FC236}">
                <a16:creationId xmlns:a16="http://schemas.microsoft.com/office/drawing/2014/main" id="{654AEDFD-AF86-4C8A-B489-4F5DE918F239}"/>
              </a:ext>
            </a:extLst>
          </p:cNvPr>
          <p:cNvSpPr txBox="1"/>
          <p:nvPr/>
        </p:nvSpPr>
        <p:spPr>
          <a:xfrm>
            <a:off x="989879" y="1976451"/>
            <a:ext cx="2779841" cy="306751"/>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itchFamily="34" charset="-122"/>
                <a:ea typeface="微软雅黑" pitchFamily="34" charset="-122"/>
              </a:defRPr>
            </a:lvl1pPr>
          </a:lstStyle>
          <a:p>
            <a:pPr>
              <a:lnSpc>
                <a:spcPct val="150000"/>
              </a:lnSpc>
            </a:pPr>
            <a:r>
              <a:rPr lang="zh-CN" altLang="en-US" sz="1500" dirty="0">
                <a:latin typeface="+mn-lt"/>
                <a:ea typeface="+mn-ea"/>
                <a:cs typeface="+mn-ea"/>
                <a:sym typeface="+mn-lt"/>
              </a:rPr>
              <a:t>参考文献</a:t>
            </a:r>
          </a:p>
        </p:txBody>
      </p:sp>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sp>
        <p:nvSpPr>
          <p:cNvPr id="14" name="圆角矩形 13">
            <a:extLst>
              <a:ext uri="{FF2B5EF4-FFF2-40B4-BE49-F238E27FC236}">
                <a16:creationId xmlns:a16="http://schemas.microsoft.com/office/drawing/2014/main" id="{2FE88891-2B5F-7CAF-0DC1-11A36E42790F}"/>
              </a:ext>
            </a:extLst>
          </p:cNvPr>
          <p:cNvSpPr/>
          <p:nvPr/>
        </p:nvSpPr>
        <p:spPr>
          <a:xfrm>
            <a:off x="296277" y="1401501"/>
            <a:ext cx="5409313" cy="3127824"/>
          </a:xfrm>
          <a:prstGeom prst="roundRect">
            <a:avLst>
              <a:gd name="adj" fmla="val 5861"/>
            </a:avLst>
          </a:prstGeom>
          <a:noFill/>
          <a:ln w="28575">
            <a:solidFill>
              <a:srgbClr val="CF3B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sp>
        <p:nvSpPr>
          <p:cNvPr id="17" name="文本框 16">
            <a:extLst>
              <a:ext uri="{FF2B5EF4-FFF2-40B4-BE49-F238E27FC236}">
                <a16:creationId xmlns:a16="http://schemas.microsoft.com/office/drawing/2014/main" id="{FBEA7087-2F23-6C98-1510-D16AF2D92913}"/>
              </a:ext>
            </a:extLst>
          </p:cNvPr>
          <p:cNvSpPr txBox="1"/>
          <p:nvPr/>
        </p:nvSpPr>
        <p:spPr>
          <a:xfrm>
            <a:off x="6241260" y="1719971"/>
            <a:ext cx="2343948" cy="507831"/>
          </a:xfrm>
          <a:prstGeom prst="rect">
            <a:avLst/>
          </a:prstGeom>
          <a:noFill/>
        </p:spPr>
        <p:txBody>
          <a:bodyPr wrap="square" lIns="91440" tIns="45720" rIns="91440" bIns="45720" rtlCol="0" anchor="t">
            <a:spAutoFit/>
          </a:bodyPr>
          <a:lstStyle/>
          <a:p>
            <a:r>
              <a:rPr lang="en-US" altLang="zh-SG" sz="1350">
                <a:ea typeface="等线"/>
                <a:cs typeface="Calibri"/>
              </a:rPr>
              <a:t>16000 elements (90.44%) for training</a:t>
            </a:r>
            <a:endParaRPr lang="en-US"/>
          </a:p>
        </p:txBody>
      </p:sp>
      <p:sp>
        <p:nvSpPr>
          <p:cNvPr id="19" name="文本框 18">
            <a:extLst>
              <a:ext uri="{FF2B5EF4-FFF2-40B4-BE49-F238E27FC236}">
                <a16:creationId xmlns:a16="http://schemas.microsoft.com/office/drawing/2014/main" id="{5AEBB8F4-066F-4BE8-FDEB-3CC1CD0E33E2}"/>
              </a:ext>
            </a:extLst>
          </p:cNvPr>
          <p:cNvSpPr txBox="1"/>
          <p:nvPr/>
        </p:nvSpPr>
        <p:spPr>
          <a:xfrm>
            <a:off x="6259003" y="2765407"/>
            <a:ext cx="2295939" cy="523220"/>
          </a:xfrm>
          <a:prstGeom prst="rect">
            <a:avLst/>
          </a:prstGeom>
          <a:noFill/>
        </p:spPr>
        <p:txBody>
          <a:bodyPr wrap="square" lIns="91440" tIns="45720" rIns="91440" bIns="45720" anchor="t">
            <a:spAutoFit/>
          </a:bodyPr>
          <a:lstStyle/>
          <a:p>
            <a:pPr>
              <a:spcBef>
                <a:spcPts val="900"/>
              </a:spcBef>
            </a:pPr>
            <a:r>
              <a:rPr lang="en-US" sz="1400">
                <a:ea typeface="等线"/>
              </a:rPr>
              <a:t>844 elements (4.77%) for validation</a:t>
            </a:r>
            <a:endParaRPr lang="en-US"/>
          </a:p>
        </p:txBody>
      </p:sp>
      <p:sp>
        <p:nvSpPr>
          <p:cNvPr id="21" name="文本框 20">
            <a:extLst>
              <a:ext uri="{FF2B5EF4-FFF2-40B4-BE49-F238E27FC236}">
                <a16:creationId xmlns:a16="http://schemas.microsoft.com/office/drawing/2014/main" id="{141681E7-D449-F364-A25E-74EA517E58E5}"/>
              </a:ext>
            </a:extLst>
          </p:cNvPr>
          <p:cNvSpPr txBox="1"/>
          <p:nvPr/>
        </p:nvSpPr>
        <p:spPr>
          <a:xfrm>
            <a:off x="6259003" y="3781281"/>
            <a:ext cx="2365514" cy="507831"/>
          </a:xfrm>
          <a:prstGeom prst="rect">
            <a:avLst/>
          </a:prstGeom>
          <a:noFill/>
        </p:spPr>
        <p:txBody>
          <a:bodyPr wrap="square" lIns="91440" tIns="45720" rIns="91440" bIns="45720" anchor="t">
            <a:spAutoFit/>
          </a:bodyPr>
          <a:lstStyle/>
          <a:p>
            <a:pPr>
              <a:spcBef>
                <a:spcPts val="900"/>
              </a:spcBef>
            </a:pPr>
            <a:r>
              <a:rPr lang="en-US" altLang="zh-SG" sz="1350">
                <a:ea typeface="等线"/>
              </a:rPr>
              <a:t>844 elements (4.77%) for testing</a:t>
            </a:r>
            <a:endParaRPr lang="en-US" altLang="zh-SG" sz="1350">
              <a:ea typeface="等线"/>
              <a:cs typeface="Calibri"/>
            </a:endParaRPr>
          </a:p>
        </p:txBody>
      </p:sp>
      <p:sp>
        <p:nvSpPr>
          <p:cNvPr id="22" name="TextBox 33">
            <a:extLst>
              <a:ext uri="{FF2B5EF4-FFF2-40B4-BE49-F238E27FC236}">
                <a16:creationId xmlns:a16="http://schemas.microsoft.com/office/drawing/2014/main" id="{04EE1ED5-0DD8-AB1B-768C-89D61FB621D3}"/>
              </a:ext>
            </a:extLst>
          </p:cNvPr>
          <p:cNvSpPr txBox="1"/>
          <p:nvPr/>
        </p:nvSpPr>
        <p:spPr>
          <a:xfrm>
            <a:off x="3338923" y="727079"/>
            <a:ext cx="2010884" cy="415498"/>
          </a:xfrm>
          <a:prstGeom prst="rect">
            <a:avLst/>
          </a:prstGeom>
          <a:noFill/>
        </p:spPr>
        <p:txBody>
          <a:bodyPr wrap="square" lIns="0" tIns="0" rIns="0" bIns="0" rtlCol="0" anchor="ctr">
            <a:spAutoFit/>
          </a:bodyPr>
          <a:lstStyle/>
          <a:p>
            <a:pPr algn="ctr"/>
            <a:r>
              <a:rPr lang="en-US" altLang="zh-CN" sz="2700" b="1" dirty="0">
                <a:solidFill>
                  <a:srgbClr val="344F66"/>
                </a:solidFill>
                <a:ea typeface="等线"/>
                <a:cs typeface="+mn-ea"/>
                <a:sym typeface="+mn-lt"/>
              </a:rPr>
              <a:t>Data Splitting</a:t>
            </a:r>
            <a:endParaRPr lang="zh-CN" altLang="en-US" sz="2700" b="1" dirty="0">
              <a:solidFill>
                <a:srgbClr val="344F66"/>
              </a:solidFill>
              <a:ea typeface="等线"/>
              <a:cs typeface="+mn-ea"/>
            </a:endParaRPr>
          </a:p>
        </p:txBody>
      </p:sp>
      <p:cxnSp>
        <p:nvCxnSpPr>
          <p:cNvPr id="6" name="直线连接符 5">
            <a:extLst>
              <a:ext uri="{FF2B5EF4-FFF2-40B4-BE49-F238E27FC236}">
                <a16:creationId xmlns:a16="http://schemas.microsoft.com/office/drawing/2014/main" id="{4F44AD09-BE8F-98FF-5177-D74053C3F01C}"/>
              </a:ext>
            </a:extLst>
          </p:cNvPr>
          <p:cNvCxnSpPr>
            <a:cxnSpLocks/>
          </p:cNvCxnSpPr>
          <p:nvPr/>
        </p:nvCxnSpPr>
        <p:spPr>
          <a:xfrm flipH="1">
            <a:off x="5930173" y="2521796"/>
            <a:ext cx="2483152"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85B05736-1F38-598B-1A2E-1BFEC39D0057}"/>
              </a:ext>
            </a:extLst>
          </p:cNvPr>
          <p:cNvCxnSpPr>
            <a:cxnSpLocks/>
          </p:cNvCxnSpPr>
          <p:nvPr/>
        </p:nvCxnSpPr>
        <p:spPr>
          <a:xfrm flipH="1">
            <a:off x="5919390" y="3640685"/>
            <a:ext cx="2483152"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F6C111F6-CECB-81C8-82C7-448337ECE6FB}"/>
              </a:ext>
            </a:extLst>
          </p:cNvPr>
          <p:cNvSpPr txBox="1"/>
          <p:nvPr/>
        </p:nvSpPr>
        <p:spPr>
          <a:xfrm>
            <a:off x="2150286" y="4647938"/>
            <a:ext cx="2022317" cy="276999"/>
          </a:xfrm>
          <a:prstGeom prst="rect">
            <a:avLst/>
          </a:prstGeom>
          <a:noFill/>
        </p:spPr>
        <p:txBody>
          <a:bodyPr wrap="square" lIns="91440" tIns="45720" rIns="91440" bIns="45720" rtlCol="0" anchor="t">
            <a:spAutoFit/>
          </a:bodyPr>
          <a:lstStyle/>
          <a:p>
            <a:r>
              <a:rPr kumimoji="1" lang="en-US" altLang="zh-SG" sz="1200" dirty="0">
                <a:ea typeface="等线"/>
              </a:rPr>
              <a:t>Figure</a:t>
            </a:r>
            <a:r>
              <a:rPr kumimoji="1" lang="en-US" altLang="zh-SG" sz="1200">
                <a:ea typeface="等线"/>
              </a:rPr>
              <a:t> 8</a:t>
            </a:r>
            <a:r>
              <a:rPr kumimoji="1" lang="en-US" altLang="zh-CN" sz="1200">
                <a:ea typeface="等线"/>
              </a:rPr>
              <a:t>. Splitting dataset</a:t>
            </a:r>
            <a:endParaRPr lang="zh-CN" altLang="en-US" sz="1200" dirty="0">
              <a:ea typeface="等线"/>
              <a:cs typeface="Calibri"/>
            </a:endParaRPr>
          </a:p>
        </p:txBody>
      </p:sp>
    </p:spTree>
    <p:extLst>
      <p:ext uri="{BB962C8B-B14F-4D97-AF65-F5344CB8AC3E}">
        <p14:creationId xmlns:p14="http://schemas.microsoft.com/office/powerpoint/2010/main" val="19243805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8">
            <a:extLst>
              <a:ext uri="{FF2B5EF4-FFF2-40B4-BE49-F238E27FC236}">
                <a16:creationId xmlns:a16="http://schemas.microsoft.com/office/drawing/2014/main" id="{68AD81F4-5CB4-3B10-E117-3C7DD2EB4082}"/>
              </a:ext>
            </a:extLst>
          </p:cNvPr>
          <p:cNvGraphicFramePr>
            <a:graphicFrameLocks noGrp="1"/>
          </p:cNvGraphicFramePr>
          <p:nvPr>
            <p:extLst>
              <p:ext uri="{D42A27DB-BD31-4B8C-83A1-F6EECF244321}">
                <p14:modId xmlns:p14="http://schemas.microsoft.com/office/powerpoint/2010/main" val="2302770371"/>
              </p:ext>
            </p:extLst>
          </p:nvPr>
        </p:nvGraphicFramePr>
        <p:xfrm>
          <a:off x="2178169" y="1736066"/>
          <a:ext cx="4463022" cy="1976543"/>
        </p:xfrm>
        <a:graphic>
          <a:graphicData uri="http://schemas.openxmlformats.org/drawingml/2006/table">
            <a:tbl>
              <a:tblPr firstRow="1" bandRow="1">
                <a:tableStyleId>{073A0DAA-6AF3-43AB-8588-CEC1D06C72B9}</a:tableStyleId>
              </a:tblPr>
              <a:tblGrid>
                <a:gridCol w="942914">
                  <a:extLst>
                    <a:ext uri="{9D8B030D-6E8A-4147-A177-3AD203B41FA5}">
                      <a16:colId xmlns:a16="http://schemas.microsoft.com/office/drawing/2014/main" val="1913130971"/>
                    </a:ext>
                  </a:extLst>
                </a:gridCol>
                <a:gridCol w="1320081">
                  <a:extLst>
                    <a:ext uri="{9D8B030D-6E8A-4147-A177-3AD203B41FA5}">
                      <a16:colId xmlns:a16="http://schemas.microsoft.com/office/drawing/2014/main" val="2626280763"/>
                    </a:ext>
                  </a:extLst>
                </a:gridCol>
                <a:gridCol w="1149638">
                  <a:extLst>
                    <a:ext uri="{9D8B030D-6E8A-4147-A177-3AD203B41FA5}">
                      <a16:colId xmlns:a16="http://schemas.microsoft.com/office/drawing/2014/main" val="3062066428"/>
                    </a:ext>
                  </a:extLst>
                </a:gridCol>
                <a:gridCol w="1050389">
                  <a:extLst>
                    <a:ext uri="{9D8B030D-6E8A-4147-A177-3AD203B41FA5}">
                      <a16:colId xmlns:a16="http://schemas.microsoft.com/office/drawing/2014/main" val="417296010"/>
                    </a:ext>
                  </a:extLst>
                </a:gridCol>
              </a:tblGrid>
              <a:tr h="809189">
                <a:tc>
                  <a:txBody>
                    <a:bodyPr/>
                    <a:lstStyle/>
                    <a:p>
                      <a:r>
                        <a:rPr lang="en-US" altLang="zh-SG" b="1" dirty="0"/>
                        <a:t>Posts</a:t>
                      </a:r>
                      <a:endParaRPr lang="zh-SG" altLang="en-US" b="1" dirty="0"/>
                    </a:p>
                  </a:txBody>
                  <a:tcPr anchor="ctr"/>
                </a:tc>
                <a:tc>
                  <a:txBody>
                    <a:bodyPr/>
                    <a:lstStyle/>
                    <a:p>
                      <a:pPr algn="ctr"/>
                      <a:r>
                        <a:rPr lang="en-US" altLang="zh-SG" b="1" dirty="0"/>
                        <a:t>Training</a:t>
                      </a:r>
                    </a:p>
                  </a:txBody>
                  <a:tcPr anchor="ctr"/>
                </a:tc>
                <a:tc>
                  <a:txBody>
                    <a:bodyPr/>
                    <a:lstStyle/>
                    <a:p>
                      <a:pPr algn="ctr"/>
                      <a:r>
                        <a:rPr lang="en-US" altLang="zh-SG" b="1" dirty="0"/>
                        <a:t>Validation</a:t>
                      </a:r>
                    </a:p>
                  </a:txBody>
                  <a:tcPr anchor="ctr"/>
                </a:tc>
                <a:tc>
                  <a:txBody>
                    <a:bodyPr/>
                    <a:lstStyle/>
                    <a:p>
                      <a:pPr algn="ctr"/>
                      <a:r>
                        <a:rPr lang="en-US" altLang="zh-SG" b="1" dirty="0"/>
                        <a:t>Testing</a:t>
                      </a:r>
                    </a:p>
                  </a:txBody>
                  <a:tcPr anchor="ctr"/>
                </a:tc>
                <a:extLst>
                  <a:ext uri="{0D108BD9-81ED-4DB2-BD59-A6C34878D82A}">
                    <a16:rowId xmlns:a16="http://schemas.microsoft.com/office/drawing/2014/main" val="3032693058"/>
                  </a:ext>
                </a:extLst>
              </a:tr>
              <a:tr h="583677">
                <a:tc>
                  <a:txBody>
                    <a:bodyPr/>
                    <a:lstStyle/>
                    <a:p>
                      <a:r>
                        <a:rPr lang="en-US" altLang="zh-SG" b="1" dirty="0"/>
                        <a:t>Real</a:t>
                      </a:r>
                      <a:endParaRPr lang="zh-SG" altLang="en-US" b="1" dirty="0"/>
                    </a:p>
                  </a:txBody>
                  <a:tcPr anchor="ctr"/>
                </a:tc>
                <a:tc>
                  <a:txBody>
                    <a:bodyPr/>
                    <a:lstStyle/>
                    <a:p>
                      <a:pPr lvl="0" algn="ctr">
                        <a:buNone/>
                      </a:pPr>
                      <a:r>
                        <a:rPr lang="en-US" altLang="zh-SG" b="1" dirty="0"/>
                        <a:t>11879</a:t>
                      </a:r>
                      <a:endParaRPr lang="en-US" dirty="0"/>
                    </a:p>
                  </a:txBody>
                  <a:tcPr anchor="ctr"/>
                </a:tc>
                <a:tc>
                  <a:txBody>
                    <a:bodyPr/>
                    <a:lstStyle/>
                    <a:p>
                      <a:pPr algn="ctr"/>
                      <a:r>
                        <a:rPr lang="en-US" altLang="zh-SG" b="1" dirty="0"/>
                        <a:t>2635</a:t>
                      </a:r>
                      <a:endParaRPr lang="zh-SG" altLang="en-US" b="1" dirty="0"/>
                    </a:p>
                  </a:txBody>
                  <a:tcPr anchor="ctr"/>
                </a:tc>
                <a:tc>
                  <a:txBody>
                    <a:bodyPr/>
                    <a:lstStyle/>
                    <a:p>
                      <a:pPr algn="ctr"/>
                      <a:r>
                        <a:rPr lang="en-US" altLang="zh-SG" b="1" dirty="0"/>
                        <a:t>2313</a:t>
                      </a:r>
                    </a:p>
                  </a:txBody>
                  <a:tcPr anchor="ctr"/>
                </a:tc>
                <a:extLst>
                  <a:ext uri="{0D108BD9-81ED-4DB2-BD59-A6C34878D82A}">
                    <a16:rowId xmlns:a16="http://schemas.microsoft.com/office/drawing/2014/main" val="2592271088"/>
                  </a:ext>
                </a:extLst>
              </a:tr>
              <a:tr h="583677">
                <a:tc>
                  <a:txBody>
                    <a:bodyPr/>
                    <a:lstStyle/>
                    <a:p>
                      <a:r>
                        <a:rPr lang="en-US" altLang="zh-SG" b="1" dirty="0"/>
                        <a:t>Fake</a:t>
                      </a:r>
                      <a:endParaRPr lang="zh-SG" altLang="en-US" b="1" dirty="0"/>
                    </a:p>
                  </a:txBody>
                  <a:tcPr anchor="ctr"/>
                </a:tc>
                <a:tc>
                  <a:txBody>
                    <a:bodyPr/>
                    <a:lstStyle/>
                    <a:p>
                      <a:pPr algn="ctr"/>
                      <a:r>
                        <a:rPr lang="en-US" altLang="zh-SG" b="1" dirty="0"/>
                        <a:t>505</a:t>
                      </a:r>
                    </a:p>
                  </a:txBody>
                  <a:tcPr anchor="ctr"/>
                </a:tc>
                <a:tc>
                  <a:txBody>
                    <a:bodyPr/>
                    <a:lstStyle/>
                    <a:p>
                      <a:pPr algn="ctr"/>
                      <a:r>
                        <a:rPr lang="en-US" altLang="zh-SG" b="1" dirty="0"/>
                        <a:t>17</a:t>
                      </a:r>
                      <a:endParaRPr lang="zh-SG" altLang="en-US" b="1" dirty="0"/>
                    </a:p>
                  </a:txBody>
                  <a:tcPr anchor="ctr"/>
                </a:tc>
                <a:tc>
                  <a:txBody>
                    <a:bodyPr/>
                    <a:lstStyle/>
                    <a:p>
                      <a:pPr algn="ctr"/>
                      <a:r>
                        <a:rPr lang="en-US" altLang="zh-SG" b="1" dirty="0"/>
                        <a:t>339</a:t>
                      </a:r>
                    </a:p>
                  </a:txBody>
                  <a:tcPr anchor="ctr"/>
                </a:tc>
                <a:extLst>
                  <a:ext uri="{0D108BD9-81ED-4DB2-BD59-A6C34878D82A}">
                    <a16:rowId xmlns:a16="http://schemas.microsoft.com/office/drawing/2014/main" val="2758522374"/>
                  </a:ext>
                </a:extLst>
              </a:tr>
            </a:tbl>
          </a:graphicData>
        </a:graphic>
      </p:graphicFrame>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IV.</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Comparison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Analysis</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328564" y="918908"/>
            <a:ext cx="4312744" cy="323165"/>
          </a:xfrm>
          <a:prstGeom prst="rect">
            <a:avLst/>
          </a:prstGeom>
          <a:noFill/>
        </p:spPr>
        <p:txBody>
          <a:bodyPr wrap="square" lIns="0" tIns="0" rIns="0" bIns="0" rtlCol="0" anchor="ctr">
            <a:spAutoFit/>
          </a:bodyPr>
          <a:lstStyle/>
          <a:p>
            <a:pPr algn="ctr"/>
            <a:r>
              <a:rPr lang="en-US" altLang="zh-CN" sz="2100" b="1" dirty="0">
                <a:solidFill>
                  <a:srgbClr val="344F66"/>
                </a:solidFill>
                <a:ea typeface="等线"/>
                <a:cs typeface="+mn-ea"/>
                <a:sym typeface="+mn-lt"/>
              </a:rPr>
              <a:t>Data Splitting for each Dataset</a:t>
            </a:r>
            <a:endParaRPr lang="en-US" dirty="0"/>
          </a:p>
        </p:txBody>
      </p:sp>
    </p:spTree>
    <p:extLst>
      <p:ext uri="{BB962C8B-B14F-4D97-AF65-F5344CB8AC3E}">
        <p14:creationId xmlns:p14="http://schemas.microsoft.com/office/powerpoint/2010/main" val="162587403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44" y="4545535"/>
            <a:ext cx="2050547" cy="404623"/>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238546" y="850657"/>
            <a:ext cx="1570597" cy="1629548"/>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1854747" y="1387457"/>
            <a:ext cx="6050708"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宋体"/>
                <a:cs typeface="+mn-ea"/>
                <a:sym typeface="+mn-lt"/>
              </a:rPr>
              <a:t>PART III</a:t>
            </a:r>
            <a:endParaRPr lang="zh-CN" altLang="en-US" sz="495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3113" y="0"/>
            <a:ext cx="9147113" cy="51435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2892225" y="2220735"/>
            <a:ext cx="3975752" cy="108765"/>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1342110" y="2539456"/>
            <a:ext cx="7075982"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a:solidFill>
                  <a:srgbClr val="484848"/>
                </a:solidFill>
                <a:latin typeface="+mn-lt"/>
                <a:ea typeface="宋体"/>
                <a:cs typeface="+mn-ea"/>
                <a:sym typeface="+mn-lt"/>
              </a:rPr>
              <a:t>CNN &amp; LSTM Model</a:t>
            </a:r>
            <a:endParaRPr lang="en-US" altLang="zh-CN" sz="4950">
              <a:solidFill>
                <a:srgbClr val="484848"/>
              </a:solidFill>
              <a:latin typeface="+mn-lt"/>
              <a:ea typeface="宋体"/>
              <a:cs typeface="+mn-ea"/>
            </a:endParaRPr>
          </a:p>
        </p:txBody>
      </p:sp>
    </p:spTree>
    <p:extLst>
      <p:ext uri="{BB962C8B-B14F-4D97-AF65-F5344CB8AC3E}">
        <p14:creationId xmlns:p14="http://schemas.microsoft.com/office/powerpoint/2010/main" val="15724110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III.</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models –</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a:t>
            </a:r>
            <a:endParaRPr lang="zh-CN" altLang="en-US" sz="2100" dirty="0">
              <a:solidFill>
                <a:schemeClr val="bg1">
                  <a:lumMod val="50000"/>
                </a:schemeClr>
              </a:solidFill>
              <a:latin typeface="+mn-lt"/>
              <a:ea typeface="宋体"/>
              <a:cs typeface="+mn-ea"/>
              <a:sym typeface="+mn-lt"/>
            </a:endParaRPr>
          </a:p>
        </p:txBody>
      </p:sp>
      <p:sp>
        <p:nvSpPr>
          <p:cNvPr id="22" name="TextBox 33">
            <a:extLst>
              <a:ext uri="{FF2B5EF4-FFF2-40B4-BE49-F238E27FC236}">
                <a16:creationId xmlns:a16="http://schemas.microsoft.com/office/drawing/2014/main" id="{04EE1ED5-0DD8-AB1B-768C-89D61FB621D3}"/>
              </a:ext>
            </a:extLst>
          </p:cNvPr>
          <p:cNvSpPr txBox="1"/>
          <p:nvPr/>
        </p:nvSpPr>
        <p:spPr>
          <a:xfrm>
            <a:off x="296260" y="1371450"/>
            <a:ext cx="8208338" cy="830997"/>
          </a:xfrm>
          <a:prstGeom prst="rect">
            <a:avLst/>
          </a:prstGeom>
          <a:noFill/>
        </p:spPr>
        <p:txBody>
          <a:bodyPr wrap="square" lIns="0" tIns="0" rIns="0" bIns="0" rtlCol="0" anchor="ctr">
            <a:spAutoFit/>
          </a:bodyPr>
          <a:lstStyle/>
          <a:p>
            <a:pPr algn="ctr"/>
            <a:r>
              <a:rPr lang="en-US" dirty="0">
                <a:latin typeface="Calibri"/>
                <a:ea typeface="Arial"/>
                <a:cs typeface="Arial"/>
              </a:rPr>
              <a:t>The architecture of this CNN model is implemented using PyTorch. The main components of the model include an </a:t>
            </a:r>
            <a:r>
              <a:rPr lang="en-US" b="1" dirty="0">
                <a:latin typeface="Calibri"/>
                <a:ea typeface="Arial"/>
                <a:cs typeface="Arial"/>
              </a:rPr>
              <a:t>embedding layer, a convolutional layer, a pooling layer, a dropout layer, and fully connected layer and sigmoid layers. ​</a:t>
            </a:r>
            <a:endParaRPr lang="zh-CN" altLang="en-US" sz="2000" b="1" dirty="0">
              <a:solidFill>
                <a:srgbClr val="344F66"/>
              </a:solidFill>
              <a:ea typeface="宋体"/>
              <a:cs typeface="+mn-ea"/>
            </a:endParaRPr>
          </a:p>
        </p:txBody>
      </p:sp>
      <p:pic>
        <p:nvPicPr>
          <p:cNvPr id="3" name="Picture 7" descr="Diagram&#10;&#10;Description automatically generated">
            <a:extLst>
              <a:ext uri="{FF2B5EF4-FFF2-40B4-BE49-F238E27FC236}">
                <a16:creationId xmlns:a16="http://schemas.microsoft.com/office/drawing/2014/main" id="{B6BB2389-52A0-0426-5162-8060FE01D2BA}"/>
              </a:ext>
            </a:extLst>
          </p:cNvPr>
          <p:cNvPicPr>
            <a:picLocks noChangeAspect="1"/>
          </p:cNvPicPr>
          <p:nvPr/>
        </p:nvPicPr>
        <p:blipFill>
          <a:blip r:embed="rId3"/>
          <a:stretch>
            <a:fillRect/>
          </a:stretch>
        </p:blipFill>
        <p:spPr>
          <a:xfrm>
            <a:off x="1823310" y="2449290"/>
            <a:ext cx="5294770" cy="2546156"/>
          </a:xfrm>
          <a:prstGeom prst="rect">
            <a:avLst/>
          </a:prstGeom>
          <a:noFill/>
        </p:spPr>
      </p:pic>
      <p:sp>
        <p:nvSpPr>
          <p:cNvPr id="4" name="TextBox 33">
            <a:extLst>
              <a:ext uri="{FF2B5EF4-FFF2-40B4-BE49-F238E27FC236}">
                <a16:creationId xmlns:a16="http://schemas.microsoft.com/office/drawing/2014/main" id="{2DBBD31A-94CD-0E0E-606B-3C7F1CDBCBA7}"/>
              </a:ext>
            </a:extLst>
          </p:cNvPr>
          <p:cNvSpPr txBox="1"/>
          <p:nvPr/>
        </p:nvSpPr>
        <p:spPr>
          <a:xfrm>
            <a:off x="2628847" y="823376"/>
            <a:ext cx="3886305" cy="323165"/>
          </a:xfrm>
          <a:prstGeom prst="rect">
            <a:avLst/>
          </a:prstGeom>
          <a:noFill/>
        </p:spPr>
        <p:txBody>
          <a:bodyPr wrap="square" lIns="0" tIns="0" rIns="0" bIns="0" rtlCol="0" anchor="ctr">
            <a:spAutoFit/>
          </a:bodyPr>
          <a:lstStyle/>
          <a:p>
            <a:pPr algn="ctr"/>
            <a:r>
              <a:rPr lang="en-US" altLang="zh-SG" sz="2100" b="1" dirty="0">
                <a:solidFill>
                  <a:schemeClr val="tx2"/>
                </a:solidFill>
                <a:cs typeface="+mn-ea"/>
                <a:sym typeface="+mn-lt"/>
              </a:rPr>
              <a:t>Architecture</a:t>
            </a:r>
            <a:r>
              <a:rPr lang="zh-CN" altLang="en-US" sz="2100" b="1" dirty="0">
                <a:solidFill>
                  <a:srgbClr val="344F66"/>
                </a:solidFill>
                <a:cs typeface="+mn-ea"/>
                <a:sym typeface="+mn-lt"/>
              </a:rPr>
              <a:t> </a:t>
            </a:r>
            <a:r>
              <a:rPr lang="en-US" altLang="zh-CN" sz="2100" b="1" dirty="0">
                <a:solidFill>
                  <a:srgbClr val="344F66"/>
                </a:solidFill>
                <a:cs typeface="+mn-ea"/>
                <a:sym typeface="+mn-lt"/>
              </a:rPr>
              <a:t>of</a:t>
            </a:r>
            <a:r>
              <a:rPr lang="zh-CN" altLang="en-US" sz="2100" b="1" dirty="0">
                <a:solidFill>
                  <a:srgbClr val="344F66"/>
                </a:solidFill>
                <a:cs typeface="+mn-ea"/>
                <a:sym typeface="+mn-lt"/>
              </a:rPr>
              <a:t> </a:t>
            </a:r>
            <a:r>
              <a:rPr lang="en-US" altLang="zh-CN" sz="2100" b="1" dirty="0">
                <a:solidFill>
                  <a:srgbClr val="344F66"/>
                </a:solidFill>
                <a:cs typeface="+mn-ea"/>
                <a:sym typeface="+mn-lt"/>
              </a:rPr>
              <a:t>CNN</a:t>
            </a:r>
            <a:r>
              <a:rPr lang="zh-CN" altLang="en-US" sz="2100" b="1" dirty="0">
                <a:solidFill>
                  <a:srgbClr val="344F66"/>
                </a:solidFill>
                <a:cs typeface="+mn-ea"/>
                <a:sym typeface="+mn-lt"/>
              </a:rPr>
              <a:t> </a:t>
            </a:r>
            <a:r>
              <a:rPr lang="en-US" altLang="zh-CN" sz="2100" b="1" dirty="0">
                <a:solidFill>
                  <a:srgbClr val="344F66"/>
                </a:solidFill>
                <a:cs typeface="+mn-ea"/>
                <a:sym typeface="+mn-lt"/>
              </a:rPr>
              <a:t>model</a:t>
            </a:r>
          </a:p>
        </p:txBody>
      </p:sp>
      <p:grpSp>
        <p:nvGrpSpPr>
          <p:cNvPr id="6" name="组合 5">
            <a:extLst>
              <a:ext uri="{FF2B5EF4-FFF2-40B4-BE49-F238E27FC236}">
                <a16:creationId xmlns:a16="http://schemas.microsoft.com/office/drawing/2014/main" id="{F5704A4D-5DAA-6E15-33F3-CB9684D1DE65}"/>
              </a:ext>
            </a:extLst>
          </p:cNvPr>
          <p:cNvGrpSpPr/>
          <p:nvPr/>
        </p:nvGrpSpPr>
        <p:grpSpPr>
          <a:xfrm>
            <a:off x="1823310" y="2430259"/>
            <a:ext cx="5344675" cy="2713241"/>
            <a:chOff x="-4151" y="0"/>
            <a:chExt cx="12196151" cy="6858000"/>
          </a:xfrm>
        </p:grpSpPr>
        <p:grpSp>
          <p:nvGrpSpPr>
            <p:cNvPr id="7" name="组合 6">
              <a:extLst>
                <a:ext uri="{FF2B5EF4-FFF2-40B4-BE49-F238E27FC236}">
                  <a16:creationId xmlns:a16="http://schemas.microsoft.com/office/drawing/2014/main" id="{5C54113A-4095-61B2-8552-7AD18E16BE69}"/>
                </a:ext>
              </a:extLst>
            </p:cNvPr>
            <p:cNvGrpSpPr/>
            <p:nvPr/>
          </p:nvGrpSpPr>
          <p:grpSpPr>
            <a:xfrm>
              <a:off x="0" y="0"/>
              <a:ext cx="3001030" cy="109728"/>
              <a:chOff x="0" y="0"/>
              <a:chExt cx="3001030" cy="109728"/>
            </a:xfrm>
          </p:grpSpPr>
          <p:sp>
            <p:nvSpPr>
              <p:cNvPr id="43" name="矩形 42">
                <a:extLst>
                  <a:ext uri="{FF2B5EF4-FFF2-40B4-BE49-F238E27FC236}">
                    <a16:creationId xmlns:a16="http://schemas.microsoft.com/office/drawing/2014/main" id="{10CDD625-5893-C27C-8A54-32DC0C6432F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E1D9B057-4CD3-5A92-98CE-E5BCDFE014A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8" name="组合 7">
              <a:extLst>
                <a:ext uri="{FF2B5EF4-FFF2-40B4-BE49-F238E27FC236}">
                  <a16:creationId xmlns:a16="http://schemas.microsoft.com/office/drawing/2014/main" id="{BAA908BD-ABB0-D54A-598A-E566E2B745EB}"/>
                </a:ext>
              </a:extLst>
            </p:cNvPr>
            <p:cNvGrpSpPr/>
            <p:nvPr/>
          </p:nvGrpSpPr>
          <p:grpSpPr>
            <a:xfrm>
              <a:off x="8994788" y="0"/>
              <a:ext cx="3197212" cy="109728"/>
              <a:chOff x="0" y="0"/>
              <a:chExt cx="3001030" cy="109728"/>
            </a:xfrm>
          </p:grpSpPr>
          <p:sp>
            <p:nvSpPr>
              <p:cNvPr id="41" name="矩形 40">
                <a:extLst>
                  <a:ext uri="{FF2B5EF4-FFF2-40B4-BE49-F238E27FC236}">
                    <a16:creationId xmlns:a16="http://schemas.microsoft.com/office/drawing/2014/main" id="{29AA08EC-69B0-19F9-01F0-BDB9E1E5BE4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93C45341-3F8B-F048-637E-A82B0FDF287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9" name="组合 8">
              <a:extLst>
                <a:ext uri="{FF2B5EF4-FFF2-40B4-BE49-F238E27FC236}">
                  <a16:creationId xmlns:a16="http://schemas.microsoft.com/office/drawing/2014/main" id="{477DD377-1291-17D9-F835-358A1198C070}"/>
                </a:ext>
              </a:extLst>
            </p:cNvPr>
            <p:cNvGrpSpPr/>
            <p:nvPr/>
          </p:nvGrpSpPr>
          <p:grpSpPr>
            <a:xfrm>
              <a:off x="5997909" y="0"/>
              <a:ext cx="3001030" cy="109728"/>
              <a:chOff x="0" y="0"/>
              <a:chExt cx="3001030" cy="109728"/>
            </a:xfrm>
          </p:grpSpPr>
          <p:sp>
            <p:nvSpPr>
              <p:cNvPr id="39" name="矩形 38">
                <a:extLst>
                  <a:ext uri="{FF2B5EF4-FFF2-40B4-BE49-F238E27FC236}">
                    <a16:creationId xmlns:a16="http://schemas.microsoft.com/office/drawing/2014/main" id="{26C134FE-D1D1-DF22-2320-E85B9687929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12CA827A-5CAD-DA31-F56E-E7C181959BD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0" name="组合 9">
              <a:extLst>
                <a:ext uri="{FF2B5EF4-FFF2-40B4-BE49-F238E27FC236}">
                  <a16:creationId xmlns:a16="http://schemas.microsoft.com/office/drawing/2014/main" id="{7CEA1F01-3D32-887A-67D9-30DB085872C8}"/>
                </a:ext>
              </a:extLst>
            </p:cNvPr>
            <p:cNvGrpSpPr/>
            <p:nvPr/>
          </p:nvGrpSpPr>
          <p:grpSpPr>
            <a:xfrm>
              <a:off x="2996879" y="0"/>
              <a:ext cx="3001030" cy="109728"/>
              <a:chOff x="0" y="0"/>
              <a:chExt cx="3001030" cy="109728"/>
            </a:xfrm>
          </p:grpSpPr>
          <p:sp>
            <p:nvSpPr>
              <p:cNvPr id="37" name="矩形 36">
                <a:extLst>
                  <a:ext uri="{FF2B5EF4-FFF2-40B4-BE49-F238E27FC236}">
                    <a16:creationId xmlns:a16="http://schemas.microsoft.com/office/drawing/2014/main" id="{605A2F75-EEF2-3F88-C674-790C31DE8A8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5429A13-2C23-4F91-82AB-9B663D1DF837}"/>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1" name="组合 10">
              <a:extLst>
                <a:ext uri="{FF2B5EF4-FFF2-40B4-BE49-F238E27FC236}">
                  <a16:creationId xmlns:a16="http://schemas.microsoft.com/office/drawing/2014/main" id="{F642A5E7-D238-D0D6-FF4A-5165F2D8638D}"/>
                </a:ext>
              </a:extLst>
            </p:cNvPr>
            <p:cNvGrpSpPr/>
            <p:nvPr/>
          </p:nvGrpSpPr>
          <p:grpSpPr>
            <a:xfrm>
              <a:off x="-4151" y="6748272"/>
              <a:ext cx="3001030" cy="109728"/>
              <a:chOff x="0" y="0"/>
              <a:chExt cx="3001030" cy="109728"/>
            </a:xfrm>
          </p:grpSpPr>
          <p:sp>
            <p:nvSpPr>
              <p:cNvPr id="35" name="矩形 34">
                <a:extLst>
                  <a:ext uri="{FF2B5EF4-FFF2-40B4-BE49-F238E27FC236}">
                    <a16:creationId xmlns:a16="http://schemas.microsoft.com/office/drawing/2014/main" id="{6B3B5A68-2931-E06C-C5B1-1A7F5ADD697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A54965F3-99A6-C9D7-86C4-1D560A9259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2" name="组合 11">
              <a:extLst>
                <a:ext uri="{FF2B5EF4-FFF2-40B4-BE49-F238E27FC236}">
                  <a16:creationId xmlns:a16="http://schemas.microsoft.com/office/drawing/2014/main" id="{118A96A5-48BE-B789-AD8A-14EE9D715CAE}"/>
                </a:ext>
              </a:extLst>
            </p:cNvPr>
            <p:cNvGrpSpPr/>
            <p:nvPr/>
          </p:nvGrpSpPr>
          <p:grpSpPr>
            <a:xfrm>
              <a:off x="5993758" y="6748272"/>
              <a:ext cx="3001030" cy="109728"/>
              <a:chOff x="0" y="0"/>
              <a:chExt cx="3001030" cy="109728"/>
            </a:xfrm>
          </p:grpSpPr>
          <p:sp>
            <p:nvSpPr>
              <p:cNvPr id="33" name="矩形 32">
                <a:extLst>
                  <a:ext uri="{FF2B5EF4-FFF2-40B4-BE49-F238E27FC236}">
                    <a16:creationId xmlns:a16="http://schemas.microsoft.com/office/drawing/2014/main" id="{9D4E9351-D45D-9206-41D8-4C16A19DBDD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7E054C5-A40C-A363-FA13-EF04B8A2CBB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3" name="组合 12">
              <a:extLst>
                <a:ext uri="{FF2B5EF4-FFF2-40B4-BE49-F238E27FC236}">
                  <a16:creationId xmlns:a16="http://schemas.microsoft.com/office/drawing/2014/main" id="{C983736C-AFB3-D47B-78A2-F1211837CEC9}"/>
                </a:ext>
              </a:extLst>
            </p:cNvPr>
            <p:cNvGrpSpPr/>
            <p:nvPr/>
          </p:nvGrpSpPr>
          <p:grpSpPr>
            <a:xfrm>
              <a:off x="2992728" y="6748272"/>
              <a:ext cx="3001030" cy="109728"/>
              <a:chOff x="0" y="0"/>
              <a:chExt cx="3001030" cy="109728"/>
            </a:xfrm>
          </p:grpSpPr>
          <p:sp>
            <p:nvSpPr>
              <p:cNvPr id="31" name="矩形 30">
                <a:extLst>
                  <a:ext uri="{FF2B5EF4-FFF2-40B4-BE49-F238E27FC236}">
                    <a16:creationId xmlns:a16="http://schemas.microsoft.com/office/drawing/2014/main" id="{73C87DE0-EC56-F44A-AB63-357320E4BC4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C493B1E3-FFC0-C856-2152-A4091347EB0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4" name="组合 13">
              <a:extLst>
                <a:ext uri="{FF2B5EF4-FFF2-40B4-BE49-F238E27FC236}">
                  <a16:creationId xmlns:a16="http://schemas.microsoft.com/office/drawing/2014/main" id="{73955A45-A745-12BB-EF1C-64386E6D255D}"/>
                </a:ext>
              </a:extLst>
            </p:cNvPr>
            <p:cNvGrpSpPr/>
            <p:nvPr/>
          </p:nvGrpSpPr>
          <p:grpSpPr>
            <a:xfrm>
              <a:off x="8994788" y="6748272"/>
              <a:ext cx="3197212" cy="109728"/>
              <a:chOff x="0" y="0"/>
              <a:chExt cx="3001030" cy="109728"/>
            </a:xfrm>
          </p:grpSpPr>
          <p:sp>
            <p:nvSpPr>
              <p:cNvPr id="29" name="矩形 28">
                <a:extLst>
                  <a:ext uri="{FF2B5EF4-FFF2-40B4-BE49-F238E27FC236}">
                    <a16:creationId xmlns:a16="http://schemas.microsoft.com/office/drawing/2014/main" id="{B9CBD95C-E5F2-5956-047E-6E8BB72EB00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0" name="矩形 29">
                <a:extLst>
                  <a:ext uri="{FF2B5EF4-FFF2-40B4-BE49-F238E27FC236}">
                    <a16:creationId xmlns:a16="http://schemas.microsoft.com/office/drawing/2014/main" id="{98D7AE4B-F65C-D39A-3052-D8197C06358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5" name="组合 14">
              <a:extLst>
                <a:ext uri="{FF2B5EF4-FFF2-40B4-BE49-F238E27FC236}">
                  <a16:creationId xmlns:a16="http://schemas.microsoft.com/office/drawing/2014/main" id="{BC02115B-F630-AC4B-6A0B-DEEB9861D5F7}"/>
                </a:ext>
              </a:extLst>
            </p:cNvPr>
            <p:cNvGrpSpPr/>
            <p:nvPr/>
          </p:nvGrpSpPr>
          <p:grpSpPr>
            <a:xfrm rot="16200000">
              <a:off x="-1543742" y="1653470"/>
              <a:ext cx="3197212" cy="109728"/>
              <a:chOff x="0" y="0"/>
              <a:chExt cx="3001030" cy="109728"/>
            </a:xfrm>
          </p:grpSpPr>
          <p:sp>
            <p:nvSpPr>
              <p:cNvPr id="27" name="矩形 26">
                <a:extLst>
                  <a:ext uri="{FF2B5EF4-FFF2-40B4-BE49-F238E27FC236}">
                    <a16:creationId xmlns:a16="http://schemas.microsoft.com/office/drawing/2014/main" id="{83F5A6D4-D57C-37E6-5B50-61A18C16926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8" name="矩形 27">
                <a:extLst>
                  <a:ext uri="{FF2B5EF4-FFF2-40B4-BE49-F238E27FC236}">
                    <a16:creationId xmlns:a16="http://schemas.microsoft.com/office/drawing/2014/main" id="{5F17BD12-9CAB-896E-C55B-BC80145BDB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7" name="组合 16">
              <a:extLst>
                <a:ext uri="{FF2B5EF4-FFF2-40B4-BE49-F238E27FC236}">
                  <a16:creationId xmlns:a16="http://schemas.microsoft.com/office/drawing/2014/main" id="{6B04968A-1200-A546-08B9-311A7C224145}"/>
                </a:ext>
              </a:extLst>
            </p:cNvPr>
            <p:cNvGrpSpPr/>
            <p:nvPr/>
          </p:nvGrpSpPr>
          <p:grpSpPr>
            <a:xfrm rot="16200000">
              <a:off x="-1667877" y="4970666"/>
              <a:ext cx="3441332" cy="113879"/>
              <a:chOff x="0" y="0"/>
              <a:chExt cx="3001030" cy="109728"/>
            </a:xfrm>
          </p:grpSpPr>
          <p:sp>
            <p:nvSpPr>
              <p:cNvPr id="25" name="矩形 24">
                <a:extLst>
                  <a:ext uri="{FF2B5EF4-FFF2-40B4-BE49-F238E27FC236}">
                    <a16:creationId xmlns:a16="http://schemas.microsoft.com/office/drawing/2014/main" id="{DB6087F9-5F6D-BB8B-DECC-8AA4093D62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6" name="矩形 25">
                <a:extLst>
                  <a:ext uri="{FF2B5EF4-FFF2-40B4-BE49-F238E27FC236}">
                    <a16:creationId xmlns:a16="http://schemas.microsoft.com/office/drawing/2014/main" id="{B1ECF95C-A7B3-694D-D56F-EAC21312943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8" name="组合 17">
              <a:extLst>
                <a:ext uri="{FF2B5EF4-FFF2-40B4-BE49-F238E27FC236}">
                  <a16:creationId xmlns:a16="http://schemas.microsoft.com/office/drawing/2014/main" id="{F4B6826D-AF46-9B21-D028-879FDD1D4C56}"/>
                </a:ext>
              </a:extLst>
            </p:cNvPr>
            <p:cNvGrpSpPr/>
            <p:nvPr/>
          </p:nvGrpSpPr>
          <p:grpSpPr>
            <a:xfrm rot="16200000">
              <a:off x="10538530" y="1653470"/>
              <a:ext cx="3197212" cy="109728"/>
              <a:chOff x="0" y="0"/>
              <a:chExt cx="3001030" cy="109728"/>
            </a:xfrm>
          </p:grpSpPr>
          <p:sp>
            <p:nvSpPr>
              <p:cNvPr id="23" name="矩形 22">
                <a:extLst>
                  <a:ext uri="{FF2B5EF4-FFF2-40B4-BE49-F238E27FC236}">
                    <a16:creationId xmlns:a16="http://schemas.microsoft.com/office/drawing/2014/main" id="{003A8650-20FF-BDCD-01FD-9F1ADBB5D78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矩形 23">
                <a:extLst>
                  <a:ext uri="{FF2B5EF4-FFF2-40B4-BE49-F238E27FC236}">
                    <a16:creationId xmlns:a16="http://schemas.microsoft.com/office/drawing/2014/main" id="{E547038F-CD0E-6E43-9AB4-03B3EDE2E276}"/>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9" name="组合 18">
              <a:extLst>
                <a:ext uri="{FF2B5EF4-FFF2-40B4-BE49-F238E27FC236}">
                  <a16:creationId xmlns:a16="http://schemas.microsoft.com/office/drawing/2014/main" id="{C03C8F7E-88BA-778C-0F59-CFE259671E0B}"/>
                </a:ext>
              </a:extLst>
            </p:cNvPr>
            <p:cNvGrpSpPr/>
            <p:nvPr/>
          </p:nvGrpSpPr>
          <p:grpSpPr>
            <a:xfrm rot="16200000">
              <a:off x="10414395" y="4970666"/>
              <a:ext cx="3441332" cy="113879"/>
              <a:chOff x="0" y="0"/>
              <a:chExt cx="3001030" cy="109728"/>
            </a:xfrm>
          </p:grpSpPr>
          <p:sp>
            <p:nvSpPr>
              <p:cNvPr id="20" name="矩形 19">
                <a:extLst>
                  <a:ext uri="{FF2B5EF4-FFF2-40B4-BE49-F238E27FC236}">
                    <a16:creationId xmlns:a16="http://schemas.microsoft.com/office/drawing/2014/main" id="{EE808040-2136-5F02-B9EF-DC8DADE5FE7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1" name="矩形 20">
                <a:extLst>
                  <a:ext uri="{FF2B5EF4-FFF2-40B4-BE49-F238E27FC236}">
                    <a16:creationId xmlns:a16="http://schemas.microsoft.com/office/drawing/2014/main" id="{271831AD-F607-4B15-3B70-D0CF5E602FA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spTree>
    <p:extLst>
      <p:ext uri="{BB962C8B-B14F-4D97-AF65-F5344CB8AC3E}">
        <p14:creationId xmlns:p14="http://schemas.microsoft.com/office/powerpoint/2010/main" val="4168315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FABF1D9-6FB8-851E-E323-F2854CCA458C}"/>
              </a:ext>
            </a:extLst>
          </p:cNvPr>
          <p:cNvPicPr>
            <a:picLocks noChangeAspect="1"/>
          </p:cNvPicPr>
          <p:nvPr/>
        </p:nvPicPr>
        <p:blipFill>
          <a:blip r:embed="rId2"/>
          <a:stretch>
            <a:fillRect/>
          </a:stretch>
        </p:blipFill>
        <p:spPr>
          <a:xfrm>
            <a:off x="5825523" y="1735151"/>
            <a:ext cx="2553908" cy="546008"/>
          </a:xfrm>
          <a:prstGeom prst="rect">
            <a:avLst/>
          </a:prstGeom>
        </p:spPr>
      </p:pic>
      <p:sp>
        <p:nvSpPr>
          <p:cNvPr id="14" name="矩形 13">
            <a:extLst>
              <a:ext uri="{FF2B5EF4-FFF2-40B4-BE49-F238E27FC236}">
                <a16:creationId xmlns:a16="http://schemas.microsoft.com/office/drawing/2014/main" id="{A643545A-3515-9E1C-AA5D-01805B47F2CB}"/>
              </a:ext>
            </a:extLst>
          </p:cNvPr>
          <p:cNvSpPr/>
          <p:nvPr/>
        </p:nvSpPr>
        <p:spPr>
          <a:xfrm>
            <a:off x="5640935" y="2969033"/>
            <a:ext cx="3206805" cy="19062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13" name="矩形 12">
            <a:extLst>
              <a:ext uri="{FF2B5EF4-FFF2-40B4-BE49-F238E27FC236}">
                <a16:creationId xmlns:a16="http://schemas.microsoft.com/office/drawing/2014/main" id="{582A669F-204F-4B1E-0EFC-25F627DD0767}"/>
              </a:ext>
            </a:extLst>
          </p:cNvPr>
          <p:cNvSpPr/>
          <p:nvPr/>
        </p:nvSpPr>
        <p:spPr>
          <a:xfrm>
            <a:off x="296260" y="1244782"/>
            <a:ext cx="5188584" cy="1658364"/>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22" name="TextBox 33">
            <a:extLst>
              <a:ext uri="{FF2B5EF4-FFF2-40B4-BE49-F238E27FC236}">
                <a16:creationId xmlns:a16="http://schemas.microsoft.com/office/drawing/2014/main" id="{04EE1ED5-0DD8-AB1B-768C-89D61FB621D3}"/>
              </a:ext>
            </a:extLst>
          </p:cNvPr>
          <p:cNvSpPr txBox="1"/>
          <p:nvPr/>
        </p:nvSpPr>
        <p:spPr>
          <a:xfrm>
            <a:off x="396824" y="1476821"/>
            <a:ext cx="4872316" cy="1292662"/>
          </a:xfrm>
          <a:prstGeom prst="rect">
            <a:avLst/>
          </a:prstGeom>
          <a:noFill/>
        </p:spPr>
        <p:txBody>
          <a:bodyPr wrap="square" lIns="0" tIns="0" rIns="0" bIns="0" rtlCol="0" anchor="ctr">
            <a:spAutoFit/>
          </a:bodyPr>
          <a:lstStyle/>
          <a:p>
            <a:pPr algn="just">
              <a:spcBef>
                <a:spcPct val="20000"/>
              </a:spcBef>
            </a:pPr>
            <a:r>
              <a:rPr lang="en-US" sz="1400" b="1" dirty="0">
                <a:latin typeface="Calibri"/>
                <a:ea typeface="Arial"/>
                <a:cs typeface="Calibri"/>
              </a:rPr>
              <a:t>In the model construction phase, </a:t>
            </a:r>
            <a:r>
              <a:rPr lang="en-US" sz="1400" dirty="0">
                <a:latin typeface="Calibri"/>
                <a:ea typeface="Arial"/>
                <a:cs typeface="Calibri"/>
              </a:rPr>
              <a:t>we focus on the hyperparameter setting of the model for CNN. We define the loss function as </a:t>
            </a:r>
            <a:r>
              <a:rPr lang="en-US" sz="1400" dirty="0" err="1">
                <a:latin typeface="Calibri"/>
                <a:ea typeface="Arial"/>
                <a:cs typeface="Calibri"/>
              </a:rPr>
              <a:t>BCELoss</a:t>
            </a:r>
            <a:r>
              <a:rPr lang="en-US" sz="1400" dirty="0">
                <a:latin typeface="Calibri"/>
                <a:ea typeface="Arial"/>
                <a:cs typeface="Calibri"/>
              </a:rPr>
              <a:t>, the optimizer as Adam, and the learning rate is set to 0.001. We set </a:t>
            </a:r>
            <a:r>
              <a:rPr lang="en-US" sz="1400" dirty="0" err="1">
                <a:latin typeface="Calibri"/>
                <a:ea typeface="Arial"/>
                <a:cs typeface="Calibri"/>
              </a:rPr>
              <a:t>embedding_dim</a:t>
            </a:r>
            <a:r>
              <a:rPr lang="en-US" sz="1400" dirty="0">
                <a:latin typeface="Calibri"/>
                <a:ea typeface="Arial"/>
                <a:cs typeface="Calibri"/>
              </a:rPr>
              <a:t>  as 200, totally have 20 epochs, and use ReduceLROnPlateau as the scheduler to reduce the learning rate by a factor of 0.1 if there is no decrease in the validation loss. </a:t>
            </a:r>
            <a:endParaRPr lang="en-US" sz="1400" dirty="0">
              <a:ea typeface="+mn-lt"/>
              <a:cs typeface="+mn-lt"/>
            </a:endParaRPr>
          </a:p>
        </p:txBody>
      </p:sp>
      <p:sp>
        <p:nvSpPr>
          <p:cNvPr id="5" name="文本框 4">
            <a:extLst>
              <a:ext uri="{FF2B5EF4-FFF2-40B4-BE49-F238E27FC236}">
                <a16:creationId xmlns:a16="http://schemas.microsoft.com/office/drawing/2014/main" id="{6F01B75D-A019-FC64-21BF-F07BC1DEB9F7}"/>
              </a:ext>
            </a:extLst>
          </p:cNvPr>
          <p:cNvSpPr txBox="1"/>
          <p:nvPr/>
        </p:nvSpPr>
        <p:spPr>
          <a:xfrm>
            <a:off x="2796804" y="746972"/>
            <a:ext cx="3550392" cy="415498"/>
          </a:xfrm>
          <a:prstGeom prst="rect">
            <a:avLst/>
          </a:prstGeom>
          <a:noFill/>
        </p:spPr>
        <p:txBody>
          <a:bodyPr wrap="square">
            <a:spAutoFit/>
          </a:bodyPr>
          <a:lstStyle/>
          <a:p>
            <a:r>
              <a:rPr lang="en-US" altLang="zh-CN" sz="2100" b="1" dirty="0">
                <a:solidFill>
                  <a:schemeClr val="tx2"/>
                </a:solidFill>
                <a:latin typeface="+mn-lt"/>
                <a:ea typeface="宋体"/>
                <a:cs typeface="+mn-ea"/>
                <a:sym typeface="+mn-lt"/>
              </a:rPr>
              <a:t>CNN Model Training &amp; Testing</a:t>
            </a:r>
            <a:endParaRPr lang="zh-SG" altLang="en-US" sz="2100" b="1" dirty="0">
              <a:solidFill>
                <a:schemeClr val="tx2"/>
              </a:solidFill>
            </a:endParaRPr>
          </a:p>
        </p:txBody>
      </p:sp>
      <p:sp>
        <p:nvSpPr>
          <p:cNvPr id="8" name="TextBox 42">
            <a:extLst>
              <a:ext uri="{FF2B5EF4-FFF2-40B4-BE49-F238E27FC236}">
                <a16:creationId xmlns:a16="http://schemas.microsoft.com/office/drawing/2014/main" id="{C4281F1D-8974-D169-EA41-C25EE7176F86}"/>
              </a:ext>
            </a:extLst>
          </p:cNvPr>
          <p:cNvSpPr txBox="1"/>
          <p:nvPr/>
        </p:nvSpPr>
        <p:spPr>
          <a:xfrm>
            <a:off x="1017935" y="265598"/>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III.</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models</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 </a:t>
            </a:r>
            <a:endParaRPr lang="zh-CN" altLang="en-US" sz="2100" dirty="0">
              <a:solidFill>
                <a:schemeClr val="bg1">
                  <a:lumMod val="50000"/>
                </a:schemeClr>
              </a:solidFill>
              <a:latin typeface="+mn-lt"/>
              <a:ea typeface="宋体"/>
              <a:cs typeface="+mn-ea"/>
              <a:sym typeface="+mn-lt"/>
            </a:endParaRPr>
          </a:p>
        </p:txBody>
      </p:sp>
      <p:grpSp>
        <p:nvGrpSpPr>
          <p:cNvPr id="3" name="组合 2">
            <a:extLst>
              <a:ext uri="{FF2B5EF4-FFF2-40B4-BE49-F238E27FC236}">
                <a16:creationId xmlns:a16="http://schemas.microsoft.com/office/drawing/2014/main" id="{740E64E2-AED0-5E53-727A-B1CB93BBB090}"/>
              </a:ext>
            </a:extLst>
          </p:cNvPr>
          <p:cNvGrpSpPr/>
          <p:nvPr/>
        </p:nvGrpSpPr>
        <p:grpSpPr>
          <a:xfrm>
            <a:off x="5694530" y="1392970"/>
            <a:ext cx="2716784" cy="953434"/>
            <a:chOff x="740280" y="3749955"/>
            <a:chExt cx="2716784" cy="953434"/>
          </a:xfrm>
        </p:grpSpPr>
        <p:sp>
          <p:nvSpPr>
            <p:cNvPr id="7" name="TextBox 6">
              <a:extLst>
                <a:ext uri="{FF2B5EF4-FFF2-40B4-BE49-F238E27FC236}">
                  <a16:creationId xmlns:a16="http://schemas.microsoft.com/office/drawing/2014/main" id="{CFD7CADA-E846-03C9-8B9A-0A4DCFBD6DF8}"/>
                </a:ext>
              </a:extLst>
            </p:cNvPr>
            <p:cNvSpPr txBox="1"/>
            <p:nvPr/>
          </p:nvSpPr>
          <p:spPr>
            <a:xfrm>
              <a:off x="740280" y="3749955"/>
              <a:ext cx="26176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tx2"/>
                  </a:solidFill>
                  <a:cs typeface="Calibri"/>
                </a:rPr>
                <a:t>Final Testing Result is:</a:t>
              </a:r>
              <a:endParaRPr lang="en-US" sz="1400" b="1" dirty="0">
                <a:solidFill>
                  <a:schemeClr val="tx2"/>
                </a:solidFill>
              </a:endParaRPr>
            </a:p>
          </p:txBody>
        </p:sp>
        <p:sp>
          <p:nvSpPr>
            <p:cNvPr id="9" name="圆角矩形 8">
              <a:extLst>
                <a:ext uri="{FF2B5EF4-FFF2-40B4-BE49-F238E27FC236}">
                  <a16:creationId xmlns:a16="http://schemas.microsoft.com/office/drawing/2014/main" id="{CEAD7989-22A6-A43D-817B-674BD4B8CA2F}"/>
                </a:ext>
              </a:extLst>
            </p:cNvPr>
            <p:cNvSpPr/>
            <p:nvPr/>
          </p:nvSpPr>
          <p:spPr>
            <a:xfrm>
              <a:off x="839390" y="4107237"/>
              <a:ext cx="2617674" cy="596152"/>
            </a:xfrm>
            <a:prstGeom prst="roundRect">
              <a:avLst>
                <a:gd name="adj" fmla="val 5861"/>
              </a:avLst>
            </a:prstGeom>
            <a:noFill/>
            <a:ln w="28575">
              <a:solidFill>
                <a:srgbClr val="48484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p>
          </p:txBody>
        </p:sp>
      </p:grpSp>
      <p:grpSp>
        <p:nvGrpSpPr>
          <p:cNvPr id="11" name="组合 10">
            <a:extLst>
              <a:ext uri="{FF2B5EF4-FFF2-40B4-BE49-F238E27FC236}">
                <a16:creationId xmlns:a16="http://schemas.microsoft.com/office/drawing/2014/main" id="{44631866-B3B0-8B18-028A-4DE07FC74AEA}"/>
              </a:ext>
            </a:extLst>
          </p:cNvPr>
          <p:cNvGrpSpPr/>
          <p:nvPr/>
        </p:nvGrpSpPr>
        <p:grpSpPr>
          <a:xfrm>
            <a:off x="448965" y="3001522"/>
            <a:ext cx="4872316" cy="1906295"/>
            <a:chOff x="4027565" y="3040652"/>
            <a:chExt cx="4872316" cy="1906295"/>
          </a:xfrm>
        </p:grpSpPr>
        <p:pic>
          <p:nvPicPr>
            <p:cNvPr id="6" name="Picture 4" descr="Text&#10;&#10;Description automatically generated">
              <a:extLst>
                <a:ext uri="{FF2B5EF4-FFF2-40B4-BE49-F238E27FC236}">
                  <a16:creationId xmlns:a16="http://schemas.microsoft.com/office/drawing/2014/main" id="{67B36E0C-9E06-C6E2-C187-0B7563D1FFA9}"/>
                </a:ext>
              </a:extLst>
            </p:cNvPr>
            <p:cNvPicPr>
              <a:picLocks noChangeAspect="1"/>
            </p:cNvPicPr>
            <p:nvPr/>
          </p:nvPicPr>
          <p:blipFill rotWithShape="1">
            <a:blip r:embed="rId3"/>
            <a:srcRect r="2629" b="1498"/>
            <a:stretch/>
          </p:blipFill>
          <p:spPr>
            <a:xfrm>
              <a:off x="4103474" y="3109700"/>
              <a:ext cx="4744266" cy="1809726"/>
            </a:xfrm>
            <a:prstGeom prst="rect">
              <a:avLst/>
            </a:prstGeom>
          </p:spPr>
        </p:pic>
        <p:sp>
          <p:nvSpPr>
            <p:cNvPr id="10" name="圆角矩形 9">
              <a:extLst>
                <a:ext uri="{FF2B5EF4-FFF2-40B4-BE49-F238E27FC236}">
                  <a16:creationId xmlns:a16="http://schemas.microsoft.com/office/drawing/2014/main" id="{E8EC407B-B1BC-090C-01EF-93DF2DAF131C}"/>
                </a:ext>
              </a:extLst>
            </p:cNvPr>
            <p:cNvSpPr/>
            <p:nvPr/>
          </p:nvSpPr>
          <p:spPr>
            <a:xfrm>
              <a:off x="4027565" y="3040652"/>
              <a:ext cx="4872316" cy="1906295"/>
            </a:xfrm>
            <a:prstGeom prst="roundRect">
              <a:avLst>
                <a:gd name="adj" fmla="val 5861"/>
              </a:avLst>
            </a:prstGeom>
            <a:noFill/>
            <a:ln w="28575">
              <a:solidFill>
                <a:srgbClr val="CF3B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grpSp>
      <p:sp>
        <p:nvSpPr>
          <p:cNvPr id="2" name="文本框 1">
            <a:extLst>
              <a:ext uri="{FF2B5EF4-FFF2-40B4-BE49-F238E27FC236}">
                <a16:creationId xmlns:a16="http://schemas.microsoft.com/office/drawing/2014/main" id="{77C11408-8F47-702A-D906-80EF09F9FCA5}"/>
              </a:ext>
            </a:extLst>
          </p:cNvPr>
          <p:cNvSpPr txBox="1"/>
          <p:nvPr/>
        </p:nvSpPr>
        <p:spPr>
          <a:xfrm>
            <a:off x="5694530" y="3046728"/>
            <a:ext cx="3000505" cy="1815882"/>
          </a:xfrm>
          <a:prstGeom prst="rect">
            <a:avLst/>
          </a:prstGeom>
          <a:noFill/>
        </p:spPr>
        <p:txBody>
          <a:bodyPr wrap="square" rtlCol="0">
            <a:spAutoFit/>
          </a:bodyPr>
          <a:lstStyle/>
          <a:p>
            <a:pPr algn="just"/>
            <a:r>
              <a:rPr lang="en-US" altLang="zh-SG" sz="1400" b="1" dirty="0">
                <a:latin typeface="Calibri"/>
                <a:ea typeface="Arial"/>
                <a:cs typeface="Calibri"/>
              </a:rPr>
              <a:t>In the testing phase, </a:t>
            </a:r>
            <a:r>
              <a:rPr lang="en-US" altLang="zh-SG" sz="1400" dirty="0">
                <a:latin typeface="Calibri"/>
                <a:ea typeface="Arial"/>
                <a:cs typeface="Calibri"/>
              </a:rPr>
              <a:t>the performance of the trained model was assessed on a separate test dataset that was not utilized during either training or validation stages. The model's ability to generalize on unseen data was evaluated through metrics such as accuracy and loss. </a:t>
            </a:r>
            <a:endParaRPr lang="zh-CN" altLang="zh-SG" sz="1400" dirty="0">
              <a:cs typeface="Calibri"/>
            </a:endParaRPr>
          </a:p>
        </p:txBody>
      </p:sp>
      <p:pic>
        <p:nvPicPr>
          <p:cNvPr id="12" name="图形 11" descr="箭头: 直 纯色填充">
            <a:extLst>
              <a:ext uri="{FF2B5EF4-FFF2-40B4-BE49-F238E27FC236}">
                <a16:creationId xmlns:a16="http://schemas.microsoft.com/office/drawing/2014/main" id="{616B0CFF-7F04-DB69-FCCD-D2FD0CEE4F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6880246" y="2435487"/>
            <a:ext cx="444462" cy="444462"/>
          </a:xfrm>
          <a:prstGeom prst="rect">
            <a:avLst/>
          </a:prstGeom>
        </p:spPr>
      </p:pic>
    </p:spTree>
    <p:extLst>
      <p:ext uri="{BB962C8B-B14F-4D97-AF65-F5344CB8AC3E}">
        <p14:creationId xmlns:p14="http://schemas.microsoft.com/office/powerpoint/2010/main" val="5275626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III.</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models –</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542240" y="828110"/>
            <a:ext cx="4059519" cy="323165"/>
          </a:xfrm>
          <a:prstGeom prst="rect">
            <a:avLst/>
          </a:prstGeom>
          <a:noFill/>
        </p:spPr>
        <p:txBody>
          <a:bodyPr wrap="square" lIns="0" tIns="0" rIns="0" bIns="0" rtlCol="0" anchor="ctr">
            <a:spAutoFit/>
          </a:bodyPr>
          <a:lstStyle/>
          <a:p>
            <a:pPr algn="ctr"/>
            <a:r>
              <a:rPr lang="en-US" altLang="zh-SG" sz="2100" b="1" dirty="0">
                <a:solidFill>
                  <a:schemeClr val="tx2"/>
                </a:solidFill>
                <a:ea typeface="宋体"/>
                <a:cs typeface="+mn-ea"/>
                <a:sym typeface="+mn-lt"/>
              </a:rPr>
              <a:t>Architecture</a:t>
            </a:r>
            <a:r>
              <a:rPr lang="zh-CN" altLang="en-US" sz="2100" b="1" dirty="0">
                <a:solidFill>
                  <a:srgbClr val="344F66"/>
                </a:solidFill>
                <a:ea typeface="宋体"/>
                <a:cs typeface="+mn-ea"/>
                <a:sym typeface="+mn-lt"/>
              </a:rPr>
              <a:t> </a:t>
            </a:r>
            <a:r>
              <a:rPr lang="en-US" altLang="zh-CN" sz="2100" b="1" dirty="0">
                <a:solidFill>
                  <a:srgbClr val="344F66"/>
                </a:solidFill>
                <a:ea typeface="宋体"/>
                <a:cs typeface="+mn-ea"/>
                <a:sym typeface="+mn-lt"/>
              </a:rPr>
              <a:t>of</a:t>
            </a:r>
            <a:r>
              <a:rPr lang="zh-CN" altLang="en-US" sz="2100" b="1" dirty="0">
                <a:solidFill>
                  <a:srgbClr val="344F66"/>
                </a:solidFill>
                <a:ea typeface="宋体"/>
                <a:cs typeface="+mn-ea"/>
                <a:sym typeface="+mn-lt"/>
              </a:rPr>
              <a:t> LSTM </a:t>
            </a:r>
            <a:r>
              <a:rPr lang="en-US" altLang="zh-CN" sz="2100" b="1" dirty="0">
                <a:solidFill>
                  <a:srgbClr val="344F66"/>
                </a:solidFill>
                <a:ea typeface="宋体"/>
                <a:cs typeface="+mn-ea"/>
                <a:sym typeface="+mn-lt"/>
              </a:rPr>
              <a:t>model</a:t>
            </a:r>
          </a:p>
        </p:txBody>
      </p:sp>
      <p:sp>
        <p:nvSpPr>
          <p:cNvPr id="7" name="文本框 6">
            <a:extLst>
              <a:ext uri="{FF2B5EF4-FFF2-40B4-BE49-F238E27FC236}">
                <a16:creationId xmlns:a16="http://schemas.microsoft.com/office/drawing/2014/main" id="{5827049E-D765-4353-5E0C-B54D8A07C51C}"/>
              </a:ext>
            </a:extLst>
          </p:cNvPr>
          <p:cNvSpPr txBox="1"/>
          <p:nvPr/>
        </p:nvSpPr>
        <p:spPr>
          <a:xfrm>
            <a:off x="3848224" y="1338596"/>
            <a:ext cx="5191970" cy="3631763"/>
          </a:xfrm>
          <a:prstGeom prst="rect">
            <a:avLst/>
          </a:prstGeom>
          <a:noFill/>
        </p:spPr>
        <p:txBody>
          <a:bodyPr wrap="square">
            <a:spAutoFit/>
          </a:bodyPr>
          <a:lstStyle/>
          <a:p>
            <a:pPr algn="l"/>
            <a:r>
              <a:rPr lang="en-SG" altLang="zh-SG" sz="1600" b="1" dirty="0">
                <a:effectLst/>
              </a:rPr>
              <a:t>First, we'll pass in words to an embedding layer.</a:t>
            </a:r>
            <a:r>
              <a:rPr lang="en-SG" altLang="zh-SG" sz="1600" dirty="0">
                <a:effectLst/>
              </a:rPr>
              <a:t> </a:t>
            </a:r>
          </a:p>
          <a:p>
            <a:r>
              <a:rPr lang="en-SG" altLang="zh-SG" sz="1400" dirty="0">
                <a:effectLst/>
              </a:rPr>
              <a:t>We need an embedding layer because we have tens of thousands of words, so we want to </a:t>
            </a:r>
            <a:r>
              <a:rPr lang="en-SG" altLang="zh-SG" sz="1400" dirty="0"/>
              <a:t>provide a more efficient and effective representation of the input sequence by encoding each word as a dense vector in a lower-dimensional embedding space instead of one-hot representation</a:t>
            </a:r>
            <a:r>
              <a:rPr lang="en-SG" altLang="zh-SG" sz="1400" dirty="0">
                <a:effectLst/>
              </a:rPr>
              <a:t>. </a:t>
            </a:r>
          </a:p>
          <a:p>
            <a:pPr algn="l"/>
            <a:endParaRPr lang="en-SG" altLang="zh-SG" sz="1400" dirty="0">
              <a:effectLst/>
            </a:endParaRPr>
          </a:p>
          <a:p>
            <a:pPr algn="l"/>
            <a:r>
              <a:rPr lang="en-SG" altLang="zh-SG" sz="1600" b="1" dirty="0">
                <a:effectLst/>
              </a:rPr>
              <a:t>Second, the new embeddings will be passed to LSTM cells.</a:t>
            </a:r>
            <a:r>
              <a:rPr lang="en-SG" altLang="zh-SG" sz="1600" dirty="0">
                <a:effectLst/>
              </a:rPr>
              <a:t> </a:t>
            </a:r>
          </a:p>
          <a:p>
            <a:pPr algn="l"/>
            <a:r>
              <a:rPr lang="en-SG" altLang="zh-SG" sz="1400" dirty="0">
                <a:effectLst/>
              </a:rPr>
              <a:t>The LSTM cells will add </a:t>
            </a:r>
            <a:r>
              <a:rPr lang="en-SG" altLang="zh-SG" sz="1400" i="1" dirty="0">
                <a:effectLst/>
              </a:rPr>
              <a:t>recurrent</a:t>
            </a:r>
            <a:r>
              <a:rPr lang="en-SG" altLang="zh-SG" sz="1400" dirty="0">
                <a:effectLst/>
              </a:rPr>
              <a:t> connections to the network and give us the ability to include information about the </a:t>
            </a:r>
            <a:r>
              <a:rPr lang="en-SG" altLang="zh-SG" sz="1400" i="1" dirty="0">
                <a:effectLst/>
              </a:rPr>
              <a:t>sequence</a:t>
            </a:r>
            <a:r>
              <a:rPr lang="en-SG" altLang="zh-SG" sz="1400" dirty="0">
                <a:effectLst/>
              </a:rPr>
              <a:t> of words in the article data.</a:t>
            </a:r>
          </a:p>
          <a:p>
            <a:pPr algn="l"/>
            <a:endParaRPr lang="en-SG" altLang="zh-SG" sz="1400" dirty="0">
              <a:effectLst/>
            </a:endParaRPr>
          </a:p>
          <a:p>
            <a:pPr algn="l"/>
            <a:r>
              <a:rPr lang="en-SG" altLang="zh-SG" sz="1600" b="1" dirty="0">
                <a:effectLst/>
              </a:rPr>
              <a:t>Finally, the LSTM outputs will go to a sigmoid output layer.</a:t>
            </a:r>
            <a:r>
              <a:rPr lang="en-SG" altLang="zh-SG" sz="1600" dirty="0">
                <a:effectLst/>
              </a:rPr>
              <a:t> </a:t>
            </a:r>
          </a:p>
          <a:p>
            <a:pPr algn="l"/>
            <a:r>
              <a:rPr lang="en-SG" altLang="zh-SG" sz="1400" dirty="0">
                <a:effectLst/>
              </a:rPr>
              <a:t>We're using a sigmoid function because positive (or fake </a:t>
            </a:r>
            <a:r>
              <a:rPr lang="en-SG" altLang="zh-SG" sz="1400" dirty="0"/>
              <a:t>info</a:t>
            </a:r>
            <a:r>
              <a:rPr lang="en-SG" altLang="zh-SG" sz="1400" dirty="0">
                <a:effectLst/>
              </a:rPr>
              <a:t>) = 1 and negative (or real info) = 0, and a sigmoid will output predicted, sentiment values between 0-1.</a:t>
            </a:r>
          </a:p>
        </p:txBody>
      </p:sp>
      <p:grpSp>
        <p:nvGrpSpPr>
          <p:cNvPr id="3" name="组合 2">
            <a:extLst>
              <a:ext uri="{FF2B5EF4-FFF2-40B4-BE49-F238E27FC236}">
                <a16:creationId xmlns:a16="http://schemas.microsoft.com/office/drawing/2014/main" id="{2ABFA274-602D-7B24-498B-5032D49E8FA1}"/>
              </a:ext>
            </a:extLst>
          </p:cNvPr>
          <p:cNvGrpSpPr/>
          <p:nvPr/>
        </p:nvGrpSpPr>
        <p:grpSpPr>
          <a:xfrm>
            <a:off x="143556" y="1357036"/>
            <a:ext cx="3452642" cy="3352584"/>
            <a:chOff x="-4151" y="0"/>
            <a:chExt cx="12196151" cy="6858000"/>
          </a:xfrm>
        </p:grpSpPr>
        <p:grpSp>
          <p:nvGrpSpPr>
            <p:cNvPr id="6" name="组合 5">
              <a:extLst>
                <a:ext uri="{FF2B5EF4-FFF2-40B4-BE49-F238E27FC236}">
                  <a16:creationId xmlns:a16="http://schemas.microsoft.com/office/drawing/2014/main" id="{C2A7E382-590F-95DA-3EBC-501FC3336457}"/>
                </a:ext>
              </a:extLst>
            </p:cNvPr>
            <p:cNvGrpSpPr/>
            <p:nvPr/>
          </p:nvGrpSpPr>
          <p:grpSpPr>
            <a:xfrm>
              <a:off x="0" y="0"/>
              <a:ext cx="3001030" cy="109728"/>
              <a:chOff x="0" y="0"/>
              <a:chExt cx="3001030" cy="109728"/>
            </a:xfrm>
          </p:grpSpPr>
          <p:sp>
            <p:nvSpPr>
              <p:cNvPr id="42" name="矩形 41">
                <a:extLst>
                  <a:ext uri="{FF2B5EF4-FFF2-40B4-BE49-F238E27FC236}">
                    <a16:creationId xmlns:a16="http://schemas.microsoft.com/office/drawing/2014/main" id="{EE1B69C8-69A4-9B43-C5FC-8064358BBE48}"/>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3" name="矩形 42">
                <a:extLst>
                  <a:ext uri="{FF2B5EF4-FFF2-40B4-BE49-F238E27FC236}">
                    <a16:creationId xmlns:a16="http://schemas.microsoft.com/office/drawing/2014/main" id="{0C5D4146-4209-FE48-76C1-B04C2D7B662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8" name="组合 7">
              <a:extLst>
                <a:ext uri="{FF2B5EF4-FFF2-40B4-BE49-F238E27FC236}">
                  <a16:creationId xmlns:a16="http://schemas.microsoft.com/office/drawing/2014/main" id="{24C87AEB-E214-A49B-4BB9-2552D11015EF}"/>
                </a:ext>
              </a:extLst>
            </p:cNvPr>
            <p:cNvGrpSpPr/>
            <p:nvPr/>
          </p:nvGrpSpPr>
          <p:grpSpPr>
            <a:xfrm>
              <a:off x="8994788" y="0"/>
              <a:ext cx="3197212" cy="109728"/>
              <a:chOff x="0" y="0"/>
              <a:chExt cx="3001030" cy="109728"/>
            </a:xfrm>
          </p:grpSpPr>
          <p:sp>
            <p:nvSpPr>
              <p:cNvPr id="40" name="矩形 39">
                <a:extLst>
                  <a:ext uri="{FF2B5EF4-FFF2-40B4-BE49-F238E27FC236}">
                    <a16:creationId xmlns:a16="http://schemas.microsoft.com/office/drawing/2014/main" id="{0F0454C1-967D-B5D9-1A75-D68CE61FBE0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1" name="矩形 40">
                <a:extLst>
                  <a:ext uri="{FF2B5EF4-FFF2-40B4-BE49-F238E27FC236}">
                    <a16:creationId xmlns:a16="http://schemas.microsoft.com/office/drawing/2014/main" id="{641D35D3-C18C-C035-988B-509A7DD85E2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9" name="组合 8">
              <a:extLst>
                <a:ext uri="{FF2B5EF4-FFF2-40B4-BE49-F238E27FC236}">
                  <a16:creationId xmlns:a16="http://schemas.microsoft.com/office/drawing/2014/main" id="{E4E4F42E-F017-F688-FBAA-C9180691AA63}"/>
                </a:ext>
              </a:extLst>
            </p:cNvPr>
            <p:cNvGrpSpPr/>
            <p:nvPr/>
          </p:nvGrpSpPr>
          <p:grpSpPr>
            <a:xfrm>
              <a:off x="5997909" y="0"/>
              <a:ext cx="3001030" cy="109728"/>
              <a:chOff x="0" y="0"/>
              <a:chExt cx="3001030" cy="109728"/>
            </a:xfrm>
          </p:grpSpPr>
          <p:sp>
            <p:nvSpPr>
              <p:cNvPr id="38" name="矩形 37">
                <a:extLst>
                  <a:ext uri="{FF2B5EF4-FFF2-40B4-BE49-F238E27FC236}">
                    <a16:creationId xmlns:a16="http://schemas.microsoft.com/office/drawing/2014/main" id="{A73BA5E0-EDCA-D98B-51C1-E45C3225E13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9" name="矩形 38">
                <a:extLst>
                  <a:ext uri="{FF2B5EF4-FFF2-40B4-BE49-F238E27FC236}">
                    <a16:creationId xmlns:a16="http://schemas.microsoft.com/office/drawing/2014/main" id="{95F36970-0377-899F-DDE5-F380C6CAD18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0" name="组合 9">
              <a:extLst>
                <a:ext uri="{FF2B5EF4-FFF2-40B4-BE49-F238E27FC236}">
                  <a16:creationId xmlns:a16="http://schemas.microsoft.com/office/drawing/2014/main" id="{99498FCD-5E3F-7F60-33E2-28ABC5CB342E}"/>
                </a:ext>
              </a:extLst>
            </p:cNvPr>
            <p:cNvGrpSpPr/>
            <p:nvPr/>
          </p:nvGrpSpPr>
          <p:grpSpPr>
            <a:xfrm>
              <a:off x="2996879" y="0"/>
              <a:ext cx="3001030" cy="109728"/>
              <a:chOff x="0" y="0"/>
              <a:chExt cx="3001030" cy="109728"/>
            </a:xfrm>
          </p:grpSpPr>
          <p:sp>
            <p:nvSpPr>
              <p:cNvPr id="36" name="矩形 35">
                <a:extLst>
                  <a:ext uri="{FF2B5EF4-FFF2-40B4-BE49-F238E27FC236}">
                    <a16:creationId xmlns:a16="http://schemas.microsoft.com/office/drawing/2014/main" id="{2854F8ED-DDDA-2FD6-D79C-37CCBE299D4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7" name="矩形 36">
                <a:extLst>
                  <a:ext uri="{FF2B5EF4-FFF2-40B4-BE49-F238E27FC236}">
                    <a16:creationId xmlns:a16="http://schemas.microsoft.com/office/drawing/2014/main" id="{27A8EE05-C653-2C93-65CE-D414198DA57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1" name="组合 10">
              <a:extLst>
                <a:ext uri="{FF2B5EF4-FFF2-40B4-BE49-F238E27FC236}">
                  <a16:creationId xmlns:a16="http://schemas.microsoft.com/office/drawing/2014/main" id="{FF0EF5B3-CBE4-8632-678C-F7E2C58DC9C1}"/>
                </a:ext>
              </a:extLst>
            </p:cNvPr>
            <p:cNvGrpSpPr/>
            <p:nvPr/>
          </p:nvGrpSpPr>
          <p:grpSpPr>
            <a:xfrm>
              <a:off x="-4151" y="6748272"/>
              <a:ext cx="3001030" cy="109728"/>
              <a:chOff x="0" y="0"/>
              <a:chExt cx="3001030" cy="109728"/>
            </a:xfrm>
          </p:grpSpPr>
          <p:sp>
            <p:nvSpPr>
              <p:cNvPr id="34" name="矩形 33">
                <a:extLst>
                  <a:ext uri="{FF2B5EF4-FFF2-40B4-BE49-F238E27FC236}">
                    <a16:creationId xmlns:a16="http://schemas.microsoft.com/office/drawing/2014/main" id="{0EA0B4BD-B250-987D-E3CB-BE0DCA5EED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5" name="矩形 34">
                <a:extLst>
                  <a:ext uri="{FF2B5EF4-FFF2-40B4-BE49-F238E27FC236}">
                    <a16:creationId xmlns:a16="http://schemas.microsoft.com/office/drawing/2014/main" id="{DFF16687-3770-299D-65CC-F98521547E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2" name="组合 11">
              <a:extLst>
                <a:ext uri="{FF2B5EF4-FFF2-40B4-BE49-F238E27FC236}">
                  <a16:creationId xmlns:a16="http://schemas.microsoft.com/office/drawing/2014/main" id="{E786E818-B417-D97E-2589-B6D5EBDC90F0}"/>
                </a:ext>
              </a:extLst>
            </p:cNvPr>
            <p:cNvGrpSpPr/>
            <p:nvPr/>
          </p:nvGrpSpPr>
          <p:grpSpPr>
            <a:xfrm>
              <a:off x="5993758" y="6748272"/>
              <a:ext cx="3001030" cy="109728"/>
              <a:chOff x="0" y="0"/>
              <a:chExt cx="3001030" cy="109728"/>
            </a:xfrm>
          </p:grpSpPr>
          <p:sp>
            <p:nvSpPr>
              <p:cNvPr id="32" name="矩形 31">
                <a:extLst>
                  <a:ext uri="{FF2B5EF4-FFF2-40B4-BE49-F238E27FC236}">
                    <a16:creationId xmlns:a16="http://schemas.microsoft.com/office/drawing/2014/main" id="{91685362-C010-8D89-B608-29AE596CC61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3" name="矩形 32">
                <a:extLst>
                  <a:ext uri="{FF2B5EF4-FFF2-40B4-BE49-F238E27FC236}">
                    <a16:creationId xmlns:a16="http://schemas.microsoft.com/office/drawing/2014/main" id="{8C54C995-4BDD-A414-83EA-A2AD0852666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3" name="组合 12">
              <a:extLst>
                <a:ext uri="{FF2B5EF4-FFF2-40B4-BE49-F238E27FC236}">
                  <a16:creationId xmlns:a16="http://schemas.microsoft.com/office/drawing/2014/main" id="{DD1490BB-591F-553F-EAFE-DAC8716D21AD}"/>
                </a:ext>
              </a:extLst>
            </p:cNvPr>
            <p:cNvGrpSpPr/>
            <p:nvPr/>
          </p:nvGrpSpPr>
          <p:grpSpPr>
            <a:xfrm>
              <a:off x="2992728" y="6748272"/>
              <a:ext cx="3001030" cy="109728"/>
              <a:chOff x="0" y="0"/>
              <a:chExt cx="3001030" cy="109728"/>
            </a:xfrm>
          </p:grpSpPr>
          <p:sp>
            <p:nvSpPr>
              <p:cNvPr id="30" name="矩形 29">
                <a:extLst>
                  <a:ext uri="{FF2B5EF4-FFF2-40B4-BE49-F238E27FC236}">
                    <a16:creationId xmlns:a16="http://schemas.microsoft.com/office/drawing/2014/main" id="{EC573C8A-9F0B-538D-FB4A-52DC4D95F47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1" name="矩形 30">
                <a:extLst>
                  <a:ext uri="{FF2B5EF4-FFF2-40B4-BE49-F238E27FC236}">
                    <a16:creationId xmlns:a16="http://schemas.microsoft.com/office/drawing/2014/main" id="{DCF2AA0D-67B0-0AF1-E117-1C507EB47E2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4" name="组合 13">
              <a:extLst>
                <a:ext uri="{FF2B5EF4-FFF2-40B4-BE49-F238E27FC236}">
                  <a16:creationId xmlns:a16="http://schemas.microsoft.com/office/drawing/2014/main" id="{9EE170E2-4AF0-6F12-0FEF-E9734A583A1A}"/>
                </a:ext>
              </a:extLst>
            </p:cNvPr>
            <p:cNvGrpSpPr/>
            <p:nvPr/>
          </p:nvGrpSpPr>
          <p:grpSpPr>
            <a:xfrm>
              <a:off x="8994788" y="6748272"/>
              <a:ext cx="3197212" cy="109728"/>
              <a:chOff x="0" y="0"/>
              <a:chExt cx="3001030" cy="109728"/>
            </a:xfrm>
          </p:grpSpPr>
          <p:sp>
            <p:nvSpPr>
              <p:cNvPr id="28" name="矩形 27">
                <a:extLst>
                  <a:ext uri="{FF2B5EF4-FFF2-40B4-BE49-F238E27FC236}">
                    <a16:creationId xmlns:a16="http://schemas.microsoft.com/office/drawing/2014/main" id="{577C2B86-F3A4-5E2E-A526-8E08961E418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9" name="矩形 28">
                <a:extLst>
                  <a:ext uri="{FF2B5EF4-FFF2-40B4-BE49-F238E27FC236}">
                    <a16:creationId xmlns:a16="http://schemas.microsoft.com/office/drawing/2014/main" id="{E1F2CC1C-ED48-78B2-6EAF-2ED964234C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5" name="组合 14">
              <a:extLst>
                <a:ext uri="{FF2B5EF4-FFF2-40B4-BE49-F238E27FC236}">
                  <a16:creationId xmlns:a16="http://schemas.microsoft.com/office/drawing/2014/main" id="{42224F5D-5517-2896-2581-D99AC36D516C}"/>
                </a:ext>
              </a:extLst>
            </p:cNvPr>
            <p:cNvGrpSpPr/>
            <p:nvPr/>
          </p:nvGrpSpPr>
          <p:grpSpPr>
            <a:xfrm rot="16200000">
              <a:off x="-1543742" y="1653470"/>
              <a:ext cx="3197212" cy="109728"/>
              <a:chOff x="0" y="0"/>
              <a:chExt cx="3001030" cy="109728"/>
            </a:xfrm>
          </p:grpSpPr>
          <p:sp>
            <p:nvSpPr>
              <p:cNvPr id="26" name="矩形 25">
                <a:extLst>
                  <a:ext uri="{FF2B5EF4-FFF2-40B4-BE49-F238E27FC236}">
                    <a16:creationId xmlns:a16="http://schemas.microsoft.com/office/drawing/2014/main" id="{316B3517-E2A1-F459-17EF-3C06739786F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7" name="矩形 26">
                <a:extLst>
                  <a:ext uri="{FF2B5EF4-FFF2-40B4-BE49-F238E27FC236}">
                    <a16:creationId xmlns:a16="http://schemas.microsoft.com/office/drawing/2014/main" id="{A557788A-B8AD-870A-495A-E25ED7350E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7" name="组合 16">
              <a:extLst>
                <a:ext uri="{FF2B5EF4-FFF2-40B4-BE49-F238E27FC236}">
                  <a16:creationId xmlns:a16="http://schemas.microsoft.com/office/drawing/2014/main" id="{644D5328-6296-9967-C7AC-9CE3A74415F0}"/>
                </a:ext>
              </a:extLst>
            </p:cNvPr>
            <p:cNvGrpSpPr/>
            <p:nvPr/>
          </p:nvGrpSpPr>
          <p:grpSpPr>
            <a:xfrm rot="16200000">
              <a:off x="-1667877" y="4970666"/>
              <a:ext cx="3441332" cy="113879"/>
              <a:chOff x="0" y="0"/>
              <a:chExt cx="3001030" cy="109728"/>
            </a:xfrm>
          </p:grpSpPr>
          <p:sp>
            <p:nvSpPr>
              <p:cNvPr id="24" name="矩形 23">
                <a:extLst>
                  <a:ext uri="{FF2B5EF4-FFF2-40B4-BE49-F238E27FC236}">
                    <a16:creationId xmlns:a16="http://schemas.microsoft.com/office/drawing/2014/main" id="{844EB55A-79F6-DB35-9BDD-A3E41EE85D8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5" name="矩形 24">
                <a:extLst>
                  <a:ext uri="{FF2B5EF4-FFF2-40B4-BE49-F238E27FC236}">
                    <a16:creationId xmlns:a16="http://schemas.microsoft.com/office/drawing/2014/main" id="{26302CCE-6990-48F4-81BE-6F3101B3CF06}"/>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8" name="组合 17">
              <a:extLst>
                <a:ext uri="{FF2B5EF4-FFF2-40B4-BE49-F238E27FC236}">
                  <a16:creationId xmlns:a16="http://schemas.microsoft.com/office/drawing/2014/main" id="{CDEA5172-1A0B-EB44-C82E-DF812C34B533}"/>
                </a:ext>
              </a:extLst>
            </p:cNvPr>
            <p:cNvGrpSpPr/>
            <p:nvPr/>
          </p:nvGrpSpPr>
          <p:grpSpPr>
            <a:xfrm rot="16200000">
              <a:off x="10538530" y="1653470"/>
              <a:ext cx="3197212" cy="109728"/>
              <a:chOff x="0" y="0"/>
              <a:chExt cx="3001030" cy="109728"/>
            </a:xfrm>
          </p:grpSpPr>
          <p:sp>
            <p:nvSpPr>
              <p:cNvPr id="22" name="矩形 21">
                <a:extLst>
                  <a:ext uri="{FF2B5EF4-FFF2-40B4-BE49-F238E27FC236}">
                    <a16:creationId xmlns:a16="http://schemas.microsoft.com/office/drawing/2014/main" id="{C80DF421-2F27-DF02-96E5-52EFD2B6D42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3" name="矩形 22">
                <a:extLst>
                  <a:ext uri="{FF2B5EF4-FFF2-40B4-BE49-F238E27FC236}">
                    <a16:creationId xmlns:a16="http://schemas.microsoft.com/office/drawing/2014/main" id="{C1791742-9782-96F1-CD6C-9410D52FBF0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19" name="组合 18">
              <a:extLst>
                <a:ext uri="{FF2B5EF4-FFF2-40B4-BE49-F238E27FC236}">
                  <a16:creationId xmlns:a16="http://schemas.microsoft.com/office/drawing/2014/main" id="{F7A0401D-EC43-0A83-C86F-EDF518509708}"/>
                </a:ext>
              </a:extLst>
            </p:cNvPr>
            <p:cNvGrpSpPr/>
            <p:nvPr/>
          </p:nvGrpSpPr>
          <p:grpSpPr>
            <a:xfrm rot="16200000">
              <a:off x="10414395" y="4970666"/>
              <a:ext cx="3441332" cy="113879"/>
              <a:chOff x="0" y="0"/>
              <a:chExt cx="3001030" cy="109728"/>
            </a:xfrm>
          </p:grpSpPr>
          <p:sp>
            <p:nvSpPr>
              <p:cNvPr id="20" name="矩形 19">
                <a:extLst>
                  <a:ext uri="{FF2B5EF4-FFF2-40B4-BE49-F238E27FC236}">
                    <a16:creationId xmlns:a16="http://schemas.microsoft.com/office/drawing/2014/main" id="{85107488-223B-FA8E-BD21-9E8FC6EF260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1" name="矩形 20">
                <a:extLst>
                  <a:ext uri="{FF2B5EF4-FFF2-40B4-BE49-F238E27FC236}">
                    <a16:creationId xmlns:a16="http://schemas.microsoft.com/office/drawing/2014/main" id="{9C802DED-60FF-0B06-FE43-E674ED5DB10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grpSp>
        <p:nvGrpSpPr>
          <p:cNvPr id="54" name="组合 53">
            <a:extLst>
              <a:ext uri="{FF2B5EF4-FFF2-40B4-BE49-F238E27FC236}">
                <a16:creationId xmlns:a16="http://schemas.microsoft.com/office/drawing/2014/main" id="{92C1A24B-2BE9-FCC1-F55F-C06D0A8A3E72}"/>
              </a:ext>
            </a:extLst>
          </p:cNvPr>
          <p:cNvGrpSpPr/>
          <p:nvPr/>
        </p:nvGrpSpPr>
        <p:grpSpPr>
          <a:xfrm>
            <a:off x="314456" y="1776432"/>
            <a:ext cx="889051" cy="2536856"/>
            <a:chOff x="432483" y="1766268"/>
            <a:chExt cx="889051" cy="2536856"/>
          </a:xfrm>
        </p:grpSpPr>
        <p:grpSp>
          <p:nvGrpSpPr>
            <p:cNvPr id="47" name="组合 46">
              <a:extLst>
                <a:ext uri="{FF2B5EF4-FFF2-40B4-BE49-F238E27FC236}">
                  <a16:creationId xmlns:a16="http://schemas.microsoft.com/office/drawing/2014/main" id="{044E8D4D-74C2-53F6-A31D-5D97A26D8B43}"/>
                </a:ext>
              </a:extLst>
            </p:cNvPr>
            <p:cNvGrpSpPr/>
            <p:nvPr/>
          </p:nvGrpSpPr>
          <p:grpSpPr>
            <a:xfrm>
              <a:off x="432483" y="2162347"/>
              <a:ext cx="889051" cy="1770411"/>
              <a:chOff x="727736" y="2175684"/>
              <a:chExt cx="647390" cy="1770411"/>
            </a:xfrm>
          </p:grpSpPr>
          <p:sp>
            <p:nvSpPr>
              <p:cNvPr id="44" name="矩形 43">
                <a:extLst>
                  <a:ext uri="{FF2B5EF4-FFF2-40B4-BE49-F238E27FC236}">
                    <a16:creationId xmlns:a16="http://schemas.microsoft.com/office/drawing/2014/main" id="{E7FC6D1B-0858-8199-86A3-6FE3B6905791}"/>
                  </a:ext>
                </a:extLst>
              </p:cNvPr>
              <p:cNvSpPr/>
              <p:nvPr/>
            </p:nvSpPr>
            <p:spPr>
              <a:xfrm>
                <a:off x="727737" y="3621303"/>
                <a:ext cx="647389" cy="3247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Embed</a:t>
                </a:r>
                <a:endParaRPr kumimoji="1" lang="zh-SG" altLang="en-US" sz="1600" dirty="0">
                  <a:solidFill>
                    <a:schemeClr val="tx1"/>
                  </a:solidFill>
                </a:endParaRPr>
              </a:p>
            </p:txBody>
          </p:sp>
          <p:sp>
            <p:nvSpPr>
              <p:cNvPr id="45" name="矩形 44">
                <a:extLst>
                  <a:ext uri="{FF2B5EF4-FFF2-40B4-BE49-F238E27FC236}">
                    <a16:creationId xmlns:a16="http://schemas.microsoft.com/office/drawing/2014/main" id="{D3E471A7-04F8-6E19-7852-AAAA5AE1B787}"/>
                  </a:ext>
                </a:extLst>
              </p:cNvPr>
              <p:cNvSpPr/>
              <p:nvPr/>
            </p:nvSpPr>
            <p:spPr>
              <a:xfrm>
                <a:off x="727736" y="2898155"/>
                <a:ext cx="647389" cy="3247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LSTM</a:t>
                </a:r>
                <a:endParaRPr kumimoji="1" lang="zh-SG" altLang="en-US" sz="1600" dirty="0">
                  <a:solidFill>
                    <a:schemeClr val="tx1"/>
                  </a:solidFill>
                </a:endParaRPr>
              </a:p>
            </p:txBody>
          </p:sp>
          <p:sp>
            <p:nvSpPr>
              <p:cNvPr id="46" name="矩形 45">
                <a:extLst>
                  <a:ext uri="{FF2B5EF4-FFF2-40B4-BE49-F238E27FC236}">
                    <a16:creationId xmlns:a16="http://schemas.microsoft.com/office/drawing/2014/main" id="{89D36936-9DE0-711E-1FA5-ABCBA5A47735}"/>
                  </a:ext>
                </a:extLst>
              </p:cNvPr>
              <p:cNvSpPr/>
              <p:nvPr/>
            </p:nvSpPr>
            <p:spPr>
              <a:xfrm>
                <a:off x="727736" y="2175684"/>
                <a:ext cx="647389" cy="3247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Sigmoid</a:t>
                </a:r>
                <a:endParaRPr kumimoji="1" lang="zh-SG" altLang="en-US" sz="1600" dirty="0">
                  <a:solidFill>
                    <a:schemeClr val="tx1"/>
                  </a:solidFill>
                </a:endParaRPr>
              </a:p>
            </p:txBody>
          </p:sp>
        </p:grpSp>
        <p:cxnSp>
          <p:nvCxnSpPr>
            <p:cNvPr id="49" name="直线箭头连接符 48">
              <a:extLst>
                <a:ext uri="{FF2B5EF4-FFF2-40B4-BE49-F238E27FC236}">
                  <a16:creationId xmlns:a16="http://schemas.microsoft.com/office/drawing/2014/main" id="{39903AF9-91A4-CAAC-B730-2A396B09EF61}"/>
                </a:ext>
              </a:extLst>
            </p:cNvPr>
            <p:cNvCxnSpPr>
              <a:endCxn id="44" idx="2"/>
            </p:cNvCxnSpPr>
            <p:nvPr/>
          </p:nvCxnSpPr>
          <p:spPr>
            <a:xfrm flipV="1">
              <a:off x="877009" y="3932758"/>
              <a:ext cx="0" cy="37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528CCBC5-BEC9-2F87-5240-1CFE0375561D}"/>
                </a:ext>
              </a:extLst>
            </p:cNvPr>
            <p:cNvCxnSpPr>
              <a:cxnSpLocks/>
              <a:endCxn id="45" idx="2"/>
            </p:cNvCxnSpPr>
            <p:nvPr/>
          </p:nvCxnSpPr>
          <p:spPr>
            <a:xfrm flipV="1">
              <a:off x="877008" y="3209610"/>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A88E15B7-D06C-7022-C274-18C2463B6E0D}"/>
                </a:ext>
              </a:extLst>
            </p:cNvPr>
            <p:cNvCxnSpPr>
              <a:cxnSpLocks/>
            </p:cNvCxnSpPr>
            <p:nvPr/>
          </p:nvCxnSpPr>
          <p:spPr>
            <a:xfrm flipV="1">
              <a:off x="875273" y="2486462"/>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43D0734E-204A-D66D-DD9F-92B4D9616807}"/>
                </a:ext>
              </a:extLst>
            </p:cNvPr>
            <p:cNvCxnSpPr>
              <a:cxnSpLocks/>
            </p:cNvCxnSpPr>
            <p:nvPr/>
          </p:nvCxnSpPr>
          <p:spPr>
            <a:xfrm flipV="1">
              <a:off x="883658" y="1766268"/>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4060C0F4-2A9E-BABF-6EE8-3844675D17FF}"/>
              </a:ext>
            </a:extLst>
          </p:cNvPr>
          <p:cNvGrpSpPr/>
          <p:nvPr/>
        </p:nvGrpSpPr>
        <p:grpSpPr>
          <a:xfrm>
            <a:off x="2575256" y="1765810"/>
            <a:ext cx="889051" cy="2536856"/>
            <a:chOff x="432483" y="1766268"/>
            <a:chExt cx="889051" cy="2536856"/>
          </a:xfrm>
        </p:grpSpPr>
        <p:grpSp>
          <p:nvGrpSpPr>
            <p:cNvPr id="56" name="组合 55">
              <a:extLst>
                <a:ext uri="{FF2B5EF4-FFF2-40B4-BE49-F238E27FC236}">
                  <a16:creationId xmlns:a16="http://schemas.microsoft.com/office/drawing/2014/main" id="{A549EE5C-F246-643C-7AE6-6A2E3B0D4B3C}"/>
                </a:ext>
              </a:extLst>
            </p:cNvPr>
            <p:cNvGrpSpPr/>
            <p:nvPr/>
          </p:nvGrpSpPr>
          <p:grpSpPr>
            <a:xfrm>
              <a:off x="432483" y="2162347"/>
              <a:ext cx="889051" cy="1770411"/>
              <a:chOff x="727736" y="2175684"/>
              <a:chExt cx="647390" cy="1770411"/>
            </a:xfrm>
          </p:grpSpPr>
          <p:sp>
            <p:nvSpPr>
              <p:cNvPr id="61" name="矩形 60">
                <a:extLst>
                  <a:ext uri="{FF2B5EF4-FFF2-40B4-BE49-F238E27FC236}">
                    <a16:creationId xmlns:a16="http://schemas.microsoft.com/office/drawing/2014/main" id="{76028850-8F2E-1400-487D-E548233855DD}"/>
                  </a:ext>
                </a:extLst>
              </p:cNvPr>
              <p:cNvSpPr/>
              <p:nvPr/>
            </p:nvSpPr>
            <p:spPr>
              <a:xfrm>
                <a:off x="727737" y="3621303"/>
                <a:ext cx="647389" cy="3247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Embed</a:t>
                </a:r>
                <a:endParaRPr kumimoji="1" lang="zh-SG" altLang="en-US" sz="1600" dirty="0">
                  <a:solidFill>
                    <a:schemeClr val="tx1"/>
                  </a:solidFill>
                </a:endParaRPr>
              </a:p>
            </p:txBody>
          </p:sp>
          <p:sp>
            <p:nvSpPr>
              <p:cNvPr id="62" name="矩形 61">
                <a:extLst>
                  <a:ext uri="{FF2B5EF4-FFF2-40B4-BE49-F238E27FC236}">
                    <a16:creationId xmlns:a16="http://schemas.microsoft.com/office/drawing/2014/main" id="{1108CFB2-33F1-B01E-4877-EC88D3479886}"/>
                  </a:ext>
                </a:extLst>
              </p:cNvPr>
              <p:cNvSpPr/>
              <p:nvPr/>
            </p:nvSpPr>
            <p:spPr>
              <a:xfrm>
                <a:off x="727736" y="2898155"/>
                <a:ext cx="647389" cy="3247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LSTM</a:t>
                </a:r>
                <a:endParaRPr kumimoji="1" lang="zh-SG" altLang="en-US" sz="1600" dirty="0">
                  <a:solidFill>
                    <a:schemeClr val="tx1"/>
                  </a:solidFill>
                </a:endParaRPr>
              </a:p>
            </p:txBody>
          </p:sp>
          <p:sp>
            <p:nvSpPr>
              <p:cNvPr id="63" name="矩形 62">
                <a:extLst>
                  <a:ext uri="{FF2B5EF4-FFF2-40B4-BE49-F238E27FC236}">
                    <a16:creationId xmlns:a16="http://schemas.microsoft.com/office/drawing/2014/main" id="{B2A5562C-64B1-2830-15E6-D3703880D860}"/>
                  </a:ext>
                </a:extLst>
              </p:cNvPr>
              <p:cNvSpPr/>
              <p:nvPr/>
            </p:nvSpPr>
            <p:spPr>
              <a:xfrm>
                <a:off x="727736" y="2175684"/>
                <a:ext cx="647389" cy="3247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Sigmoid</a:t>
                </a:r>
                <a:endParaRPr kumimoji="1" lang="zh-SG" altLang="en-US" sz="1600" dirty="0">
                  <a:solidFill>
                    <a:schemeClr val="tx1"/>
                  </a:solidFill>
                </a:endParaRPr>
              </a:p>
            </p:txBody>
          </p:sp>
        </p:grpSp>
        <p:cxnSp>
          <p:nvCxnSpPr>
            <p:cNvPr id="57" name="直线箭头连接符 56">
              <a:extLst>
                <a:ext uri="{FF2B5EF4-FFF2-40B4-BE49-F238E27FC236}">
                  <a16:creationId xmlns:a16="http://schemas.microsoft.com/office/drawing/2014/main" id="{F1B706C9-7CBC-B795-A973-806FECF92BA8}"/>
                </a:ext>
              </a:extLst>
            </p:cNvPr>
            <p:cNvCxnSpPr>
              <a:endCxn id="61" idx="2"/>
            </p:cNvCxnSpPr>
            <p:nvPr/>
          </p:nvCxnSpPr>
          <p:spPr>
            <a:xfrm flipV="1">
              <a:off x="877009" y="3932758"/>
              <a:ext cx="0" cy="37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269198C0-1ED0-3716-9588-826865E9095E}"/>
                </a:ext>
              </a:extLst>
            </p:cNvPr>
            <p:cNvCxnSpPr>
              <a:cxnSpLocks/>
              <a:endCxn id="62" idx="2"/>
            </p:cNvCxnSpPr>
            <p:nvPr/>
          </p:nvCxnSpPr>
          <p:spPr>
            <a:xfrm flipV="1">
              <a:off x="877008" y="3209610"/>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874B0DDC-D3DF-AE38-4229-1E4BFAD137F7}"/>
                </a:ext>
              </a:extLst>
            </p:cNvPr>
            <p:cNvCxnSpPr>
              <a:cxnSpLocks/>
            </p:cNvCxnSpPr>
            <p:nvPr/>
          </p:nvCxnSpPr>
          <p:spPr>
            <a:xfrm flipV="1">
              <a:off x="875273" y="2486462"/>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B9B02DE3-C7F3-2F6B-9AE4-F581223A9201}"/>
                </a:ext>
              </a:extLst>
            </p:cNvPr>
            <p:cNvCxnSpPr>
              <a:cxnSpLocks/>
            </p:cNvCxnSpPr>
            <p:nvPr/>
          </p:nvCxnSpPr>
          <p:spPr>
            <a:xfrm flipV="1">
              <a:off x="883658" y="1766268"/>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AF86B642-4D9A-680E-F744-D30D20F56951}"/>
              </a:ext>
            </a:extLst>
          </p:cNvPr>
          <p:cNvGrpSpPr/>
          <p:nvPr/>
        </p:nvGrpSpPr>
        <p:grpSpPr>
          <a:xfrm>
            <a:off x="1448901" y="1776432"/>
            <a:ext cx="889051" cy="2536856"/>
            <a:chOff x="432483" y="1766268"/>
            <a:chExt cx="889051" cy="2536856"/>
          </a:xfrm>
        </p:grpSpPr>
        <p:grpSp>
          <p:nvGrpSpPr>
            <p:cNvPr id="65" name="组合 64">
              <a:extLst>
                <a:ext uri="{FF2B5EF4-FFF2-40B4-BE49-F238E27FC236}">
                  <a16:creationId xmlns:a16="http://schemas.microsoft.com/office/drawing/2014/main" id="{74E08C03-B3B6-43C9-9B33-9ED9954DE87D}"/>
                </a:ext>
              </a:extLst>
            </p:cNvPr>
            <p:cNvGrpSpPr/>
            <p:nvPr/>
          </p:nvGrpSpPr>
          <p:grpSpPr>
            <a:xfrm>
              <a:off x="432483" y="2162347"/>
              <a:ext cx="889051" cy="1770411"/>
              <a:chOff x="727736" y="2175684"/>
              <a:chExt cx="647390" cy="1770411"/>
            </a:xfrm>
          </p:grpSpPr>
          <p:sp>
            <p:nvSpPr>
              <p:cNvPr id="70" name="矩形 69">
                <a:extLst>
                  <a:ext uri="{FF2B5EF4-FFF2-40B4-BE49-F238E27FC236}">
                    <a16:creationId xmlns:a16="http://schemas.microsoft.com/office/drawing/2014/main" id="{3F530F2A-1BE6-A92D-A981-FA34A4105E4C}"/>
                  </a:ext>
                </a:extLst>
              </p:cNvPr>
              <p:cNvSpPr/>
              <p:nvPr/>
            </p:nvSpPr>
            <p:spPr>
              <a:xfrm>
                <a:off x="727737" y="3621303"/>
                <a:ext cx="647389" cy="3247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Embed</a:t>
                </a:r>
                <a:endParaRPr kumimoji="1" lang="zh-SG" altLang="en-US" sz="1600" dirty="0">
                  <a:solidFill>
                    <a:schemeClr val="tx1"/>
                  </a:solidFill>
                </a:endParaRPr>
              </a:p>
            </p:txBody>
          </p:sp>
          <p:sp>
            <p:nvSpPr>
              <p:cNvPr id="71" name="矩形 70">
                <a:extLst>
                  <a:ext uri="{FF2B5EF4-FFF2-40B4-BE49-F238E27FC236}">
                    <a16:creationId xmlns:a16="http://schemas.microsoft.com/office/drawing/2014/main" id="{B0BB2707-6D21-8408-A95C-B2E9913A7A8D}"/>
                  </a:ext>
                </a:extLst>
              </p:cNvPr>
              <p:cNvSpPr/>
              <p:nvPr/>
            </p:nvSpPr>
            <p:spPr>
              <a:xfrm>
                <a:off x="727736" y="2898155"/>
                <a:ext cx="647389" cy="3247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LSTM</a:t>
                </a:r>
                <a:endParaRPr kumimoji="1" lang="zh-SG" altLang="en-US" sz="1600" dirty="0">
                  <a:solidFill>
                    <a:schemeClr val="tx1"/>
                  </a:solidFill>
                </a:endParaRPr>
              </a:p>
            </p:txBody>
          </p:sp>
          <p:sp>
            <p:nvSpPr>
              <p:cNvPr id="72" name="矩形 71">
                <a:extLst>
                  <a:ext uri="{FF2B5EF4-FFF2-40B4-BE49-F238E27FC236}">
                    <a16:creationId xmlns:a16="http://schemas.microsoft.com/office/drawing/2014/main" id="{8E15273C-3A3C-050C-A1FB-18AF6C23785D}"/>
                  </a:ext>
                </a:extLst>
              </p:cNvPr>
              <p:cNvSpPr/>
              <p:nvPr/>
            </p:nvSpPr>
            <p:spPr>
              <a:xfrm>
                <a:off x="727736" y="2175684"/>
                <a:ext cx="647389" cy="3247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sz="1600" dirty="0">
                    <a:solidFill>
                      <a:schemeClr val="tx1"/>
                    </a:solidFill>
                  </a:rPr>
                  <a:t>Sigmoid</a:t>
                </a:r>
                <a:endParaRPr kumimoji="1" lang="zh-SG" altLang="en-US" sz="1600" dirty="0">
                  <a:solidFill>
                    <a:schemeClr val="tx1"/>
                  </a:solidFill>
                </a:endParaRPr>
              </a:p>
            </p:txBody>
          </p:sp>
        </p:grpSp>
        <p:cxnSp>
          <p:nvCxnSpPr>
            <p:cNvPr id="66" name="直线箭头连接符 65">
              <a:extLst>
                <a:ext uri="{FF2B5EF4-FFF2-40B4-BE49-F238E27FC236}">
                  <a16:creationId xmlns:a16="http://schemas.microsoft.com/office/drawing/2014/main" id="{178A698F-DF0C-E29A-3C77-B9485EBD2EB7}"/>
                </a:ext>
              </a:extLst>
            </p:cNvPr>
            <p:cNvCxnSpPr>
              <a:endCxn id="70" idx="2"/>
            </p:cNvCxnSpPr>
            <p:nvPr/>
          </p:nvCxnSpPr>
          <p:spPr>
            <a:xfrm flipV="1">
              <a:off x="877009" y="3932758"/>
              <a:ext cx="0" cy="37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11E9EFA5-DAC8-1F7F-AE64-84930E08FFA3}"/>
                </a:ext>
              </a:extLst>
            </p:cNvPr>
            <p:cNvCxnSpPr>
              <a:cxnSpLocks/>
              <a:endCxn id="71" idx="2"/>
            </p:cNvCxnSpPr>
            <p:nvPr/>
          </p:nvCxnSpPr>
          <p:spPr>
            <a:xfrm flipV="1">
              <a:off x="877008" y="3209610"/>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EFDA7981-AD20-E2BA-DBA8-A94E99037480}"/>
                </a:ext>
              </a:extLst>
            </p:cNvPr>
            <p:cNvCxnSpPr>
              <a:cxnSpLocks/>
            </p:cNvCxnSpPr>
            <p:nvPr/>
          </p:nvCxnSpPr>
          <p:spPr>
            <a:xfrm flipV="1">
              <a:off x="875273" y="2486462"/>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9497645B-D57C-56F3-582D-77ECC86E0957}"/>
                </a:ext>
              </a:extLst>
            </p:cNvPr>
            <p:cNvCxnSpPr>
              <a:cxnSpLocks/>
            </p:cNvCxnSpPr>
            <p:nvPr/>
          </p:nvCxnSpPr>
          <p:spPr>
            <a:xfrm flipV="1">
              <a:off x="883658" y="1766268"/>
              <a:ext cx="0" cy="39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FD88FB4F-2C4E-E108-0626-D86BE01AC3C1}"/>
              </a:ext>
            </a:extLst>
          </p:cNvPr>
          <p:cNvSpPr txBox="1"/>
          <p:nvPr/>
        </p:nvSpPr>
        <p:spPr>
          <a:xfrm>
            <a:off x="472104" y="4244840"/>
            <a:ext cx="586058" cy="369332"/>
          </a:xfrm>
          <a:prstGeom prst="rect">
            <a:avLst/>
          </a:prstGeom>
          <a:noFill/>
        </p:spPr>
        <p:txBody>
          <a:bodyPr wrap="none" rtlCol="0">
            <a:spAutoFit/>
          </a:bodyPr>
          <a:lstStyle/>
          <a:p>
            <a:r>
              <a:rPr kumimoji="1" lang="en-US" altLang="zh-SG" dirty="0"/>
              <a:t>best</a:t>
            </a:r>
            <a:endParaRPr kumimoji="1" lang="zh-SG" altLang="en-US" dirty="0"/>
          </a:p>
        </p:txBody>
      </p:sp>
      <p:sp>
        <p:nvSpPr>
          <p:cNvPr id="74" name="文本框 73">
            <a:extLst>
              <a:ext uri="{FF2B5EF4-FFF2-40B4-BE49-F238E27FC236}">
                <a16:creationId xmlns:a16="http://schemas.microsoft.com/office/drawing/2014/main" id="{19602B5B-AC7D-AC8B-B160-1E6E47267852}"/>
              </a:ext>
            </a:extLst>
          </p:cNvPr>
          <p:cNvSpPr txBox="1"/>
          <p:nvPr/>
        </p:nvSpPr>
        <p:spPr>
          <a:xfrm>
            <a:off x="1500289" y="4238937"/>
            <a:ext cx="762325" cy="369332"/>
          </a:xfrm>
          <a:prstGeom prst="rect">
            <a:avLst/>
          </a:prstGeom>
          <a:noFill/>
        </p:spPr>
        <p:txBody>
          <a:bodyPr wrap="none" rtlCol="0">
            <a:spAutoFit/>
          </a:bodyPr>
          <a:lstStyle/>
          <a:p>
            <a:r>
              <a:rPr kumimoji="1" lang="en-US" altLang="zh-SG" dirty="0"/>
              <a:t>movie</a:t>
            </a:r>
            <a:endParaRPr kumimoji="1" lang="zh-SG" altLang="en-US" dirty="0"/>
          </a:p>
        </p:txBody>
      </p:sp>
      <p:sp>
        <p:nvSpPr>
          <p:cNvPr id="75" name="文本框 74">
            <a:extLst>
              <a:ext uri="{FF2B5EF4-FFF2-40B4-BE49-F238E27FC236}">
                <a16:creationId xmlns:a16="http://schemas.microsoft.com/office/drawing/2014/main" id="{7B1B7106-84BD-1641-53F9-5B1740511746}"/>
              </a:ext>
            </a:extLst>
          </p:cNvPr>
          <p:cNvSpPr txBox="1"/>
          <p:nvPr/>
        </p:nvSpPr>
        <p:spPr>
          <a:xfrm>
            <a:off x="2704741" y="4226258"/>
            <a:ext cx="596445" cy="369332"/>
          </a:xfrm>
          <a:prstGeom prst="rect">
            <a:avLst/>
          </a:prstGeom>
          <a:noFill/>
        </p:spPr>
        <p:txBody>
          <a:bodyPr wrap="none" rtlCol="0">
            <a:spAutoFit/>
          </a:bodyPr>
          <a:lstStyle/>
          <a:p>
            <a:r>
              <a:rPr kumimoji="1" lang="en-US" altLang="zh-SG" dirty="0"/>
              <a:t>ever</a:t>
            </a:r>
            <a:endParaRPr kumimoji="1" lang="zh-SG" altLang="en-US" dirty="0"/>
          </a:p>
        </p:txBody>
      </p:sp>
      <p:sp>
        <p:nvSpPr>
          <p:cNvPr id="76" name="文本框 75">
            <a:extLst>
              <a:ext uri="{FF2B5EF4-FFF2-40B4-BE49-F238E27FC236}">
                <a16:creationId xmlns:a16="http://schemas.microsoft.com/office/drawing/2014/main" id="{CB6A226C-C8B9-8931-219F-C5D1447A6ECA}"/>
              </a:ext>
            </a:extLst>
          </p:cNvPr>
          <p:cNvSpPr txBox="1"/>
          <p:nvPr/>
        </p:nvSpPr>
        <p:spPr>
          <a:xfrm>
            <a:off x="2366102" y="1434165"/>
            <a:ext cx="1379865" cy="369332"/>
          </a:xfrm>
          <a:prstGeom prst="rect">
            <a:avLst/>
          </a:prstGeom>
          <a:noFill/>
        </p:spPr>
        <p:txBody>
          <a:bodyPr wrap="none" rtlCol="0">
            <a:spAutoFit/>
          </a:bodyPr>
          <a:lstStyle/>
          <a:p>
            <a:r>
              <a:rPr kumimoji="1" lang="zh-CN" altLang="en-US" dirty="0"/>
              <a:t>“</a:t>
            </a:r>
            <a:r>
              <a:rPr kumimoji="1" lang="en-US" altLang="zh-CN" dirty="0"/>
              <a:t>positive</a:t>
            </a:r>
            <a:r>
              <a:rPr kumimoji="1" lang="zh-CN" altLang="en-US" dirty="0"/>
              <a:t>”</a:t>
            </a:r>
            <a:endParaRPr kumimoji="1" lang="zh-SG" altLang="en-US" dirty="0"/>
          </a:p>
        </p:txBody>
      </p:sp>
      <p:cxnSp>
        <p:nvCxnSpPr>
          <p:cNvPr id="5" name="直线箭头连接符 4">
            <a:extLst>
              <a:ext uri="{FF2B5EF4-FFF2-40B4-BE49-F238E27FC236}">
                <a16:creationId xmlns:a16="http://schemas.microsoft.com/office/drawing/2014/main" id="{C4AD8896-4D9C-14FB-74E8-ECE5A12E0E6E}"/>
              </a:ext>
            </a:extLst>
          </p:cNvPr>
          <p:cNvCxnSpPr>
            <a:stCxn id="45" idx="3"/>
            <a:endCxn id="71" idx="1"/>
          </p:cNvCxnSpPr>
          <p:nvPr/>
        </p:nvCxnSpPr>
        <p:spPr>
          <a:xfrm>
            <a:off x="1203506" y="3057378"/>
            <a:ext cx="245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DB2CAEAD-2F33-67F3-DD02-9F8EDA727E66}"/>
              </a:ext>
            </a:extLst>
          </p:cNvPr>
          <p:cNvCxnSpPr/>
          <p:nvPr/>
        </p:nvCxnSpPr>
        <p:spPr>
          <a:xfrm>
            <a:off x="2329861" y="3061619"/>
            <a:ext cx="245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7779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5734074-9384-E808-3424-2A6F53F4BDFF}"/>
              </a:ext>
            </a:extLst>
          </p:cNvPr>
          <p:cNvSpPr/>
          <p:nvPr/>
        </p:nvSpPr>
        <p:spPr>
          <a:xfrm>
            <a:off x="4069740" y="3474896"/>
            <a:ext cx="5074260" cy="14004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7" name="矩形 6">
            <a:extLst>
              <a:ext uri="{FF2B5EF4-FFF2-40B4-BE49-F238E27FC236}">
                <a16:creationId xmlns:a16="http://schemas.microsoft.com/office/drawing/2014/main" id="{7CD4BF41-B2FE-48FE-E10C-C2F0419FC45E}"/>
              </a:ext>
            </a:extLst>
          </p:cNvPr>
          <p:cNvSpPr/>
          <p:nvPr/>
        </p:nvSpPr>
        <p:spPr>
          <a:xfrm>
            <a:off x="3386" y="1218796"/>
            <a:ext cx="3665151" cy="194206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III.</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models –</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705200" y="727306"/>
            <a:ext cx="3733600" cy="323165"/>
          </a:xfrm>
          <a:prstGeom prst="rect">
            <a:avLst/>
          </a:prstGeom>
          <a:noFill/>
        </p:spPr>
        <p:txBody>
          <a:bodyPr wrap="square" lIns="0" tIns="0" rIns="0" bIns="0" rtlCol="0" anchor="ctr">
            <a:spAutoFit/>
          </a:bodyPr>
          <a:lstStyle/>
          <a:p>
            <a:pPr algn="ctr"/>
            <a:r>
              <a:rPr lang="en-US" altLang="zh-SG" sz="2100" b="1" dirty="0">
                <a:solidFill>
                  <a:schemeClr val="tx2"/>
                </a:solidFill>
                <a:cs typeface="+mn-ea"/>
                <a:sym typeface="+mn-lt"/>
              </a:rPr>
              <a:t>Text</a:t>
            </a:r>
            <a:r>
              <a:rPr lang="zh-CN" altLang="en-US" sz="2100" b="1" dirty="0">
                <a:solidFill>
                  <a:schemeClr val="tx2"/>
                </a:solidFill>
                <a:cs typeface="+mn-ea"/>
                <a:sym typeface="+mn-lt"/>
              </a:rPr>
              <a:t> </a:t>
            </a:r>
            <a:r>
              <a:rPr lang="en-US" altLang="zh-CN" sz="2100" b="1" dirty="0">
                <a:solidFill>
                  <a:schemeClr val="tx2"/>
                </a:solidFill>
                <a:cs typeface="+mn-ea"/>
                <a:sym typeface="+mn-lt"/>
              </a:rPr>
              <a:t>preparation</a:t>
            </a:r>
            <a:r>
              <a:rPr lang="zh-CN" altLang="en-US" sz="2100" b="1" dirty="0">
                <a:solidFill>
                  <a:schemeClr val="tx2"/>
                </a:solidFill>
                <a:cs typeface="+mn-ea"/>
                <a:sym typeface="+mn-lt"/>
              </a:rPr>
              <a:t> </a:t>
            </a:r>
            <a:r>
              <a:rPr lang="en-US" altLang="zh-CN" sz="2100" b="1" dirty="0">
                <a:solidFill>
                  <a:schemeClr val="tx2"/>
                </a:solidFill>
                <a:cs typeface="+mn-ea"/>
                <a:sym typeface="+mn-lt"/>
              </a:rPr>
              <a:t>for</a:t>
            </a:r>
            <a:r>
              <a:rPr lang="zh-CN" altLang="en-US" sz="2100" b="1" dirty="0">
                <a:solidFill>
                  <a:schemeClr val="tx2"/>
                </a:solidFill>
                <a:cs typeface="+mn-ea"/>
                <a:sym typeface="+mn-lt"/>
              </a:rPr>
              <a:t> </a:t>
            </a:r>
            <a:r>
              <a:rPr lang="en-US" altLang="zh-CN" sz="2100" b="1" dirty="0">
                <a:solidFill>
                  <a:srgbClr val="344F66"/>
                </a:solidFill>
                <a:cs typeface="+mn-ea"/>
                <a:sym typeface="+mn-lt"/>
              </a:rPr>
              <a:t>LSTM</a:t>
            </a:r>
            <a:r>
              <a:rPr lang="zh-CN" altLang="en-US" sz="2100" b="1" dirty="0">
                <a:solidFill>
                  <a:srgbClr val="344F66"/>
                </a:solidFill>
                <a:cs typeface="+mn-ea"/>
                <a:sym typeface="+mn-lt"/>
              </a:rPr>
              <a:t> </a:t>
            </a:r>
            <a:r>
              <a:rPr lang="en-US" altLang="zh-CN" sz="2100" b="1" dirty="0">
                <a:solidFill>
                  <a:srgbClr val="344F66"/>
                </a:solidFill>
                <a:cs typeface="+mn-ea"/>
                <a:sym typeface="+mn-lt"/>
              </a:rPr>
              <a:t>model</a:t>
            </a:r>
          </a:p>
        </p:txBody>
      </p:sp>
      <p:sp>
        <p:nvSpPr>
          <p:cNvPr id="2" name="文本框 1">
            <a:extLst>
              <a:ext uri="{FF2B5EF4-FFF2-40B4-BE49-F238E27FC236}">
                <a16:creationId xmlns:a16="http://schemas.microsoft.com/office/drawing/2014/main" id="{1BDB204D-2061-A14E-7AD7-96E58DC82DAC}"/>
              </a:ext>
            </a:extLst>
          </p:cNvPr>
          <p:cNvSpPr txBox="1"/>
          <p:nvPr/>
        </p:nvSpPr>
        <p:spPr>
          <a:xfrm>
            <a:off x="52047" y="1308036"/>
            <a:ext cx="3285347" cy="2031325"/>
          </a:xfrm>
          <a:prstGeom prst="rect">
            <a:avLst/>
          </a:prstGeom>
          <a:noFill/>
        </p:spPr>
        <p:txBody>
          <a:bodyPr wrap="square" rtlCol="0">
            <a:spAutoFit/>
          </a:bodyPr>
          <a:lstStyle/>
          <a:p>
            <a:pPr algn="l"/>
            <a:r>
              <a:rPr kumimoji="1" lang="en-US" altLang="zh-SG" sz="1400" b="1" i="0" dirty="0">
                <a:effectLst/>
                <a:latin typeface="-apple-system"/>
              </a:rPr>
              <a:t>1. </a:t>
            </a:r>
            <a:r>
              <a:rPr lang="en-SG" altLang="zh-SG" sz="1400" b="1" i="0" dirty="0">
                <a:effectLst/>
                <a:latin typeface="-apple-system"/>
              </a:rPr>
              <a:t>Encoding the words</a:t>
            </a:r>
          </a:p>
          <a:p>
            <a:pPr algn="l"/>
            <a:r>
              <a:rPr lang="en-SG" altLang="zh-SG" sz="1400" b="0" i="0" dirty="0">
                <a:effectLst/>
                <a:latin typeface="-apple-system"/>
              </a:rPr>
              <a:t>The embedding lookup requires that we pass in integers to our network. So we create dictionaries that map the words in the vocabulary to integers. Then we can convert each of our texts into a list of integers so they can be passed into the network.</a:t>
            </a:r>
          </a:p>
          <a:p>
            <a:endParaRPr kumimoji="1" lang="zh-SG" altLang="en-US" sz="1400" dirty="0"/>
          </a:p>
        </p:txBody>
      </p:sp>
      <p:sp>
        <p:nvSpPr>
          <p:cNvPr id="3" name="文本框 2">
            <a:extLst>
              <a:ext uri="{FF2B5EF4-FFF2-40B4-BE49-F238E27FC236}">
                <a16:creationId xmlns:a16="http://schemas.microsoft.com/office/drawing/2014/main" id="{EBA957B0-A8D7-0944-0D6B-89675907B93A}"/>
              </a:ext>
            </a:extLst>
          </p:cNvPr>
          <p:cNvSpPr txBox="1"/>
          <p:nvPr/>
        </p:nvSpPr>
        <p:spPr>
          <a:xfrm>
            <a:off x="4124574" y="3625868"/>
            <a:ext cx="5019426" cy="1384995"/>
          </a:xfrm>
          <a:prstGeom prst="rect">
            <a:avLst/>
          </a:prstGeom>
          <a:noFill/>
        </p:spPr>
        <p:txBody>
          <a:bodyPr wrap="square" rtlCol="0">
            <a:spAutoFit/>
          </a:bodyPr>
          <a:lstStyle/>
          <a:p>
            <a:pPr algn="l"/>
            <a:r>
              <a:rPr lang="en-SG" altLang="zh-SG" sz="1400" b="1" i="0" dirty="0">
                <a:effectLst/>
                <a:latin typeface="-apple-system"/>
              </a:rPr>
              <a:t>2. Padding sequences</a:t>
            </a:r>
          </a:p>
          <a:p>
            <a:pPr algn="l"/>
            <a:r>
              <a:rPr lang="en-SG" altLang="zh-SG" sz="1400" b="0" i="0" dirty="0">
                <a:effectLst/>
                <a:latin typeface="-apple-system"/>
              </a:rPr>
              <a:t>To deal with both short and long articles, we'll pad or truncate all our articles to a specific length. For texts shorter than that, we'll pad with 0s. For texts longer than that, we can truncate. A good sequence length, in this case, is 200.</a:t>
            </a:r>
          </a:p>
          <a:p>
            <a:endParaRPr kumimoji="1" lang="zh-SG" altLang="en-US" sz="1400" dirty="0"/>
          </a:p>
        </p:txBody>
      </p:sp>
      <p:pic>
        <p:nvPicPr>
          <p:cNvPr id="1026" name="Picture 2">
            <a:extLst>
              <a:ext uri="{FF2B5EF4-FFF2-40B4-BE49-F238E27FC236}">
                <a16:creationId xmlns:a16="http://schemas.microsoft.com/office/drawing/2014/main" id="{7F20CA8C-7494-CA8F-D814-292D6CE6E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443" y="1218796"/>
            <a:ext cx="2064836" cy="203132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A07237F-010E-01F1-BA6A-9AEF2EEF29A1}"/>
              </a:ext>
            </a:extLst>
          </p:cNvPr>
          <p:cNvPicPr>
            <a:picLocks noChangeAspect="1"/>
          </p:cNvPicPr>
          <p:nvPr/>
        </p:nvPicPr>
        <p:blipFill>
          <a:blip r:embed="rId3"/>
          <a:stretch>
            <a:fillRect/>
          </a:stretch>
        </p:blipFill>
        <p:spPr>
          <a:xfrm>
            <a:off x="6776303" y="1218796"/>
            <a:ext cx="2281425" cy="2028058"/>
          </a:xfrm>
          <a:prstGeom prst="rect">
            <a:avLst/>
          </a:prstGeom>
        </p:spPr>
      </p:pic>
      <p:pic>
        <p:nvPicPr>
          <p:cNvPr id="6" name="图片 5">
            <a:extLst>
              <a:ext uri="{FF2B5EF4-FFF2-40B4-BE49-F238E27FC236}">
                <a16:creationId xmlns:a16="http://schemas.microsoft.com/office/drawing/2014/main" id="{A82DAB43-1471-393B-AAB0-40E45B9FF86C}"/>
              </a:ext>
            </a:extLst>
          </p:cNvPr>
          <p:cNvPicPr>
            <a:picLocks noChangeAspect="1"/>
          </p:cNvPicPr>
          <p:nvPr/>
        </p:nvPicPr>
        <p:blipFill>
          <a:blip r:embed="rId4"/>
          <a:stretch>
            <a:fillRect/>
          </a:stretch>
        </p:blipFill>
        <p:spPr>
          <a:xfrm>
            <a:off x="64296" y="3312402"/>
            <a:ext cx="3548960" cy="1528164"/>
          </a:xfrm>
          <a:prstGeom prst="rect">
            <a:avLst/>
          </a:prstGeom>
        </p:spPr>
      </p:pic>
      <p:sp>
        <p:nvSpPr>
          <p:cNvPr id="9" name="圆角矩形 8">
            <a:extLst>
              <a:ext uri="{FF2B5EF4-FFF2-40B4-BE49-F238E27FC236}">
                <a16:creationId xmlns:a16="http://schemas.microsoft.com/office/drawing/2014/main" id="{21F16C30-BBCA-921E-F542-4804ABF2EA17}"/>
              </a:ext>
            </a:extLst>
          </p:cNvPr>
          <p:cNvSpPr/>
          <p:nvPr/>
        </p:nvSpPr>
        <p:spPr>
          <a:xfrm>
            <a:off x="4251443" y="1218796"/>
            <a:ext cx="2064836" cy="2120565"/>
          </a:xfrm>
          <a:prstGeom prst="roundRect">
            <a:avLst>
              <a:gd name="adj" fmla="val 2965"/>
            </a:avLst>
          </a:prstGeom>
          <a:noFill/>
          <a:ln w="28575">
            <a:solidFill>
              <a:srgbClr val="48484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p>
        </p:txBody>
      </p:sp>
      <p:pic>
        <p:nvPicPr>
          <p:cNvPr id="11" name="图形 10" descr="箭头: 直 纯色填充">
            <a:extLst>
              <a:ext uri="{FF2B5EF4-FFF2-40B4-BE49-F238E27FC236}">
                <a16:creationId xmlns:a16="http://schemas.microsoft.com/office/drawing/2014/main" id="{29897E2D-3BDF-232F-563C-4070BED32F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6333625" y="2012227"/>
            <a:ext cx="444462" cy="444462"/>
          </a:xfrm>
          <a:prstGeom prst="rect">
            <a:avLst/>
          </a:prstGeom>
        </p:spPr>
      </p:pic>
      <p:pic>
        <p:nvPicPr>
          <p:cNvPr id="12" name="图形 11" descr="箭头: 直 纯色填充">
            <a:extLst>
              <a:ext uri="{FF2B5EF4-FFF2-40B4-BE49-F238E27FC236}">
                <a16:creationId xmlns:a16="http://schemas.microsoft.com/office/drawing/2014/main" id="{39903CB3-E66D-FD8E-2205-7725E9F2DF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4601027" y="2101467"/>
            <a:ext cx="276383" cy="276383"/>
          </a:xfrm>
          <a:prstGeom prst="rect">
            <a:avLst/>
          </a:prstGeom>
        </p:spPr>
      </p:pic>
      <p:sp>
        <p:nvSpPr>
          <p:cNvPr id="13" name="圆角矩形 12">
            <a:extLst>
              <a:ext uri="{FF2B5EF4-FFF2-40B4-BE49-F238E27FC236}">
                <a16:creationId xmlns:a16="http://schemas.microsoft.com/office/drawing/2014/main" id="{5861D7A2-DA1F-CD21-A708-15C0838E9A2D}"/>
              </a:ext>
            </a:extLst>
          </p:cNvPr>
          <p:cNvSpPr/>
          <p:nvPr/>
        </p:nvSpPr>
        <p:spPr>
          <a:xfrm>
            <a:off x="6795432" y="1197405"/>
            <a:ext cx="2262295" cy="2148889"/>
          </a:xfrm>
          <a:prstGeom prst="roundRect">
            <a:avLst>
              <a:gd name="adj" fmla="val 2965"/>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
        <p:nvSpPr>
          <p:cNvPr id="14" name="圆角矩形 13">
            <a:extLst>
              <a:ext uri="{FF2B5EF4-FFF2-40B4-BE49-F238E27FC236}">
                <a16:creationId xmlns:a16="http://schemas.microsoft.com/office/drawing/2014/main" id="{AED106AB-A3F3-B857-DC45-3FED34A77D98}"/>
              </a:ext>
            </a:extLst>
          </p:cNvPr>
          <p:cNvSpPr/>
          <p:nvPr/>
        </p:nvSpPr>
        <p:spPr>
          <a:xfrm>
            <a:off x="64296" y="3312402"/>
            <a:ext cx="3597821" cy="1528164"/>
          </a:xfrm>
          <a:prstGeom prst="roundRect">
            <a:avLst>
              <a:gd name="adj" fmla="val 2965"/>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Tree>
    <p:extLst>
      <p:ext uri="{BB962C8B-B14F-4D97-AF65-F5344CB8AC3E}">
        <p14:creationId xmlns:p14="http://schemas.microsoft.com/office/powerpoint/2010/main" val="39884764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5963B21-3744-5B1A-11DA-3A1F263C6490}"/>
              </a:ext>
            </a:extLst>
          </p:cNvPr>
          <p:cNvPicPr>
            <a:picLocks noChangeAspect="1"/>
          </p:cNvPicPr>
          <p:nvPr/>
        </p:nvPicPr>
        <p:blipFill>
          <a:blip r:embed="rId2"/>
          <a:stretch>
            <a:fillRect/>
          </a:stretch>
        </p:blipFill>
        <p:spPr>
          <a:xfrm>
            <a:off x="5869330" y="1936461"/>
            <a:ext cx="2553703" cy="500726"/>
          </a:xfrm>
          <a:prstGeom prst="rect">
            <a:avLst/>
          </a:prstGeom>
        </p:spPr>
      </p:pic>
      <p:sp>
        <p:nvSpPr>
          <p:cNvPr id="15" name="矩形 14">
            <a:extLst>
              <a:ext uri="{FF2B5EF4-FFF2-40B4-BE49-F238E27FC236}">
                <a16:creationId xmlns:a16="http://schemas.microsoft.com/office/drawing/2014/main" id="{30DCDF8D-2872-1070-87E9-14C66EBDFA38}"/>
              </a:ext>
            </a:extLst>
          </p:cNvPr>
          <p:cNvSpPr/>
          <p:nvPr/>
        </p:nvSpPr>
        <p:spPr>
          <a:xfrm>
            <a:off x="5640936" y="2969033"/>
            <a:ext cx="3054100" cy="19062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14" name="矩形 13">
            <a:extLst>
              <a:ext uri="{FF2B5EF4-FFF2-40B4-BE49-F238E27FC236}">
                <a16:creationId xmlns:a16="http://schemas.microsoft.com/office/drawing/2014/main" id="{655797CE-A1F0-A2B3-4BF5-13EDC591CE73}"/>
              </a:ext>
            </a:extLst>
          </p:cNvPr>
          <p:cNvSpPr/>
          <p:nvPr/>
        </p:nvSpPr>
        <p:spPr>
          <a:xfrm>
            <a:off x="448964" y="1244781"/>
            <a:ext cx="4916939" cy="180383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dirty="0"/>
          </a:p>
        </p:txBody>
      </p:sp>
      <p:sp>
        <p:nvSpPr>
          <p:cNvPr id="5" name="文本框 4">
            <a:extLst>
              <a:ext uri="{FF2B5EF4-FFF2-40B4-BE49-F238E27FC236}">
                <a16:creationId xmlns:a16="http://schemas.microsoft.com/office/drawing/2014/main" id="{6F01B75D-A019-FC64-21BF-F07BC1DEB9F7}"/>
              </a:ext>
            </a:extLst>
          </p:cNvPr>
          <p:cNvSpPr txBox="1"/>
          <p:nvPr/>
        </p:nvSpPr>
        <p:spPr>
          <a:xfrm>
            <a:off x="2739540" y="733578"/>
            <a:ext cx="3664920" cy="415498"/>
          </a:xfrm>
          <a:prstGeom prst="rect">
            <a:avLst/>
          </a:prstGeom>
          <a:noFill/>
        </p:spPr>
        <p:txBody>
          <a:bodyPr wrap="square">
            <a:spAutoFit/>
          </a:bodyPr>
          <a:lstStyle/>
          <a:p>
            <a:r>
              <a:rPr lang="en-US" altLang="zh-CN" sz="2100" b="1" dirty="0">
                <a:solidFill>
                  <a:schemeClr val="tx2"/>
                </a:solidFill>
                <a:ea typeface="宋体"/>
                <a:cs typeface="+mn-ea"/>
                <a:sym typeface="+mn-lt"/>
              </a:rPr>
              <a:t>LSTM</a:t>
            </a:r>
            <a:r>
              <a:rPr lang="en-US" altLang="zh-CN" sz="2100" b="1" dirty="0">
                <a:solidFill>
                  <a:schemeClr val="tx2"/>
                </a:solidFill>
                <a:latin typeface="+mn-lt"/>
                <a:ea typeface="宋体"/>
                <a:cs typeface="+mn-ea"/>
                <a:sym typeface="+mn-lt"/>
              </a:rPr>
              <a:t> Model Training &amp; Testing</a:t>
            </a:r>
            <a:endParaRPr lang="zh-SG" altLang="en-US" sz="2100" b="1" dirty="0">
              <a:solidFill>
                <a:schemeClr val="tx2"/>
              </a:solidFill>
            </a:endParaRPr>
          </a:p>
        </p:txBody>
      </p:sp>
      <p:sp>
        <p:nvSpPr>
          <p:cNvPr id="8" name="TextBox 42">
            <a:extLst>
              <a:ext uri="{FF2B5EF4-FFF2-40B4-BE49-F238E27FC236}">
                <a16:creationId xmlns:a16="http://schemas.microsoft.com/office/drawing/2014/main" id="{C4281F1D-8974-D169-EA41-C25EE7176F86}"/>
              </a:ext>
            </a:extLst>
          </p:cNvPr>
          <p:cNvSpPr txBox="1"/>
          <p:nvPr/>
        </p:nvSpPr>
        <p:spPr>
          <a:xfrm>
            <a:off x="1017935" y="265598"/>
            <a:ext cx="5233820"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III.</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CNN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models —</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LSTM model </a:t>
            </a:r>
            <a:endParaRPr lang="zh-CN" altLang="en-US" sz="2100" dirty="0">
              <a:solidFill>
                <a:schemeClr val="bg1">
                  <a:lumMod val="50000"/>
                </a:schemeClr>
              </a:solidFill>
              <a:latin typeface="+mn-lt"/>
              <a:ea typeface="宋体"/>
              <a:cs typeface="+mn-ea"/>
              <a:sym typeface="+mn-lt"/>
            </a:endParaRPr>
          </a:p>
        </p:txBody>
      </p:sp>
      <p:sp>
        <p:nvSpPr>
          <p:cNvPr id="10" name="文本框 9">
            <a:extLst>
              <a:ext uri="{FF2B5EF4-FFF2-40B4-BE49-F238E27FC236}">
                <a16:creationId xmlns:a16="http://schemas.microsoft.com/office/drawing/2014/main" id="{7C2AD302-0269-6251-D091-7373C724A9B1}"/>
              </a:ext>
            </a:extLst>
          </p:cNvPr>
          <p:cNvSpPr txBox="1"/>
          <p:nvPr/>
        </p:nvSpPr>
        <p:spPr>
          <a:xfrm>
            <a:off x="547628" y="1352962"/>
            <a:ext cx="4764233" cy="1695657"/>
          </a:xfrm>
          <a:prstGeom prst="rect">
            <a:avLst/>
          </a:prstGeom>
          <a:noFill/>
        </p:spPr>
        <p:txBody>
          <a:bodyPr wrap="square">
            <a:spAutoFit/>
          </a:bodyPr>
          <a:lstStyle/>
          <a:p>
            <a:pPr algn="just">
              <a:lnSpc>
                <a:spcPct val="107000"/>
              </a:lnSpc>
              <a:spcAft>
                <a:spcPts val="800"/>
              </a:spcAft>
            </a:pPr>
            <a:r>
              <a:rPr lang="en-US" altLang="zh-SG" sz="1400" b="1" dirty="0">
                <a:effectLst/>
                <a:ea typeface="宋体" panose="02010600030101010101" pitchFamily="2" charset="-122"/>
                <a:cs typeface="Times New Roman" panose="02020603050405020304" pitchFamily="18" charset="0"/>
              </a:rPr>
              <a:t>The model was trained using </a:t>
            </a:r>
            <a:r>
              <a:rPr lang="en-US" altLang="zh-SG" sz="1400" dirty="0">
                <a:effectLst/>
                <a:ea typeface="宋体" panose="02010600030101010101" pitchFamily="2" charset="-122"/>
                <a:cs typeface="Times New Roman" panose="02020603050405020304" pitchFamily="18" charset="0"/>
              </a:rPr>
              <a:t>binary cross-entropy loss and the Adam optimizer with a learning rate of 0.001. The training process was run for 20 epochs, with gradient clipping at 5 to prevent gradients from exploding. During training, both the training loss and validation loss were calculated. If the validation loss decreased, the model was saved. After each epoch, the accuracy was calculated and displayed.</a:t>
            </a:r>
            <a:endParaRPr lang="zh-CN" altLang="zh-SG" sz="1400" dirty="0">
              <a:effectLst/>
              <a:ea typeface="宋体" panose="02010600030101010101"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E0D043E4-F2C6-3AF5-9888-A7479FF13DA8}"/>
              </a:ext>
            </a:extLst>
          </p:cNvPr>
          <p:cNvGrpSpPr/>
          <p:nvPr/>
        </p:nvGrpSpPr>
        <p:grpSpPr>
          <a:xfrm>
            <a:off x="5793640" y="1495724"/>
            <a:ext cx="2617674" cy="987816"/>
            <a:chOff x="751979" y="3715573"/>
            <a:chExt cx="2617674" cy="987816"/>
          </a:xfrm>
        </p:grpSpPr>
        <p:sp>
          <p:nvSpPr>
            <p:cNvPr id="7" name="TextBox 6">
              <a:extLst>
                <a:ext uri="{FF2B5EF4-FFF2-40B4-BE49-F238E27FC236}">
                  <a16:creationId xmlns:a16="http://schemas.microsoft.com/office/drawing/2014/main" id="{CFD7CADA-E846-03C9-8B9A-0A4DCFBD6DF8}"/>
                </a:ext>
              </a:extLst>
            </p:cNvPr>
            <p:cNvSpPr txBox="1"/>
            <p:nvPr/>
          </p:nvSpPr>
          <p:spPr>
            <a:xfrm>
              <a:off x="751979" y="3715573"/>
              <a:ext cx="26176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tx2"/>
                  </a:solidFill>
                  <a:cs typeface="Calibri"/>
                </a:rPr>
                <a:t>Final Testing Result is:</a:t>
              </a:r>
              <a:endParaRPr lang="en-US" sz="1400" b="1" dirty="0">
                <a:solidFill>
                  <a:schemeClr val="tx2"/>
                </a:solidFill>
              </a:endParaRPr>
            </a:p>
          </p:txBody>
        </p:sp>
        <p:sp>
          <p:nvSpPr>
            <p:cNvPr id="11" name="圆角矩形 10">
              <a:extLst>
                <a:ext uri="{FF2B5EF4-FFF2-40B4-BE49-F238E27FC236}">
                  <a16:creationId xmlns:a16="http://schemas.microsoft.com/office/drawing/2014/main" id="{9E9BBBC6-4212-3B76-F9CF-8090BEC3B28F}"/>
                </a:ext>
              </a:extLst>
            </p:cNvPr>
            <p:cNvSpPr/>
            <p:nvPr/>
          </p:nvSpPr>
          <p:spPr>
            <a:xfrm>
              <a:off x="839390" y="4107237"/>
              <a:ext cx="2530263" cy="596152"/>
            </a:xfrm>
            <a:prstGeom prst="roundRect">
              <a:avLst>
                <a:gd name="adj" fmla="val 5861"/>
              </a:avLst>
            </a:prstGeom>
            <a:noFill/>
            <a:ln w="28575">
              <a:solidFill>
                <a:srgbClr val="48484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p>
          </p:txBody>
        </p:sp>
      </p:grpSp>
      <p:grpSp>
        <p:nvGrpSpPr>
          <p:cNvPr id="6" name="组合 5">
            <a:extLst>
              <a:ext uri="{FF2B5EF4-FFF2-40B4-BE49-F238E27FC236}">
                <a16:creationId xmlns:a16="http://schemas.microsoft.com/office/drawing/2014/main" id="{5D2C1E96-BAE8-68C6-66BB-6E0C74E07FA6}"/>
              </a:ext>
            </a:extLst>
          </p:cNvPr>
          <p:cNvGrpSpPr/>
          <p:nvPr/>
        </p:nvGrpSpPr>
        <p:grpSpPr>
          <a:xfrm>
            <a:off x="448965" y="3237514"/>
            <a:ext cx="4961560" cy="1702411"/>
            <a:chOff x="3982943" y="3244536"/>
            <a:chExt cx="4961560" cy="1702411"/>
          </a:xfrm>
        </p:grpSpPr>
        <p:pic>
          <p:nvPicPr>
            <p:cNvPr id="3" name="图片 2">
              <a:extLst>
                <a:ext uri="{FF2B5EF4-FFF2-40B4-BE49-F238E27FC236}">
                  <a16:creationId xmlns:a16="http://schemas.microsoft.com/office/drawing/2014/main" id="{0D23C23B-D1B8-F212-34D1-E26309386F04}"/>
                </a:ext>
              </a:extLst>
            </p:cNvPr>
            <p:cNvPicPr>
              <a:picLocks noChangeAspect="1"/>
            </p:cNvPicPr>
            <p:nvPr/>
          </p:nvPicPr>
          <p:blipFill>
            <a:blip r:embed="rId3"/>
            <a:stretch>
              <a:fillRect/>
            </a:stretch>
          </p:blipFill>
          <p:spPr>
            <a:xfrm>
              <a:off x="3982943" y="3296897"/>
              <a:ext cx="4961560" cy="1581005"/>
            </a:xfrm>
            <a:prstGeom prst="rect">
              <a:avLst/>
            </a:prstGeom>
          </p:spPr>
        </p:pic>
        <p:sp>
          <p:nvSpPr>
            <p:cNvPr id="12" name="圆角矩形 11">
              <a:extLst>
                <a:ext uri="{FF2B5EF4-FFF2-40B4-BE49-F238E27FC236}">
                  <a16:creationId xmlns:a16="http://schemas.microsoft.com/office/drawing/2014/main" id="{EF0DA841-E601-2913-91B8-D4A27382C328}"/>
                </a:ext>
              </a:extLst>
            </p:cNvPr>
            <p:cNvSpPr/>
            <p:nvPr/>
          </p:nvSpPr>
          <p:spPr>
            <a:xfrm>
              <a:off x="4027565" y="3244536"/>
              <a:ext cx="4872316" cy="1702411"/>
            </a:xfrm>
            <a:prstGeom prst="roundRect">
              <a:avLst>
                <a:gd name="adj" fmla="val 5861"/>
              </a:avLst>
            </a:prstGeom>
            <a:noFill/>
            <a:ln w="28575">
              <a:solidFill>
                <a:srgbClr val="CF3B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grpSp>
      <p:sp>
        <p:nvSpPr>
          <p:cNvPr id="9" name="文本框 8">
            <a:extLst>
              <a:ext uri="{FF2B5EF4-FFF2-40B4-BE49-F238E27FC236}">
                <a16:creationId xmlns:a16="http://schemas.microsoft.com/office/drawing/2014/main" id="{949E40DA-C75B-F299-7197-76023E8FEB09}"/>
              </a:ext>
            </a:extLst>
          </p:cNvPr>
          <p:cNvSpPr txBox="1"/>
          <p:nvPr/>
        </p:nvSpPr>
        <p:spPr>
          <a:xfrm>
            <a:off x="5724682" y="3125988"/>
            <a:ext cx="2901395" cy="1815882"/>
          </a:xfrm>
          <a:prstGeom prst="rect">
            <a:avLst/>
          </a:prstGeom>
          <a:noFill/>
        </p:spPr>
        <p:txBody>
          <a:bodyPr wrap="square" rtlCol="0">
            <a:spAutoFit/>
          </a:bodyPr>
          <a:lstStyle/>
          <a:p>
            <a:pPr algn="just"/>
            <a:r>
              <a:rPr lang="en-US" altLang="zh-SG" sz="1400" b="1" dirty="0">
                <a:effectLst/>
                <a:ea typeface="宋体" panose="02010600030101010101" pitchFamily="2" charset="-122"/>
                <a:cs typeface="Times New Roman" panose="02020603050405020304" pitchFamily="18" charset="0"/>
              </a:rPr>
              <a:t>During the testing phase, </a:t>
            </a:r>
            <a:r>
              <a:rPr lang="en-US" altLang="zh-SG" sz="1400" dirty="0">
                <a:effectLst/>
                <a:ea typeface="宋体" panose="02010600030101010101" pitchFamily="2" charset="-122"/>
                <a:cs typeface="Times New Roman" panose="02020603050405020304" pitchFamily="18" charset="0"/>
              </a:rPr>
              <a:t>the trained model was evaluated on the test dataset, which was not used during training or validation. The model's performance was evaluated using accuracy and loss, to determine how well it performed on the unseen data.</a:t>
            </a:r>
            <a:endParaRPr lang="zh-CN" altLang="zh-SG" sz="1400" dirty="0">
              <a:effectLst/>
              <a:ea typeface="宋体" panose="02010600030101010101" pitchFamily="2" charset="-122"/>
              <a:cs typeface="Times New Roman" panose="02020603050405020304" pitchFamily="18" charset="0"/>
            </a:endParaRPr>
          </a:p>
          <a:p>
            <a:pPr algn="just"/>
            <a:endParaRPr kumimoji="1" lang="zh-SG" altLang="en-US" sz="1400" dirty="0"/>
          </a:p>
        </p:txBody>
      </p:sp>
      <p:pic>
        <p:nvPicPr>
          <p:cNvPr id="13" name="图形 12" descr="箭头: 直 纯色填充">
            <a:extLst>
              <a:ext uri="{FF2B5EF4-FFF2-40B4-BE49-F238E27FC236}">
                <a16:creationId xmlns:a16="http://schemas.microsoft.com/office/drawing/2014/main" id="{C309A201-63AF-4FF5-66D2-725DFEA8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6880246" y="2604157"/>
            <a:ext cx="444462" cy="444462"/>
          </a:xfrm>
          <a:prstGeom prst="rect">
            <a:avLst/>
          </a:prstGeom>
        </p:spPr>
      </p:pic>
    </p:spTree>
    <p:extLst>
      <p:ext uri="{BB962C8B-B14F-4D97-AF65-F5344CB8AC3E}">
        <p14:creationId xmlns:p14="http://schemas.microsoft.com/office/powerpoint/2010/main" val="2709642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a16="http://schemas.microsoft.com/office/drawing/2014/main" id="{DEDD26DB-C552-485B-9ABA-05B5D196D2D1}"/>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4" name="图片 3">
            <a:extLst>
              <a:ext uri="{FF2B5EF4-FFF2-40B4-BE49-F238E27FC236}">
                <a16:creationId xmlns:a16="http://schemas.microsoft.com/office/drawing/2014/main" id="{7C692EE9-D43E-45B1-B7F8-EBD3A0756F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1309322" y="915046"/>
            <a:ext cx="1104900" cy="1259495"/>
          </a:xfrm>
          <a:prstGeom prst="rect">
            <a:avLst/>
          </a:prstGeom>
        </p:spPr>
      </p:pic>
      <p:sp>
        <p:nvSpPr>
          <p:cNvPr id="5" name="文本框 4">
            <a:extLst>
              <a:ext uri="{FF2B5EF4-FFF2-40B4-BE49-F238E27FC236}">
                <a16:creationId xmlns:a16="http://schemas.microsoft.com/office/drawing/2014/main" id="{A00E676E-5D58-4343-A068-F469B0830F2A}"/>
              </a:ext>
            </a:extLst>
          </p:cNvPr>
          <p:cNvSpPr txBox="1"/>
          <p:nvPr/>
        </p:nvSpPr>
        <p:spPr>
          <a:xfrm>
            <a:off x="547772" y="2391062"/>
            <a:ext cx="2791452" cy="854080"/>
          </a:xfrm>
          <a:prstGeom prst="rect">
            <a:avLst/>
          </a:prstGeom>
          <a:noFill/>
        </p:spPr>
        <p:txBody>
          <a:bodyPr wrap="square" rtlCol="0">
            <a:spAutoFit/>
          </a:bodyPr>
          <a:lstStyle/>
          <a:p>
            <a:pPr algn="dist"/>
            <a:r>
              <a:rPr lang="en-US" altLang="zh-CN" sz="4950" b="1" dirty="0">
                <a:solidFill>
                  <a:srgbClr val="484848"/>
                </a:solidFill>
                <a:cs typeface="+mn-ea"/>
                <a:sym typeface="+mn-lt"/>
              </a:rPr>
              <a:t>CONTENT</a:t>
            </a:r>
            <a:endParaRPr lang="zh-CN" altLang="en-US" sz="4950" b="1" dirty="0">
              <a:solidFill>
                <a:srgbClr val="484848"/>
              </a:solidFill>
              <a:cs typeface="+mn-ea"/>
              <a:sym typeface="+mn-lt"/>
            </a:endParaRPr>
          </a:p>
        </p:txBody>
      </p:sp>
      <p:pic>
        <p:nvPicPr>
          <p:cNvPr id="23" name="图片 22">
            <a:extLst>
              <a:ext uri="{FF2B5EF4-FFF2-40B4-BE49-F238E27FC236}">
                <a16:creationId xmlns:a16="http://schemas.microsoft.com/office/drawing/2014/main" id="{AF9B27DF-0BEA-4C8A-8735-81CBCBD394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0308" y="1462094"/>
            <a:ext cx="468923" cy="468923"/>
          </a:xfrm>
          <a:prstGeom prst="rect">
            <a:avLst/>
          </a:prstGeom>
        </p:spPr>
      </p:pic>
      <p:pic>
        <p:nvPicPr>
          <p:cNvPr id="24" name="图片 23">
            <a:extLst>
              <a:ext uri="{FF2B5EF4-FFF2-40B4-BE49-F238E27FC236}">
                <a16:creationId xmlns:a16="http://schemas.microsoft.com/office/drawing/2014/main" id="{B86AEF63-7E30-4A69-9A3C-CF90C8F820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0308" y="670603"/>
            <a:ext cx="468923" cy="468923"/>
          </a:xfrm>
          <a:prstGeom prst="rect">
            <a:avLst/>
          </a:prstGeom>
        </p:spPr>
      </p:pic>
      <p:pic>
        <p:nvPicPr>
          <p:cNvPr id="25" name="图片 24">
            <a:extLst>
              <a:ext uri="{FF2B5EF4-FFF2-40B4-BE49-F238E27FC236}">
                <a16:creationId xmlns:a16="http://schemas.microsoft.com/office/drawing/2014/main" id="{D0B2B327-8368-4C67-BE6F-75F528C547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0308" y="2253585"/>
            <a:ext cx="468923" cy="468923"/>
          </a:xfrm>
          <a:prstGeom prst="rect">
            <a:avLst/>
          </a:prstGeom>
        </p:spPr>
      </p:pic>
      <p:pic>
        <p:nvPicPr>
          <p:cNvPr id="26" name="图片 25">
            <a:extLst>
              <a:ext uri="{FF2B5EF4-FFF2-40B4-BE49-F238E27FC236}">
                <a16:creationId xmlns:a16="http://schemas.microsoft.com/office/drawing/2014/main" id="{25651961-A7B9-4E05-B697-700072139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0308" y="3045076"/>
            <a:ext cx="468923" cy="468923"/>
          </a:xfrm>
          <a:prstGeom prst="rect">
            <a:avLst/>
          </a:prstGeom>
        </p:spPr>
      </p:pic>
      <p:pic>
        <p:nvPicPr>
          <p:cNvPr id="27" name="图片 26">
            <a:extLst>
              <a:ext uri="{FF2B5EF4-FFF2-40B4-BE49-F238E27FC236}">
                <a16:creationId xmlns:a16="http://schemas.microsoft.com/office/drawing/2014/main" id="{F8B84590-CE27-4596-A1AC-D04CA0FDCB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0308" y="3836567"/>
            <a:ext cx="468923" cy="468923"/>
          </a:xfrm>
          <a:prstGeom prst="rect">
            <a:avLst/>
          </a:prstGeom>
        </p:spPr>
      </p:pic>
      <p:grpSp>
        <p:nvGrpSpPr>
          <p:cNvPr id="30" name="组合 29">
            <a:extLst>
              <a:ext uri="{FF2B5EF4-FFF2-40B4-BE49-F238E27FC236}">
                <a16:creationId xmlns:a16="http://schemas.microsoft.com/office/drawing/2014/main" id="{31C610FE-515F-4CFE-A098-188BB2710EFB}"/>
              </a:ext>
            </a:extLst>
          </p:cNvPr>
          <p:cNvGrpSpPr/>
          <p:nvPr/>
        </p:nvGrpSpPr>
        <p:grpSpPr>
          <a:xfrm>
            <a:off x="-3113" y="0"/>
            <a:ext cx="9147113" cy="5143500"/>
            <a:chOff x="-4151" y="0"/>
            <a:chExt cx="12196151" cy="6858000"/>
          </a:xfrm>
        </p:grpSpPr>
        <p:grpSp>
          <p:nvGrpSpPr>
            <p:cNvPr id="31" name="组合 30">
              <a:extLst>
                <a:ext uri="{FF2B5EF4-FFF2-40B4-BE49-F238E27FC236}">
                  <a16:creationId xmlns:a16="http://schemas.microsoft.com/office/drawing/2014/main"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a16="http://schemas.microsoft.com/office/drawing/2014/main"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6" name="矩形 65">
                <a:extLst>
                  <a:ext uri="{FF2B5EF4-FFF2-40B4-BE49-F238E27FC236}">
                    <a16:creationId xmlns:a16="http://schemas.microsoft.com/office/drawing/2014/main"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2" name="组合 31">
              <a:extLst>
                <a:ext uri="{FF2B5EF4-FFF2-40B4-BE49-F238E27FC236}">
                  <a16:creationId xmlns:a16="http://schemas.microsoft.com/office/drawing/2014/main"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a16="http://schemas.microsoft.com/office/drawing/2014/main"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4" name="矩形 63">
                <a:extLst>
                  <a:ext uri="{FF2B5EF4-FFF2-40B4-BE49-F238E27FC236}">
                    <a16:creationId xmlns:a16="http://schemas.microsoft.com/office/drawing/2014/main"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3" name="组合 32">
              <a:extLst>
                <a:ext uri="{FF2B5EF4-FFF2-40B4-BE49-F238E27FC236}">
                  <a16:creationId xmlns:a16="http://schemas.microsoft.com/office/drawing/2014/main"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a16="http://schemas.microsoft.com/office/drawing/2014/main"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2" name="矩形 61">
                <a:extLst>
                  <a:ext uri="{FF2B5EF4-FFF2-40B4-BE49-F238E27FC236}">
                    <a16:creationId xmlns:a16="http://schemas.microsoft.com/office/drawing/2014/main"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4" name="组合 33">
              <a:extLst>
                <a:ext uri="{FF2B5EF4-FFF2-40B4-BE49-F238E27FC236}">
                  <a16:creationId xmlns:a16="http://schemas.microsoft.com/office/drawing/2014/main"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a16="http://schemas.microsoft.com/office/drawing/2014/main"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0" name="矩形 59">
                <a:extLst>
                  <a:ext uri="{FF2B5EF4-FFF2-40B4-BE49-F238E27FC236}">
                    <a16:creationId xmlns:a16="http://schemas.microsoft.com/office/drawing/2014/main"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5" name="组合 34">
              <a:extLst>
                <a:ext uri="{FF2B5EF4-FFF2-40B4-BE49-F238E27FC236}">
                  <a16:creationId xmlns:a16="http://schemas.microsoft.com/office/drawing/2014/main"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a16="http://schemas.microsoft.com/office/drawing/2014/main"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8" name="矩形 57">
                <a:extLst>
                  <a:ext uri="{FF2B5EF4-FFF2-40B4-BE49-F238E27FC236}">
                    <a16:creationId xmlns:a16="http://schemas.microsoft.com/office/drawing/2014/main"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6" name="组合 35">
              <a:extLst>
                <a:ext uri="{FF2B5EF4-FFF2-40B4-BE49-F238E27FC236}">
                  <a16:creationId xmlns:a16="http://schemas.microsoft.com/office/drawing/2014/main"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6" name="矩形 55">
                <a:extLst>
                  <a:ext uri="{FF2B5EF4-FFF2-40B4-BE49-F238E27FC236}">
                    <a16:creationId xmlns:a16="http://schemas.microsoft.com/office/drawing/2014/main"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7" name="组合 36">
              <a:extLst>
                <a:ext uri="{FF2B5EF4-FFF2-40B4-BE49-F238E27FC236}">
                  <a16:creationId xmlns:a16="http://schemas.microsoft.com/office/drawing/2014/main"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a16="http://schemas.microsoft.com/office/drawing/2014/main"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8" name="组合 37">
              <a:extLst>
                <a:ext uri="{FF2B5EF4-FFF2-40B4-BE49-F238E27FC236}">
                  <a16:creationId xmlns:a16="http://schemas.microsoft.com/office/drawing/2014/main"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a16="http://schemas.microsoft.com/office/drawing/2014/main"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9" name="组合 38">
              <a:extLst>
                <a:ext uri="{FF2B5EF4-FFF2-40B4-BE49-F238E27FC236}">
                  <a16:creationId xmlns:a16="http://schemas.microsoft.com/office/drawing/2014/main"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a16="http://schemas.microsoft.com/office/drawing/2014/main"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40" name="组合 39">
              <a:extLst>
                <a:ext uri="{FF2B5EF4-FFF2-40B4-BE49-F238E27FC236}">
                  <a16:creationId xmlns:a16="http://schemas.microsoft.com/office/drawing/2014/main"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a16="http://schemas.microsoft.com/office/drawing/2014/main"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41" name="组合 40">
              <a:extLst>
                <a:ext uri="{FF2B5EF4-FFF2-40B4-BE49-F238E27FC236}">
                  <a16:creationId xmlns:a16="http://schemas.microsoft.com/office/drawing/2014/main"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a16="http://schemas.microsoft.com/office/drawing/2014/main"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42" name="组合 41">
              <a:extLst>
                <a:ext uri="{FF2B5EF4-FFF2-40B4-BE49-F238E27FC236}">
                  <a16:creationId xmlns:a16="http://schemas.microsoft.com/office/drawing/2014/main"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a16="http://schemas.microsoft.com/office/drawing/2014/main"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68" name="图片 67">
            <a:extLst>
              <a:ext uri="{FF2B5EF4-FFF2-40B4-BE49-F238E27FC236}">
                <a16:creationId xmlns:a16="http://schemas.microsoft.com/office/drawing/2014/main" id="{2006B894-5916-47F1-89DC-DA6C4124723E}"/>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4645569" y="1110020"/>
            <a:ext cx="3975752" cy="108765"/>
          </a:xfrm>
          <a:prstGeom prst="rect">
            <a:avLst/>
          </a:prstGeom>
        </p:spPr>
      </p:pic>
      <p:sp>
        <p:nvSpPr>
          <p:cNvPr id="69" name="TextBox 47">
            <a:extLst>
              <a:ext uri="{FF2B5EF4-FFF2-40B4-BE49-F238E27FC236}">
                <a16:creationId xmlns:a16="http://schemas.microsoft.com/office/drawing/2014/main" id="{26CADA55-3A56-4401-A04C-B9B5C4CA4B6D}"/>
              </a:ext>
            </a:extLst>
          </p:cNvPr>
          <p:cNvSpPr txBox="1"/>
          <p:nvPr/>
        </p:nvSpPr>
        <p:spPr>
          <a:xfrm>
            <a:off x="4955141" y="707557"/>
            <a:ext cx="3834426" cy="415498"/>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sz="2100" b="1" dirty="0">
                <a:solidFill>
                  <a:srgbClr val="484848"/>
                </a:solidFill>
                <a:latin typeface="+mn-lt"/>
                <a:ea typeface="+mn-ea"/>
                <a:cs typeface="+mn-ea"/>
                <a:sym typeface="+mn-lt"/>
              </a:rPr>
              <a:t>INTRODUCTION</a:t>
            </a:r>
            <a:endParaRPr lang="zh-CN" altLang="en-US" sz="2100" b="1" dirty="0">
              <a:solidFill>
                <a:srgbClr val="484848"/>
              </a:solidFill>
              <a:latin typeface="+mn-lt"/>
              <a:ea typeface="+mn-ea"/>
              <a:cs typeface="+mn-ea"/>
              <a:sym typeface="+mn-lt"/>
            </a:endParaRPr>
          </a:p>
        </p:txBody>
      </p:sp>
      <p:sp>
        <p:nvSpPr>
          <p:cNvPr id="70" name="TextBox 48">
            <a:extLst>
              <a:ext uri="{FF2B5EF4-FFF2-40B4-BE49-F238E27FC236}">
                <a16:creationId xmlns:a16="http://schemas.microsoft.com/office/drawing/2014/main" id="{E9B1265E-3727-45A0-B490-ECF9E1E35017}"/>
              </a:ext>
            </a:extLst>
          </p:cNvPr>
          <p:cNvSpPr txBox="1"/>
          <p:nvPr/>
        </p:nvSpPr>
        <p:spPr>
          <a:xfrm>
            <a:off x="4955141" y="1503633"/>
            <a:ext cx="3834426" cy="415498"/>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100" b="1" dirty="0">
                <a:solidFill>
                  <a:srgbClr val="484848"/>
                </a:solidFill>
                <a:latin typeface="+mn-lt"/>
                <a:ea typeface="+mn-ea"/>
                <a:cs typeface="+mn-ea"/>
                <a:sym typeface="+mn-lt"/>
              </a:rPr>
              <a:t>DATASET PRE-PROCESSING</a:t>
            </a:r>
            <a:endParaRPr lang="zh-CN" altLang="en-US" sz="2100" b="1" dirty="0">
              <a:solidFill>
                <a:srgbClr val="484848"/>
              </a:solidFill>
              <a:latin typeface="+mn-lt"/>
              <a:ea typeface="+mn-ea"/>
              <a:cs typeface="+mn-ea"/>
              <a:sym typeface="+mn-lt"/>
            </a:endParaRPr>
          </a:p>
        </p:txBody>
      </p:sp>
      <p:sp>
        <p:nvSpPr>
          <p:cNvPr id="71" name="TextBox 55">
            <a:extLst>
              <a:ext uri="{FF2B5EF4-FFF2-40B4-BE49-F238E27FC236}">
                <a16:creationId xmlns:a16="http://schemas.microsoft.com/office/drawing/2014/main" id="{D21FEEF9-2C0F-4D68-B885-B5BAB6223F28}"/>
              </a:ext>
            </a:extLst>
          </p:cNvPr>
          <p:cNvSpPr txBox="1"/>
          <p:nvPr/>
        </p:nvSpPr>
        <p:spPr>
          <a:xfrm>
            <a:off x="4955141" y="2299708"/>
            <a:ext cx="3834426" cy="415498"/>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100" b="1" dirty="0">
                <a:solidFill>
                  <a:srgbClr val="484848"/>
                </a:solidFill>
                <a:latin typeface="+mn-lt"/>
                <a:ea typeface="+mn-ea"/>
                <a:cs typeface="+mn-ea"/>
                <a:sym typeface="+mn-lt"/>
              </a:rPr>
              <a:t>CNN</a:t>
            </a:r>
            <a:r>
              <a:rPr lang="zh-CN" altLang="en-US" sz="2100" b="1" dirty="0">
                <a:solidFill>
                  <a:srgbClr val="484848"/>
                </a:solidFill>
                <a:latin typeface="+mn-lt"/>
                <a:ea typeface="+mn-ea"/>
                <a:cs typeface="+mn-ea"/>
                <a:sym typeface="+mn-lt"/>
              </a:rPr>
              <a:t> </a:t>
            </a:r>
            <a:r>
              <a:rPr lang="en-US" altLang="zh-CN" sz="2100" b="1" dirty="0">
                <a:solidFill>
                  <a:srgbClr val="484848"/>
                </a:solidFill>
                <a:latin typeface="+mn-lt"/>
                <a:ea typeface="+mn-ea"/>
                <a:cs typeface="+mn-ea"/>
                <a:sym typeface="+mn-lt"/>
              </a:rPr>
              <a:t>&amp;</a:t>
            </a:r>
            <a:r>
              <a:rPr lang="zh-CN" altLang="en-US" sz="2100" b="1" dirty="0">
                <a:solidFill>
                  <a:srgbClr val="484848"/>
                </a:solidFill>
                <a:latin typeface="+mn-lt"/>
                <a:ea typeface="+mn-ea"/>
                <a:cs typeface="+mn-ea"/>
                <a:sym typeface="+mn-lt"/>
              </a:rPr>
              <a:t> </a:t>
            </a:r>
            <a:r>
              <a:rPr lang="en-US" altLang="zh-CN" sz="2100" b="1" dirty="0">
                <a:solidFill>
                  <a:srgbClr val="484848"/>
                </a:solidFill>
                <a:latin typeface="+mn-lt"/>
                <a:ea typeface="+mn-ea"/>
                <a:cs typeface="+mn-ea"/>
                <a:sym typeface="+mn-lt"/>
              </a:rPr>
              <a:t>LSTM</a:t>
            </a:r>
            <a:r>
              <a:rPr lang="zh-CN" altLang="en-US" sz="2100" b="1" dirty="0">
                <a:solidFill>
                  <a:srgbClr val="484848"/>
                </a:solidFill>
                <a:latin typeface="+mn-lt"/>
                <a:ea typeface="+mn-ea"/>
                <a:cs typeface="+mn-ea"/>
                <a:sym typeface="+mn-lt"/>
              </a:rPr>
              <a:t> </a:t>
            </a:r>
            <a:r>
              <a:rPr lang="en-US" altLang="zh-CN" sz="2100" b="1" dirty="0">
                <a:solidFill>
                  <a:srgbClr val="484848"/>
                </a:solidFill>
                <a:latin typeface="+mn-lt"/>
                <a:ea typeface="+mn-ea"/>
                <a:cs typeface="+mn-ea"/>
                <a:sym typeface="+mn-lt"/>
              </a:rPr>
              <a:t>models</a:t>
            </a:r>
            <a:endParaRPr lang="zh-CN" altLang="en-US" sz="2100" b="1" dirty="0">
              <a:solidFill>
                <a:srgbClr val="484848"/>
              </a:solidFill>
              <a:latin typeface="+mn-lt"/>
              <a:ea typeface="+mn-ea"/>
              <a:cs typeface="+mn-ea"/>
              <a:sym typeface="+mn-lt"/>
            </a:endParaRPr>
          </a:p>
        </p:txBody>
      </p:sp>
      <p:sp>
        <p:nvSpPr>
          <p:cNvPr id="72" name="TextBox 56">
            <a:extLst>
              <a:ext uri="{FF2B5EF4-FFF2-40B4-BE49-F238E27FC236}">
                <a16:creationId xmlns:a16="http://schemas.microsoft.com/office/drawing/2014/main" id="{6FED0460-420B-4FC8-88A5-56109D211AAC}"/>
              </a:ext>
            </a:extLst>
          </p:cNvPr>
          <p:cNvSpPr txBox="1"/>
          <p:nvPr/>
        </p:nvSpPr>
        <p:spPr>
          <a:xfrm>
            <a:off x="4955141" y="3095784"/>
            <a:ext cx="3834426" cy="415498"/>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100" b="1" dirty="0">
                <a:solidFill>
                  <a:srgbClr val="484848"/>
                </a:solidFill>
                <a:latin typeface="+mn-lt"/>
                <a:ea typeface="+mn-ea"/>
                <a:cs typeface="+mn-ea"/>
                <a:sym typeface="+mn-lt"/>
              </a:rPr>
              <a:t>COMPARISON &amp; ANALYSIS</a:t>
            </a:r>
            <a:endParaRPr lang="zh-CN" altLang="en-US" sz="2100" b="1" dirty="0">
              <a:solidFill>
                <a:srgbClr val="484848"/>
              </a:solidFill>
              <a:latin typeface="+mn-lt"/>
              <a:ea typeface="+mn-ea"/>
              <a:cs typeface="+mn-ea"/>
              <a:sym typeface="+mn-lt"/>
            </a:endParaRPr>
          </a:p>
        </p:txBody>
      </p:sp>
      <p:sp>
        <p:nvSpPr>
          <p:cNvPr id="73" name="TextBox 57">
            <a:extLst>
              <a:ext uri="{FF2B5EF4-FFF2-40B4-BE49-F238E27FC236}">
                <a16:creationId xmlns:a16="http://schemas.microsoft.com/office/drawing/2014/main" id="{86D21A9B-56AA-45E7-B765-4D60F8FE4CDE}"/>
              </a:ext>
            </a:extLst>
          </p:cNvPr>
          <p:cNvSpPr txBox="1"/>
          <p:nvPr/>
        </p:nvSpPr>
        <p:spPr>
          <a:xfrm>
            <a:off x="4955141" y="3891861"/>
            <a:ext cx="3834426" cy="415498"/>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100" b="1" dirty="0">
                <a:solidFill>
                  <a:srgbClr val="484848"/>
                </a:solidFill>
                <a:latin typeface="+mn-lt"/>
                <a:ea typeface="+mn-ea"/>
                <a:cs typeface="+mn-ea"/>
                <a:sym typeface="+mn-lt"/>
              </a:rPr>
              <a:t>CONCLUSION</a:t>
            </a:r>
            <a:endParaRPr lang="zh-CN" altLang="en-US" sz="2100" b="1" dirty="0">
              <a:solidFill>
                <a:srgbClr val="484848"/>
              </a:solidFill>
              <a:latin typeface="+mn-lt"/>
              <a:ea typeface="+mn-ea"/>
              <a:cs typeface="+mn-ea"/>
              <a:sym typeface="+mn-lt"/>
            </a:endParaRPr>
          </a:p>
        </p:txBody>
      </p:sp>
      <p:pic>
        <p:nvPicPr>
          <p:cNvPr id="74" name="图片 73">
            <a:extLst>
              <a:ext uri="{FF2B5EF4-FFF2-40B4-BE49-F238E27FC236}">
                <a16:creationId xmlns:a16="http://schemas.microsoft.com/office/drawing/2014/main" id="{7855E579-7987-4603-905D-7F5F3DC46209}"/>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645569" y="4329559"/>
            <a:ext cx="3975752" cy="108765"/>
          </a:xfrm>
          <a:prstGeom prst="rect">
            <a:avLst/>
          </a:prstGeom>
        </p:spPr>
      </p:pic>
      <p:pic>
        <p:nvPicPr>
          <p:cNvPr id="75" name="图片 74">
            <a:extLst>
              <a:ext uri="{FF2B5EF4-FFF2-40B4-BE49-F238E27FC236}">
                <a16:creationId xmlns:a16="http://schemas.microsoft.com/office/drawing/2014/main" id="{E2EC31BA-59A5-4D5D-A31F-22674FB77FB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645569" y="1914905"/>
            <a:ext cx="3975752" cy="108765"/>
          </a:xfrm>
          <a:prstGeom prst="rect">
            <a:avLst/>
          </a:prstGeom>
        </p:spPr>
      </p:pic>
      <p:pic>
        <p:nvPicPr>
          <p:cNvPr id="76" name="图片 75">
            <a:extLst>
              <a:ext uri="{FF2B5EF4-FFF2-40B4-BE49-F238E27FC236}">
                <a16:creationId xmlns:a16="http://schemas.microsoft.com/office/drawing/2014/main" id="{285F13D0-27DF-43E2-93D4-5FD6D718AA3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645569" y="2719790"/>
            <a:ext cx="3975752" cy="108765"/>
          </a:xfrm>
          <a:prstGeom prst="rect">
            <a:avLst/>
          </a:prstGeom>
        </p:spPr>
      </p:pic>
      <p:pic>
        <p:nvPicPr>
          <p:cNvPr id="77" name="图片 76">
            <a:extLst>
              <a:ext uri="{FF2B5EF4-FFF2-40B4-BE49-F238E27FC236}">
                <a16:creationId xmlns:a16="http://schemas.microsoft.com/office/drawing/2014/main" id="{7663B279-DDBC-4672-B84C-63A3771C80DC}"/>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645569" y="3524675"/>
            <a:ext cx="3975752" cy="108765"/>
          </a:xfrm>
          <a:prstGeom prst="rect">
            <a:avLst/>
          </a:prstGeom>
        </p:spPr>
      </p:pic>
    </p:spTree>
    <p:extLst>
      <p:ext uri="{BB962C8B-B14F-4D97-AF65-F5344CB8AC3E}">
        <p14:creationId xmlns:p14="http://schemas.microsoft.com/office/powerpoint/2010/main" val="2316368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44" y="4545535"/>
            <a:ext cx="2050547" cy="404623"/>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238546" y="850657"/>
            <a:ext cx="1570597" cy="1629548"/>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1854747" y="1387457"/>
            <a:ext cx="6050708"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宋体"/>
                <a:cs typeface="+mn-ea"/>
                <a:sym typeface="+mn-lt"/>
              </a:rPr>
              <a:t>PART IV</a:t>
            </a:r>
            <a:endParaRPr lang="zh-CN" altLang="en-US" sz="495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3113" y="0"/>
            <a:ext cx="9147113" cy="51435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2892225" y="2220735"/>
            <a:ext cx="3975752" cy="108765"/>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1342110" y="2539456"/>
            <a:ext cx="7075982"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宋体"/>
                <a:cs typeface="+mn-ea"/>
                <a:sym typeface="+mn-lt"/>
              </a:rPr>
              <a:t>Comparison &amp; Analysis</a:t>
            </a:r>
            <a:endParaRPr lang="en-US" altLang="zh-CN" sz="4950" dirty="0">
              <a:solidFill>
                <a:srgbClr val="484848"/>
              </a:solidFill>
              <a:latin typeface="+mn-lt"/>
              <a:ea typeface="宋体"/>
              <a:cs typeface="+mn-ea"/>
            </a:endParaRPr>
          </a:p>
        </p:txBody>
      </p:sp>
    </p:spTree>
    <p:extLst>
      <p:ext uri="{BB962C8B-B14F-4D97-AF65-F5344CB8AC3E}">
        <p14:creationId xmlns:p14="http://schemas.microsoft.com/office/powerpoint/2010/main" val="34048642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8">
            <a:extLst>
              <a:ext uri="{FF2B5EF4-FFF2-40B4-BE49-F238E27FC236}">
                <a16:creationId xmlns:a16="http://schemas.microsoft.com/office/drawing/2014/main" id="{68AD81F4-5CB4-3B10-E117-3C7DD2EB4082}"/>
              </a:ext>
            </a:extLst>
          </p:cNvPr>
          <p:cNvGraphicFramePr>
            <a:graphicFrameLocks noGrp="1"/>
          </p:cNvGraphicFramePr>
          <p:nvPr>
            <p:extLst>
              <p:ext uri="{D42A27DB-BD31-4B8C-83A1-F6EECF244321}">
                <p14:modId xmlns:p14="http://schemas.microsoft.com/office/powerpoint/2010/main" val="552977562"/>
              </p:ext>
            </p:extLst>
          </p:nvPr>
        </p:nvGraphicFramePr>
        <p:xfrm>
          <a:off x="2018108" y="2013644"/>
          <a:ext cx="5013680" cy="1613218"/>
        </p:xfrm>
        <a:graphic>
          <a:graphicData uri="http://schemas.openxmlformats.org/drawingml/2006/table">
            <a:tbl>
              <a:tblPr firstRow="1" bandRow="1">
                <a:tableStyleId>{073A0DAA-6AF3-43AB-8588-CEC1D06C72B9}</a:tableStyleId>
              </a:tblPr>
              <a:tblGrid>
                <a:gridCol w="842287">
                  <a:extLst>
                    <a:ext uri="{9D8B030D-6E8A-4147-A177-3AD203B41FA5}">
                      <a16:colId xmlns:a16="http://schemas.microsoft.com/office/drawing/2014/main" val="1913130971"/>
                    </a:ext>
                  </a:extLst>
                </a:gridCol>
                <a:gridCol w="1179203">
                  <a:extLst>
                    <a:ext uri="{9D8B030D-6E8A-4147-A177-3AD203B41FA5}">
                      <a16:colId xmlns:a16="http://schemas.microsoft.com/office/drawing/2014/main" val="2626280763"/>
                    </a:ext>
                  </a:extLst>
                </a:gridCol>
                <a:gridCol w="1026949">
                  <a:extLst>
                    <a:ext uri="{9D8B030D-6E8A-4147-A177-3AD203B41FA5}">
                      <a16:colId xmlns:a16="http://schemas.microsoft.com/office/drawing/2014/main" val="3062066428"/>
                    </a:ext>
                  </a:extLst>
                </a:gridCol>
                <a:gridCol w="938292">
                  <a:extLst>
                    <a:ext uri="{9D8B030D-6E8A-4147-A177-3AD203B41FA5}">
                      <a16:colId xmlns:a16="http://schemas.microsoft.com/office/drawing/2014/main" val="417296010"/>
                    </a:ext>
                  </a:extLst>
                </a:gridCol>
                <a:gridCol w="1026949">
                  <a:extLst>
                    <a:ext uri="{9D8B030D-6E8A-4147-A177-3AD203B41FA5}">
                      <a16:colId xmlns:a16="http://schemas.microsoft.com/office/drawing/2014/main" val="1344896629"/>
                    </a:ext>
                  </a:extLst>
                </a:gridCol>
              </a:tblGrid>
              <a:tr h="658920">
                <a:tc>
                  <a:txBody>
                    <a:bodyPr/>
                    <a:lstStyle/>
                    <a:p>
                      <a:r>
                        <a:rPr lang="en-US" altLang="zh-SG" b="1" dirty="0"/>
                        <a:t>MODEL</a:t>
                      </a:r>
                      <a:endParaRPr lang="zh-SG" altLang="en-US" b="1" dirty="0"/>
                    </a:p>
                  </a:txBody>
                  <a:tcPr anchor="ctr"/>
                </a:tc>
                <a:tc>
                  <a:txBody>
                    <a:bodyPr/>
                    <a:lstStyle/>
                    <a:p>
                      <a:r>
                        <a:rPr lang="en-US" altLang="zh-SG" b="1" dirty="0"/>
                        <a:t>Embedding dim</a:t>
                      </a:r>
                    </a:p>
                  </a:txBody>
                  <a:tcPr anchor="ctr"/>
                </a:tc>
                <a:tc>
                  <a:txBody>
                    <a:bodyPr/>
                    <a:lstStyle/>
                    <a:p>
                      <a:r>
                        <a:rPr lang="en-US" altLang="zh-SG" b="1" dirty="0"/>
                        <a:t>Learning rate</a:t>
                      </a:r>
                    </a:p>
                  </a:txBody>
                  <a:tcPr anchor="ctr"/>
                </a:tc>
                <a:tc>
                  <a:txBody>
                    <a:bodyPr/>
                    <a:lstStyle/>
                    <a:p>
                      <a:r>
                        <a:rPr lang="en-US" altLang="zh-SG" b="1" dirty="0"/>
                        <a:t>dropout</a:t>
                      </a:r>
                    </a:p>
                  </a:txBody>
                  <a:tcPr anchor="ctr"/>
                </a:tc>
                <a:tc>
                  <a:txBody>
                    <a:bodyPr/>
                    <a:lstStyle/>
                    <a:p>
                      <a:r>
                        <a:rPr lang="en-US" altLang="zh-SG" b="1" dirty="0"/>
                        <a:t>Scheduler factor</a:t>
                      </a:r>
                    </a:p>
                  </a:txBody>
                  <a:tcPr anchor="ctr"/>
                </a:tc>
                <a:extLst>
                  <a:ext uri="{0D108BD9-81ED-4DB2-BD59-A6C34878D82A}">
                    <a16:rowId xmlns:a16="http://schemas.microsoft.com/office/drawing/2014/main" val="3032693058"/>
                  </a:ext>
                </a:extLst>
              </a:tr>
              <a:tr h="477149">
                <a:tc>
                  <a:txBody>
                    <a:bodyPr/>
                    <a:lstStyle/>
                    <a:p>
                      <a:r>
                        <a:rPr lang="en-US" altLang="zh-SG" b="1" dirty="0"/>
                        <a:t>CNN</a:t>
                      </a:r>
                      <a:endParaRPr lang="zh-SG" altLang="en-US" b="1" dirty="0"/>
                    </a:p>
                  </a:txBody>
                  <a:tcPr anchor="ctr"/>
                </a:tc>
                <a:tc>
                  <a:txBody>
                    <a:bodyPr/>
                    <a:lstStyle/>
                    <a:p>
                      <a:r>
                        <a:rPr lang="en-US" altLang="zh-SG" b="1" dirty="0"/>
                        <a:t>200</a:t>
                      </a:r>
                    </a:p>
                  </a:txBody>
                  <a:tcPr anchor="ctr"/>
                </a:tc>
                <a:tc>
                  <a:txBody>
                    <a:bodyPr/>
                    <a:lstStyle/>
                    <a:p>
                      <a:r>
                        <a:rPr lang="en-US" altLang="zh-SG" b="1" dirty="0"/>
                        <a:t>0.001</a:t>
                      </a:r>
                      <a:endParaRPr lang="zh-SG" altLang="en-US" b="1" dirty="0"/>
                    </a:p>
                  </a:txBody>
                  <a:tcPr anchor="ctr"/>
                </a:tc>
                <a:tc>
                  <a:txBody>
                    <a:bodyPr/>
                    <a:lstStyle/>
                    <a:p>
                      <a:r>
                        <a:rPr lang="en-US" altLang="zh-SG" b="1" dirty="0"/>
                        <a:t>0.2</a:t>
                      </a:r>
                      <a:endParaRPr lang="zh-SG" altLang="en-US" b="1" dirty="0"/>
                    </a:p>
                  </a:txBody>
                  <a:tcPr anchor="ctr"/>
                </a:tc>
                <a:tc>
                  <a:txBody>
                    <a:bodyPr/>
                    <a:lstStyle/>
                    <a:p>
                      <a:r>
                        <a:rPr lang="en-US" altLang="zh-SG" b="1" dirty="0"/>
                        <a:t>0.1</a:t>
                      </a:r>
                    </a:p>
                  </a:txBody>
                  <a:tcPr anchor="ctr"/>
                </a:tc>
                <a:extLst>
                  <a:ext uri="{0D108BD9-81ED-4DB2-BD59-A6C34878D82A}">
                    <a16:rowId xmlns:a16="http://schemas.microsoft.com/office/drawing/2014/main" val="2592271088"/>
                  </a:ext>
                </a:extLst>
              </a:tr>
              <a:tr h="477149">
                <a:tc>
                  <a:txBody>
                    <a:bodyPr/>
                    <a:lstStyle/>
                    <a:p>
                      <a:r>
                        <a:rPr lang="en-US" altLang="zh-SG" b="1" dirty="0"/>
                        <a:t>LSTM</a:t>
                      </a:r>
                      <a:endParaRPr lang="zh-SG" altLang="en-US" b="1" dirty="0"/>
                    </a:p>
                  </a:txBody>
                  <a:tcPr anchor="ctr"/>
                </a:tc>
                <a:tc>
                  <a:txBody>
                    <a:bodyPr/>
                    <a:lstStyle/>
                    <a:p>
                      <a:r>
                        <a:rPr lang="en-US" altLang="zh-SG" b="1" dirty="0"/>
                        <a:t>200</a:t>
                      </a:r>
                    </a:p>
                  </a:txBody>
                  <a:tcPr anchor="ctr"/>
                </a:tc>
                <a:tc>
                  <a:txBody>
                    <a:bodyPr/>
                    <a:lstStyle/>
                    <a:p>
                      <a:r>
                        <a:rPr lang="en-US" altLang="zh-SG" b="1" dirty="0"/>
                        <a:t>0.001</a:t>
                      </a:r>
                      <a:endParaRPr lang="zh-SG" altLang="en-US" b="1" dirty="0"/>
                    </a:p>
                  </a:txBody>
                  <a:tcPr anchor="ctr"/>
                </a:tc>
                <a:tc>
                  <a:txBody>
                    <a:bodyPr/>
                    <a:lstStyle/>
                    <a:p>
                      <a:r>
                        <a:rPr lang="en-US" altLang="zh-SG" b="1" dirty="0"/>
                        <a:t>0.3</a:t>
                      </a:r>
                      <a:endParaRPr lang="zh-SG" altLang="en-US" b="1" dirty="0"/>
                    </a:p>
                  </a:txBody>
                  <a:tcPr anchor="ctr"/>
                </a:tc>
                <a:tc>
                  <a:txBody>
                    <a:bodyPr/>
                    <a:lstStyle/>
                    <a:p>
                      <a:r>
                        <a:rPr lang="en-US" altLang="zh-SG" b="1" dirty="0"/>
                        <a:t>0.1</a:t>
                      </a:r>
                    </a:p>
                  </a:txBody>
                  <a:tcPr anchor="ctr"/>
                </a:tc>
                <a:extLst>
                  <a:ext uri="{0D108BD9-81ED-4DB2-BD59-A6C34878D82A}">
                    <a16:rowId xmlns:a16="http://schemas.microsoft.com/office/drawing/2014/main" val="2758522374"/>
                  </a:ext>
                </a:extLst>
              </a:tr>
            </a:tbl>
          </a:graphicData>
        </a:graphic>
      </p:graphicFrame>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IV.</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Comparison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Analysis</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328564" y="918908"/>
            <a:ext cx="4312744" cy="323165"/>
          </a:xfrm>
          <a:prstGeom prst="rect">
            <a:avLst/>
          </a:prstGeom>
          <a:noFill/>
        </p:spPr>
        <p:txBody>
          <a:bodyPr wrap="square" lIns="0" tIns="0" rIns="0" bIns="0" rtlCol="0" anchor="ctr">
            <a:spAutoFit/>
          </a:bodyPr>
          <a:lstStyle/>
          <a:p>
            <a:pPr algn="ctr"/>
            <a:r>
              <a:rPr lang="en-US" altLang="zh-CN" sz="2100" b="1" dirty="0">
                <a:solidFill>
                  <a:srgbClr val="344F66"/>
                </a:solidFill>
                <a:ea typeface="等线"/>
                <a:cs typeface="+mn-ea"/>
                <a:sym typeface="+mn-lt"/>
              </a:rPr>
              <a:t>Best Hyperparameters</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in</a:t>
            </a:r>
            <a:r>
              <a:rPr lang="zh-CN" altLang="en-US" sz="2100" b="1">
                <a:solidFill>
                  <a:srgbClr val="344F66"/>
                </a:solidFill>
                <a:ea typeface="等线"/>
                <a:cs typeface="+mn-ea"/>
                <a:sym typeface="+mn-lt"/>
              </a:rPr>
              <a:t> C</a:t>
            </a:r>
            <a:r>
              <a:rPr lang="en-US" altLang="zh-CN" sz="2100" b="1" dirty="0">
                <a:solidFill>
                  <a:srgbClr val="344F66"/>
                </a:solidFill>
                <a:ea typeface="等线"/>
                <a:cs typeface="+mn-ea"/>
                <a:sym typeface="+mn-lt"/>
              </a:rPr>
              <a:t>NN</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&amp;</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LSTM</a:t>
            </a:r>
          </a:p>
        </p:txBody>
      </p:sp>
      <p:pic>
        <p:nvPicPr>
          <p:cNvPr id="58" name="图形 57" descr="评论点赞 纯色填充">
            <a:extLst>
              <a:ext uri="{FF2B5EF4-FFF2-40B4-BE49-F238E27FC236}">
                <a16:creationId xmlns:a16="http://schemas.microsoft.com/office/drawing/2014/main" id="{DBCE61EF-F68F-F211-F5FF-D1DD616958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642168">
            <a:off x="1424313" y="2429450"/>
            <a:ext cx="598231" cy="598231"/>
          </a:xfrm>
          <a:prstGeom prst="rect">
            <a:avLst/>
          </a:prstGeom>
        </p:spPr>
      </p:pic>
    </p:spTree>
    <p:extLst>
      <p:ext uri="{BB962C8B-B14F-4D97-AF65-F5344CB8AC3E}">
        <p14:creationId xmlns:p14="http://schemas.microsoft.com/office/powerpoint/2010/main" val="17877087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8">
            <a:extLst>
              <a:ext uri="{FF2B5EF4-FFF2-40B4-BE49-F238E27FC236}">
                <a16:creationId xmlns:a16="http://schemas.microsoft.com/office/drawing/2014/main" id="{68AD81F4-5CB4-3B10-E117-3C7DD2EB4082}"/>
              </a:ext>
            </a:extLst>
          </p:cNvPr>
          <p:cNvGraphicFramePr>
            <a:graphicFrameLocks noGrp="1"/>
          </p:cNvGraphicFramePr>
          <p:nvPr/>
        </p:nvGraphicFramePr>
        <p:xfrm>
          <a:off x="4570264" y="1100097"/>
          <a:ext cx="4440905" cy="1244600"/>
        </p:xfrm>
        <a:graphic>
          <a:graphicData uri="http://schemas.openxmlformats.org/drawingml/2006/table">
            <a:tbl>
              <a:tblPr firstRow="1" bandRow="1">
                <a:tableStyleId>{073A0DAA-6AF3-43AB-8588-CEC1D06C72B9}</a:tableStyleId>
              </a:tblPr>
              <a:tblGrid>
                <a:gridCol w="763525">
                  <a:extLst>
                    <a:ext uri="{9D8B030D-6E8A-4147-A177-3AD203B41FA5}">
                      <a16:colId xmlns:a16="http://schemas.microsoft.com/office/drawing/2014/main" val="1913130971"/>
                    </a:ext>
                  </a:extLst>
                </a:gridCol>
                <a:gridCol w="1068935">
                  <a:extLst>
                    <a:ext uri="{9D8B030D-6E8A-4147-A177-3AD203B41FA5}">
                      <a16:colId xmlns:a16="http://schemas.microsoft.com/office/drawing/2014/main" val="2626280763"/>
                    </a:ext>
                  </a:extLst>
                </a:gridCol>
                <a:gridCol w="726782">
                  <a:extLst>
                    <a:ext uri="{9D8B030D-6E8A-4147-A177-3AD203B41FA5}">
                      <a16:colId xmlns:a16="http://schemas.microsoft.com/office/drawing/2014/main" val="3062066428"/>
                    </a:ext>
                  </a:extLst>
                </a:gridCol>
                <a:gridCol w="916230">
                  <a:extLst>
                    <a:ext uri="{9D8B030D-6E8A-4147-A177-3AD203B41FA5}">
                      <a16:colId xmlns:a16="http://schemas.microsoft.com/office/drawing/2014/main" val="417296010"/>
                    </a:ext>
                  </a:extLst>
                </a:gridCol>
                <a:gridCol w="965433">
                  <a:extLst>
                    <a:ext uri="{9D8B030D-6E8A-4147-A177-3AD203B41FA5}">
                      <a16:colId xmlns:a16="http://schemas.microsoft.com/office/drawing/2014/main" val="1344896629"/>
                    </a:ext>
                  </a:extLst>
                </a:gridCol>
              </a:tblGrid>
              <a:tr h="370840">
                <a:tc>
                  <a:txBody>
                    <a:bodyPr/>
                    <a:lstStyle/>
                    <a:p>
                      <a:r>
                        <a:rPr lang="en-US" altLang="zh-SG" b="1" dirty="0"/>
                        <a:t>MODEL</a:t>
                      </a:r>
                      <a:endParaRPr lang="zh-SG" altLang="en-US" b="1" dirty="0"/>
                    </a:p>
                  </a:txBody>
                  <a:tcPr anchor="ctr"/>
                </a:tc>
                <a:tc>
                  <a:txBody>
                    <a:bodyPr/>
                    <a:lstStyle/>
                    <a:p>
                      <a:r>
                        <a:rPr lang="en-US" altLang="zh-SG" b="1" dirty="0"/>
                        <a:t>PRECISION</a:t>
                      </a:r>
                      <a:endParaRPr lang="zh-SG" altLang="en-US" b="1" dirty="0"/>
                    </a:p>
                  </a:txBody>
                  <a:tcPr anchor="ctr"/>
                </a:tc>
                <a:tc>
                  <a:txBody>
                    <a:bodyPr/>
                    <a:lstStyle/>
                    <a:p>
                      <a:r>
                        <a:rPr lang="en-US" altLang="zh-SG" b="1" dirty="0"/>
                        <a:t>RECALL</a:t>
                      </a:r>
                      <a:endParaRPr lang="zh-SG" altLang="en-US" b="1" dirty="0"/>
                    </a:p>
                  </a:txBody>
                  <a:tcPr anchor="ctr"/>
                </a:tc>
                <a:tc>
                  <a:txBody>
                    <a:bodyPr/>
                    <a:lstStyle/>
                    <a:p>
                      <a:r>
                        <a:rPr lang="en-US" altLang="zh-SG" b="1" dirty="0"/>
                        <a:t>F1 SCORE</a:t>
                      </a:r>
                      <a:endParaRPr lang="zh-SG" altLang="en-US" b="1" dirty="0"/>
                    </a:p>
                  </a:txBody>
                  <a:tcPr anchor="ctr"/>
                </a:tc>
                <a:tc>
                  <a:txBody>
                    <a:bodyPr/>
                    <a:lstStyle/>
                    <a:p>
                      <a:r>
                        <a:rPr lang="en-US" altLang="zh-SG" b="1" dirty="0"/>
                        <a:t>TEST ACCURACY</a:t>
                      </a:r>
                      <a:endParaRPr lang="zh-SG" altLang="en-US" b="1" dirty="0"/>
                    </a:p>
                  </a:txBody>
                  <a:tcPr anchor="ctr"/>
                </a:tc>
                <a:extLst>
                  <a:ext uri="{0D108BD9-81ED-4DB2-BD59-A6C34878D82A}">
                    <a16:rowId xmlns:a16="http://schemas.microsoft.com/office/drawing/2014/main" val="3032693058"/>
                  </a:ext>
                </a:extLst>
              </a:tr>
              <a:tr h="370840">
                <a:tc>
                  <a:txBody>
                    <a:bodyPr/>
                    <a:lstStyle/>
                    <a:p>
                      <a:r>
                        <a:rPr lang="en-US" altLang="zh-SG" b="1" dirty="0"/>
                        <a:t>CNN</a:t>
                      </a:r>
                      <a:endParaRPr lang="zh-SG" altLang="en-US" b="1" dirty="0"/>
                    </a:p>
                  </a:txBody>
                  <a:tcPr anchor="ctr"/>
                </a:tc>
                <a:tc>
                  <a:txBody>
                    <a:bodyPr/>
                    <a:lstStyle/>
                    <a:p>
                      <a:r>
                        <a:rPr lang="en-US" altLang="zh-SG" b="1" dirty="0"/>
                        <a:t>0.86</a:t>
                      </a:r>
                      <a:endParaRPr lang="zh-SG" altLang="en-US" b="1" dirty="0"/>
                    </a:p>
                  </a:txBody>
                  <a:tcPr anchor="ctr"/>
                </a:tc>
                <a:tc>
                  <a:txBody>
                    <a:bodyPr/>
                    <a:lstStyle/>
                    <a:p>
                      <a:r>
                        <a:rPr lang="en-US" altLang="zh-SG" b="1" dirty="0"/>
                        <a:t>0.83</a:t>
                      </a:r>
                      <a:endParaRPr lang="zh-SG" altLang="en-US" b="1" dirty="0"/>
                    </a:p>
                  </a:txBody>
                  <a:tcPr anchor="ctr"/>
                </a:tc>
                <a:tc>
                  <a:txBody>
                    <a:bodyPr/>
                    <a:lstStyle/>
                    <a:p>
                      <a:r>
                        <a:rPr lang="en-US" altLang="zh-SG" b="1" dirty="0"/>
                        <a:t>0.81</a:t>
                      </a:r>
                      <a:endParaRPr lang="zh-SG" altLang="en-US" b="1" dirty="0"/>
                    </a:p>
                  </a:txBody>
                  <a:tcPr anchor="ctr"/>
                </a:tc>
                <a:tc>
                  <a:txBody>
                    <a:bodyPr/>
                    <a:lstStyle/>
                    <a:p>
                      <a:r>
                        <a:rPr lang="en-US" altLang="zh-SG" b="1" dirty="0"/>
                        <a:t>82.35%</a:t>
                      </a:r>
                      <a:endParaRPr lang="zh-SG" altLang="en-US" b="1" dirty="0"/>
                    </a:p>
                  </a:txBody>
                  <a:tcPr anchor="ctr"/>
                </a:tc>
                <a:extLst>
                  <a:ext uri="{0D108BD9-81ED-4DB2-BD59-A6C34878D82A}">
                    <a16:rowId xmlns:a16="http://schemas.microsoft.com/office/drawing/2014/main" val="2592271088"/>
                  </a:ext>
                </a:extLst>
              </a:tr>
              <a:tr h="370840">
                <a:tc>
                  <a:txBody>
                    <a:bodyPr/>
                    <a:lstStyle/>
                    <a:p>
                      <a:r>
                        <a:rPr lang="en-US" altLang="zh-SG" b="1" dirty="0"/>
                        <a:t>LSTM</a:t>
                      </a:r>
                      <a:endParaRPr lang="zh-SG" altLang="en-US" b="1" dirty="0"/>
                    </a:p>
                  </a:txBody>
                  <a:tcPr anchor="ctr"/>
                </a:tc>
                <a:tc>
                  <a:txBody>
                    <a:bodyPr/>
                    <a:lstStyle/>
                    <a:p>
                      <a:r>
                        <a:rPr lang="en-US" altLang="zh-SG" b="1" dirty="0"/>
                        <a:t>0.86</a:t>
                      </a:r>
                      <a:endParaRPr lang="zh-SG" altLang="en-US" b="1" dirty="0"/>
                    </a:p>
                  </a:txBody>
                  <a:tcPr anchor="ctr"/>
                </a:tc>
                <a:tc>
                  <a:txBody>
                    <a:bodyPr/>
                    <a:lstStyle/>
                    <a:p>
                      <a:r>
                        <a:rPr lang="en-US" altLang="zh-SG" b="1" dirty="0"/>
                        <a:t>0.83</a:t>
                      </a:r>
                      <a:endParaRPr lang="zh-SG" altLang="en-US" b="1" dirty="0"/>
                    </a:p>
                  </a:txBody>
                  <a:tcPr anchor="ctr"/>
                </a:tc>
                <a:tc>
                  <a:txBody>
                    <a:bodyPr/>
                    <a:lstStyle/>
                    <a:p>
                      <a:r>
                        <a:rPr lang="en-US" altLang="zh-SG" b="1" dirty="0"/>
                        <a:t>0.80</a:t>
                      </a:r>
                      <a:endParaRPr lang="zh-SG" altLang="en-US" b="1" dirty="0"/>
                    </a:p>
                  </a:txBody>
                  <a:tcPr anchor="ctr"/>
                </a:tc>
                <a:tc>
                  <a:txBody>
                    <a:bodyPr/>
                    <a:lstStyle/>
                    <a:p>
                      <a:r>
                        <a:rPr lang="en-US" altLang="zh-SG" b="1" dirty="0"/>
                        <a:t>81.64%</a:t>
                      </a:r>
                      <a:endParaRPr lang="zh-SG" altLang="en-US" b="1" dirty="0"/>
                    </a:p>
                  </a:txBody>
                  <a:tcPr anchor="ctr"/>
                </a:tc>
                <a:extLst>
                  <a:ext uri="{0D108BD9-81ED-4DB2-BD59-A6C34878D82A}">
                    <a16:rowId xmlns:a16="http://schemas.microsoft.com/office/drawing/2014/main" val="2758522374"/>
                  </a:ext>
                </a:extLst>
              </a:tr>
            </a:tbl>
          </a:graphicData>
        </a:graphic>
      </p:graphicFrame>
      <p:pic>
        <p:nvPicPr>
          <p:cNvPr id="10" name="图片 9">
            <a:extLst>
              <a:ext uri="{FF2B5EF4-FFF2-40B4-BE49-F238E27FC236}">
                <a16:creationId xmlns:a16="http://schemas.microsoft.com/office/drawing/2014/main" id="{4E75C509-1698-7A05-2F63-F7B05ABA1ADB}"/>
              </a:ext>
            </a:extLst>
          </p:cNvPr>
          <p:cNvPicPr>
            <a:picLocks noChangeAspect="1"/>
          </p:cNvPicPr>
          <p:nvPr/>
        </p:nvPicPr>
        <p:blipFill>
          <a:blip r:embed="rId3"/>
          <a:stretch>
            <a:fillRect/>
          </a:stretch>
        </p:blipFill>
        <p:spPr>
          <a:xfrm>
            <a:off x="235160" y="1423284"/>
            <a:ext cx="3625220" cy="1573639"/>
          </a:xfrm>
          <a:prstGeom prst="rect">
            <a:avLst/>
          </a:prstGeom>
        </p:spPr>
      </p:pic>
      <p:pic>
        <p:nvPicPr>
          <p:cNvPr id="9" name="图片 8">
            <a:extLst>
              <a:ext uri="{FF2B5EF4-FFF2-40B4-BE49-F238E27FC236}">
                <a16:creationId xmlns:a16="http://schemas.microsoft.com/office/drawing/2014/main" id="{18E644C7-568B-4182-ECD9-92D08C219BCC}"/>
              </a:ext>
            </a:extLst>
          </p:cNvPr>
          <p:cNvPicPr>
            <a:picLocks noChangeAspect="1"/>
          </p:cNvPicPr>
          <p:nvPr/>
        </p:nvPicPr>
        <p:blipFill>
          <a:blip r:embed="rId4"/>
          <a:stretch>
            <a:fillRect/>
          </a:stretch>
        </p:blipFill>
        <p:spPr>
          <a:xfrm>
            <a:off x="295583" y="3473481"/>
            <a:ext cx="3519807" cy="1445275"/>
          </a:xfrm>
          <a:prstGeom prst="rect">
            <a:avLst/>
          </a:prstGeom>
        </p:spPr>
      </p:pic>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IV.</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Comparison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Analysis</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569665" y="695666"/>
            <a:ext cx="4004670" cy="323165"/>
          </a:xfrm>
          <a:prstGeom prst="rect">
            <a:avLst/>
          </a:prstGeom>
          <a:noFill/>
        </p:spPr>
        <p:txBody>
          <a:bodyPr wrap="square" lIns="0" tIns="0" rIns="0" bIns="0" rtlCol="0" anchor="ctr">
            <a:spAutoFit/>
          </a:bodyPr>
          <a:lstStyle/>
          <a:p>
            <a:pPr algn="ctr"/>
            <a:r>
              <a:rPr lang="en-US" altLang="zh-CN" sz="2100" b="1" dirty="0">
                <a:solidFill>
                  <a:srgbClr val="344F66"/>
                </a:solidFill>
                <a:ea typeface="等线"/>
                <a:cs typeface="+mn-ea"/>
                <a:sym typeface="+mn-lt"/>
              </a:rPr>
              <a:t>Summary</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of</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results</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in</a:t>
            </a:r>
            <a:r>
              <a:rPr lang="zh-CN" altLang="en-US" sz="2100" b="1">
                <a:solidFill>
                  <a:srgbClr val="344F66"/>
                </a:solidFill>
                <a:ea typeface="等线"/>
                <a:cs typeface="+mn-ea"/>
                <a:sym typeface="+mn-lt"/>
              </a:rPr>
              <a:t> C</a:t>
            </a:r>
            <a:r>
              <a:rPr lang="en-US" altLang="zh-CN" sz="2100" b="1" dirty="0">
                <a:solidFill>
                  <a:srgbClr val="344F66"/>
                </a:solidFill>
                <a:ea typeface="等线"/>
                <a:cs typeface="+mn-ea"/>
                <a:sym typeface="+mn-lt"/>
              </a:rPr>
              <a:t>NN</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&amp;</a:t>
            </a:r>
            <a:r>
              <a:rPr lang="zh-CN" altLang="en-US" sz="2100" b="1" dirty="0">
                <a:solidFill>
                  <a:srgbClr val="344F66"/>
                </a:solidFill>
                <a:ea typeface="等线"/>
                <a:cs typeface="+mn-ea"/>
                <a:sym typeface="+mn-lt"/>
              </a:rPr>
              <a:t> </a:t>
            </a:r>
            <a:r>
              <a:rPr lang="en-US" altLang="zh-CN" sz="2100" b="1" dirty="0">
                <a:solidFill>
                  <a:srgbClr val="344F66"/>
                </a:solidFill>
                <a:ea typeface="等线"/>
                <a:cs typeface="+mn-ea"/>
                <a:sym typeface="+mn-lt"/>
              </a:rPr>
              <a:t>LSTM</a:t>
            </a:r>
          </a:p>
        </p:txBody>
      </p:sp>
      <p:sp>
        <p:nvSpPr>
          <p:cNvPr id="7" name="文本框 6">
            <a:extLst>
              <a:ext uri="{FF2B5EF4-FFF2-40B4-BE49-F238E27FC236}">
                <a16:creationId xmlns:a16="http://schemas.microsoft.com/office/drawing/2014/main" id="{10459243-AC1F-4C5A-6652-93755E5EF53E}"/>
              </a:ext>
            </a:extLst>
          </p:cNvPr>
          <p:cNvSpPr txBox="1"/>
          <p:nvPr/>
        </p:nvSpPr>
        <p:spPr>
          <a:xfrm>
            <a:off x="1065754" y="1167514"/>
            <a:ext cx="1979196" cy="276999"/>
          </a:xfrm>
          <a:prstGeom prst="rect">
            <a:avLst/>
          </a:prstGeom>
          <a:noFill/>
        </p:spPr>
        <p:txBody>
          <a:bodyPr wrap="none" rtlCol="0">
            <a:spAutoFit/>
          </a:bodyPr>
          <a:lstStyle/>
          <a:p>
            <a:r>
              <a:rPr kumimoji="1" lang="en-US" altLang="zh-SG" sz="1200" b="1" dirty="0"/>
              <a:t>Classification report in CNN</a:t>
            </a:r>
            <a:endParaRPr kumimoji="1" lang="zh-SG" altLang="en-US" sz="1200" b="1" dirty="0"/>
          </a:p>
        </p:txBody>
      </p:sp>
      <p:sp>
        <p:nvSpPr>
          <p:cNvPr id="8" name="文本框 7">
            <a:extLst>
              <a:ext uri="{FF2B5EF4-FFF2-40B4-BE49-F238E27FC236}">
                <a16:creationId xmlns:a16="http://schemas.microsoft.com/office/drawing/2014/main" id="{D855DE7C-F3AA-E2E0-8BCD-657704CDD5D6}"/>
              </a:ext>
            </a:extLst>
          </p:cNvPr>
          <p:cNvSpPr txBox="1"/>
          <p:nvPr/>
        </p:nvSpPr>
        <p:spPr>
          <a:xfrm>
            <a:off x="1041107" y="3214267"/>
            <a:ext cx="2043445" cy="276999"/>
          </a:xfrm>
          <a:prstGeom prst="rect">
            <a:avLst/>
          </a:prstGeom>
          <a:noFill/>
        </p:spPr>
        <p:txBody>
          <a:bodyPr wrap="none" rtlCol="0">
            <a:spAutoFit/>
          </a:bodyPr>
          <a:lstStyle/>
          <a:p>
            <a:r>
              <a:rPr kumimoji="1" lang="en-US" altLang="zh-SG" sz="1200" b="1" dirty="0"/>
              <a:t>Classification report in LSTM</a:t>
            </a:r>
            <a:endParaRPr kumimoji="1" lang="zh-SG" altLang="en-US" sz="1200" b="1" dirty="0"/>
          </a:p>
        </p:txBody>
      </p:sp>
      <p:sp>
        <p:nvSpPr>
          <p:cNvPr id="13" name="文本框 12">
            <a:extLst>
              <a:ext uri="{FF2B5EF4-FFF2-40B4-BE49-F238E27FC236}">
                <a16:creationId xmlns:a16="http://schemas.microsoft.com/office/drawing/2014/main" id="{5B9FB84F-0E91-F2E9-F260-D80876DCB0E4}"/>
              </a:ext>
            </a:extLst>
          </p:cNvPr>
          <p:cNvSpPr txBox="1"/>
          <p:nvPr/>
        </p:nvSpPr>
        <p:spPr>
          <a:xfrm>
            <a:off x="4641401" y="2598502"/>
            <a:ext cx="3912864" cy="954107"/>
          </a:xfrm>
          <a:prstGeom prst="rect">
            <a:avLst/>
          </a:prstGeom>
          <a:noFill/>
        </p:spPr>
        <p:txBody>
          <a:bodyPr wrap="square" rtlCol="0">
            <a:spAutoFit/>
          </a:bodyPr>
          <a:lstStyle/>
          <a:p>
            <a:r>
              <a:rPr lang="en-SG" altLang="zh-SG" sz="1400" dirty="0"/>
              <a:t>Overall, </a:t>
            </a:r>
            <a:r>
              <a:rPr lang="en-SG" altLang="zh-SG" sz="1400" b="1" dirty="0"/>
              <a:t>both models have similar performance </a:t>
            </a:r>
            <a:r>
              <a:rPr lang="en-SG" altLang="zh-SG" sz="1400" dirty="0"/>
              <a:t>in detecting fake job information, with </a:t>
            </a:r>
            <a:r>
              <a:rPr lang="en-SG" altLang="zh-SG" sz="1400" b="1" dirty="0"/>
              <a:t>CNN slightly outperforming LSTM</a:t>
            </a:r>
            <a:r>
              <a:rPr lang="en-SG" altLang="zh-SG" sz="1400" dirty="0"/>
              <a:t> in terms of F1 score, and test accuracy. </a:t>
            </a:r>
            <a:r>
              <a:rPr lang="en-US" altLang="zh-SG" sz="1400" dirty="0">
                <a:effectLst/>
                <a:ea typeface="宋体" panose="02010600030101010101" pitchFamily="2" charset="-122"/>
                <a:cs typeface="Times New Roman" panose="02020603050405020304" pitchFamily="18" charset="0"/>
              </a:rPr>
              <a:t>…</a:t>
            </a:r>
            <a:endParaRPr kumimoji="1" lang="zh-SG" altLang="en-US" sz="1400" dirty="0"/>
          </a:p>
        </p:txBody>
      </p:sp>
      <p:sp>
        <p:nvSpPr>
          <p:cNvPr id="15" name="文本框 14">
            <a:extLst>
              <a:ext uri="{FF2B5EF4-FFF2-40B4-BE49-F238E27FC236}">
                <a16:creationId xmlns:a16="http://schemas.microsoft.com/office/drawing/2014/main" id="{BE6B7B7F-30F6-8E2C-1095-20EBCCD8CC71}"/>
              </a:ext>
            </a:extLst>
          </p:cNvPr>
          <p:cNvSpPr txBox="1"/>
          <p:nvPr/>
        </p:nvSpPr>
        <p:spPr>
          <a:xfrm>
            <a:off x="4592019" y="3664477"/>
            <a:ext cx="4231882" cy="1169551"/>
          </a:xfrm>
          <a:prstGeom prst="rect">
            <a:avLst/>
          </a:prstGeom>
          <a:noFill/>
        </p:spPr>
        <p:txBody>
          <a:bodyPr wrap="square">
            <a:spAutoFit/>
          </a:bodyPr>
          <a:lstStyle/>
          <a:p>
            <a:r>
              <a:rPr lang="en-US" altLang="zh-SG" sz="1400" dirty="0">
                <a:effectLst/>
                <a:latin typeface="Calibri" panose="020F0502020204030204" pitchFamily="34" charset="0"/>
                <a:ea typeface="宋体" panose="02010600030101010101" pitchFamily="2" charset="-122"/>
                <a:cs typeface="Calibri" panose="020F0502020204030204" pitchFamily="34" charset="0"/>
              </a:rPr>
              <a:t>However, the results is a little bit different from our expectations… </a:t>
            </a:r>
          </a:p>
          <a:p>
            <a:r>
              <a:rPr lang="en-SG" altLang="zh-SG" sz="1400" dirty="0"/>
              <a:t>Based on the conventional wisdom of deep learning</a:t>
            </a:r>
            <a:r>
              <a:rPr lang="en-US" altLang="zh-SG" sz="1400" dirty="0">
                <a:effectLst/>
                <a:latin typeface="Calibri" panose="020F0502020204030204" pitchFamily="34" charset="0"/>
                <a:ea typeface="宋体" panose="02010600030101010101" pitchFamily="2" charset="-122"/>
                <a:cs typeface="Calibri" panose="020F0502020204030204" pitchFamily="34" charset="0"/>
              </a:rPr>
              <a:t>, LSTM is better at NLP while CNN is better at processing images. </a:t>
            </a:r>
            <a:r>
              <a:rPr lang="en-US" altLang="zh-SG" sz="1400" b="1" dirty="0">
                <a:effectLst/>
                <a:latin typeface="Calibri" panose="020F0502020204030204" pitchFamily="34" charset="0"/>
                <a:ea typeface="宋体" panose="02010600030101010101" pitchFamily="2" charset="-122"/>
                <a:cs typeface="Calibri" panose="020F0502020204030204" pitchFamily="34" charset="0"/>
              </a:rPr>
              <a:t>But </a:t>
            </a:r>
            <a:r>
              <a:rPr lang="en-US" altLang="zh-SG" sz="1400" b="1" dirty="0">
                <a:latin typeface="Calibri" panose="020F0502020204030204" pitchFamily="34" charset="0"/>
                <a:ea typeface="宋体" panose="02010600030101010101" pitchFamily="2" charset="-122"/>
                <a:cs typeface="Calibri" panose="020F0502020204030204" pitchFamily="34" charset="0"/>
              </a:rPr>
              <a:t>our</a:t>
            </a:r>
            <a:r>
              <a:rPr lang="en-US" altLang="zh-SG" sz="1400" b="1" dirty="0">
                <a:effectLst/>
                <a:latin typeface="Calibri" panose="020F0502020204030204" pitchFamily="34" charset="0"/>
                <a:ea typeface="宋体" panose="02010600030101010101" pitchFamily="2" charset="-122"/>
                <a:cs typeface="Calibri" panose="020F0502020204030204" pitchFamily="34" charset="0"/>
              </a:rPr>
              <a:t> results is a bit off from our expected. </a:t>
            </a:r>
            <a:endParaRPr lang="zh-SG" altLang="en-US" sz="1400" b="1" dirty="0">
              <a:latin typeface="Calibri" panose="020F0502020204030204" pitchFamily="34" charset="0"/>
              <a:cs typeface="Calibri" panose="020F0502020204030204" pitchFamily="34" charset="0"/>
            </a:endParaRPr>
          </a:p>
        </p:txBody>
      </p:sp>
      <p:sp>
        <p:nvSpPr>
          <p:cNvPr id="19" name="圆角矩形 18">
            <a:extLst>
              <a:ext uri="{FF2B5EF4-FFF2-40B4-BE49-F238E27FC236}">
                <a16:creationId xmlns:a16="http://schemas.microsoft.com/office/drawing/2014/main" id="{58F3FFC9-AEAB-C902-3830-446D3D8544DC}"/>
              </a:ext>
            </a:extLst>
          </p:cNvPr>
          <p:cNvSpPr/>
          <p:nvPr/>
        </p:nvSpPr>
        <p:spPr>
          <a:xfrm>
            <a:off x="7162651" y="1692603"/>
            <a:ext cx="1715227" cy="648031"/>
          </a:xfrm>
          <a:prstGeom prst="roundRect">
            <a:avLst>
              <a:gd name="adj" fmla="val 2965"/>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grpSp>
        <p:nvGrpSpPr>
          <p:cNvPr id="20" name="组合 19">
            <a:extLst>
              <a:ext uri="{FF2B5EF4-FFF2-40B4-BE49-F238E27FC236}">
                <a16:creationId xmlns:a16="http://schemas.microsoft.com/office/drawing/2014/main" id="{B8606A9A-7F46-8FC9-849E-0250CF107572}"/>
              </a:ext>
            </a:extLst>
          </p:cNvPr>
          <p:cNvGrpSpPr/>
          <p:nvPr/>
        </p:nvGrpSpPr>
        <p:grpSpPr>
          <a:xfrm>
            <a:off x="224189" y="1044699"/>
            <a:ext cx="3696098" cy="4084816"/>
            <a:chOff x="-128253" y="-2"/>
            <a:chExt cx="12320256" cy="6858002"/>
          </a:xfrm>
        </p:grpSpPr>
        <p:grpSp>
          <p:nvGrpSpPr>
            <p:cNvPr id="21" name="组合 20">
              <a:extLst>
                <a:ext uri="{FF2B5EF4-FFF2-40B4-BE49-F238E27FC236}">
                  <a16:creationId xmlns:a16="http://schemas.microsoft.com/office/drawing/2014/main" id="{4D2C6164-DAA2-810A-0CAA-8C14759735CC}"/>
                </a:ext>
              </a:extLst>
            </p:cNvPr>
            <p:cNvGrpSpPr/>
            <p:nvPr/>
          </p:nvGrpSpPr>
          <p:grpSpPr>
            <a:xfrm>
              <a:off x="-128253" y="-2"/>
              <a:ext cx="3129283" cy="109730"/>
              <a:chOff x="-128253" y="-2"/>
              <a:chExt cx="3129283" cy="109730"/>
            </a:xfrm>
          </p:grpSpPr>
          <p:sp>
            <p:nvSpPr>
              <p:cNvPr id="55" name="矩形 54">
                <a:extLst>
                  <a:ext uri="{FF2B5EF4-FFF2-40B4-BE49-F238E27FC236}">
                    <a16:creationId xmlns:a16="http://schemas.microsoft.com/office/drawing/2014/main" id="{CCE37498-D427-2008-19B4-11977DD119E6}"/>
                  </a:ext>
                </a:extLst>
              </p:cNvPr>
              <p:cNvSpPr/>
              <p:nvPr/>
            </p:nvSpPr>
            <p:spPr>
              <a:xfrm flipV="1">
                <a:off x="-128253" y="-2"/>
                <a:ext cx="1495852" cy="109725"/>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6" name="矩形 55">
                <a:extLst>
                  <a:ext uri="{FF2B5EF4-FFF2-40B4-BE49-F238E27FC236}">
                    <a16:creationId xmlns:a16="http://schemas.microsoft.com/office/drawing/2014/main" id="{A671D41E-2EC1-59FC-8FAE-69DEEBEE299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15540FA3-49C8-82AE-9AD1-77432AAB5D1B}"/>
                </a:ext>
              </a:extLst>
            </p:cNvPr>
            <p:cNvGrpSpPr/>
            <p:nvPr/>
          </p:nvGrpSpPr>
          <p:grpSpPr>
            <a:xfrm>
              <a:off x="8994788" y="0"/>
              <a:ext cx="3197212" cy="109728"/>
              <a:chOff x="0" y="0"/>
              <a:chExt cx="3001030" cy="109728"/>
            </a:xfrm>
          </p:grpSpPr>
          <p:sp>
            <p:nvSpPr>
              <p:cNvPr id="53" name="矩形 52">
                <a:extLst>
                  <a:ext uri="{FF2B5EF4-FFF2-40B4-BE49-F238E27FC236}">
                    <a16:creationId xmlns:a16="http://schemas.microsoft.com/office/drawing/2014/main" id="{2A1B0CC8-9AEE-132F-08DA-5BFCB6D9769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E0CA948F-1D4C-BD3B-71F6-363955A1E25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29A0B733-0A0A-3DDD-7B23-0971A57D479A}"/>
                </a:ext>
              </a:extLst>
            </p:cNvPr>
            <p:cNvGrpSpPr/>
            <p:nvPr/>
          </p:nvGrpSpPr>
          <p:grpSpPr>
            <a:xfrm>
              <a:off x="5997909" y="0"/>
              <a:ext cx="3001030" cy="109728"/>
              <a:chOff x="0" y="0"/>
              <a:chExt cx="3001030" cy="109728"/>
            </a:xfrm>
          </p:grpSpPr>
          <p:sp>
            <p:nvSpPr>
              <p:cNvPr id="51" name="矩形 50">
                <a:extLst>
                  <a:ext uri="{FF2B5EF4-FFF2-40B4-BE49-F238E27FC236}">
                    <a16:creationId xmlns:a16="http://schemas.microsoft.com/office/drawing/2014/main" id="{2971D1DA-DA23-0322-FE10-973DD73AAA6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D3CA382C-7296-A6D7-280C-66CBE47AC4C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6BE7C95B-B83F-AB5D-25F9-C4128B71F335}"/>
                </a:ext>
              </a:extLst>
            </p:cNvPr>
            <p:cNvGrpSpPr/>
            <p:nvPr/>
          </p:nvGrpSpPr>
          <p:grpSpPr>
            <a:xfrm>
              <a:off x="2996879" y="0"/>
              <a:ext cx="3001030" cy="109728"/>
              <a:chOff x="0" y="0"/>
              <a:chExt cx="3001030" cy="109728"/>
            </a:xfrm>
          </p:grpSpPr>
          <p:sp>
            <p:nvSpPr>
              <p:cNvPr id="49" name="矩形 48">
                <a:extLst>
                  <a:ext uri="{FF2B5EF4-FFF2-40B4-BE49-F238E27FC236}">
                    <a16:creationId xmlns:a16="http://schemas.microsoft.com/office/drawing/2014/main" id="{24C2DE05-A41B-A30F-8547-A14AB887E41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5D066033-9E68-81E7-CD30-0DFF66EC15B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D90767CB-C4AB-76A3-BDCF-7F68DBFEA6EA}"/>
                </a:ext>
              </a:extLst>
            </p:cNvPr>
            <p:cNvGrpSpPr/>
            <p:nvPr/>
          </p:nvGrpSpPr>
          <p:grpSpPr>
            <a:xfrm>
              <a:off x="-4151" y="6748272"/>
              <a:ext cx="3001030" cy="109728"/>
              <a:chOff x="0" y="0"/>
              <a:chExt cx="3001030" cy="109728"/>
            </a:xfrm>
          </p:grpSpPr>
          <p:sp>
            <p:nvSpPr>
              <p:cNvPr id="47" name="矩形 46">
                <a:extLst>
                  <a:ext uri="{FF2B5EF4-FFF2-40B4-BE49-F238E27FC236}">
                    <a16:creationId xmlns:a16="http://schemas.microsoft.com/office/drawing/2014/main" id="{5FAB8436-1754-1A91-6EB2-FF308680F5D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4A2FBB96-4EED-FB50-B519-B97C67E135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25751676-7AB5-B41A-05E7-5A33F6DD73F6}"/>
                </a:ext>
              </a:extLst>
            </p:cNvPr>
            <p:cNvGrpSpPr/>
            <p:nvPr/>
          </p:nvGrpSpPr>
          <p:grpSpPr>
            <a:xfrm>
              <a:off x="5993758" y="6748272"/>
              <a:ext cx="3001030" cy="109728"/>
              <a:chOff x="0" y="0"/>
              <a:chExt cx="3001030" cy="109728"/>
            </a:xfrm>
          </p:grpSpPr>
          <p:sp>
            <p:nvSpPr>
              <p:cNvPr id="45" name="矩形 44">
                <a:extLst>
                  <a:ext uri="{FF2B5EF4-FFF2-40B4-BE49-F238E27FC236}">
                    <a16:creationId xmlns:a16="http://schemas.microsoft.com/office/drawing/2014/main" id="{A3CEC7B7-7E31-5629-1AFE-952822C9D34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62BC6814-713A-4D2F-A209-63CDDBADC5C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A2960F63-2E1E-50EE-4B7B-6E69E4188836}"/>
                </a:ext>
              </a:extLst>
            </p:cNvPr>
            <p:cNvGrpSpPr/>
            <p:nvPr/>
          </p:nvGrpSpPr>
          <p:grpSpPr>
            <a:xfrm>
              <a:off x="2992728" y="6748272"/>
              <a:ext cx="3001030" cy="109728"/>
              <a:chOff x="0" y="0"/>
              <a:chExt cx="3001030" cy="109728"/>
            </a:xfrm>
          </p:grpSpPr>
          <p:sp>
            <p:nvSpPr>
              <p:cNvPr id="43" name="矩形 42">
                <a:extLst>
                  <a:ext uri="{FF2B5EF4-FFF2-40B4-BE49-F238E27FC236}">
                    <a16:creationId xmlns:a16="http://schemas.microsoft.com/office/drawing/2014/main" id="{F634EBFE-5642-5DFF-07A0-001E415A306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6D4A3EE7-834C-C444-12C6-DC5DB2867C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76DCD3D9-4D76-3914-D1C2-08D1293D0DBA}"/>
                </a:ext>
              </a:extLst>
            </p:cNvPr>
            <p:cNvGrpSpPr/>
            <p:nvPr/>
          </p:nvGrpSpPr>
          <p:grpSpPr>
            <a:xfrm>
              <a:off x="8994788" y="6748272"/>
              <a:ext cx="3197212" cy="109728"/>
              <a:chOff x="0" y="0"/>
              <a:chExt cx="3001030" cy="109728"/>
            </a:xfrm>
          </p:grpSpPr>
          <p:sp>
            <p:nvSpPr>
              <p:cNvPr id="41" name="矩形 40">
                <a:extLst>
                  <a:ext uri="{FF2B5EF4-FFF2-40B4-BE49-F238E27FC236}">
                    <a16:creationId xmlns:a16="http://schemas.microsoft.com/office/drawing/2014/main" id="{AEEBB6AA-56DE-5641-DCE7-2E80A86881C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8A2ECF13-5A27-7A54-4E23-D7B6D0963A0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50AB7804-DCAC-B21E-6632-465CEBE05E5E}"/>
                </a:ext>
              </a:extLst>
            </p:cNvPr>
            <p:cNvGrpSpPr/>
            <p:nvPr/>
          </p:nvGrpSpPr>
          <p:grpSpPr>
            <a:xfrm rot="16200000">
              <a:off x="-1603530" y="1593681"/>
              <a:ext cx="3197211" cy="229308"/>
              <a:chOff x="0" y="-119578"/>
              <a:chExt cx="3001029" cy="229308"/>
            </a:xfrm>
          </p:grpSpPr>
          <p:sp>
            <p:nvSpPr>
              <p:cNvPr id="39" name="矩形 38">
                <a:extLst>
                  <a:ext uri="{FF2B5EF4-FFF2-40B4-BE49-F238E27FC236}">
                    <a16:creationId xmlns:a16="http://schemas.microsoft.com/office/drawing/2014/main" id="{8B91728E-B265-06C4-9E74-D48F59379C8D}"/>
                  </a:ext>
                </a:extLst>
              </p:cNvPr>
              <p:cNvSpPr/>
              <p:nvPr/>
            </p:nvSpPr>
            <p:spPr>
              <a:xfrm flipV="1">
                <a:off x="0" y="-119578"/>
                <a:ext cx="1367596" cy="229306"/>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460D8A85-FF9F-92D2-F743-0BA9FE543D04}"/>
                  </a:ext>
                </a:extLst>
              </p:cNvPr>
              <p:cNvSpPr/>
              <p:nvPr/>
            </p:nvSpPr>
            <p:spPr>
              <a:xfrm flipV="1">
                <a:off x="1367595" y="-119573"/>
                <a:ext cx="1633434" cy="229303"/>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F214CE9A-5C19-91BB-9B4F-4D6896E7A9B2}"/>
                </a:ext>
              </a:extLst>
            </p:cNvPr>
            <p:cNvGrpSpPr/>
            <p:nvPr/>
          </p:nvGrpSpPr>
          <p:grpSpPr>
            <a:xfrm rot="16200000">
              <a:off x="-1729926" y="4908614"/>
              <a:ext cx="3441331" cy="237982"/>
              <a:chOff x="1" y="-119577"/>
              <a:chExt cx="3001029" cy="229307"/>
            </a:xfrm>
          </p:grpSpPr>
          <p:sp>
            <p:nvSpPr>
              <p:cNvPr id="37" name="矩形 36">
                <a:extLst>
                  <a:ext uri="{FF2B5EF4-FFF2-40B4-BE49-F238E27FC236}">
                    <a16:creationId xmlns:a16="http://schemas.microsoft.com/office/drawing/2014/main" id="{8C44805D-EB09-0386-18BF-623955E6A90D}"/>
                  </a:ext>
                </a:extLst>
              </p:cNvPr>
              <p:cNvSpPr/>
              <p:nvPr/>
            </p:nvSpPr>
            <p:spPr>
              <a:xfrm flipV="1">
                <a:off x="1" y="-119577"/>
                <a:ext cx="1367597" cy="229307"/>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00753C5E-C5E3-EC20-BBC8-9C1B9F20782A}"/>
                  </a:ext>
                </a:extLst>
              </p:cNvPr>
              <p:cNvSpPr/>
              <p:nvPr/>
            </p:nvSpPr>
            <p:spPr>
              <a:xfrm flipV="1">
                <a:off x="1367596" y="-119571"/>
                <a:ext cx="1633434" cy="229301"/>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1" name="组合 30">
              <a:extLst>
                <a:ext uri="{FF2B5EF4-FFF2-40B4-BE49-F238E27FC236}">
                  <a16:creationId xmlns:a16="http://schemas.microsoft.com/office/drawing/2014/main" id="{E0F06F8A-7A86-E3E3-FAB0-D508E5D67F22}"/>
                </a:ext>
              </a:extLst>
            </p:cNvPr>
            <p:cNvGrpSpPr/>
            <p:nvPr/>
          </p:nvGrpSpPr>
          <p:grpSpPr>
            <a:xfrm rot="16200000">
              <a:off x="10478743" y="1593681"/>
              <a:ext cx="3197211" cy="229308"/>
              <a:chOff x="0" y="-119578"/>
              <a:chExt cx="3001029" cy="229308"/>
            </a:xfrm>
          </p:grpSpPr>
          <p:sp>
            <p:nvSpPr>
              <p:cNvPr id="35" name="矩形 34">
                <a:extLst>
                  <a:ext uri="{FF2B5EF4-FFF2-40B4-BE49-F238E27FC236}">
                    <a16:creationId xmlns:a16="http://schemas.microsoft.com/office/drawing/2014/main" id="{5E1F946C-8A67-7852-660D-34E51FAA76E2}"/>
                  </a:ext>
                </a:extLst>
              </p:cNvPr>
              <p:cNvSpPr/>
              <p:nvPr/>
            </p:nvSpPr>
            <p:spPr>
              <a:xfrm flipV="1">
                <a:off x="0" y="-119578"/>
                <a:ext cx="1367596" cy="229306"/>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22F7D47D-0869-C490-D83C-1938D13B9AE2}"/>
                  </a:ext>
                </a:extLst>
              </p:cNvPr>
              <p:cNvSpPr/>
              <p:nvPr/>
            </p:nvSpPr>
            <p:spPr>
              <a:xfrm flipV="1">
                <a:off x="1367595" y="-119573"/>
                <a:ext cx="1633434" cy="229303"/>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2" name="组合 31">
              <a:extLst>
                <a:ext uri="{FF2B5EF4-FFF2-40B4-BE49-F238E27FC236}">
                  <a16:creationId xmlns:a16="http://schemas.microsoft.com/office/drawing/2014/main" id="{E4C09509-72C2-FCAA-32E9-6BD644049FEC}"/>
                </a:ext>
              </a:extLst>
            </p:cNvPr>
            <p:cNvGrpSpPr/>
            <p:nvPr/>
          </p:nvGrpSpPr>
          <p:grpSpPr>
            <a:xfrm rot="16200000">
              <a:off x="10352343" y="4908611"/>
              <a:ext cx="3441330" cy="237987"/>
              <a:chOff x="2" y="-119584"/>
              <a:chExt cx="3001028" cy="229313"/>
            </a:xfrm>
          </p:grpSpPr>
          <p:sp>
            <p:nvSpPr>
              <p:cNvPr id="33" name="矩形 32">
                <a:extLst>
                  <a:ext uri="{FF2B5EF4-FFF2-40B4-BE49-F238E27FC236}">
                    <a16:creationId xmlns:a16="http://schemas.microsoft.com/office/drawing/2014/main" id="{2C86BB84-12C8-AEF2-82E1-CCB35801BD56}"/>
                  </a:ext>
                </a:extLst>
              </p:cNvPr>
              <p:cNvSpPr/>
              <p:nvPr/>
            </p:nvSpPr>
            <p:spPr>
              <a:xfrm flipV="1">
                <a:off x="2" y="-119584"/>
                <a:ext cx="1367597" cy="22931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F2F79698-58D5-A1BB-ADCC-21F98A9CEA1C}"/>
                  </a:ext>
                </a:extLst>
              </p:cNvPr>
              <p:cNvSpPr/>
              <p:nvPr/>
            </p:nvSpPr>
            <p:spPr>
              <a:xfrm flipV="1">
                <a:off x="1367596" y="-119571"/>
                <a:ext cx="1633434" cy="22930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8" name="图形 57" descr="评论点赞 纯色填充">
            <a:extLst>
              <a:ext uri="{FF2B5EF4-FFF2-40B4-BE49-F238E27FC236}">
                <a16:creationId xmlns:a16="http://schemas.microsoft.com/office/drawing/2014/main" id="{DBCE61EF-F68F-F211-F5FF-D1DD616958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642168">
            <a:off x="3929091" y="1304309"/>
            <a:ext cx="598231" cy="598231"/>
          </a:xfrm>
          <a:prstGeom prst="rect">
            <a:avLst/>
          </a:prstGeom>
        </p:spPr>
      </p:pic>
      <p:cxnSp>
        <p:nvCxnSpPr>
          <p:cNvPr id="6" name="直线连接符 5">
            <a:extLst>
              <a:ext uri="{FF2B5EF4-FFF2-40B4-BE49-F238E27FC236}">
                <a16:creationId xmlns:a16="http://schemas.microsoft.com/office/drawing/2014/main" id="{F2EAF5F0-2E0F-6F08-53B8-030190B1787D}"/>
              </a:ext>
            </a:extLst>
          </p:cNvPr>
          <p:cNvCxnSpPr>
            <a:cxnSpLocks/>
          </p:cNvCxnSpPr>
          <p:nvPr/>
        </p:nvCxnSpPr>
        <p:spPr>
          <a:xfrm rot="16200000">
            <a:off x="2076630" y="1508749"/>
            <a:ext cx="0" cy="333226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7" name="圆角矩形 16">
            <a:extLst>
              <a:ext uri="{FF2B5EF4-FFF2-40B4-BE49-F238E27FC236}">
                <a16:creationId xmlns:a16="http://schemas.microsoft.com/office/drawing/2014/main" id="{BC17C1AD-8C34-6DE9-E2CC-24134A7D7812}"/>
              </a:ext>
            </a:extLst>
          </p:cNvPr>
          <p:cNvSpPr/>
          <p:nvPr/>
        </p:nvSpPr>
        <p:spPr>
          <a:xfrm>
            <a:off x="1373012" y="2729251"/>
            <a:ext cx="1781993" cy="259039"/>
          </a:xfrm>
          <a:prstGeom prst="roundRect">
            <a:avLst>
              <a:gd name="adj" fmla="val 2965"/>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
        <p:nvSpPr>
          <p:cNvPr id="18" name="圆角矩形 17">
            <a:extLst>
              <a:ext uri="{FF2B5EF4-FFF2-40B4-BE49-F238E27FC236}">
                <a16:creationId xmlns:a16="http://schemas.microsoft.com/office/drawing/2014/main" id="{BA589A77-8FFF-D004-D657-84FA7104186D}"/>
              </a:ext>
            </a:extLst>
          </p:cNvPr>
          <p:cNvSpPr/>
          <p:nvPr/>
        </p:nvSpPr>
        <p:spPr>
          <a:xfrm>
            <a:off x="1432220" y="4688649"/>
            <a:ext cx="1781993" cy="259039"/>
          </a:xfrm>
          <a:prstGeom prst="roundRect">
            <a:avLst>
              <a:gd name="adj" fmla="val 2965"/>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Tree>
    <p:extLst>
      <p:ext uri="{BB962C8B-B14F-4D97-AF65-F5344CB8AC3E}">
        <p14:creationId xmlns:p14="http://schemas.microsoft.com/office/powerpoint/2010/main" val="21287000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IV.</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Comparison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Analysis</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128720" y="869309"/>
            <a:ext cx="5209140" cy="415498"/>
          </a:xfrm>
          <a:prstGeom prst="rect">
            <a:avLst/>
          </a:prstGeom>
          <a:noFill/>
        </p:spPr>
        <p:txBody>
          <a:bodyPr wrap="square" lIns="0" tIns="0" rIns="0" bIns="0" rtlCol="0" anchor="ctr">
            <a:spAutoFit/>
          </a:bodyPr>
          <a:lstStyle/>
          <a:p>
            <a:pPr algn="ctr"/>
            <a:r>
              <a:rPr lang="en-US" altLang="zh-SG" sz="2700" b="1" dirty="0">
                <a:solidFill>
                  <a:srgbClr val="344F66"/>
                </a:solidFill>
                <a:cs typeface="+mn-ea"/>
                <a:sym typeface="+mn-lt"/>
              </a:rPr>
              <a:t>Speculation on the possible causes</a:t>
            </a:r>
            <a:endParaRPr lang="en-US" altLang="zh-CN" sz="2700" b="1" dirty="0">
              <a:solidFill>
                <a:srgbClr val="344F66"/>
              </a:solidFill>
              <a:cs typeface="+mn-ea"/>
              <a:sym typeface="+mn-lt"/>
            </a:endParaRPr>
          </a:p>
        </p:txBody>
      </p:sp>
      <p:sp>
        <p:nvSpPr>
          <p:cNvPr id="6" name="Freeform 5">
            <a:extLst>
              <a:ext uri="{FF2B5EF4-FFF2-40B4-BE49-F238E27FC236}">
                <a16:creationId xmlns:a16="http://schemas.microsoft.com/office/drawing/2014/main" id="{939D6CE3-E263-C109-74AA-F1F732EE66E8}"/>
              </a:ext>
            </a:extLst>
          </p:cNvPr>
          <p:cNvSpPr>
            <a:spLocks/>
          </p:cNvSpPr>
          <p:nvPr/>
        </p:nvSpPr>
        <p:spPr bwMode="auto">
          <a:xfrm>
            <a:off x="3187062" y="1504276"/>
            <a:ext cx="2883239" cy="1067474"/>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a:effectLst>
            <a:softEdge rad="53254"/>
          </a:effectLst>
        </p:spPr>
        <p:txBody>
          <a:bodyPr anchor="ctr"/>
          <a:lstStyle/>
          <a:p>
            <a:pPr lvl="0" algn="ctr">
              <a:lnSpc>
                <a:spcPct val="107000"/>
              </a:lnSpc>
              <a:spcBef>
                <a:spcPts val="1200"/>
              </a:spcBef>
              <a:spcAft>
                <a:spcPts val="800"/>
              </a:spcAft>
            </a:pPr>
            <a:r>
              <a:rPr lang="en-US" altLang="zh-SG" sz="1600" b="1" dirty="0">
                <a:solidFill>
                  <a:schemeClr val="bg1"/>
                </a:solidFill>
                <a:latin typeface="Calibri" panose="020F0502020204030204" pitchFamily="34" charset="0"/>
                <a:cs typeface="Calibri" panose="020F0502020204030204" pitchFamily="34" charset="0"/>
              </a:rPr>
              <a:t>Possible reason 2: LSTMs may be more susceptible to overfitting.</a:t>
            </a:r>
            <a:endParaRPr lang="zh-CN" altLang="zh-SG" sz="1600" b="1" dirty="0">
              <a:solidFill>
                <a:schemeClr val="bg1"/>
              </a:solidFill>
              <a:latin typeface="Calibri" panose="020F0502020204030204" pitchFamily="34" charset="0"/>
              <a:cs typeface="Calibri" panose="020F0502020204030204" pitchFamily="34" charset="0"/>
            </a:endParaRPr>
          </a:p>
        </p:txBody>
      </p:sp>
      <p:sp>
        <p:nvSpPr>
          <p:cNvPr id="7" name="Freeform 6">
            <a:extLst>
              <a:ext uri="{FF2B5EF4-FFF2-40B4-BE49-F238E27FC236}">
                <a16:creationId xmlns:a16="http://schemas.microsoft.com/office/drawing/2014/main" id="{231F53D0-7303-D664-DDF0-66537793BE8A}"/>
              </a:ext>
            </a:extLst>
          </p:cNvPr>
          <p:cNvSpPr>
            <a:spLocks/>
          </p:cNvSpPr>
          <p:nvPr/>
        </p:nvSpPr>
        <p:spPr bwMode="auto">
          <a:xfrm>
            <a:off x="143555" y="1504276"/>
            <a:ext cx="2885018" cy="1067474"/>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a:effectLst>
            <a:softEdge rad="62720"/>
          </a:effectLst>
        </p:spPr>
        <p:txBody>
          <a:bodyPr anchor="ctr"/>
          <a:lstStyle/>
          <a:p>
            <a:pPr lvl="0" algn="ctr">
              <a:lnSpc>
                <a:spcPct val="107000"/>
              </a:lnSpc>
              <a:spcBef>
                <a:spcPts val="1200"/>
              </a:spcBef>
              <a:spcAft>
                <a:spcPts val="800"/>
              </a:spcAft>
            </a:pPr>
            <a:r>
              <a:rPr lang="en-US" altLang="zh-SG" sz="1600" b="1" dirty="0">
                <a:solidFill>
                  <a:schemeClr val="bg1"/>
                </a:solidFill>
                <a:latin typeface="Calibri" panose="020F0502020204030204" pitchFamily="34" charset="0"/>
                <a:cs typeface="Calibri" panose="020F0502020204030204" pitchFamily="34" charset="0"/>
              </a:rPr>
              <a:t>Possible reason 1: CNNs are better at capturing local features.</a:t>
            </a:r>
            <a:endParaRPr lang="zh-CN" altLang="zh-SG" sz="1600" b="1" dirty="0">
              <a:solidFill>
                <a:schemeClr val="bg1"/>
              </a:solidFill>
              <a:latin typeface="Calibri" panose="020F0502020204030204" pitchFamily="34" charset="0"/>
              <a:cs typeface="Calibri" panose="020F0502020204030204" pitchFamily="34" charset="0"/>
            </a:endParaRPr>
          </a:p>
        </p:txBody>
      </p:sp>
      <p:sp>
        <p:nvSpPr>
          <p:cNvPr id="8" name="Freeform 8">
            <a:extLst>
              <a:ext uri="{FF2B5EF4-FFF2-40B4-BE49-F238E27FC236}">
                <a16:creationId xmlns:a16="http://schemas.microsoft.com/office/drawing/2014/main" id="{165F8014-7787-CE35-8DAD-C3CBD3023C9C}"/>
              </a:ext>
            </a:extLst>
          </p:cNvPr>
          <p:cNvSpPr>
            <a:spLocks/>
          </p:cNvSpPr>
          <p:nvPr/>
        </p:nvSpPr>
        <p:spPr bwMode="auto">
          <a:xfrm>
            <a:off x="6248188" y="1504276"/>
            <a:ext cx="2727463" cy="1067474"/>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a:effectLst>
            <a:softEdge rad="50800"/>
          </a:effectLst>
        </p:spPr>
        <p:txBody>
          <a:bodyPr anchor="ctr"/>
          <a:lstStyle/>
          <a:p>
            <a:pPr lvl="0" algn="ctr">
              <a:lnSpc>
                <a:spcPct val="107000"/>
              </a:lnSpc>
              <a:spcBef>
                <a:spcPts val="1200"/>
              </a:spcBef>
              <a:spcAft>
                <a:spcPts val="800"/>
              </a:spcAft>
            </a:pPr>
            <a:r>
              <a:rPr lang="en-US" altLang="zh-SG" sz="1600" b="1" dirty="0">
                <a:solidFill>
                  <a:schemeClr val="bg1"/>
                </a:solidFill>
                <a:latin typeface="Calibri" panose="020F0502020204030204" pitchFamily="34" charset="0"/>
                <a:cs typeface="Calibri" panose="020F0502020204030204" pitchFamily="34" charset="0"/>
              </a:rPr>
              <a:t>Possible reason 3: More effective hyperparameter tuning in CNN.</a:t>
            </a:r>
            <a:r>
              <a:rPr lang="zh-CN" altLang="zh-SG" sz="1600" b="1" dirty="0">
                <a:solidFill>
                  <a:schemeClr val="bg1"/>
                </a:solidFill>
                <a:latin typeface="Calibri" panose="020F0502020204030204" pitchFamily="34" charset="0"/>
                <a:cs typeface="Calibri" panose="020F0502020204030204" pitchFamily="34" charset="0"/>
              </a:rPr>
              <a:t> </a:t>
            </a:r>
            <a:endParaRPr lang="zh-CN" altLang="zh-SG" sz="1400" b="1"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E4FD27FF-948A-B1F1-7E3D-7F3296E7B37A}"/>
              </a:ext>
            </a:extLst>
          </p:cNvPr>
          <p:cNvSpPr txBox="1"/>
          <p:nvPr/>
        </p:nvSpPr>
        <p:spPr>
          <a:xfrm>
            <a:off x="193704" y="2779256"/>
            <a:ext cx="2834869" cy="1815882"/>
          </a:xfrm>
          <a:prstGeom prst="rect">
            <a:avLst/>
          </a:prstGeom>
          <a:noFill/>
        </p:spPr>
        <p:txBody>
          <a:bodyPr wrap="square" rtlCol="0">
            <a:spAutoFit/>
          </a:bodyPr>
          <a:lstStyle/>
          <a:p>
            <a:r>
              <a:rPr lang="en-SG" altLang="zh-SG" sz="1400" dirty="0"/>
              <a:t>CNNs excel at </a:t>
            </a:r>
            <a:r>
              <a:rPr lang="en-SG" altLang="zh-SG" sz="1400" b="1" dirty="0"/>
              <a:t>capturing local features in text</a:t>
            </a:r>
            <a:r>
              <a:rPr lang="en-SG" altLang="zh-SG" sz="1400" dirty="0"/>
              <a:t>, enabling them to detect patterns in short segments of text. This makes them </a:t>
            </a:r>
            <a:r>
              <a:rPr lang="en-SG" altLang="zh-SG" sz="1400" b="1" dirty="0"/>
              <a:t>well-suited for identifying misleading words and phrases</a:t>
            </a:r>
            <a:r>
              <a:rPr lang="en-SG" altLang="zh-SG" sz="1400" dirty="0"/>
              <a:t> in fake news headlines and articles.</a:t>
            </a:r>
            <a:endParaRPr lang="zh-CN" altLang="zh-SG" sz="1400" dirty="0">
              <a:latin typeface="+mj-lt"/>
              <a:cs typeface="Times New Roman" panose="02020603050405020304" pitchFamily="18" charset="0"/>
            </a:endParaRPr>
          </a:p>
          <a:p>
            <a:endParaRPr kumimoji="1" lang="zh-SG" altLang="en-US" sz="1400" dirty="0"/>
          </a:p>
        </p:txBody>
      </p:sp>
      <p:sp>
        <p:nvSpPr>
          <p:cNvPr id="11" name="文本框 10">
            <a:extLst>
              <a:ext uri="{FF2B5EF4-FFF2-40B4-BE49-F238E27FC236}">
                <a16:creationId xmlns:a16="http://schemas.microsoft.com/office/drawing/2014/main" id="{86F45AE7-DEA7-F477-1EDB-B1D0B70A0DF2}"/>
              </a:ext>
            </a:extLst>
          </p:cNvPr>
          <p:cNvSpPr txBox="1"/>
          <p:nvPr/>
        </p:nvSpPr>
        <p:spPr>
          <a:xfrm>
            <a:off x="3161573" y="2793815"/>
            <a:ext cx="3032873" cy="1926168"/>
          </a:xfrm>
          <a:prstGeom prst="rect">
            <a:avLst/>
          </a:prstGeom>
          <a:noFill/>
        </p:spPr>
        <p:txBody>
          <a:bodyPr wrap="square">
            <a:spAutoFit/>
          </a:bodyPr>
          <a:lstStyle/>
          <a:p>
            <a:pPr>
              <a:lnSpc>
                <a:spcPct val="107000"/>
              </a:lnSpc>
              <a:spcAft>
                <a:spcPts val="800"/>
              </a:spcAft>
            </a:pPr>
            <a:r>
              <a:rPr lang="en-US" altLang="zh-SG" sz="1400" dirty="0">
                <a:latin typeface="Calibri" panose="020F0502020204030204" pitchFamily="34" charset="0"/>
                <a:cs typeface="Calibri" panose="020F0502020204030204" pitchFamily="34" charset="0"/>
              </a:rPr>
              <a:t>Overfitting occurs</a:t>
            </a:r>
            <a:r>
              <a:rPr lang="en-US" altLang="zh-SG" sz="1400" b="1" dirty="0">
                <a:latin typeface="Calibri" panose="020F0502020204030204" pitchFamily="34" charset="0"/>
                <a:cs typeface="Calibri" panose="020F0502020204030204" pitchFamily="34" charset="0"/>
              </a:rPr>
              <a:t> when a model is too complex </a:t>
            </a:r>
            <a:r>
              <a:rPr lang="en-US" altLang="zh-SG" sz="1400" dirty="0">
                <a:latin typeface="Calibri" panose="020F0502020204030204" pitchFamily="34" charset="0"/>
                <a:cs typeface="Calibri" panose="020F0502020204030204" pitchFamily="34" charset="0"/>
              </a:rPr>
              <a:t>and learns to fit the noise in the training data instead of the underlying patterns. Since </a:t>
            </a:r>
            <a:r>
              <a:rPr lang="en-US" altLang="zh-SG" sz="1400" b="1" dirty="0">
                <a:latin typeface="Calibri" panose="020F0502020204030204" pitchFamily="34" charset="0"/>
                <a:cs typeface="Calibri" panose="020F0502020204030204" pitchFamily="34" charset="0"/>
              </a:rPr>
              <a:t>the LSTM model has significantly more parameters than the CNN model</a:t>
            </a:r>
            <a:r>
              <a:rPr lang="en-US" altLang="zh-SG" sz="1400" dirty="0">
                <a:latin typeface="Calibri" panose="020F0502020204030204" pitchFamily="34" charset="0"/>
                <a:cs typeface="Calibri" panose="020F0502020204030204" pitchFamily="34" charset="0"/>
              </a:rPr>
              <a:t>, it may be more prone to overfitting on this dataset.</a:t>
            </a:r>
            <a:endParaRPr lang="zh-CN" altLang="zh-SG" sz="14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D563DEF7-731C-BEF3-9C5D-11CB89E144C6}"/>
              </a:ext>
            </a:extLst>
          </p:cNvPr>
          <p:cNvSpPr txBox="1"/>
          <p:nvPr/>
        </p:nvSpPr>
        <p:spPr>
          <a:xfrm>
            <a:off x="6325185" y="2779256"/>
            <a:ext cx="2727463" cy="1926168"/>
          </a:xfrm>
          <a:prstGeom prst="rect">
            <a:avLst/>
          </a:prstGeom>
          <a:noFill/>
        </p:spPr>
        <p:txBody>
          <a:bodyPr wrap="square">
            <a:spAutoFit/>
          </a:bodyPr>
          <a:lstStyle/>
          <a:p>
            <a:pPr>
              <a:lnSpc>
                <a:spcPct val="107000"/>
              </a:lnSpc>
              <a:spcAft>
                <a:spcPts val="800"/>
              </a:spcAft>
            </a:pPr>
            <a:r>
              <a:rPr lang="en-US" altLang="zh-SG" sz="1400" dirty="0">
                <a:effectLst/>
                <a:latin typeface="Calibri" panose="020F0502020204030204" pitchFamily="34" charset="0"/>
                <a:ea typeface="宋体" panose="02010600030101010101" pitchFamily="2" charset="-122"/>
                <a:cs typeface="Calibri" panose="020F0502020204030204" pitchFamily="34" charset="0"/>
              </a:rPr>
              <a:t>Effective hyperparameter tuning can impact the performance of model. It's possible that the </a:t>
            </a:r>
            <a:r>
              <a:rPr lang="en-US" altLang="zh-SG" sz="1400" b="1" dirty="0">
                <a:effectLst/>
                <a:latin typeface="Calibri" panose="020F0502020204030204" pitchFamily="34" charset="0"/>
                <a:ea typeface="宋体" panose="02010600030101010101" pitchFamily="2" charset="-122"/>
                <a:cs typeface="Calibri" panose="020F0502020204030204" pitchFamily="34" charset="0"/>
              </a:rPr>
              <a:t>CNN model performed better because the hyperparameters were tuned more effectively </a:t>
            </a:r>
            <a:r>
              <a:rPr lang="en-US" altLang="zh-SG" sz="1400" dirty="0">
                <a:effectLst/>
                <a:latin typeface="Calibri" panose="020F0502020204030204" pitchFamily="34" charset="0"/>
                <a:ea typeface="宋体" panose="02010600030101010101" pitchFamily="2" charset="-122"/>
                <a:cs typeface="Calibri" panose="020F0502020204030204" pitchFamily="34" charset="0"/>
              </a:rPr>
              <a:t>for the task of detecting fake job information compared to the LSTM model</a:t>
            </a:r>
            <a:r>
              <a:rPr lang="zh-CN" altLang="zh-SG" sz="1400" dirty="0">
                <a:effectLst/>
                <a:latin typeface="Calibri" panose="020F0502020204030204" pitchFamily="34" charset="0"/>
                <a:cs typeface="Calibri" panose="020F0502020204030204" pitchFamily="34" charset="0"/>
              </a:rPr>
              <a:t> </a:t>
            </a:r>
            <a:r>
              <a:rPr lang="en-US" altLang="zh-SG" sz="1400" dirty="0">
                <a:latin typeface="Calibri" panose="020F0502020204030204" pitchFamily="34" charset="0"/>
                <a:cs typeface="Calibri" panose="020F0502020204030204" pitchFamily="34" charset="0"/>
              </a:rPr>
              <a:t>.</a:t>
            </a:r>
            <a:endParaRPr lang="zh-CN" altLang="zh-SG"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5199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IV.</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Comparison</a:t>
            </a:r>
            <a:r>
              <a:rPr lang="zh-CN" altLang="en-US" sz="2100" dirty="0">
                <a:solidFill>
                  <a:schemeClr val="bg1">
                    <a:lumMod val="50000"/>
                  </a:schemeClr>
                </a:solidFill>
                <a:latin typeface="+mn-lt"/>
                <a:ea typeface="宋体"/>
                <a:cs typeface="+mn-ea"/>
                <a:sym typeface="+mn-lt"/>
              </a:rPr>
              <a:t> </a:t>
            </a:r>
            <a:r>
              <a:rPr lang="en-US" altLang="zh-CN" sz="2100" dirty="0">
                <a:solidFill>
                  <a:schemeClr val="bg1">
                    <a:lumMod val="50000"/>
                  </a:schemeClr>
                </a:solidFill>
                <a:latin typeface="+mn-lt"/>
                <a:ea typeface="宋体"/>
                <a:cs typeface="+mn-ea"/>
                <a:sym typeface="+mn-lt"/>
              </a:rPr>
              <a:t>&amp;</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Analysis</a:t>
            </a:r>
            <a:endParaRPr lang="zh-CN" altLang="en-US" sz="2100" dirty="0">
              <a:solidFill>
                <a:schemeClr val="bg1">
                  <a:lumMod val="50000"/>
                </a:schemeClr>
              </a:solidFill>
              <a:latin typeface="+mn-lt"/>
              <a:ea typeface="宋体"/>
              <a:cs typeface="+mn-ea"/>
              <a:sym typeface="+mn-lt"/>
            </a:endParaRPr>
          </a:p>
        </p:txBody>
      </p:sp>
      <p:sp>
        <p:nvSpPr>
          <p:cNvPr id="4" name="TextBox 33">
            <a:extLst>
              <a:ext uri="{FF2B5EF4-FFF2-40B4-BE49-F238E27FC236}">
                <a16:creationId xmlns:a16="http://schemas.microsoft.com/office/drawing/2014/main" id="{2DBBD31A-94CD-0E0E-606B-3C7F1CDBCBA7}"/>
              </a:ext>
            </a:extLst>
          </p:cNvPr>
          <p:cNvSpPr txBox="1"/>
          <p:nvPr/>
        </p:nvSpPr>
        <p:spPr>
          <a:xfrm>
            <a:off x="2569665" y="695666"/>
            <a:ext cx="4231882" cy="323165"/>
          </a:xfrm>
          <a:prstGeom prst="rect">
            <a:avLst/>
          </a:prstGeom>
          <a:noFill/>
        </p:spPr>
        <p:txBody>
          <a:bodyPr wrap="square" lIns="0" tIns="0" rIns="0" bIns="0" rtlCol="0" anchor="ctr">
            <a:spAutoFit/>
          </a:bodyPr>
          <a:lstStyle/>
          <a:p>
            <a:pPr algn="ctr"/>
            <a:r>
              <a:rPr lang="en-US" altLang="zh-CN" sz="2100" b="1" dirty="0">
                <a:solidFill>
                  <a:srgbClr val="344F66"/>
                </a:solidFill>
                <a:cs typeface="+mn-ea"/>
                <a:sym typeface="+mn-lt"/>
              </a:rPr>
              <a:t>Analyze “High precision &amp; Low recall”</a:t>
            </a:r>
          </a:p>
        </p:txBody>
      </p:sp>
      <p:sp>
        <p:nvSpPr>
          <p:cNvPr id="7" name="文本框 6">
            <a:extLst>
              <a:ext uri="{FF2B5EF4-FFF2-40B4-BE49-F238E27FC236}">
                <a16:creationId xmlns:a16="http://schemas.microsoft.com/office/drawing/2014/main" id="{10459243-AC1F-4C5A-6652-93755E5EF53E}"/>
              </a:ext>
            </a:extLst>
          </p:cNvPr>
          <p:cNvSpPr txBox="1"/>
          <p:nvPr/>
        </p:nvSpPr>
        <p:spPr>
          <a:xfrm>
            <a:off x="1433664" y="1258225"/>
            <a:ext cx="1979196" cy="276999"/>
          </a:xfrm>
          <a:prstGeom prst="rect">
            <a:avLst/>
          </a:prstGeom>
          <a:noFill/>
        </p:spPr>
        <p:txBody>
          <a:bodyPr wrap="none" rtlCol="0">
            <a:spAutoFit/>
          </a:bodyPr>
          <a:lstStyle/>
          <a:p>
            <a:r>
              <a:rPr kumimoji="1" lang="en-US" altLang="zh-SG" sz="1200" b="1" dirty="0"/>
              <a:t>Classification report in CNN</a:t>
            </a:r>
            <a:endParaRPr kumimoji="1" lang="zh-SG" altLang="en-US" sz="1200" b="1" dirty="0"/>
          </a:p>
        </p:txBody>
      </p:sp>
      <p:sp>
        <p:nvSpPr>
          <p:cNvPr id="13" name="文本框 12">
            <a:extLst>
              <a:ext uri="{FF2B5EF4-FFF2-40B4-BE49-F238E27FC236}">
                <a16:creationId xmlns:a16="http://schemas.microsoft.com/office/drawing/2014/main" id="{5B9FB84F-0E91-F2E9-F260-D80876DCB0E4}"/>
              </a:ext>
            </a:extLst>
          </p:cNvPr>
          <p:cNvSpPr txBox="1"/>
          <p:nvPr/>
        </p:nvSpPr>
        <p:spPr>
          <a:xfrm>
            <a:off x="4452410" y="1269697"/>
            <a:ext cx="418705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SG" sz="1600" dirty="0"/>
              <a:t>From the classification report, both models have high precision and low recall </a:t>
            </a:r>
            <a:r>
              <a:rPr lang="en-US" altLang="zh-SG" sz="1600"/>
              <a:t>on class 1, </a:t>
            </a:r>
            <a:r>
              <a:rPr lang="en-SG" altLang="zh-SG" sz="1600" b="0" i="0" dirty="0">
                <a:solidFill>
                  <a:srgbClr val="343541"/>
                </a:solidFill>
                <a:effectLst/>
                <a:latin typeface="Söhne"/>
              </a:rPr>
              <a:t>suggests that the model is </a:t>
            </a:r>
            <a:r>
              <a:rPr lang="en-SG" altLang="zh-SG" sz="1600" b="1" i="0" dirty="0">
                <a:solidFill>
                  <a:srgbClr val="343541"/>
                </a:solidFill>
                <a:effectLst/>
                <a:latin typeface="Söhne"/>
              </a:rPr>
              <a:t>conservative in its predictions. </a:t>
            </a:r>
          </a:p>
          <a:p>
            <a:pPr marL="285750" indent="-285750">
              <a:buFont typeface="Arial" panose="020B0604020202020204" pitchFamily="34" charset="0"/>
              <a:buChar char="•"/>
            </a:pPr>
            <a:r>
              <a:rPr lang="en-SG" altLang="zh-SG" sz="1600" b="0" i="0" dirty="0">
                <a:solidFill>
                  <a:srgbClr val="343541"/>
                </a:solidFill>
                <a:effectLst/>
                <a:latin typeface="Söhne"/>
              </a:rPr>
              <a:t>In other word, it is more likely to make a correct prediction when it predicts that a job posting is fake, but it may miss some actual fake job postings.</a:t>
            </a:r>
            <a:endParaRPr kumimoji="1" lang="zh-SG" altLang="en-US" sz="1600" dirty="0"/>
          </a:p>
        </p:txBody>
      </p:sp>
      <p:sp>
        <p:nvSpPr>
          <p:cNvPr id="15" name="文本框 14">
            <a:extLst>
              <a:ext uri="{FF2B5EF4-FFF2-40B4-BE49-F238E27FC236}">
                <a16:creationId xmlns:a16="http://schemas.microsoft.com/office/drawing/2014/main" id="{BE6B7B7F-30F6-8E2C-1095-20EBCCD8CC71}"/>
              </a:ext>
            </a:extLst>
          </p:cNvPr>
          <p:cNvSpPr txBox="1"/>
          <p:nvPr/>
        </p:nvSpPr>
        <p:spPr>
          <a:xfrm>
            <a:off x="4452410" y="3284548"/>
            <a:ext cx="4231882" cy="1569660"/>
          </a:xfrm>
          <a:prstGeom prst="rect">
            <a:avLst/>
          </a:prstGeom>
          <a:noFill/>
        </p:spPr>
        <p:txBody>
          <a:bodyPr wrap="square">
            <a:spAutoFit/>
          </a:bodyPr>
          <a:lstStyle/>
          <a:p>
            <a:pPr marL="285750" indent="-285750">
              <a:buFont typeface="Arial" panose="020B0604020202020204" pitchFamily="34" charset="0"/>
              <a:buChar char="•"/>
            </a:pPr>
            <a:r>
              <a:rPr lang="en-US" altLang="zh-SG" sz="1600" dirty="0">
                <a:effectLst/>
                <a:latin typeface="Calibri" panose="020F0502020204030204" pitchFamily="34" charset="0"/>
                <a:ea typeface="宋体" panose="02010600030101010101" pitchFamily="2" charset="-122"/>
                <a:cs typeface="Calibri" panose="020F0502020204030204" pitchFamily="34" charset="0"/>
              </a:rPr>
              <a:t>One possible reason is that </a:t>
            </a:r>
            <a:r>
              <a:rPr lang="en-SG" altLang="zh-SG" sz="1600" b="0" i="0" dirty="0">
                <a:effectLst/>
                <a:latin typeface="Söhne"/>
              </a:rPr>
              <a:t>the </a:t>
            </a:r>
            <a:r>
              <a:rPr lang="en-SG" altLang="zh-SG" sz="1600" b="1" i="0" dirty="0">
                <a:effectLst/>
                <a:latin typeface="Söhne"/>
              </a:rPr>
              <a:t>model may be biased towards the majority class </a:t>
            </a:r>
            <a:r>
              <a:rPr lang="en-SG" altLang="zh-SG" sz="1600" b="0" i="0" dirty="0">
                <a:effectLst/>
                <a:latin typeface="Söhne"/>
              </a:rPr>
              <a:t>(i.e., real job postings) during the training process, which can lead to an overemphasis on avoiding false positives and sacrificing true positives. </a:t>
            </a:r>
            <a:endParaRPr lang="zh-SG" altLang="en-US" sz="1600" b="1" dirty="0">
              <a:latin typeface="Calibri" panose="020F0502020204030204" pitchFamily="34" charset="0"/>
              <a:cs typeface="Calibri" panose="020F0502020204030204" pitchFamily="34" charset="0"/>
            </a:endParaRPr>
          </a:p>
        </p:txBody>
      </p:sp>
      <p:grpSp>
        <p:nvGrpSpPr>
          <p:cNvPr id="2" name="组合 1">
            <a:extLst>
              <a:ext uri="{FF2B5EF4-FFF2-40B4-BE49-F238E27FC236}">
                <a16:creationId xmlns:a16="http://schemas.microsoft.com/office/drawing/2014/main" id="{0DE135B6-9265-B028-9620-01149560B274}"/>
              </a:ext>
            </a:extLst>
          </p:cNvPr>
          <p:cNvGrpSpPr/>
          <p:nvPr/>
        </p:nvGrpSpPr>
        <p:grpSpPr>
          <a:xfrm>
            <a:off x="501756" y="1137145"/>
            <a:ext cx="3696098" cy="4006355"/>
            <a:chOff x="224189" y="1123159"/>
            <a:chExt cx="3696098" cy="4006355"/>
          </a:xfrm>
        </p:grpSpPr>
        <p:pic>
          <p:nvPicPr>
            <p:cNvPr id="10" name="图片 9">
              <a:extLst>
                <a:ext uri="{FF2B5EF4-FFF2-40B4-BE49-F238E27FC236}">
                  <a16:creationId xmlns:a16="http://schemas.microsoft.com/office/drawing/2014/main" id="{4E75C509-1698-7A05-2F63-F7B05ABA1ADB}"/>
                </a:ext>
              </a:extLst>
            </p:cNvPr>
            <p:cNvPicPr>
              <a:picLocks noChangeAspect="1"/>
            </p:cNvPicPr>
            <p:nvPr/>
          </p:nvPicPr>
          <p:blipFill>
            <a:blip r:embed="rId3"/>
            <a:stretch>
              <a:fillRect/>
            </a:stretch>
          </p:blipFill>
          <p:spPr>
            <a:xfrm>
              <a:off x="224189" y="1510563"/>
              <a:ext cx="3625220" cy="1573639"/>
            </a:xfrm>
            <a:prstGeom prst="rect">
              <a:avLst/>
            </a:prstGeom>
          </p:spPr>
        </p:pic>
        <p:pic>
          <p:nvPicPr>
            <p:cNvPr id="9" name="图片 8">
              <a:extLst>
                <a:ext uri="{FF2B5EF4-FFF2-40B4-BE49-F238E27FC236}">
                  <a16:creationId xmlns:a16="http://schemas.microsoft.com/office/drawing/2014/main" id="{18E644C7-568B-4182-ECD9-92D08C219BCC}"/>
                </a:ext>
              </a:extLst>
            </p:cNvPr>
            <p:cNvPicPr>
              <a:picLocks noChangeAspect="1"/>
            </p:cNvPicPr>
            <p:nvPr/>
          </p:nvPicPr>
          <p:blipFill>
            <a:blip r:embed="rId4"/>
            <a:stretch>
              <a:fillRect/>
            </a:stretch>
          </p:blipFill>
          <p:spPr>
            <a:xfrm>
              <a:off x="289954" y="3510533"/>
              <a:ext cx="3519807" cy="1525709"/>
            </a:xfrm>
            <a:prstGeom prst="rect">
              <a:avLst/>
            </a:prstGeom>
          </p:spPr>
        </p:pic>
        <p:sp>
          <p:nvSpPr>
            <p:cNvPr id="8" name="文本框 7">
              <a:extLst>
                <a:ext uri="{FF2B5EF4-FFF2-40B4-BE49-F238E27FC236}">
                  <a16:creationId xmlns:a16="http://schemas.microsoft.com/office/drawing/2014/main" id="{D855DE7C-F3AA-E2E0-8BCD-657704CDD5D6}"/>
                </a:ext>
              </a:extLst>
            </p:cNvPr>
            <p:cNvSpPr txBox="1"/>
            <p:nvPr/>
          </p:nvSpPr>
          <p:spPr>
            <a:xfrm>
              <a:off x="1041107" y="3214267"/>
              <a:ext cx="2043445" cy="276999"/>
            </a:xfrm>
            <a:prstGeom prst="rect">
              <a:avLst/>
            </a:prstGeom>
            <a:noFill/>
          </p:spPr>
          <p:txBody>
            <a:bodyPr wrap="none" rtlCol="0">
              <a:spAutoFit/>
            </a:bodyPr>
            <a:lstStyle/>
            <a:p>
              <a:r>
                <a:rPr kumimoji="1" lang="en-US" altLang="zh-SG" sz="1200" b="1" dirty="0"/>
                <a:t>Classification report in LSTM</a:t>
              </a:r>
              <a:endParaRPr kumimoji="1" lang="zh-SG" altLang="en-US" sz="1200" b="1" dirty="0"/>
            </a:p>
          </p:txBody>
        </p:sp>
        <p:grpSp>
          <p:nvGrpSpPr>
            <p:cNvPr id="20" name="组合 19">
              <a:extLst>
                <a:ext uri="{FF2B5EF4-FFF2-40B4-BE49-F238E27FC236}">
                  <a16:creationId xmlns:a16="http://schemas.microsoft.com/office/drawing/2014/main" id="{B8606A9A-7F46-8FC9-849E-0250CF107572}"/>
                </a:ext>
              </a:extLst>
            </p:cNvPr>
            <p:cNvGrpSpPr/>
            <p:nvPr/>
          </p:nvGrpSpPr>
          <p:grpSpPr>
            <a:xfrm>
              <a:off x="224189" y="1123159"/>
              <a:ext cx="3696098" cy="4006355"/>
              <a:chOff x="-128253" y="-2"/>
              <a:chExt cx="12320256" cy="6858002"/>
            </a:xfrm>
          </p:grpSpPr>
          <p:grpSp>
            <p:nvGrpSpPr>
              <p:cNvPr id="21" name="组合 20">
                <a:extLst>
                  <a:ext uri="{FF2B5EF4-FFF2-40B4-BE49-F238E27FC236}">
                    <a16:creationId xmlns:a16="http://schemas.microsoft.com/office/drawing/2014/main" id="{4D2C6164-DAA2-810A-0CAA-8C14759735CC}"/>
                  </a:ext>
                </a:extLst>
              </p:cNvPr>
              <p:cNvGrpSpPr/>
              <p:nvPr/>
            </p:nvGrpSpPr>
            <p:grpSpPr>
              <a:xfrm>
                <a:off x="-128253" y="-2"/>
                <a:ext cx="3129283" cy="109730"/>
                <a:chOff x="-128253" y="-2"/>
                <a:chExt cx="3129283" cy="109730"/>
              </a:xfrm>
            </p:grpSpPr>
            <p:sp>
              <p:nvSpPr>
                <p:cNvPr id="55" name="矩形 54">
                  <a:extLst>
                    <a:ext uri="{FF2B5EF4-FFF2-40B4-BE49-F238E27FC236}">
                      <a16:creationId xmlns:a16="http://schemas.microsoft.com/office/drawing/2014/main" id="{CCE37498-D427-2008-19B4-11977DD119E6}"/>
                    </a:ext>
                  </a:extLst>
                </p:cNvPr>
                <p:cNvSpPr/>
                <p:nvPr/>
              </p:nvSpPr>
              <p:spPr>
                <a:xfrm flipV="1">
                  <a:off x="-128253" y="-2"/>
                  <a:ext cx="1495852" cy="109725"/>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6" name="矩形 55">
                  <a:extLst>
                    <a:ext uri="{FF2B5EF4-FFF2-40B4-BE49-F238E27FC236}">
                      <a16:creationId xmlns:a16="http://schemas.microsoft.com/office/drawing/2014/main" id="{A671D41E-2EC1-59FC-8FAE-69DEEBEE299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15540FA3-49C8-82AE-9AD1-77432AAB5D1B}"/>
                  </a:ext>
                </a:extLst>
              </p:cNvPr>
              <p:cNvGrpSpPr/>
              <p:nvPr/>
            </p:nvGrpSpPr>
            <p:grpSpPr>
              <a:xfrm>
                <a:off x="8994788" y="0"/>
                <a:ext cx="3197212" cy="109728"/>
                <a:chOff x="0" y="0"/>
                <a:chExt cx="3001030" cy="109728"/>
              </a:xfrm>
            </p:grpSpPr>
            <p:sp>
              <p:nvSpPr>
                <p:cNvPr id="53" name="矩形 52">
                  <a:extLst>
                    <a:ext uri="{FF2B5EF4-FFF2-40B4-BE49-F238E27FC236}">
                      <a16:creationId xmlns:a16="http://schemas.microsoft.com/office/drawing/2014/main" id="{2A1B0CC8-9AEE-132F-08DA-5BFCB6D9769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E0CA948F-1D4C-BD3B-71F6-363955A1E25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29A0B733-0A0A-3DDD-7B23-0971A57D479A}"/>
                  </a:ext>
                </a:extLst>
              </p:cNvPr>
              <p:cNvGrpSpPr/>
              <p:nvPr/>
            </p:nvGrpSpPr>
            <p:grpSpPr>
              <a:xfrm>
                <a:off x="5997909" y="0"/>
                <a:ext cx="3001030" cy="109728"/>
                <a:chOff x="0" y="0"/>
                <a:chExt cx="3001030" cy="109728"/>
              </a:xfrm>
            </p:grpSpPr>
            <p:sp>
              <p:nvSpPr>
                <p:cNvPr id="51" name="矩形 50">
                  <a:extLst>
                    <a:ext uri="{FF2B5EF4-FFF2-40B4-BE49-F238E27FC236}">
                      <a16:creationId xmlns:a16="http://schemas.microsoft.com/office/drawing/2014/main" id="{2971D1DA-DA23-0322-FE10-973DD73AAA6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D3CA382C-7296-A6D7-280C-66CBE47AC4C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6BE7C95B-B83F-AB5D-25F9-C4128B71F335}"/>
                  </a:ext>
                </a:extLst>
              </p:cNvPr>
              <p:cNvGrpSpPr/>
              <p:nvPr/>
            </p:nvGrpSpPr>
            <p:grpSpPr>
              <a:xfrm>
                <a:off x="2996879" y="0"/>
                <a:ext cx="3001030" cy="109728"/>
                <a:chOff x="0" y="0"/>
                <a:chExt cx="3001030" cy="109728"/>
              </a:xfrm>
            </p:grpSpPr>
            <p:sp>
              <p:nvSpPr>
                <p:cNvPr id="49" name="矩形 48">
                  <a:extLst>
                    <a:ext uri="{FF2B5EF4-FFF2-40B4-BE49-F238E27FC236}">
                      <a16:creationId xmlns:a16="http://schemas.microsoft.com/office/drawing/2014/main" id="{24C2DE05-A41B-A30F-8547-A14AB887E41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5D066033-9E68-81E7-CD30-0DFF66EC15B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D90767CB-C4AB-76A3-BDCF-7F68DBFEA6EA}"/>
                  </a:ext>
                </a:extLst>
              </p:cNvPr>
              <p:cNvGrpSpPr/>
              <p:nvPr/>
            </p:nvGrpSpPr>
            <p:grpSpPr>
              <a:xfrm>
                <a:off x="-4151" y="6748272"/>
                <a:ext cx="3001030" cy="109728"/>
                <a:chOff x="0" y="0"/>
                <a:chExt cx="3001030" cy="109728"/>
              </a:xfrm>
            </p:grpSpPr>
            <p:sp>
              <p:nvSpPr>
                <p:cNvPr id="47" name="矩形 46">
                  <a:extLst>
                    <a:ext uri="{FF2B5EF4-FFF2-40B4-BE49-F238E27FC236}">
                      <a16:creationId xmlns:a16="http://schemas.microsoft.com/office/drawing/2014/main" id="{5FAB8436-1754-1A91-6EB2-FF308680F5D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4A2FBB96-4EED-FB50-B519-B97C67E135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25751676-7AB5-B41A-05E7-5A33F6DD73F6}"/>
                  </a:ext>
                </a:extLst>
              </p:cNvPr>
              <p:cNvGrpSpPr/>
              <p:nvPr/>
            </p:nvGrpSpPr>
            <p:grpSpPr>
              <a:xfrm>
                <a:off x="5993758" y="6748272"/>
                <a:ext cx="3001030" cy="109728"/>
                <a:chOff x="0" y="0"/>
                <a:chExt cx="3001030" cy="109728"/>
              </a:xfrm>
            </p:grpSpPr>
            <p:sp>
              <p:nvSpPr>
                <p:cNvPr id="45" name="矩形 44">
                  <a:extLst>
                    <a:ext uri="{FF2B5EF4-FFF2-40B4-BE49-F238E27FC236}">
                      <a16:creationId xmlns:a16="http://schemas.microsoft.com/office/drawing/2014/main" id="{A3CEC7B7-7E31-5629-1AFE-952822C9D34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62BC6814-713A-4D2F-A209-63CDDBADC5C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A2960F63-2E1E-50EE-4B7B-6E69E4188836}"/>
                  </a:ext>
                </a:extLst>
              </p:cNvPr>
              <p:cNvGrpSpPr/>
              <p:nvPr/>
            </p:nvGrpSpPr>
            <p:grpSpPr>
              <a:xfrm>
                <a:off x="2992728" y="6748272"/>
                <a:ext cx="3001030" cy="109728"/>
                <a:chOff x="0" y="0"/>
                <a:chExt cx="3001030" cy="109728"/>
              </a:xfrm>
            </p:grpSpPr>
            <p:sp>
              <p:nvSpPr>
                <p:cNvPr id="43" name="矩形 42">
                  <a:extLst>
                    <a:ext uri="{FF2B5EF4-FFF2-40B4-BE49-F238E27FC236}">
                      <a16:creationId xmlns:a16="http://schemas.microsoft.com/office/drawing/2014/main" id="{F634EBFE-5642-5DFF-07A0-001E415A306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6D4A3EE7-834C-C444-12C6-DC5DB2867C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76DCD3D9-4D76-3914-D1C2-08D1293D0DBA}"/>
                  </a:ext>
                </a:extLst>
              </p:cNvPr>
              <p:cNvGrpSpPr/>
              <p:nvPr/>
            </p:nvGrpSpPr>
            <p:grpSpPr>
              <a:xfrm>
                <a:off x="8994788" y="6748272"/>
                <a:ext cx="3197212" cy="109728"/>
                <a:chOff x="0" y="0"/>
                <a:chExt cx="3001030" cy="109728"/>
              </a:xfrm>
            </p:grpSpPr>
            <p:sp>
              <p:nvSpPr>
                <p:cNvPr id="41" name="矩形 40">
                  <a:extLst>
                    <a:ext uri="{FF2B5EF4-FFF2-40B4-BE49-F238E27FC236}">
                      <a16:creationId xmlns:a16="http://schemas.microsoft.com/office/drawing/2014/main" id="{AEEBB6AA-56DE-5641-DCE7-2E80A86881C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8A2ECF13-5A27-7A54-4E23-D7B6D0963A0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50AB7804-DCAC-B21E-6632-465CEBE05E5E}"/>
                  </a:ext>
                </a:extLst>
              </p:cNvPr>
              <p:cNvGrpSpPr/>
              <p:nvPr/>
            </p:nvGrpSpPr>
            <p:grpSpPr>
              <a:xfrm rot="16200000">
                <a:off x="-1603530" y="1593681"/>
                <a:ext cx="3197211" cy="229308"/>
                <a:chOff x="0" y="-119578"/>
                <a:chExt cx="3001029" cy="229308"/>
              </a:xfrm>
            </p:grpSpPr>
            <p:sp>
              <p:nvSpPr>
                <p:cNvPr id="39" name="矩形 38">
                  <a:extLst>
                    <a:ext uri="{FF2B5EF4-FFF2-40B4-BE49-F238E27FC236}">
                      <a16:creationId xmlns:a16="http://schemas.microsoft.com/office/drawing/2014/main" id="{8B91728E-B265-06C4-9E74-D48F59379C8D}"/>
                    </a:ext>
                  </a:extLst>
                </p:cNvPr>
                <p:cNvSpPr/>
                <p:nvPr/>
              </p:nvSpPr>
              <p:spPr>
                <a:xfrm flipV="1">
                  <a:off x="0" y="-119578"/>
                  <a:ext cx="1367596" cy="229306"/>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460D8A85-FF9F-92D2-F743-0BA9FE543D04}"/>
                    </a:ext>
                  </a:extLst>
                </p:cNvPr>
                <p:cNvSpPr/>
                <p:nvPr/>
              </p:nvSpPr>
              <p:spPr>
                <a:xfrm flipV="1">
                  <a:off x="1367595" y="-119573"/>
                  <a:ext cx="1633434" cy="229303"/>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F214CE9A-5C19-91BB-9B4F-4D6896E7A9B2}"/>
                  </a:ext>
                </a:extLst>
              </p:cNvPr>
              <p:cNvGrpSpPr/>
              <p:nvPr/>
            </p:nvGrpSpPr>
            <p:grpSpPr>
              <a:xfrm rot="16200000">
                <a:off x="-1729926" y="4908614"/>
                <a:ext cx="3441331" cy="237982"/>
                <a:chOff x="1" y="-119577"/>
                <a:chExt cx="3001029" cy="229307"/>
              </a:xfrm>
            </p:grpSpPr>
            <p:sp>
              <p:nvSpPr>
                <p:cNvPr id="37" name="矩形 36">
                  <a:extLst>
                    <a:ext uri="{FF2B5EF4-FFF2-40B4-BE49-F238E27FC236}">
                      <a16:creationId xmlns:a16="http://schemas.microsoft.com/office/drawing/2014/main" id="{8C44805D-EB09-0386-18BF-623955E6A90D}"/>
                    </a:ext>
                  </a:extLst>
                </p:cNvPr>
                <p:cNvSpPr/>
                <p:nvPr/>
              </p:nvSpPr>
              <p:spPr>
                <a:xfrm flipV="1">
                  <a:off x="1" y="-119577"/>
                  <a:ext cx="1367597" cy="229307"/>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00753C5E-C5E3-EC20-BBC8-9C1B9F20782A}"/>
                    </a:ext>
                  </a:extLst>
                </p:cNvPr>
                <p:cNvSpPr/>
                <p:nvPr/>
              </p:nvSpPr>
              <p:spPr>
                <a:xfrm flipV="1">
                  <a:off x="1367596" y="-119571"/>
                  <a:ext cx="1633434" cy="229301"/>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1" name="组合 30">
                <a:extLst>
                  <a:ext uri="{FF2B5EF4-FFF2-40B4-BE49-F238E27FC236}">
                    <a16:creationId xmlns:a16="http://schemas.microsoft.com/office/drawing/2014/main" id="{E0F06F8A-7A86-E3E3-FAB0-D508E5D67F22}"/>
                  </a:ext>
                </a:extLst>
              </p:cNvPr>
              <p:cNvGrpSpPr/>
              <p:nvPr/>
            </p:nvGrpSpPr>
            <p:grpSpPr>
              <a:xfrm rot="16200000">
                <a:off x="10478743" y="1593681"/>
                <a:ext cx="3197211" cy="229308"/>
                <a:chOff x="0" y="-119578"/>
                <a:chExt cx="3001029" cy="229308"/>
              </a:xfrm>
            </p:grpSpPr>
            <p:sp>
              <p:nvSpPr>
                <p:cNvPr id="35" name="矩形 34">
                  <a:extLst>
                    <a:ext uri="{FF2B5EF4-FFF2-40B4-BE49-F238E27FC236}">
                      <a16:creationId xmlns:a16="http://schemas.microsoft.com/office/drawing/2014/main" id="{5E1F946C-8A67-7852-660D-34E51FAA76E2}"/>
                    </a:ext>
                  </a:extLst>
                </p:cNvPr>
                <p:cNvSpPr/>
                <p:nvPr/>
              </p:nvSpPr>
              <p:spPr>
                <a:xfrm flipV="1">
                  <a:off x="0" y="-119578"/>
                  <a:ext cx="1367596" cy="229306"/>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22F7D47D-0869-C490-D83C-1938D13B9AE2}"/>
                    </a:ext>
                  </a:extLst>
                </p:cNvPr>
                <p:cNvSpPr/>
                <p:nvPr/>
              </p:nvSpPr>
              <p:spPr>
                <a:xfrm flipV="1">
                  <a:off x="1367595" y="-119573"/>
                  <a:ext cx="1633434" cy="229303"/>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2" name="组合 31">
                <a:extLst>
                  <a:ext uri="{FF2B5EF4-FFF2-40B4-BE49-F238E27FC236}">
                    <a16:creationId xmlns:a16="http://schemas.microsoft.com/office/drawing/2014/main" id="{E4C09509-72C2-FCAA-32E9-6BD644049FEC}"/>
                  </a:ext>
                </a:extLst>
              </p:cNvPr>
              <p:cNvGrpSpPr/>
              <p:nvPr/>
            </p:nvGrpSpPr>
            <p:grpSpPr>
              <a:xfrm rot="16200000">
                <a:off x="10352343" y="4908611"/>
                <a:ext cx="3441330" cy="237987"/>
                <a:chOff x="2" y="-119584"/>
                <a:chExt cx="3001028" cy="229313"/>
              </a:xfrm>
            </p:grpSpPr>
            <p:sp>
              <p:nvSpPr>
                <p:cNvPr id="33" name="矩形 32">
                  <a:extLst>
                    <a:ext uri="{FF2B5EF4-FFF2-40B4-BE49-F238E27FC236}">
                      <a16:creationId xmlns:a16="http://schemas.microsoft.com/office/drawing/2014/main" id="{2C86BB84-12C8-AEF2-82E1-CCB35801BD56}"/>
                    </a:ext>
                  </a:extLst>
                </p:cNvPr>
                <p:cNvSpPr/>
                <p:nvPr/>
              </p:nvSpPr>
              <p:spPr>
                <a:xfrm flipV="1">
                  <a:off x="2" y="-119584"/>
                  <a:ext cx="1367597" cy="22931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F2F79698-58D5-A1BB-ADCC-21F98A9CEA1C}"/>
                    </a:ext>
                  </a:extLst>
                </p:cNvPr>
                <p:cNvSpPr/>
                <p:nvPr/>
              </p:nvSpPr>
              <p:spPr>
                <a:xfrm flipV="1">
                  <a:off x="1367596" y="-119571"/>
                  <a:ext cx="1633434" cy="22930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cxnSp>
          <p:nvCxnSpPr>
            <p:cNvPr id="6" name="直线连接符 5">
              <a:extLst>
                <a:ext uri="{FF2B5EF4-FFF2-40B4-BE49-F238E27FC236}">
                  <a16:creationId xmlns:a16="http://schemas.microsoft.com/office/drawing/2014/main" id="{F2EAF5F0-2E0F-6F08-53B8-030190B1787D}"/>
                </a:ext>
              </a:extLst>
            </p:cNvPr>
            <p:cNvCxnSpPr>
              <a:cxnSpLocks/>
            </p:cNvCxnSpPr>
            <p:nvPr/>
          </p:nvCxnSpPr>
          <p:spPr>
            <a:xfrm rot="16200000">
              <a:off x="2076630" y="1508749"/>
              <a:ext cx="0" cy="33322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
        <p:nvSpPr>
          <p:cNvPr id="17" name="圆角矩形 16">
            <a:extLst>
              <a:ext uri="{FF2B5EF4-FFF2-40B4-BE49-F238E27FC236}">
                <a16:creationId xmlns:a16="http://schemas.microsoft.com/office/drawing/2014/main" id="{BC17C1AD-8C34-6DE9-E2CC-24134A7D7812}"/>
              </a:ext>
            </a:extLst>
          </p:cNvPr>
          <p:cNvSpPr/>
          <p:nvPr/>
        </p:nvSpPr>
        <p:spPr>
          <a:xfrm>
            <a:off x="1643196" y="2047412"/>
            <a:ext cx="1262664" cy="276999"/>
          </a:xfrm>
          <a:prstGeom prst="roundRect">
            <a:avLst>
              <a:gd name="adj" fmla="val 2965"/>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
        <p:nvSpPr>
          <p:cNvPr id="18" name="圆角矩形 17">
            <a:extLst>
              <a:ext uri="{FF2B5EF4-FFF2-40B4-BE49-F238E27FC236}">
                <a16:creationId xmlns:a16="http://schemas.microsoft.com/office/drawing/2014/main" id="{BA589A77-8FFF-D004-D657-84FA7104186D}"/>
              </a:ext>
            </a:extLst>
          </p:cNvPr>
          <p:cNvSpPr/>
          <p:nvPr/>
        </p:nvSpPr>
        <p:spPr>
          <a:xfrm>
            <a:off x="1662201" y="4064991"/>
            <a:ext cx="1235960" cy="276999"/>
          </a:xfrm>
          <a:prstGeom prst="roundRect">
            <a:avLst>
              <a:gd name="adj" fmla="val 2965"/>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solidFill>
                <a:srgbClr val="C00000"/>
              </a:solidFill>
            </a:endParaRPr>
          </a:p>
        </p:txBody>
      </p:sp>
    </p:spTree>
    <p:extLst>
      <p:ext uri="{BB962C8B-B14F-4D97-AF65-F5344CB8AC3E}">
        <p14:creationId xmlns:p14="http://schemas.microsoft.com/office/powerpoint/2010/main" val="35106874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44" y="4545535"/>
            <a:ext cx="2050547" cy="404623"/>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238546" y="850657"/>
            <a:ext cx="1570597" cy="1629548"/>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1854747" y="1387457"/>
            <a:ext cx="6050708"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宋体"/>
                <a:cs typeface="+mn-ea"/>
                <a:sym typeface="+mn-lt"/>
              </a:rPr>
              <a:t>PART V</a:t>
            </a:r>
            <a:endParaRPr lang="zh-CN" altLang="en-US" sz="495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3113" y="0"/>
            <a:ext cx="9147113" cy="51435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2892225" y="2220735"/>
            <a:ext cx="3975752" cy="108765"/>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1342110" y="2539456"/>
            <a:ext cx="7075982" cy="854080"/>
          </a:xfrm>
          <a:prstGeom prst="rect">
            <a:avLst/>
          </a:prstGeom>
          <a:noFill/>
        </p:spPr>
        <p:txBody>
          <a:bodyPr wrap="square" lIns="91440" tIns="45720" rIns="91440" bIns="45720" rtlCol="0" anchor="t">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宋体"/>
                <a:cs typeface="+mn-ea"/>
                <a:sym typeface="+mn-lt"/>
              </a:rPr>
              <a:t>Conclusion</a:t>
            </a:r>
            <a:endParaRPr lang="en-US" altLang="zh-CN" sz="4950" dirty="0">
              <a:solidFill>
                <a:srgbClr val="484848"/>
              </a:solidFill>
              <a:latin typeface="+mn-lt"/>
              <a:ea typeface="宋体"/>
              <a:cs typeface="+mn-ea"/>
            </a:endParaRPr>
          </a:p>
        </p:txBody>
      </p:sp>
    </p:spTree>
    <p:extLst>
      <p:ext uri="{BB962C8B-B14F-4D97-AF65-F5344CB8AC3E}">
        <p14:creationId xmlns:p14="http://schemas.microsoft.com/office/powerpoint/2010/main" val="3776376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E43026E4-F35F-6042-B930-DAE1688FE183}"/>
              </a:ext>
            </a:extLst>
          </p:cNvPr>
          <p:cNvGrpSpPr/>
          <p:nvPr/>
        </p:nvGrpSpPr>
        <p:grpSpPr>
          <a:xfrm>
            <a:off x="4849436" y="837691"/>
            <a:ext cx="3901283" cy="763525"/>
            <a:chOff x="463433" y="1237657"/>
            <a:chExt cx="3901283" cy="1733903"/>
          </a:xfrm>
        </p:grpSpPr>
        <p:sp>
          <p:nvSpPr>
            <p:cNvPr id="2" name="矩形 1">
              <a:extLst>
                <a:ext uri="{FF2B5EF4-FFF2-40B4-BE49-F238E27FC236}">
                  <a16:creationId xmlns:a16="http://schemas.microsoft.com/office/drawing/2014/main" id="{91A563F9-89D3-4047-9067-E1360CEC5EE9}"/>
                </a:ext>
              </a:extLst>
            </p:cNvPr>
            <p:cNvSpPr/>
            <p:nvPr/>
          </p:nvSpPr>
          <p:spPr>
            <a:xfrm>
              <a:off x="463433" y="1237657"/>
              <a:ext cx="3901283" cy="1733903"/>
            </a:xfrm>
            <a:prstGeom prst="rect">
              <a:avLst/>
            </a:prstGeom>
            <a:solidFill>
              <a:srgbClr val="344F66"/>
            </a:solidFill>
            <a:ln>
              <a:noFill/>
            </a:ln>
            <a:effectLst>
              <a:softEdge rad="101446"/>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prstClr val="white"/>
                  </a:solidFill>
                  <a:cs typeface="+mn-ea"/>
                  <a:sym typeface="+mn-lt"/>
                </a:rPr>
                <a:t>      Limitations &amp; Reflections</a:t>
              </a:r>
              <a:endParaRPr lang="zh-CN" altLang="en-US" b="1" dirty="0">
                <a:solidFill>
                  <a:prstClr val="white"/>
                </a:solidFill>
                <a:cs typeface="+mn-ea"/>
                <a:sym typeface="+mn-lt"/>
              </a:endParaRPr>
            </a:p>
          </p:txBody>
        </p:sp>
        <p:sp>
          <p:nvSpPr>
            <p:cNvPr id="9" name="下箭头 12">
              <a:extLst>
                <a:ext uri="{FF2B5EF4-FFF2-40B4-BE49-F238E27FC236}">
                  <a16:creationId xmlns:a16="http://schemas.microsoft.com/office/drawing/2014/main" id="{68B6D3F3-5928-42FD-84B0-89B2455A0BFE}"/>
                </a:ext>
              </a:extLst>
            </p:cNvPr>
            <p:cNvSpPr/>
            <p:nvPr/>
          </p:nvSpPr>
          <p:spPr>
            <a:xfrm>
              <a:off x="491407" y="1237657"/>
              <a:ext cx="619251" cy="122818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grpSp>
      <p:grpSp>
        <p:nvGrpSpPr>
          <p:cNvPr id="17" name="组合 16">
            <a:extLst>
              <a:ext uri="{FF2B5EF4-FFF2-40B4-BE49-F238E27FC236}">
                <a16:creationId xmlns:a16="http://schemas.microsoft.com/office/drawing/2014/main" id="{5022E421-D58B-5629-A5AC-4323BDBACC13}"/>
              </a:ext>
            </a:extLst>
          </p:cNvPr>
          <p:cNvGrpSpPr/>
          <p:nvPr/>
        </p:nvGrpSpPr>
        <p:grpSpPr>
          <a:xfrm>
            <a:off x="393281" y="837691"/>
            <a:ext cx="3873309" cy="817829"/>
            <a:chOff x="4762719" y="1363795"/>
            <a:chExt cx="3901283" cy="1734059"/>
          </a:xfrm>
        </p:grpSpPr>
        <p:sp>
          <p:nvSpPr>
            <p:cNvPr id="3" name="矩形 2">
              <a:extLst>
                <a:ext uri="{FF2B5EF4-FFF2-40B4-BE49-F238E27FC236}">
                  <a16:creationId xmlns:a16="http://schemas.microsoft.com/office/drawing/2014/main" id="{BF06668B-C4E8-4CCB-B223-C18E8FED0C63}"/>
                </a:ext>
              </a:extLst>
            </p:cNvPr>
            <p:cNvSpPr/>
            <p:nvPr/>
          </p:nvSpPr>
          <p:spPr>
            <a:xfrm>
              <a:off x="4762719" y="1363795"/>
              <a:ext cx="3901283" cy="1618917"/>
            </a:xfrm>
            <a:prstGeom prst="rect">
              <a:avLst/>
            </a:prstGeom>
            <a:solidFill>
              <a:srgbClr val="CF3B4C"/>
            </a:solidFill>
            <a:ln>
              <a:noFill/>
            </a:ln>
            <a:effectLst>
              <a:softEdge rad="123871"/>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prstClr val="white"/>
                  </a:solidFill>
                  <a:cs typeface="+mn-ea"/>
                  <a:sym typeface="+mn-lt"/>
                </a:rPr>
                <a:t>       Summary of our project</a:t>
              </a:r>
              <a:endParaRPr lang="zh-CN" altLang="en-US" b="1" dirty="0">
                <a:solidFill>
                  <a:prstClr val="white"/>
                </a:solidFill>
                <a:cs typeface="+mn-ea"/>
                <a:sym typeface="+mn-lt"/>
              </a:endParaRPr>
            </a:p>
          </p:txBody>
        </p:sp>
        <p:sp>
          <p:nvSpPr>
            <p:cNvPr id="10" name="下箭头 13">
              <a:extLst>
                <a:ext uri="{FF2B5EF4-FFF2-40B4-BE49-F238E27FC236}">
                  <a16:creationId xmlns:a16="http://schemas.microsoft.com/office/drawing/2014/main" id="{C43B3954-F676-4016-ACC0-A41116F75444}"/>
                </a:ext>
              </a:extLst>
            </p:cNvPr>
            <p:cNvSpPr/>
            <p:nvPr/>
          </p:nvSpPr>
          <p:spPr>
            <a:xfrm rot="10800000">
              <a:off x="7941542" y="1869673"/>
              <a:ext cx="619251" cy="1228181"/>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18" name="文本框 17">
            <a:extLst>
              <a:ext uri="{FF2B5EF4-FFF2-40B4-BE49-F238E27FC236}">
                <a16:creationId xmlns:a16="http://schemas.microsoft.com/office/drawing/2014/main" id="{1FCBBDA8-90E8-D89B-972A-C4B2F05C59D8}"/>
              </a:ext>
            </a:extLst>
          </p:cNvPr>
          <p:cNvSpPr txBox="1"/>
          <p:nvPr/>
        </p:nvSpPr>
        <p:spPr>
          <a:xfrm>
            <a:off x="253786" y="1784711"/>
            <a:ext cx="4040778" cy="2893100"/>
          </a:xfrm>
          <a:prstGeom prst="rect">
            <a:avLst/>
          </a:prstGeom>
          <a:noFill/>
        </p:spPr>
        <p:txBody>
          <a:bodyPr wrap="square" rtlCol="0">
            <a:spAutoFit/>
          </a:bodyPr>
          <a:lstStyle/>
          <a:p>
            <a:pPr marL="285750" indent="-285750">
              <a:buFont typeface="Arial" panose="020B0604020202020204" pitchFamily="34" charset="0"/>
              <a:buChar char="•"/>
            </a:pPr>
            <a:r>
              <a:rPr lang="en-SG" altLang="zh-SG" sz="1400" dirty="0"/>
              <a:t>To sum up, our study utilized both CNN and RNN models to predict fake job postings. </a:t>
            </a:r>
          </a:p>
          <a:p>
            <a:pPr marL="285750" indent="-285750">
              <a:buFont typeface="Arial" panose="020B0604020202020204" pitchFamily="34" charset="0"/>
              <a:buChar char="•"/>
            </a:pPr>
            <a:r>
              <a:rPr lang="en-SG" altLang="zh-SG" sz="1400" dirty="0"/>
              <a:t>Overall, </a:t>
            </a:r>
            <a:r>
              <a:rPr lang="en-SG" altLang="zh-SG" sz="1400" b="1" dirty="0"/>
              <a:t>both models performed well, but it was a little bit difference from we expected</a:t>
            </a:r>
            <a:r>
              <a:rPr lang="en-SG" altLang="zh-SG" sz="1400" dirty="0"/>
              <a:t>. </a:t>
            </a:r>
          </a:p>
          <a:p>
            <a:pPr marL="285750" indent="-285750">
              <a:buFont typeface="Arial" panose="020B0604020202020204" pitchFamily="34" charset="0"/>
              <a:buChar char="•"/>
            </a:pPr>
            <a:r>
              <a:rPr lang="en-SG" altLang="zh-SG" sz="1400" dirty="0"/>
              <a:t>It's possible that the CNN model in this case has learned to identify certain patterns or features in the text data that are indicative of fake job information, while the LSTM model has focused more on the sequence of words in the text. </a:t>
            </a:r>
          </a:p>
          <a:p>
            <a:pPr marL="285750" indent="-285750">
              <a:buFont typeface="Arial" panose="020B0604020202020204" pitchFamily="34" charset="0"/>
              <a:buChar char="•"/>
            </a:pPr>
            <a:r>
              <a:rPr lang="en-SG" altLang="zh-SG" sz="1400" dirty="0"/>
              <a:t>This </a:t>
            </a:r>
            <a:r>
              <a:rPr lang="en-SG" altLang="zh-SG" sz="1400" b="1" dirty="0"/>
              <a:t>highlights the importance of experimenting with different model architectures and hyperparameters </a:t>
            </a:r>
            <a:r>
              <a:rPr lang="en-SG" altLang="zh-SG" sz="1400" dirty="0"/>
              <a:t>for each specific task to find the optimal model.</a:t>
            </a:r>
            <a:endParaRPr lang="en-US" altLang="zh-SG" sz="1100" dirty="0">
              <a:ea typeface="+mn-lt"/>
              <a:cs typeface="+mn-lt"/>
            </a:endParaRPr>
          </a:p>
        </p:txBody>
      </p:sp>
      <p:sp>
        <p:nvSpPr>
          <p:cNvPr id="19" name="TextBox 1">
            <a:extLst>
              <a:ext uri="{FF2B5EF4-FFF2-40B4-BE49-F238E27FC236}">
                <a16:creationId xmlns:a16="http://schemas.microsoft.com/office/drawing/2014/main" id="{2A0B7D17-A131-2C21-AB10-6868A4DFA2B5}"/>
              </a:ext>
            </a:extLst>
          </p:cNvPr>
          <p:cNvSpPr txBox="1"/>
          <p:nvPr/>
        </p:nvSpPr>
        <p:spPr>
          <a:xfrm>
            <a:off x="4618228" y="1569267"/>
            <a:ext cx="429456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ea typeface="+mn-lt"/>
              <a:cs typeface="+mn-lt"/>
            </a:endParaRPr>
          </a:p>
          <a:p>
            <a:pPr marL="285750" indent="-285750">
              <a:buFont typeface="Arial" panose="020B0604020202020204" pitchFamily="34" charset="0"/>
              <a:buChar char="•"/>
            </a:pPr>
            <a:r>
              <a:rPr lang="en-US" sz="1400" dirty="0">
                <a:ea typeface="+mn-lt"/>
                <a:cs typeface="+mn-lt"/>
              </a:rPr>
              <a:t>However, </a:t>
            </a:r>
            <a:r>
              <a:rPr lang="zh-CN" altLang="en-US" sz="1400" dirty="0">
                <a:ea typeface="+mn-lt"/>
                <a:cs typeface="+mn-lt"/>
              </a:rPr>
              <a:t> </a:t>
            </a:r>
            <a:r>
              <a:rPr lang="en-US" altLang="zh-CN" sz="1400" dirty="0">
                <a:ea typeface="+mn-lt"/>
                <a:cs typeface="+mn-lt"/>
              </a:rPr>
              <a:t>there are some limitations in our project.</a:t>
            </a:r>
          </a:p>
          <a:p>
            <a:pPr marL="285750" indent="-285750">
              <a:buFont typeface="Arial" panose="020B0604020202020204" pitchFamily="34" charset="0"/>
              <a:buChar char="•"/>
            </a:pPr>
            <a:r>
              <a:rPr lang="en-US" sz="1400" b="1" dirty="0">
                <a:ea typeface="+mn-lt"/>
                <a:cs typeface="+mn-lt"/>
              </a:rPr>
              <a:t>Not balancing the data: </a:t>
            </a:r>
            <a:r>
              <a:rPr lang="en-US" sz="1400" dirty="0">
                <a:ea typeface="+mn-lt"/>
                <a:cs typeface="+mn-lt"/>
              </a:rPr>
              <a:t>No. </a:t>
            </a:r>
            <a:r>
              <a:rPr lang="en-SG" altLang="zh-SG" sz="1400" dirty="0"/>
              <a:t>of fake job postings is significantly smaller than the number of real job postings, the model may learn to prioritize accuracy on the majority class, resulting in high precision but low recall for the minority class. </a:t>
            </a:r>
            <a:endParaRPr lang="en-US" sz="1400" dirty="0">
              <a:ea typeface="+mn-lt"/>
              <a:cs typeface="+mn-lt"/>
            </a:endParaRPr>
          </a:p>
          <a:p>
            <a:pPr marL="285750" indent="-285750">
              <a:buFont typeface="Arial" panose="020B0604020202020204" pitchFamily="34" charset="0"/>
              <a:buChar char="•"/>
            </a:pPr>
            <a:r>
              <a:rPr lang="en-US" sz="1400" b="1" dirty="0">
                <a:ea typeface="+mn-lt"/>
                <a:cs typeface="+mn-lt"/>
              </a:rPr>
              <a:t>Overfitting during the training process</a:t>
            </a:r>
            <a:r>
              <a:rPr lang="en-US" sz="1400" dirty="0">
                <a:ea typeface="+mn-lt"/>
                <a:cs typeface="+mn-lt"/>
              </a:rPr>
              <a:t>, </a:t>
            </a:r>
            <a:r>
              <a:rPr lang="en-SG" altLang="zh-SG" sz="1400" dirty="0"/>
              <a:t>this problem contributed to lower accuracy in test set than training set.</a:t>
            </a:r>
          </a:p>
          <a:p>
            <a:pPr marL="285750" indent="-285750">
              <a:buFont typeface="Arial" panose="020B0604020202020204" pitchFamily="34" charset="0"/>
              <a:buChar char="•"/>
            </a:pPr>
            <a:r>
              <a:rPr lang="en-SG" altLang="zh-SG" sz="1400" b="1" dirty="0"/>
              <a:t>Limited evaluation metrics: </a:t>
            </a:r>
            <a:r>
              <a:rPr lang="en-SG" altLang="zh-SG" sz="1400" dirty="0"/>
              <a:t>While the project reports several evaluation metrics, such as precision, recall, F1 score, and test accuracy, there are other metrics that could be used to evaluate the models' performance.</a:t>
            </a:r>
            <a:endParaRPr lang="en-US" sz="1400" dirty="0">
              <a:ea typeface="+mn-lt"/>
              <a:cs typeface="+mn-lt"/>
            </a:endParaRPr>
          </a:p>
          <a:p>
            <a:endParaRPr lang="en-US" sz="1400" dirty="0">
              <a:ea typeface="+mn-lt"/>
              <a:cs typeface="+mn-lt"/>
            </a:endParaRPr>
          </a:p>
          <a:p>
            <a:endParaRPr lang="en-US" sz="1400" dirty="0">
              <a:cs typeface="Calibri"/>
            </a:endParaRPr>
          </a:p>
        </p:txBody>
      </p:sp>
      <p:sp>
        <p:nvSpPr>
          <p:cNvPr id="20" name="TextBox 42">
            <a:extLst>
              <a:ext uri="{FF2B5EF4-FFF2-40B4-BE49-F238E27FC236}">
                <a16:creationId xmlns:a16="http://schemas.microsoft.com/office/drawing/2014/main" id="{026A4D7F-75F0-1114-B497-37CE142ECC60}"/>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宋体"/>
                <a:cs typeface="+mn-ea"/>
                <a:sym typeface="+mn-lt"/>
              </a:rPr>
              <a:t>PART V.</a:t>
            </a:r>
            <a:r>
              <a:rPr lang="zh-CN" altLang="en-US" sz="2100" dirty="0">
                <a:solidFill>
                  <a:schemeClr val="bg1">
                    <a:lumMod val="50000"/>
                  </a:schemeClr>
                </a:solidFill>
                <a:latin typeface="+mn-lt"/>
                <a:ea typeface="宋体"/>
                <a:cs typeface="+mn-ea"/>
                <a:sym typeface="+mn-lt"/>
              </a:rPr>
              <a:t> </a:t>
            </a:r>
            <a:r>
              <a:rPr lang="en-US" altLang="zh-SG" sz="2100" dirty="0">
                <a:solidFill>
                  <a:schemeClr val="bg1">
                    <a:lumMod val="50000"/>
                  </a:schemeClr>
                </a:solidFill>
                <a:latin typeface="+mn-lt"/>
                <a:ea typeface="宋体"/>
                <a:cs typeface="+mn-ea"/>
                <a:sym typeface="+mn-lt"/>
              </a:rPr>
              <a:t>Conclusion</a:t>
            </a:r>
            <a:endParaRPr lang="zh-CN" altLang="en-US" sz="2100" dirty="0">
              <a:solidFill>
                <a:schemeClr val="bg1">
                  <a:lumMod val="50000"/>
                </a:schemeClr>
              </a:solidFill>
              <a:latin typeface="+mn-lt"/>
              <a:ea typeface="宋体"/>
              <a:cs typeface="+mn-ea"/>
              <a:sym typeface="+mn-lt"/>
            </a:endParaRPr>
          </a:p>
        </p:txBody>
      </p:sp>
      <p:grpSp>
        <p:nvGrpSpPr>
          <p:cNvPr id="21" name="组合 20">
            <a:extLst>
              <a:ext uri="{FF2B5EF4-FFF2-40B4-BE49-F238E27FC236}">
                <a16:creationId xmlns:a16="http://schemas.microsoft.com/office/drawing/2014/main" id="{50BEE403-D0D8-C7C2-D0D3-B16833E9300A}"/>
              </a:ext>
            </a:extLst>
          </p:cNvPr>
          <p:cNvGrpSpPr/>
          <p:nvPr/>
        </p:nvGrpSpPr>
        <p:grpSpPr>
          <a:xfrm>
            <a:off x="4448650" y="1855676"/>
            <a:ext cx="217178" cy="2704008"/>
            <a:chOff x="5822251" y="1700202"/>
            <a:chExt cx="217178" cy="2704008"/>
          </a:xfrm>
        </p:grpSpPr>
        <p:cxnSp>
          <p:nvCxnSpPr>
            <p:cNvPr id="22" name="直线连接符 21">
              <a:extLst>
                <a:ext uri="{FF2B5EF4-FFF2-40B4-BE49-F238E27FC236}">
                  <a16:creationId xmlns:a16="http://schemas.microsoft.com/office/drawing/2014/main" id="{8144F605-0045-EFB0-E3D2-02C2D0541655}"/>
                </a:ext>
              </a:extLst>
            </p:cNvPr>
            <p:cNvCxnSpPr>
              <a:cxnSpLocks/>
            </p:cNvCxnSpPr>
            <p:nvPr/>
          </p:nvCxnSpPr>
          <p:spPr>
            <a:xfrm>
              <a:off x="5919390" y="1700202"/>
              <a:ext cx="0" cy="270400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B0B0CCF4-6C46-0D84-9523-E9A906010294}"/>
                </a:ext>
              </a:extLst>
            </p:cNvPr>
            <p:cNvSpPr/>
            <p:nvPr/>
          </p:nvSpPr>
          <p:spPr>
            <a:xfrm>
              <a:off x="5836172" y="1903049"/>
              <a:ext cx="203257" cy="193108"/>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4" name="椭圆 23">
              <a:extLst>
                <a:ext uri="{FF2B5EF4-FFF2-40B4-BE49-F238E27FC236}">
                  <a16:creationId xmlns:a16="http://schemas.microsoft.com/office/drawing/2014/main" id="{14655551-6D8E-2ACA-51DC-EBDE0BFBDFF9}"/>
                </a:ext>
              </a:extLst>
            </p:cNvPr>
            <p:cNvSpPr/>
            <p:nvPr/>
          </p:nvSpPr>
          <p:spPr>
            <a:xfrm>
              <a:off x="5822251" y="2950793"/>
              <a:ext cx="203257" cy="193108"/>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5" name="椭圆 24">
              <a:extLst>
                <a:ext uri="{FF2B5EF4-FFF2-40B4-BE49-F238E27FC236}">
                  <a16:creationId xmlns:a16="http://schemas.microsoft.com/office/drawing/2014/main" id="{0351A040-7E0A-041A-094B-9DB2DE8DDF74}"/>
                </a:ext>
              </a:extLst>
            </p:cNvPr>
            <p:cNvSpPr/>
            <p:nvPr/>
          </p:nvSpPr>
          <p:spPr>
            <a:xfrm>
              <a:off x="5822252" y="3946095"/>
              <a:ext cx="203257" cy="196076"/>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Tree>
    <p:extLst>
      <p:ext uri="{BB962C8B-B14F-4D97-AF65-F5344CB8AC3E}">
        <p14:creationId xmlns:p14="http://schemas.microsoft.com/office/powerpoint/2010/main" val="3361585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7" name="图片 6">
            <a:extLst>
              <a:ext uri="{FF2B5EF4-FFF2-40B4-BE49-F238E27FC236}">
                <a16:creationId xmlns:a16="http://schemas.microsoft.com/office/drawing/2014/main"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4019550" y="402431"/>
            <a:ext cx="1104900" cy="1259495"/>
          </a:xfrm>
          <a:prstGeom prst="rect">
            <a:avLst/>
          </a:prstGeom>
        </p:spPr>
      </p:pic>
      <p:sp>
        <p:nvSpPr>
          <p:cNvPr id="17" name="文本框 16">
            <a:extLst>
              <a:ext uri="{FF2B5EF4-FFF2-40B4-BE49-F238E27FC236}">
                <a16:creationId xmlns:a16="http://schemas.microsoft.com/office/drawing/2014/main" id="{FAE64323-C918-4DDA-8DE5-3A39BDC59763}"/>
              </a:ext>
            </a:extLst>
          </p:cNvPr>
          <p:cNvSpPr txBox="1"/>
          <p:nvPr/>
        </p:nvSpPr>
        <p:spPr>
          <a:xfrm>
            <a:off x="1517900" y="1883389"/>
            <a:ext cx="6419194" cy="854080"/>
          </a:xfrm>
          <a:prstGeom prst="rect">
            <a:avLst/>
          </a:prstGeom>
          <a:noFill/>
        </p:spPr>
        <p:txBody>
          <a:bodyPr wrap="square" rtlCol="0">
            <a:spAutoFit/>
          </a:bodyPr>
          <a:lstStyle/>
          <a:p>
            <a:r>
              <a:rPr lang="en-US" altLang="zh-CN" sz="4950" b="1" dirty="0">
                <a:solidFill>
                  <a:srgbClr val="484848"/>
                </a:solidFill>
                <a:cs typeface="+mn-ea"/>
                <a:sym typeface="+mn-lt"/>
              </a:rPr>
              <a:t>Thank you for listening</a:t>
            </a:r>
            <a:endParaRPr lang="zh-CN" altLang="en-US" sz="4950" b="1" dirty="0">
              <a:solidFill>
                <a:srgbClr val="484848"/>
              </a:solidFill>
              <a:cs typeface="+mn-ea"/>
              <a:sym typeface="+mn-lt"/>
            </a:endParaRPr>
          </a:p>
        </p:txBody>
      </p:sp>
      <p:grpSp>
        <p:nvGrpSpPr>
          <p:cNvPr id="2" name="组合 1">
            <a:extLst>
              <a:ext uri="{FF2B5EF4-FFF2-40B4-BE49-F238E27FC236}">
                <a16:creationId xmlns:a16="http://schemas.microsoft.com/office/drawing/2014/main" id="{FE2DE64C-4B43-49F1-9FF0-6AF4CB3B4DDA}"/>
              </a:ext>
            </a:extLst>
          </p:cNvPr>
          <p:cNvGrpSpPr/>
          <p:nvPr/>
        </p:nvGrpSpPr>
        <p:grpSpPr>
          <a:xfrm>
            <a:off x="-1" y="2845672"/>
            <a:ext cx="9146983" cy="53798"/>
            <a:chOff x="-1" y="3794229"/>
            <a:chExt cx="12195977" cy="71730"/>
          </a:xfrm>
        </p:grpSpPr>
        <p:sp>
          <p:nvSpPr>
            <p:cNvPr id="9" name="矩形 8">
              <a:extLst>
                <a:ext uri="{FF2B5EF4-FFF2-40B4-BE49-F238E27FC236}">
                  <a16:creationId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0" name="矩形 9">
              <a:extLst>
                <a:ext uri="{FF2B5EF4-FFF2-40B4-BE49-F238E27FC236}">
                  <a16:creationId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6" name="矩形 25">
              <a:extLst>
                <a:ext uri="{FF2B5EF4-FFF2-40B4-BE49-F238E27FC236}">
                  <a16:creationId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7" name="矩形 26">
              <a:extLst>
                <a:ext uri="{FF2B5EF4-FFF2-40B4-BE49-F238E27FC236}">
                  <a16:creationId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8" name="矩形 27">
              <a:extLst>
                <a:ext uri="{FF2B5EF4-FFF2-40B4-BE49-F238E27FC236}">
                  <a16:creationId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9" name="矩形 28">
              <a:extLst>
                <a:ext uri="{FF2B5EF4-FFF2-40B4-BE49-F238E27FC236}">
                  <a16:creationId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0" name="矩形 29">
              <a:extLst>
                <a:ext uri="{FF2B5EF4-FFF2-40B4-BE49-F238E27FC236}">
                  <a16:creationId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1" name="矩形 30">
              <a:extLst>
                <a:ext uri="{FF2B5EF4-FFF2-40B4-BE49-F238E27FC236}">
                  <a16:creationId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Tree>
    <p:extLst>
      <p:ext uri="{BB962C8B-B14F-4D97-AF65-F5344CB8AC3E}">
        <p14:creationId xmlns:p14="http://schemas.microsoft.com/office/powerpoint/2010/main" val="310087184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44" y="4545535"/>
            <a:ext cx="2050547" cy="404623"/>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238546" y="850657"/>
            <a:ext cx="1570597" cy="1629548"/>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1854747" y="1387457"/>
            <a:ext cx="6050708" cy="85408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mn-ea"/>
                <a:cs typeface="+mn-ea"/>
                <a:sym typeface="+mn-lt"/>
              </a:rPr>
              <a:t>PART I</a:t>
            </a:r>
            <a:endParaRPr lang="zh-CN" altLang="en-US" sz="495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3113" y="0"/>
            <a:ext cx="9147113" cy="51435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2892225" y="2220735"/>
            <a:ext cx="3975752" cy="108765"/>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1930509" y="2539456"/>
            <a:ext cx="6050708" cy="85408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mn-ea"/>
                <a:cs typeface="+mn-ea"/>
                <a:sym typeface="+mn-lt"/>
              </a:rPr>
              <a:t>INTRODUCTION</a:t>
            </a:r>
            <a:endParaRPr lang="zh-CN" altLang="en-US" sz="4950" dirty="0">
              <a:solidFill>
                <a:srgbClr val="484848"/>
              </a:solidFill>
              <a:latin typeface="+mn-lt"/>
              <a:ea typeface="+mn-ea"/>
              <a:cs typeface="+mn-ea"/>
              <a:sym typeface="+mn-lt"/>
            </a:endParaRPr>
          </a:p>
        </p:txBody>
      </p:sp>
    </p:spTree>
    <p:extLst>
      <p:ext uri="{BB962C8B-B14F-4D97-AF65-F5344CB8AC3E}">
        <p14:creationId xmlns:p14="http://schemas.microsoft.com/office/powerpoint/2010/main" val="4092761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9D3F49B-5511-41FB-887E-6D609D5A097D}"/>
              </a:ext>
            </a:extLst>
          </p:cNvPr>
          <p:cNvGrpSpPr/>
          <p:nvPr/>
        </p:nvGrpSpPr>
        <p:grpSpPr>
          <a:xfrm>
            <a:off x="707572" y="3697668"/>
            <a:ext cx="7732241" cy="1023257"/>
            <a:chOff x="943429" y="4849537"/>
            <a:chExt cx="10309654" cy="1364343"/>
          </a:xfrm>
        </p:grpSpPr>
        <p:sp>
          <p:nvSpPr>
            <p:cNvPr id="3" name="圆角矩形 6">
              <a:extLst>
                <a:ext uri="{FF2B5EF4-FFF2-40B4-BE49-F238E27FC236}">
                  <a16:creationId xmlns:a16="http://schemas.microsoft.com/office/drawing/2014/main" id="{4BF3E370-0A87-4559-8A6D-F12B8B6C7C3D}"/>
                </a:ext>
              </a:extLst>
            </p:cNvPr>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sp>
          <p:nvSpPr>
            <p:cNvPr id="4" name="五边形 7">
              <a:extLst>
                <a:ext uri="{FF2B5EF4-FFF2-40B4-BE49-F238E27FC236}">
                  <a16:creationId xmlns:a16="http://schemas.microsoft.com/office/drawing/2014/main" id="{1D324D86-662F-4EF4-A577-137E8A72AADE}"/>
                </a:ext>
              </a:extLst>
            </p:cNvPr>
            <p:cNvSpPr/>
            <p:nvPr/>
          </p:nvSpPr>
          <p:spPr>
            <a:xfrm>
              <a:off x="9830683" y="5158690"/>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3300" b="1" dirty="0">
                  <a:solidFill>
                    <a:schemeClr val="bg1"/>
                  </a:solidFill>
                  <a:cs typeface="+mn-ea"/>
                  <a:sym typeface="+mn-lt"/>
                </a:rPr>
                <a:t>03</a:t>
              </a:r>
              <a:endParaRPr lang="zh-CN" altLang="en-US" sz="3300" b="1" dirty="0">
                <a:solidFill>
                  <a:schemeClr val="bg1"/>
                </a:solidFill>
                <a:cs typeface="+mn-ea"/>
                <a:sym typeface="+mn-lt"/>
              </a:endParaRPr>
            </a:p>
          </p:txBody>
        </p:sp>
        <p:sp>
          <p:nvSpPr>
            <p:cNvPr id="5" name="TextBox 33">
              <a:extLst>
                <a:ext uri="{FF2B5EF4-FFF2-40B4-BE49-F238E27FC236}">
                  <a16:creationId xmlns:a16="http://schemas.microsoft.com/office/drawing/2014/main" id="{C4E3A307-2DE3-4EF4-A67B-12879BCA7284}"/>
                </a:ext>
              </a:extLst>
            </p:cNvPr>
            <p:cNvSpPr txBox="1"/>
            <p:nvPr/>
          </p:nvSpPr>
          <p:spPr>
            <a:xfrm>
              <a:off x="2482261" y="4983201"/>
              <a:ext cx="6921141" cy="1065250"/>
            </a:xfrm>
            <a:prstGeom prst="rect">
              <a:avLst/>
            </a:prstGeom>
            <a:noFill/>
          </p:spPr>
          <p:txBody>
            <a:bodyPr wrap="square" lIns="0" tIns="0" rIns="0" bIns="0" rtlCol="0" anchor="t">
              <a:spAutoFit/>
            </a:bodyPr>
            <a:lstStyle/>
            <a:p>
              <a:pPr>
                <a:lnSpc>
                  <a:spcPct val="110000"/>
                </a:lnSpc>
                <a:spcBef>
                  <a:spcPts val="900"/>
                </a:spcBef>
              </a:pPr>
              <a:r>
                <a:rPr lang="en-US" altLang="zh-SG" sz="1600" dirty="0">
                  <a:ea typeface="等线"/>
                </a:rPr>
                <a:t>The project involves collecting and preprocessing data, selecting appropriate features, training, tuning machine learning models, and evaluating their performance.</a:t>
              </a:r>
            </a:p>
          </p:txBody>
        </p:sp>
        <p:sp>
          <p:nvSpPr>
            <p:cNvPr id="6" name="椭圆 5">
              <a:extLst>
                <a:ext uri="{FF2B5EF4-FFF2-40B4-BE49-F238E27FC236}">
                  <a16:creationId xmlns:a16="http://schemas.microsoft.com/office/drawing/2014/main" id="{78F4EBD1-C4FD-4BAC-9EF3-D939B7178055}"/>
                </a:ext>
              </a:extLst>
            </p:cNvPr>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grpSp>
          <p:nvGrpSpPr>
            <p:cNvPr id="7" name="组合 6">
              <a:extLst>
                <a:ext uri="{FF2B5EF4-FFF2-40B4-BE49-F238E27FC236}">
                  <a16:creationId xmlns:a16="http://schemas.microsoft.com/office/drawing/2014/main" id="{538D5EE3-7AC7-41A8-9A4B-405E8FF1A705}"/>
                </a:ext>
              </a:extLst>
            </p:cNvPr>
            <p:cNvGrpSpPr/>
            <p:nvPr/>
          </p:nvGrpSpPr>
          <p:grpSpPr>
            <a:xfrm>
              <a:off x="1679904" y="5268632"/>
              <a:ext cx="486104" cy="526152"/>
              <a:chOff x="3714875" y="1883685"/>
              <a:chExt cx="486104" cy="526152"/>
            </a:xfrm>
          </p:grpSpPr>
          <p:sp>
            <p:nvSpPr>
              <p:cNvPr id="8" name="Oval 92">
                <a:extLst>
                  <a:ext uri="{FF2B5EF4-FFF2-40B4-BE49-F238E27FC236}">
                    <a16:creationId xmlns:a16="http://schemas.microsoft.com/office/drawing/2014/main" id="{62DF36EE-1043-49CE-A2C8-C2A1D372D3D7}"/>
                  </a:ext>
                </a:extLst>
              </p:cNvPr>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9" name="Freeform 93">
                <a:extLst>
                  <a:ext uri="{FF2B5EF4-FFF2-40B4-BE49-F238E27FC236}">
                    <a16:creationId xmlns:a16="http://schemas.microsoft.com/office/drawing/2014/main" id="{23FF3EEC-BDF6-47A1-A0C0-C758E289DE0E}"/>
                  </a:ext>
                </a:extLst>
              </p:cNvPr>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10" name="Freeform 94">
                <a:extLst>
                  <a:ext uri="{FF2B5EF4-FFF2-40B4-BE49-F238E27FC236}">
                    <a16:creationId xmlns:a16="http://schemas.microsoft.com/office/drawing/2014/main" id="{A7B38728-C2D7-4602-A565-DCC4C6845E52}"/>
                  </a:ext>
                </a:extLst>
              </p:cNvPr>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11" name="Freeform 95">
                <a:extLst>
                  <a:ext uri="{FF2B5EF4-FFF2-40B4-BE49-F238E27FC236}">
                    <a16:creationId xmlns:a16="http://schemas.microsoft.com/office/drawing/2014/main" id="{9A306980-81E4-4E2C-901F-8C7C4DC016F7}"/>
                  </a:ext>
                </a:extLst>
              </p:cNvPr>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12" name="Freeform 96">
                <a:extLst>
                  <a:ext uri="{FF2B5EF4-FFF2-40B4-BE49-F238E27FC236}">
                    <a16:creationId xmlns:a16="http://schemas.microsoft.com/office/drawing/2014/main" id="{543180B0-8E15-49D0-BDDB-AF73D0905DA8}"/>
                  </a:ext>
                </a:extLst>
              </p:cNvPr>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13" name="Freeform 97">
                <a:extLst>
                  <a:ext uri="{FF2B5EF4-FFF2-40B4-BE49-F238E27FC236}">
                    <a16:creationId xmlns:a16="http://schemas.microsoft.com/office/drawing/2014/main" id="{47221402-BDD7-4635-863A-8100F1249A52}"/>
                  </a:ext>
                </a:extLst>
              </p:cNvPr>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14" name="Freeform 98">
                <a:extLst>
                  <a:ext uri="{FF2B5EF4-FFF2-40B4-BE49-F238E27FC236}">
                    <a16:creationId xmlns:a16="http://schemas.microsoft.com/office/drawing/2014/main" id="{527DB898-49D8-410D-8FCA-05F45B07FC9E}"/>
                  </a:ext>
                </a:extLst>
              </p:cNvPr>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grpSp>
      </p:grpSp>
      <p:grpSp>
        <p:nvGrpSpPr>
          <p:cNvPr id="15" name="组合 14">
            <a:extLst>
              <a:ext uri="{FF2B5EF4-FFF2-40B4-BE49-F238E27FC236}">
                <a16:creationId xmlns:a16="http://schemas.microsoft.com/office/drawing/2014/main" id="{A0759A7B-E1ED-4F42-B313-10EBEC3D6C1B}"/>
              </a:ext>
            </a:extLst>
          </p:cNvPr>
          <p:cNvGrpSpPr/>
          <p:nvPr/>
        </p:nvGrpSpPr>
        <p:grpSpPr>
          <a:xfrm>
            <a:off x="707572" y="2532895"/>
            <a:ext cx="7732241" cy="1023257"/>
            <a:chOff x="943429" y="3296507"/>
            <a:chExt cx="10309654" cy="1364343"/>
          </a:xfrm>
        </p:grpSpPr>
        <p:sp>
          <p:nvSpPr>
            <p:cNvPr id="16" name="圆角矩形 19">
              <a:extLst>
                <a:ext uri="{FF2B5EF4-FFF2-40B4-BE49-F238E27FC236}">
                  <a16:creationId xmlns:a16="http://schemas.microsoft.com/office/drawing/2014/main" id="{6B7C7E1C-3C9A-4040-A13E-33006A6EE8E4}"/>
                </a:ext>
              </a:extLst>
            </p:cNvPr>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sp>
          <p:nvSpPr>
            <p:cNvPr id="17" name="五边形 20">
              <a:extLst>
                <a:ext uri="{FF2B5EF4-FFF2-40B4-BE49-F238E27FC236}">
                  <a16:creationId xmlns:a16="http://schemas.microsoft.com/office/drawing/2014/main" id="{F0224620-C97D-4009-8BDD-897CADEE471F}"/>
                </a:ext>
              </a:extLst>
            </p:cNvPr>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3300" b="1" dirty="0">
                  <a:solidFill>
                    <a:schemeClr val="bg1"/>
                  </a:solidFill>
                  <a:cs typeface="+mn-ea"/>
                  <a:sym typeface="+mn-lt"/>
                </a:rPr>
                <a:t>02</a:t>
              </a:r>
              <a:endParaRPr lang="zh-CN" altLang="en-US" sz="3300" b="1" dirty="0">
                <a:solidFill>
                  <a:schemeClr val="bg1"/>
                </a:solidFill>
                <a:cs typeface="+mn-ea"/>
                <a:sym typeface="+mn-lt"/>
              </a:endParaRPr>
            </a:p>
          </p:txBody>
        </p:sp>
        <p:sp>
          <p:nvSpPr>
            <p:cNvPr id="18" name="TextBox 33">
              <a:extLst>
                <a:ext uri="{FF2B5EF4-FFF2-40B4-BE49-F238E27FC236}">
                  <a16:creationId xmlns:a16="http://schemas.microsoft.com/office/drawing/2014/main" id="{6624E149-C149-4CBD-9870-62BE77751B77}"/>
                </a:ext>
              </a:extLst>
            </p:cNvPr>
            <p:cNvSpPr txBox="1"/>
            <p:nvPr/>
          </p:nvSpPr>
          <p:spPr>
            <a:xfrm>
              <a:off x="2520965" y="3484572"/>
              <a:ext cx="7479489" cy="1065249"/>
            </a:xfrm>
            <a:prstGeom prst="rect">
              <a:avLst/>
            </a:prstGeom>
            <a:noFill/>
          </p:spPr>
          <p:txBody>
            <a:bodyPr wrap="square" lIns="0" tIns="0" rIns="0" bIns="0" rtlCol="0">
              <a:spAutoFit/>
            </a:bodyPr>
            <a:lstStyle/>
            <a:p>
              <a:pPr>
                <a:lnSpc>
                  <a:spcPct val="110000"/>
                </a:lnSpc>
                <a:spcBef>
                  <a:spcPts val="900"/>
                </a:spcBef>
              </a:pPr>
              <a:r>
                <a:rPr lang="en-US" altLang="zh-SG" sz="1600" dirty="0"/>
                <a:t>Project is targeted to explore text classification. The motivation comes from the problem of job scams and fraudulent job postings. By building a model, we can accurately detect fake job postings.</a:t>
              </a:r>
            </a:p>
          </p:txBody>
        </p:sp>
        <p:sp>
          <p:nvSpPr>
            <p:cNvPr id="19" name="椭圆 18">
              <a:extLst>
                <a:ext uri="{FF2B5EF4-FFF2-40B4-BE49-F238E27FC236}">
                  <a16:creationId xmlns:a16="http://schemas.microsoft.com/office/drawing/2014/main" id="{A6255A4D-56B7-44C3-A222-C3CDF0C3B4CC}"/>
                </a:ext>
              </a:extLst>
            </p:cNvPr>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grpSp>
          <p:nvGrpSpPr>
            <p:cNvPr id="20" name="组合 19">
              <a:extLst>
                <a:ext uri="{FF2B5EF4-FFF2-40B4-BE49-F238E27FC236}">
                  <a16:creationId xmlns:a16="http://schemas.microsoft.com/office/drawing/2014/main" id="{C121C736-4795-42FC-B6FF-F02B4831618E}"/>
                </a:ext>
              </a:extLst>
            </p:cNvPr>
            <p:cNvGrpSpPr/>
            <p:nvPr/>
          </p:nvGrpSpPr>
          <p:grpSpPr>
            <a:xfrm>
              <a:off x="1684443" y="3731869"/>
              <a:ext cx="516444" cy="493618"/>
              <a:chOff x="9682163" y="5963443"/>
              <a:chExt cx="574675" cy="549275"/>
            </a:xfrm>
            <a:solidFill>
              <a:schemeClr val="bg1"/>
            </a:solidFill>
          </p:grpSpPr>
          <p:sp>
            <p:nvSpPr>
              <p:cNvPr id="21" name="Freeform 864">
                <a:extLst>
                  <a:ext uri="{FF2B5EF4-FFF2-40B4-BE49-F238E27FC236}">
                    <a16:creationId xmlns:a16="http://schemas.microsoft.com/office/drawing/2014/main" id="{CDB37BB8-9479-4F41-AF16-524FAAB1ECF0}"/>
                  </a:ext>
                </a:extLst>
              </p:cNvPr>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22" name="Freeform 865">
                <a:extLst>
                  <a:ext uri="{FF2B5EF4-FFF2-40B4-BE49-F238E27FC236}">
                    <a16:creationId xmlns:a16="http://schemas.microsoft.com/office/drawing/2014/main" id="{79A0B2A0-9AF8-42E8-9F92-90D9DD80540D}"/>
                  </a:ext>
                </a:extLst>
              </p:cNvPr>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23" name="Freeform 866">
                <a:extLst>
                  <a:ext uri="{FF2B5EF4-FFF2-40B4-BE49-F238E27FC236}">
                    <a16:creationId xmlns:a16="http://schemas.microsoft.com/office/drawing/2014/main" id="{F803D1CC-68E8-48C7-BE23-3394710DE775}"/>
                  </a:ext>
                </a:extLst>
              </p:cNvPr>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24" name="Freeform 867">
                <a:extLst>
                  <a:ext uri="{FF2B5EF4-FFF2-40B4-BE49-F238E27FC236}">
                    <a16:creationId xmlns:a16="http://schemas.microsoft.com/office/drawing/2014/main" id="{50D58834-CAE6-4EF4-86BB-4CF61004CF49}"/>
                  </a:ext>
                </a:extLst>
              </p:cNvPr>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25" name="Freeform 868">
                <a:extLst>
                  <a:ext uri="{FF2B5EF4-FFF2-40B4-BE49-F238E27FC236}">
                    <a16:creationId xmlns:a16="http://schemas.microsoft.com/office/drawing/2014/main" id="{1BE1454F-FA76-4DDF-8983-C97732BE691B}"/>
                  </a:ext>
                </a:extLst>
              </p:cNvPr>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26" name="Freeform 869">
                <a:extLst>
                  <a:ext uri="{FF2B5EF4-FFF2-40B4-BE49-F238E27FC236}">
                    <a16:creationId xmlns:a16="http://schemas.microsoft.com/office/drawing/2014/main" id="{6E2E9C7A-65A5-4E53-86E7-211D1164BD02}"/>
                  </a:ext>
                </a:extLst>
              </p:cNvPr>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grpSp>
      </p:grpSp>
      <p:sp>
        <p:nvSpPr>
          <p:cNvPr id="27" name="TextBox 33">
            <a:extLst>
              <a:ext uri="{FF2B5EF4-FFF2-40B4-BE49-F238E27FC236}">
                <a16:creationId xmlns:a16="http://schemas.microsoft.com/office/drawing/2014/main" id="{E639DED6-4D4A-4AB9-8B93-2972A43A4E64}"/>
              </a:ext>
            </a:extLst>
          </p:cNvPr>
          <p:cNvSpPr txBox="1"/>
          <p:nvPr/>
        </p:nvSpPr>
        <p:spPr>
          <a:xfrm>
            <a:off x="3447071" y="811110"/>
            <a:ext cx="2249859" cy="415498"/>
          </a:xfrm>
          <a:prstGeom prst="rect">
            <a:avLst/>
          </a:prstGeom>
          <a:noFill/>
        </p:spPr>
        <p:txBody>
          <a:bodyPr wrap="square" lIns="0" tIns="0" rIns="0" bIns="0" rtlCol="0" anchor="ctr">
            <a:spAutoFit/>
          </a:bodyPr>
          <a:lstStyle/>
          <a:p>
            <a:pPr algn="ctr"/>
            <a:r>
              <a:rPr lang="en-US" altLang="zh-CN" sz="2700" b="1" dirty="0">
                <a:solidFill>
                  <a:srgbClr val="344F66"/>
                </a:solidFill>
                <a:cs typeface="+mn-ea"/>
                <a:sym typeface="+mn-lt"/>
              </a:rPr>
              <a:t>Background</a:t>
            </a:r>
          </a:p>
        </p:txBody>
      </p:sp>
      <p:grpSp>
        <p:nvGrpSpPr>
          <p:cNvPr id="28" name="组合 27">
            <a:extLst>
              <a:ext uri="{FF2B5EF4-FFF2-40B4-BE49-F238E27FC236}">
                <a16:creationId xmlns:a16="http://schemas.microsoft.com/office/drawing/2014/main" id="{AA5E865C-ECAB-4424-83D4-48E669753481}"/>
              </a:ext>
            </a:extLst>
          </p:cNvPr>
          <p:cNvGrpSpPr/>
          <p:nvPr/>
        </p:nvGrpSpPr>
        <p:grpSpPr>
          <a:xfrm>
            <a:off x="707572" y="1368124"/>
            <a:ext cx="7732241" cy="1023257"/>
            <a:chOff x="943429" y="1743479"/>
            <a:chExt cx="10309654" cy="1364343"/>
          </a:xfrm>
        </p:grpSpPr>
        <p:sp>
          <p:nvSpPr>
            <p:cNvPr id="29" name="圆角矩形 32">
              <a:extLst>
                <a:ext uri="{FF2B5EF4-FFF2-40B4-BE49-F238E27FC236}">
                  <a16:creationId xmlns:a16="http://schemas.microsoft.com/office/drawing/2014/main" id="{03F7093B-94F2-4418-9750-1958BF616A42}"/>
                </a:ext>
              </a:extLst>
            </p:cNvPr>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sp>
          <p:nvSpPr>
            <p:cNvPr id="30" name="五边形 33">
              <a:extLst>
                <a:ext uri="{FF2B5EF4-FFF2-40B4-BE49-F238E27FC236}">
                  <a16:creationId xmlns:a16="http://schemas.microsoft.com/office/drawing/2014/main" id="{57FEF993-760C-4693-9075-16D7E75A47D3}"/>
                </a:ext>
              </a:extLst>
            </p:cNvPr>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3300" b="1" dirty="0">
                  <a:solidFill>
                    <a:schemeClr val="bg1"/>
                  </a:solidFill>
                  <a:cs typeface="+mn-ea"/>
                  <a:sym typeface="+mn-lt"/>
                </a:rPr>
                <a:t>01</a:t>
              </a:r>
              <a:endParaRPr lang="zh-CN" altLang="en-US" sz="3300" b="1" dirty="0">
                <a:solidFill>
                  <a:schemeClr val="bg1"/>
                </a:solidFill>
                <a:cs typeface="+mn-ea"/>
                <a:sym typeface="+mn-lt"/>
              </a:endParaRPr>
            </a:p>
          </p:txBody>
        </p:sp>
        <p:sp>
          <p:nvSpPr>
            <p:cNvPr id="31" name="TextBox 33">
              <a:extLst>
                <a:ext uri="{FF2B5EF4-FFF2-40B4-BE49-F238E27FC236}">
                  <a16:creationId xmlns:a16="http://schemas.microsoft.com/office/drawing/2014/main" id="{9B1B64C9-54C7-46A2-AE0D-477C98348329}"/>
                </a:ext>
              </a:extLst>
            </p:cNvPr>
            <p:cNvSpPr txBox="1"/>
            <p:nvPr/>
          </p:nvSpPr>
          <p:spPr>
            <a:xfrm>
              <a:off x="2435994" y="2075552"/>
              <a:ext cx="7510701" cy="704124"/>
            </a:xfrm>
            <a:prstGeom prst="rect">
              <a:avLst/>
            </a:prstGeom>
            <a:noFill/>
          </p:spPr>
          <p:txBody>
            <a:bodyPr wrap="square" lIns="0" tIns="0" rIns="0" bIns="0" rtlCol="0">
              <a:spAutoFit/>
            </a:bodyPr>
            <a:lstStyle/>
            <a:p>
              <a:pPr>
                <a:lnSpc>
                  <a:spcPct val="110000"/>
                </a:lnSpc>
                <a:spcBef>
                  <a:spcPts val="900"/>
                </a:spcBef>
              </a:pPr>
              <a:r>
                <a:rPr lang="en-US" altLang="zh-SG" sz="1600" dirty="0"/>
                <a:t>Text mining is the process of analyzing and extracting useful information and insights from unstructured text data</a:t>
              </a:r>
            </a:p>
          </p:txBody>
        </p:sp>
        <p:sp>
          <p:nvSpPr>
            <p:cNvPr id="32" name="椭圆 31">
              <a:extLst>
                <a:ext uri="{FF2B5EF4-FFF2-40B4-BE49-F238E27FC236}">
                  <a16:creationId xmlns:a16="http://schemas.microsoft.com/office/drawing/2014/main" id="{FEBC16AF-837B-486A-BEA7-79AC636ECBB6}"/>
                </a:ext>
              </a:extLst>
            </p:cNvPr>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a:solidFill>
                  <a:schemeClr val="tx1">
                    <a:lumMod val="85000"/>
                    <a:lumOff val="15000"/>
                  </a:schemeClr>
                </a:solidFill>
                <a:cs typeface="+mn-ea"/>
                <a:sym typeface="+mn-lt"/>
              </a:endParaRPr>
            </a:p>
          </p:txBody>
        </p:sp>
        <p:grpSp>
          <p:nvGrpSpPr>
            <p:cNvPr id="33" name="组合 32">
              <a:extLst>
                <a:ext uri="{FF2B5EF4-FFF2-40B4-BE49-F238E27FC236}">
                  <a16:creationId xmlns:a16="http://schemas.microsoft.com/office/drawing/2014/main" id="{39BB06AB-4B87-4808-AD95-700F8CCFAD48}"/>
                </a:ext>
              </a:extLst>
            </p:cNvPr>
            <p:cNvGrpSpPr/>
            <p:nvPr/>
          </p:nvGrpSpPr>
          <p:grpSpPr>
            <a:xfrm>
              <a:off x="1682667" y="2126248"/>
              <a:ext cx="522298" cy="598804"/>
              <a:chOff x="2033588" y="4343400"/>
              <a:chExt cx="563563" cy="646113"/>
            </a:xfrm>
            <a:solidFill>
              <a:schemeClr val="bg1"/>
            </a:solidFill>
          </p:grpSpPr>
          <p:sp>
            <p:nvSpPr>
              <p:cNvPr id="34" name="Oval 316">
                <a:extLst>
                  <a:ext uri="{FF2B5EF4-FFF2-40B4-BE49-F238E27FC236}">
                    <a16:creationId xmlns:a16="http://schemas.microsoft.com/office/drawing/2014/main" id="{F74976BC-FC1C-47AA-B4C0-09CAB30625D9}"/>
                  </a:ext>
                </a:extLst>
              </p:cNvPr>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35" name="Freeform 317">
                <a:extLst>
                  <a:ext uri="{FF2B5EF4-FFF2-40B4-BE49-F238E27FC236}">
                    <a16:creationId xmlns:a16="http://schemas.microsoft.com/office/drawing/2014/main" id="{991AAC5A-8875-4974-B38A-695FB6CD1C58}"/>
                  </a:ext>
                </a:extLst>
              </p:cNvPr>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36" name="Freeform 318">
                <a:extLst>
                  <a:ext uri="{FF2B5EF4-FFF2-40B4-BE49-F238E27FC236}">
                    <a16:creationId xmlns:a16="http://schemas.microsoft.com/office/drawing/2014/main" id="{28C95072-3CB1-44CA-A590-529F4A712D1A}"/>
                  </a:ext>
                </a:extLst>
              </p:cNvPr>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37" name="Freeform 319">
                <a:extLst>
                  <a:ext uri="{FF2B5EF4-FFF2-40B4-BE49-F238E27FC236}">
                    <a16:creationId xmlns:a16="http://schemas.microsoft.com/office/drawing/2014/main" id="{E60D453C-8A9E-42B4-BA1A-0106E4B83ECB}"/>
                  </a:ext>
                </a:extLst>
              </p:cNvPr>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38" name="Freeform 320">
                <a:extLst>
                  <a:ext uri="{FF2B5EF4-FFF2-40B4-BE49-F238E27FC236}">
                    <a16:creationId xmlns:a16="http://schemas.microsoft.com/office/drawing/2014/main" id="{B090944F-032C-4DA3-932E-C62D2F191121}"/>
                  </a:ext>
                </a:extLst>
              </p:cNvPr>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39" name="Freeform 321">
                <a:extLst>
                  <a:ext uri="{FF2B5EF4-FFF2-40B4-BE49-F238E27FC236}">
                    <a16:creationId xmlns:a16="http://schemas.microsoft.com/office/drawing/2014/main" id="{A341CDDD-B9EB-4876-A271-9859B059B3B7}"/>
                  </a:ext>
                </a:extLst>
              </p:cNvPr>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0" name="Freeform 322">
                <a:extLst>
                  <a:ext uri="{FF2B5EF4-FFF2-40B4-BE49-F238E27FC236}">
                    <a16:creationId xmlns:a16="http://schemas.microsoft.com/office/drawing/2014/main" id="{2B7FCE6A-559D-468E-A1DB-BB8909A3FBCE}"/>
                  </a:ext>
                </a:extLst>
              </p:cNvPr>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1" name="Freeform 323">
                <a:extLst>
                  <a:ext uri="{FF2B5EF4-FFF2-40B4-BE49-F238E27FC236}">
                    <a16:creationId xmlns:a16="http://schemas.microsoft.com/office/drawing/2014/main" id="{68A77089-178E-4D53-95B3-E72AF931D2F3}"/>
                  </a:ext>
                </a:extLst>
              </p:cNvPr>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2" name="Freeform 324">
                <a:extLst>
                  <a:ext uri="{FF2B5EF4-FFF2-40B4-BE49-F238E27FC236}">
                    <a16:creationId xmlns:a16="http://schemas.microsoft.com/office/drawing/2014/main" id="{04E59F64-C243-4B88-858D-447F206BAE15}"/>
                  </a:ext>
                </a:extLst>
              </p:cNvPr>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3" name="Freeform 325">
                <a:extLst>
                  <a:ext uri="{FF2B5EF4-FFF2-40B4-BE49-F238E27FC236}">
                    <a16:creationId xmlns:a16="http://schemas.microsoft.com/office/drawing/2014/main" id="{9A209FF0-AF1A-4615-AAF5-21B86D5F8969}"/>
                  </a:ext>
                </a:extLst>
              </p:cNvPr>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4" name="Freeform 326">
                <a:extLst>
                  <a:ext uri="{FF2B5EF4-FFF2-40B4-BE49-F238E27FC236}">
                    <a16:creationId xmlns:a16="http://schemas.microsoft.com/office/drawing/2014/main" id="{600760EE-E2DF-4DF7-B0CD-2907E8D89586}"/>
                  </a:ext>
                </a:extLst>
              </p:cNvPr>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5" name="Freeform 327">
                <a:extLst>
                  <a:ext uri="{FF2B5EF4-FFF2-40B4-BE49-F238E27FC236}">
                    <a16:creationId xmlns:a16="http://schemas.microsoft.com/office/drawing/2014/main" id="{7E40C842-55F8-4F38-AC70-B8BBB203E57B}"/>
                  </a:ext>
                </a:extLst>
              </p:cNvPr>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6" name="Freeform 328">
                <a:extLst>
                  <a:ext uri="{FF2B5EF4-FFF2-40B4-BE49-F238E27FC236}">
                    <a16:creationId xmlns:a16="http://schemas.microsoft.com/office/drawing/2014/main" id="{CED8EE2D-CEA5-49D2-B214-0E9FA6E2B9B5}"/>
                  </a:ext>
                </a:extLst>
              </p:cNvPr>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7" name="Freeform 329">
                <a:extLst>
                  <a:ext uri="{FF2B5EF4-FFF2-40B4-BE49-F238E27FC236}">
                    <a16:creationId xmlns:a16="http://schemas.microsoft.com/office/drawing/2014/main" id="{4857FAA9-9523-46D6-9F7F-DA0D4A09E7C3}"/>
                  </a:ext>
                </a:extLst>
              </p:cNvPr>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8" name="Freeform 330">
                <a:extLst>
                  <a:ext uri="{FF2B5EF4-FFF2-40B4-BE49-F238E27FC236}">
                    <a16:creationId xmlns:a16="http://schemas.microsoft.com/office/drawing/2014/main" id="{6FB619B4-BDDF-4522-9BCE-CA12E30898BB}"/>
                  </a:ext>
                </a:extLst>
              </p:cNvPr>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49" name="Freeform 331">
                <a:extLst>
                  <a:ext uri="{FF2B5EF4-FFF2-40B4-BE49-F238E27FC236}">
                    <a16:creationId xmlns:a16="http://schemas.microsoft.com/office/drawing/2014/main" id="{942E9E2B-44D9-4AE9-9C17-BCEF4841B2E6}"/>
                  </a:ext>
                </a:extLst>
              </p:cNvPr>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sp>
            <p:nvSpPr>
              <p:cNvPr id="50" name="Oval 332">
                <a:extLst>
                  <a:ext uri="{FF2B5EF4-FFF2-40B4-BE49-F238E27FC236}">
                    <a16:creationId xmlns:a16="http://schemas.microsoft.com/office/drawing/2014/main" id="{5E9F6D4C-9564-4EB9-B69C-342CB48C8BAB}"/>
                  </a:ext>
                </a:extLst>
              </p:cNvPr>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b="1">
                  <a:solidFill>
                    <a:schemeClr val="tx1">
                      <a:lumMod val="85000"/>
                      <a:lumOff val="15000"/>
                    </a:schemeClr>
                  </a:solidFill>
                  <a:cs typeface="+mn-ea"/>
                  <a:sym typeface="+mn-lt"/>
                </a:endParaRPr>
              </a:p>
            </p:txBody>
          </p:sp>
        </p:grpSp>
      </p:grpSp>
      <p:sp>
        <p:nvSpPr>
          <p:cNvPr id="52" name="TextBox 42">
            <a:extLst>
              <a:ext uri="{FF2B5EF4-FFF2-40B4-BE49-F238E27FC236}">
                <a16:creationId xmlns:a16="http://schemas.microsoft.com/office/drawing/2014/main" id="{C744FDB5-A297-4774-A339-9BEDE506B9D4}"/>
              </a:ext>
            </a:extLst>
          </p:cNvPr>
          <p:cNvSpPr txBox="1"/>
          <p:nvPr/>
        </p:nvSpPr>
        <p:spPr>
          <a:xfrm>
            <a:off x="983603" y="236894"/>
            <a:ext cx="273702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1 INTRODUCTION</a:t>
            </a:r>
            <a:endParaRPr lang="zh-CN" altLang="en-US" sz="2100" dirty="0">
              <a:solidFill>
                <a:schemeClr val="bg1">
                  <a:lumMod val="50000"/>
                </a:schemeClr>
              </a:solidFill>
              <a:latin typeface="+mn-lt"/>
              <a:ea typeface="+mn-ea"/>
              <a:cs typeface="+mn-ea"/>
              <a:sym typeface="+mn-lt"/>
            </a:endParaRPr>
          </a:p>
        </p:txBody>
      </p:sp>
    </p:spTree>
    <p:extLst>
      <p:ext uri="{BB962C8B-B14F-4D97-AF65-F5344CB8AC3E}">
        <p14:creationId xmlns:p14="http://schemas.microsoft.com/office/powerpoint/2010/main" val="18594077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45">
            <a:extLst>
              <a:ext uri="{FF2B5EF4-FFF2-40B4-BE49-F238E27FC236}">
                <a16:creationId xmlns:a16="http://schemas.microsoft.com/office/drawing/2014/main" id="{E1266A78-4BE4-4636-B003-9B8E68D5535E}"/>
              </a:ext>
            </a:extLst>
          </p:cNvPr>
          <p:cNvSpPr/>
          <p:nvPr/>
        </p:nvSpPr>
        <p:spPr>
          <a:xfrm>
            <a:off x="754375" y="2184629"/>
            <a:ext cx="1746578" cy="237228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 name="组合 6">
            <a:extLst>
              <a:ext uri="{FF2B5EF4-FFF2-40B4-BE49-F238E27FC236}">
                <a16:creationId xmlns:a16="http://schemas.microsoft.com/office/drawing/2014/main" id="{D59E935A-934B-45D3-8FE1-F1F429D0001F}"/>
              </a:ext>
            </a:extLst>
          </p:cNvPr>
          <p:cNvGrpSpPr/>
          <p:nvPr/>
        </p:nvGrpSpPr>
        <p:grpSpPr>
          <a:xfrm>
            <a:off x="1309281" y="1426086"/>
            <a:ext cx="618298" cy="643067"/>
            <a:chOff x="1280133" y="1276560"/>
            <a:chExt cx="1728000" cy="1838115"/>
          </a:xfrm>
        </p:grpSpPr>
        <p:sp>
          <p:nvSpPr>
            <p:cNvPr id="8" name="椭圆 7">
              <a:extLst>
                <a:ext uri="{FF2B5EF4-FFF2-40B4-BE49-F238E27FC236}">
                  <a16:creationId xmlns:a16="http://schemas.microsoft.com/office/drawing/2014/main" id="{0F47250F-1D0B-44D6-9814-6BAA15881CDD}"/>
                </a:ext>
              </a:extLst>
            </p:cNvPr>
            <p:cNvSpPr/>
            <p:nvPr/>
          </p:nvSpPr>
          <p:spPr>
            <a:xfrm>
              <a:off x="1280133" y="1276560"/>
              <a:ext cx="1728000" cy="172800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sp>
          <p:nvSpPr>
            <p:cNvPr id="9" name="TextBox 30">
              <a:extLst>
                <a:ext uri="{FF2B5EF4-FFF2-40B4-BE49-F238E27FC236}">
                  <a16:creationId xmlns:a16="http://schemas.microsoft.com/office/drawing/2014/main" id="{781333C2-28B9-47F1-85A4-00F6AAF3C59A}"/>
                </a:ext>
              </a:extLst>
            </p:cNvPr>
            <p:cNvSpPr txBox="1"/>
            <p:nvPr/>
          </p:nvSpPr>
          <p:spPr>
            <a:xfrm>
              <a:off x="1366581" y="1561021"/>
              <a:ext cx="1555102" cy="105568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en-US" altLang="zh-CN" sz="2400" dirty="0"/>
                <a:t>1</a:t>
              </a:r>
              <a:endParaRPr lang="zh-CN" altLang="en-US" sz="4050" dirty="0"/>
            </a:p>
          </p:txBody>
        </p:sp>
        <p:sp>
          <p:nvSpPr>
            <p:cNvPr id="10" name="等腰三角形 9">
              <a:extLst>
                <a:ext uri="{FF2B5EF4-FFF2-40B4-BE49-F238E27FC236}">
                  <a16:creationId xmlns:a16="http://schemas.microsoft.com/office/drawing/2014/main" id="{955A2051-B990-4C10-A239-A85023533EFA}"/>
                </a:ext>
              </a:extLst>
            </p:cNvPr>
            <p:cNvSpPr/>
            <p:nvPr/>
          </p:nvSpPr>
          <p:spPr>
            <a:xfrm flipV="1">
              <a:off x="2034816" y="2975421"/>
              <a:ext cx="218634" cy="139254"/>
            </a:xfrm>
            <a:prstGeom prst="triangl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grpSp>
      <p:grpSp>
        <p:nvGrpSpPr>
          <p:cNvPr id="11" name="组合 10">
            <a:extLst>
              <a:ext uri="{FF2B5EF4-FFF2-40B4-BE49-F238E27FC236}">
                <a16:creationId xmlns:a16="http://schemas.microsoft.com/office/drawing/2014/main" id="{2792F863-AF50-4824-9312-F8F07DD6DE49}"/>
              </a:ext>
            </a:extLst>
          </p:cNvPr>
          <p:cNvGrpSpPr/>
          <p:nvPr/>
        </p:nvGrpSpPr>
        <p:grpSpPr>
          <a:xfrm>
            <a:off x="4106574" y="1411105"/>
            <a:ext cx="618298" cy="604544"/>
            <a:chOff x="3616599" y="1270281"/>
            <a:chExt cx="1728000" cy="1844394"/>
          </a:xfrm>
          <a:solidFill>
            <a:srgbClr val="CF3B4C"/>
          </a:solidFill>
        </p:grpSpPr>
        <p:sp>
          <p:nvSpPr>
            <p:cNvPr id="12" name="椭圆 11">
              <a:extLst>
                <a:ext uri="{FF2B5EF4-FFF2-40B4-BE49-F238E27FC236}">
                  <a16:creationId xmlns:a16="http://schemas.microsoft.com/office/drawing/2014/main" id="{DF4D7D88-5DB3-4B4C-8980-1C5FD92B72C8}"/>
                </a:ext>
              </a:extLst>
            </p:cNvPr>
            <p:cNvSpPr/>
            <p:nvPr/>
          </p:nvSpPr>
          <p:spPr>
            <a:xfrm>
              <a:off x="3616599" y="1270281"/>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sp>
          <p:nvSpPr>
            <p:cNvPr id="13" name="TextBox 31">
              <a:extLst>
                <a:ext uri="{FF2B5EF4-FFF2-40B4-BE49-F238E27FC236}">
                  <a16:creationId xmlns:a16="http://schemas.microsoft.com/office/drawing/2014/main" id="{5D7AEFB6-9AAB-4BFE-85F8-EC9D7729F1F7}"/>
                </a:ext>
              </a:extLst>
            </p:cNvPr>
            <p:cNvSpPr txBox="1"/>
            <p:nvPr/>
          </p:nvSpPr>
          <p:spPr>
            <a:xfrm>
              <a:off x="3818910" y="1559456"/>
              <a:ext cx="1323376" cy="11267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en-US" altLang="zh-CN" sz="2400" dirty="0"/>
                <a:t>2</a:t>
              </a:r>
              <a:endParaRPr lang="zh-CN" altLang="en-US" sz="4050" dirty="0"/>
            </a:p>
          </p:txBody>
        </p:sp>
        <p:sp>
          <p:nvSpPr>
            <p:cNvPr id="14" name="等腰三角形 13">
              <a:extLst>
                <a:ext uri="{FF2B5EF4-FFF2-40B4-BE49-F238E27FC236}">
                  <a16:creationId xmlns:a16="http://schemas.microsoft.com/office/drawing/2014/main" id="{9217B143-5317-466B-BDB2-F0AB9DF67D8A}"/>
                </a:ext>
              </a:extLst>
            </p:cNvPr>
            <p:cNvSpPr/>
            <p:nvPr/>
          </p:nvSpPr>
          <p:spPr>
            <a:xfrm flipV="1">
              <a:off x="4379998"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grpSp>
      <p:grpSp>
        <p:nvGrpSpPr>
          <p:cNvPr id="15" name="组合 14">
            <a:extLst>
              <a:ext uri="{FF2B5EF4-FFF2-40B4-BE49-F238E27FC236}">
                <a16:creationId xmlns:a16="http://schemas.microsoft.com/office/drawing/2014/main" id="{A48EDD6B-F39D-4BEA-8180-8256F1D58E1E}"/>
              </a:ext>
            </a:extLst>
          </p:cNvPr>
          <p:cNvGrpSpPr/>
          <p:nvPr/>
        </p:nvGrpSpPr>
        <p:grpSpPr>
          <a:xfrm>
            <a:off x="6943101" y="1440375"/>
            <a:ext cx="618298" cy="566393"/>
            <a:chOff x="5990153" y="1277236"/>
            <a:chExt cx="1728000" cy="1837439"/>
          </a:xfrm>
          <a:solidFill>
            <a:srgbClr val="344F66"/>
          </a:solidFill>
        </p:grpSpPr>
        <p:sp>
          <p:nvSpPr>
            <p:cNvPr id="16" name="椭圆 15">
              <a:extLst>
                <a:ext uri="{FF2B5EF4-FFF2-40B4-BE49-F238E27FC236}">
                  <a16:creationId xmlns:a16="http://schemas.microsoft.com/office/drawing/2014/main" id="{EED55FEA-D86D-4973-92A0-8BF9E79B3FB6}"/>
                </a:ext>
              </a:extLst>
            </p:cNvPr>
            <p:cNvSpPr/>
            <p:nvPr/>
          </p:nvSpPr>
          <p:spPr>
            <a:xfrm>
              <a:off x="5990153" y="1277236"/>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sp>
          <p:nvSpPr>
            <p:cNvPr id="17" name="TextBox 32">
              <a:extLst>
                <a:ext uri="{FF2B5EF4-FFF2-40B4-BE49-F238E27FC236}">
                  <a16:creationId xmlns:a16="http://schemas.microsoft.com/office/drawing/2014/main" id="{FDEE9565-994A-4A3F-AE07-E7B97535EA33}"/>
                </a:ext>
              </a:extLst>
            </p:cNvPr>
            <p:cNvSpPr txBox="1"/>
            <p:nvPr/>
          </p:nvSpPr>
          <p:spPr>
            <a:xfrm>
              <a:off x="6188721" y="1579382"/>
              <a:ext cx="1330198" cy="119815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en-US" altLang="zh-CN" sz="2400" dirty="0"/>
                <a:t>3</a:t>
              </a:r>
              <a:endParaRPr lang="zh-CN" altLang="en-US" sz="4050" dirty="0"/>
            </a:p>
          </p:txBody>
        </p:sp>
        <p:sp>
          <p:nvSpPr>
            <p:cNvPr id="18" name="等腰三角形 17">
              <a:extLst>
                <a:ext uri="{FF2B5EF4-FFF2-40B4-BE49-F238E27FC236}">
                  <a16:creationId xmlns:a16="http://schemas.microsoft.com/office/drawing/2014/main" id="{3CD38054-A1C6-4C9D-9BE5-C276F77F3559}"/>
                </a:ext>
              </a:extLst>
            </p:cNvPr>
            <p:cNvSpPr/>
            <p:nvPr/>
          </p:nvSpPr>
          <p:spPr>
            <a:xfrm flipV="1">
              <a:off x="6744504"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p>
          </p:txBody>
        </p:sp>
      </p:grpSp>
      <p:sp>
        <p:nvSpPr>
          <p:cNvPr id="19" name="等腰三角形 45">
            <a:extLst>
              <a:ext uri="{FF2B5EF4-FFF2-40B4-BE49-F238E27FC236}">
                <a16:creationId xmlns:a16="http://schemas.microsoft.com/office/drawing/2014/main" id="{0CD0E401-F7E2-4F2C-9AD0-19FFE7D6836A}"/>
              </a:ext>
            </a:extLst>
          </p:cNvPr>
          <p:cNvSpPr/>
          <p:nvPr/>
        </p:nvSpPr>
        <p:spPr>
          <a:xfrm>
            <a:off x="3183952" y="2169394"/>
            <a:ext cx="2463543" cy="2387521"/>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45">
            <a:extLst>
              <a:ext uri="{FF2B5EF4-FFF2-40B4-BE49-F238E27FC236}">
                <a16:creationId xmlns:a16="http://schemas.microsoft.com/office/drawing/2014/main" id="{1024EF74-F14F-451B-9711-4A1D52DA67AA}"/>
              </a:ext>
            </a:extLst>
          </p:cNvPr>
          <p:cNvSpPr/>
          <p:nvPr/>
        </p:nvSpPr>
        <p:spPr>
          <a:xfrm>
            <a:off x="6311302" y="2235721"/>
            <a:ext cx="1971266" cy="2321194"/>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文本框 21">
            <a:extLst>
              <a:ext uri="{FF2B5EF4-FFF2-40B4-BE49-F238E27FC236}">
                <a16:creationId xmlns:a16="http://schemas.microsoft.com/office/drawing/2014/main" id="{E30E8740-5EFD-B1B7-450E-1A8F7175EDC3}"/>
              </a:ext>
            </a:extLst>
          </p:cNvPr>
          <p:cNvSpPr txBox="1"/>
          <p:nvPr/>
        </p:nvSpPr>
        <p:spPr>
          <a:xfrm>
            <a:off x="784407" y="2902925"/>
            <a:ext cx="1719025" cy="1338828"/>
          </a:xfrm>
          <a:prstGeom prst="rect">
            <a:avLst/>
          </a:prstGeom>
          <a:noFill/>
        </p:spPr>
        <p:txBody>
          <a:bodyPr wrap="square" rtlCol="0">
            <a:spAutoFit/>
          </a:bodyPr>
          <a:lstStyle/>
          <a:p>
            <a:r>
              <a:rPr lang="en-US" altLang="zh-SG" sz="1350" b="1" dirty="0"/>
              <a:t>Develop an effective machine learning model </a:t>
            </a:r>
            <a:r>
              <a:rPr lang="en-US" altLang="zh-SG" sz="1350" dirty="0"/>
              <a:t>that accurately detects fraudulent job postings</a:t>
            </a:r>
          </a:p>
          <a:p>
            <a:endParaRPr kumimoji="1" lang="zh-SG" altLang="en-US" sz="1350" dirty="0"/>
          </a:p>
        </p:txBody>
      </p:sp>
      <p:sp>
        <p:nvSpPr>
          <p:cNvPr id="23" name="文本框 22">
            <a:extLst>
              <a:ext uri="{FF2B5EF4-FFF2-40B4-BE49-F238E27FC236}">
                <a16:creationId xmlns:a16="http://schemas.microsoft.com/office/drawing/2014/main" id="{74BF2B7A-8A8C-68AA-7A90-609A757C4F60}"/>
              </a:ext>
            </a:extLst>
          </p:cNvPr>
          <p:cNvSpPr txBox="1"/>
          <p:nvPr/>
        </p:nvSpPr>
        <p:spPr>
          <a:xfrm>
            <a:off x="3329835" y="2799050"/>
            <a:ext cx="2209400" cy="1546577"/>
          </a:xfrm>
          <a:prstGeom prst="rect">
            <a:avLst/>
          </a:prstGeom>
          <a:noFill/>
        </p:spPr>
        <p:txBody>
          <a:bodyPr wrap="square" rtlCol="0">
            <a:spAutoFit/>
          </a:bodyPr>
          <a:lstStyle/>
          <a:p>
            <a:pPr>
              <a:spcBef>
                <a:spcPts val="675"/>
              </a:spcBef>
            </a:pPr>
            <a:r>
              <a:rPr lang="en-US" altLang="zh-SG" sz="1350" dirty="0"/>
              <a:t>Improve the </a:t>
            </a:r>
            <a:r>
              <a:rPr lang="en-US" altLang="zh-SG" sz="1350" b="1" dirty="0"/>
              <a:t>efficiency </a:t>
            </a:r>
            <a:r>
              <a:rPr lang="en-US" altLang="zh-CN" sz="1350" b="1" dirty="0"/>
              <a:t>&amp;</a:t>
            </a:r>
            <a:r>
              <a:rPr lang="en-US" altLang="zh-SG" sz="1350" b="1" dirty="0"/>
              <a:t> effectiveness of the job screening process </a:t>
            </a:r>
            <a:r>
              <a:rPr lang="en-US" altLang="zh-SG" sz="1350" dirty="0"/>
              <a:t>for companies or job seekers by</a:t>
            </a:r>
            <a:r>
              <a:rPr lang="zh-CN" altLang="en-US" sz="1350" dirty="0"/>
              <a:t> </a:t>
            </a:r>
            <a:r>
              <a:rPr lang="en-US" altLang="zh-SG" sz="1350" dirty="0"/>
              <a:t>automatically flagging potentially fraudulent job postings</a:t>
            </a:r>
          </a:p>
        </p:txBody>
      </p:sp>
      <p:sp>
        <p:nvSpPr>
          <p:cNvPr id="24" name="文本框 23">
            <a:extLst>
              <a:ext uri="{FF2B5EF4-FFF2-40B4-BE49-F238E27FC236}">
                <a16:creationId xmlns:a16="http://schemas.microsoft.com/office/drawing/2014/main" id="{B0F07350-9D72-1AD8-7A2C-535A2B4AF495}"/>
              </a:ext>
            </a:extLst>
          </p:cNvPr>
          <p:cNvSpPr txBox="1"/>
          <p:nvPr/>
        </p:nvSpPr>
        <p:spPr>
          <a:xfrm>
            <a:off x="6384390" y="2799050"/>
            <a:ext cx="1898179" cy="1546577"/>
          </a:xfrm>
          <a:prstGeom prst="rect">
            <a:avLst/>
          </a:prstGeom>
          <a:noFill/>
        </p:spPr>
        <p:txBody>
          <a:bodyPr wrap="square" rtlCol="0">
            <a:spAutoFit/>
          </a:bodyPr>
          <a:lstStyle/>
          <a:p>
            <a:pPr>
              <a:spcBef>
                <a:spcPts val="675"/>
              </a:spcBef>
            </a:pPr>
            <a:r>
              <a:rPr lang="en-US" altLang="zh-SG" sz="1350" dirty="0"/>
              <a:t>Provide </a:t>
            </a:r>
            <a:r>
              <a:rPr lang="en-US" altLang="zh-SG" sz="1350" b="1" dirty="0"/>
              <a:t>insights </a:t>
            </a:r>
            <a:r>
              <a:rPr lang="en-US" altLang="zh-CN" sz="1350" b="1" dirty="0"/>
              <a:t>&amp;</a:t>
            </a:r>
            <a:r>
              <a:rPr lang="en-US" altLang="zh-SG" sz="1350" b="1" dirty="0"/>
              <a:t> recommendations to relevant authorities or organizations </a:t>
            </a:r>
            <a:r>
              <a:rPr lang="en-US" altLang="zh-SG" sz="1350" dirty="0"/>
              <a:t>preventing job scams and protecting job seekers</a:t>
            </a:r>
          </a:p>
        </p:txBody>
      </p:sp>
      <p:sp>
        <p:nvSpPr>
          <p:cNvPr id="3" name="TextBox 42">
            <a:extLst>
              <a:ext uri="{FF2B5EF4-FFF2-40B4-BE49-F238E27FC236}">
                <a16:creationId xmlns:a16="http://schemas.microsoft.com/office/drawing/2014/main" id="{F18F7278-DA88-55FA-AD4A-1AC6BDCFA984}"/>
              </a:ext>
            </a:extLst>
          </p:cNvPr>
          <p:cNvSpPr txBox="1"/>
          <p:nvPr/>
        </p:nvSpPr>
        <p:spPr>
          <a:xfrm>
            <a:off x="983603" y="236894"/>
            <a:ext cx="273702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1 INTRODUCTION</a:t>
            </a:r>
            <a:endParaRPr lang="zh-CN" altLang="en-US" sz="2100" dirty="0">
              <a:solidFill>
                <a:schemeClr val="bg1">
                  <a:lumMod val="50000"/>
                </a:schemeClr>
              </a:solidFill>
              <a:latin typeface="+mn-lt"/>
              <a:ea typeface="+mn-ea"/>
              <a:cs typeface="+mn-ea"/>
              <a:sym typeface="+mn-lt"/>
            </a:endParaRPr>
          </a:p>
        </p:txBody>
      </p:sp>
      <p:sp>
        <p:nvSpPr>
          <p:cNvPr id="4" name="TextBox 33">
            <a:extLst>
              <a:ext uri="{FF2B5EF4-FFF2-40B4-BE49-F238E27FC236}">
                <a16:creationId xmlns:a16="http://schemas.microsoft.com/office/drawing/2014/main" id="{3B185B8A-856B-6A15-9375-BD3B5365D6A2}"/>
              </a:ext>
            </a:extLst>
          </p:cNvPr>
          <p:cNvSpPr txBox="1"/>
          <p:nvPr/>
        </p:nvSpPr>
        <p:spPr>
          <a:xfrm>
            <a:off x="2611804" y="749097"/>
            <a:ext cx="3607836" cy="415498"/>
          </a:xfrm>
          <a:prstGeom prst="rect">
            <a:avLst/>
          </a:prstGeom>
          <a:noFill/>
        </p:spPr>
        <p:txBody>
          <a:bodyPr wrap="square" lIns="0" tIns="0" rIns="0" bIns="0" rtlCol="0" anchor="ctr">
            <a:spAutoFit/>
          </a:bodyPr>
          <a:lstStyle/>
          <a:p>
            <a:pPr algn="ctr"/>
            <a:r>
              <a:rPr lang="en-US" altLang="zh-SG" sz="2700" b="1" dirty="0">
                <a:solidFill>
                  <a:srgbClr val="344F66"/>
                </a:solidFill>
                <a:cs typeface="+mn-ea"/>
                <a:sym typeface="+mn-lt"/>
              </a:rPr>
              <a:t>O</a:t>
            </a:r>
            <a:r>
              <a:rPr lang="en-US" altLang="zh-CN" sz="2700" b="1" dirty="0">
                <a:solidFill>
                  <a:srgbClr val="344F66"/>
                </a:solidFill>
                <a:cs typeface="+mn-ea"/>
                <a:sym typeface="+mn-lt"/>
              </a:rPr>
              <a:t>bjectives in our project</a:t>
            </a:r>
          </a:p>
        </p:txBody>
      </p:sp>
    </p:spTree>
    <p:extLst>
      <p:ext uri="{BB962C8B-B14F-4D97-AF65-F5344CB8AC3E}">
        <p14:creationId xmlns:p14="http://schemas.microsoft.com/office/powerpoint/2010/main" val="328801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9144001" cy="51435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944" y="4545535"/>
            <a:ext cx="2050547" cy="404623"/>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238546" y="850657"/>
            <a:ext cx="1570597" cy="1629548"/>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1854747" y="1387457"/>
            <a:ext cx="6050708" cy="85408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mn-ea"/>
                <a:cs typeface="+mn-ea"/>
                <a:sym typeface="+mn-lt"/>
              </a:rPr>
              <a:t>PART II</a:t>
            </a:r>
            <a:endParaRPr lang="zh-CN" altLang="en-US" sz="495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3113" y="0"/>
            <a:ext cx="9147113" cy="51435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2892225" y="2220735"/>
            <a:ext cx="3975752" cy="108765"/>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1342110" y="2539456"/>
            <a:ext cx="7075982" cy="85408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950" dirty="0">
                <a:solidFill>
                  <a:srgbClr val="484848"/>
                </a:solidFill>
                <a:latin typeface="+mn-lt"/>
                <a:ea typeface="+mn-ea"/>
                <a:cs typeface="+mn-ea"/>
                <a:sym typeface="+mn-lt"/>
              </a:rPr>
              <a:t>DATASET</a:t>
            </a:r>
            <a:r>
              <a:rPr lang="zh-CN" altLang="en-US" sz="4950" dirty="0">
                <a:solidFill>
                  <a:srgbClr val="484848"/>
                </a:solidFill>
                <a:latin typeface="+mn-lt"/>
                <a:ea typeface="+mn-ea"/>
                <a:cs typeface="+mn-ea"/>
                <a:sym typeface="+mn-lt"/>
              </a:rPr>
              <a:t> </a:t>
            </a:r>
            <a:r>
              <a:rPr lang="en-US" altLang="zh-CN" sz="4950" dirty="0">
                <a:solidFill>
                  <a:srgbClr val="484848"/>
                </a:solidFill>
                <a:latin typeface="+mn-lt"/>
                <a:ea typeface="+mn-ea"/>
                <a:cs typeface="+mn-ea"/>
                <a:sym typeface="+mn-lt"/>
              </a:rPr>
              <a:t>PREPROCESSING</a:t>
            </a:r>
            <a:endParaRPr lang="zh-CN" altLang="en-US" sz="4950" dirty="0">
              <a:solidFill>
                <a:srgbClr val="484848"/>
              </a:solidFill>
              <a:latin typeface="+mn-lt"/>
              <a:ea typeface="+mn-ea"/>
              <a:cs typeface="+mn-ea"/>
              <a:sym typeface="+mn-lt"/>
            </a:endParaRPr>
          </a:p>
        </p:txBody>
      </p:sp>
    </p:spTree>
    <p:extLst>
      <p:ext uri="{BB962C8B-B14F-4D97-AF65-F5344CB8AC3E}">
        <p14:creationId xmlns:p14="http://schemas.microsoft.com/office/powerpoint/2010/main" val="34330863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Graphical user interface, text, application, email&#10;&#10;Description automatically generated">
            <a:extLst>
              <a:ext uri="{FF2B5EF4-FFF2-40B4-BE49-F238E27FC236}">
                <a16:creationId xmlns:a16="http://schemas.microsoft.com/office/drawing/2014/main" id="{7C63A778-AEED-9538-4C66-362AC48C39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077" y="1294794"/>
            <a:ext cx="5302249" cy="3471757"/>
          </a:xfrm>
          <a:prstGeom prst="rect">
            <a:avLst/>
          </a:prstGeom>
        </p:spPr>
      </p:pic>
      <p:grpSp>
        <p:nvGrpSpPr>
          <p:cNvPr id="3" name="组合 2">
            <a:extLst>
              <a:ext uri="{FF2B5EF4-FFF2-40B4-BE49-F238E27FC236}">
                <a16:creationId xmlns:a16="http://schemas.microsoft.com/office/drawing/2014/main" id="{AD46D3E6-AD51-1D86-F421-FC0046782FCE}"/>
              </a:ext>
            </a:extLst>
          </p:cNvPr>
          <p:cNvGrpSpPr/>
          <p:nvPr/>
        </p:nvGrpSpPr>
        <p:grpSpPr>
          <a:xfrm>
            <a:off x="5822251" y="1502815"/>
            <a:ext cx="217178" cy="3054100"/>
            <a:chOff x="5822251" y="1502815"/>
            <a:chExt cx="217178" cy="3054100"/>
          </a:xfrm>
        </p:grpSpPr>
        <p:cxnSp>
          <p:nvCxnSpPr>
            <p:cNvPr id="4" name="直线连接符 3">
              <a:extLst>
                <a:ext uri="{FF2B5EF4-FFF2-40B4-BE49-F238E27FC236}">
                  <a16:creationId xmlns:a16="http://schemas.microsoft.com/office/drawing/2014/main" id="{674298C9-A82E-55C0-8DED-F31D997F2552}"/>
                </a:ext>
              </a:extLst>
            </p:cNvPr>
            <p:cNvCxnSpPr>
              <a:cxnSpLocks/>
            </p:cNvCxnSpPr>
            <p:nvPr/>
          </p:nvCxnSpPr>
          <p:spPr>
            <a:xfrm>
              <a:off x="5919390" y="1502815"/>
              <a:ext cx="0" cy="305410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024F7326-8E36-4179-BD27-D0441DCEF15D}"/>
                </a:ext>
              </a:extLst>
            </p:cNvPr>
            <p:cNvSpPr/>
            <p:nvPr/>
          </p:nvSpPr>
          <p:spPr>
            <a:xfrm>
              <a:off x="5836172" y="1903049"/>
              <a:ext cx="203257" cy="193108"/>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9" name="椭圆 8">
              <a:extLst>
                <a:ext uri="{FF2B5EF4-FFF2-40B4-BE49-F238E27FC236}">
                  <a16:creationId xmlns:a16="http://schemas.microsoft.com/office/drawing/2014/main" id="{1709EE63-3DCF-4CA3-B928-8ECB224EF15D}"/>
                </a:ext>
              </a:extLst>
            </p:cNvPr>
            <p:cNvSpPr/>
            <p:nvPr/>
          </p:nvSpPr>
          <p:spPr>
            <a:xfrm>
              <a:off x="5822251" y="2950793"/>
              <a:ext cx="203257" cy="193108"/>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 name="椭圆 9">
              <a:extLst>
                <a:ext uri="{FF2B5EF4-FFF2-40B4-BE49-F238E27FC236}">
                  <a16:creationId xmlns:a16="http://schemas.microsoft.com/office/drawing/2014/main" id="{B1D9C812-7678-4EE2-9CE1-4930F368A06A}"/>
                </a:ext>
              </a:extLst>
            </p:cNvPr>
            <p:cNvSpPr/>
            <p:nvPr/>
          </p:nvSpPr>
          <p:spPr>
            <a:xfrm>
              <a:off x="5822252" y="3946095"/>
              <a:ext cx="203257" cy="196076"/>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3" name="TextBox 33">
            <a:extLst>
              <a:ext uri="{FF2B5EF4-FFF2-40B4-BE49-F238E27FC236}">
                <a16:creationId xmlns:a16="http://schemas.microsoft.com/office/drawing/2014/main" id="{654AEDFD-AF86-4C8A-B489-4F5DE918F239}"/>
              </a:ext>
            </a:extLst>
          </p:cNvPr>
          <p:cNvSpPr txBox="1"/>
          <p:nvPr/>
        </p:nvSpPr>
        <p:spPr>
          <a:xfrm>
            <a:off x="989879" y="1976451"/>
            <a:ext cx="2779841" cy="306751"/>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itchFamily="34" charset="-122"/>
                <a:ea typeface="微软雅黑" pitchFamily="34" charset="-122"/>
              </a:defRPr>
            </a:lvl1pPr>
          </a:lstStyle>
          <a:p>
            <a:pPr>
              <a:lnSpc>
                <a:spcPct val="150000"/>
              </a:lnSpc>
            </a:pPr>
            <a:r>
              <a:rPr lang="zh-CN" altLang="en-US" sz="1500" dirty="0">
                <a:latin typeface="+mn-lt"/>
                <a:ea typeface="+mn-ea"/>
                <a:cs typeface="+mn-ea"/>
                <a:sym typeface="+mn-lt"/>
              </a:rPr>
              <a:t>参考文献</a:t>
            </a:r>
          </a:p>
        </p:txBody>
      </p:sp>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sp>
        <p:nvSpPr>
          <p:cNvPr id="14" name="圆角矩形 13">
            <a:extLst>
              <a:ext uri="{FF2B5EF4-FFF2-40B4-BE49-F238E27FC236}">
                <a16:creationId xmlns:a16="http://schemas.microsoft.com/office/drawing/2014/main" id="{2FE88891-2B5F-7CAF-0DC1-11A36E42790F}"/>
              </a:ext>
            </a:extLst>
          </p:cNvPr>
          <p:cNvSpPr/>
          <p:nvPr/>
        </p:nvSpPr>
        <p:spPr>
          <a:xfrm>
            <a:off x="296277" y="1228973"/>
            <a:ext cx="5323049" cy="3537578"/>
          </a:xfrm>
          <a:prstGeom prst="roundRect">
            <a:avLst>
              <a:gd name="adj" fmla="val 5861"/>
            </a:avLst>
          </a:prstGeom>
          <a:noFill/>
          <a:ln w="28575">
            <a:solidFill>
              <a:srgbClr val="CF3B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sp>
        <p:nvSpPr>
          <p:cNvPr id="17" name="文本框 16">
            <a:extLst>
              <a:ext uri="{FF2B5EF4-FFF2-40B4-BE49-F238E27FC236}">
                <a16:creationId xmlns:a16="http://schemas.microsoft.com/office/drawing/2014/main" id="{FBEA7087-2F23-6C98-1510-D16AF2D92913}"/>
              </a:ext>
            </a:extLst>
          </p:cNvPr>
          <p:cNvSpPr txBox="1"/>
          <p:nvPr/>
        </p:nvSpPr>
        <p:spPr>
          <a:xfrm>
            <a:off x="6230477" y="1569009"/>
            <a:ext cx="2365514" cy="1131079"/>
          </a:xfrm>
          <a:prstGeom prst="rect">
            <a:avLst/>
          </a:prstGeom>
          <a:noFill/>
        </p:spPr>
        <p:txBody>
          <a:bodyPr wrap="square" rtlCol="0">
            <a:spAutoFit/>
          </a:bodyPr>
          <a:lstStyle/>
          <a:p>
            <a:r>
              <a:rPr lang="en-US" altLang="zh-SG" sz="1350" dirty="0"/>
              <a:t>Downloaded from </a:t>
            </a:r>
            <a:r>
              <a:rPr lang="en-US" altLang="zh-SG" sz="1350" dirty="0" err="1"/>
              <a:t>kaggle.com</a:t>
            </a:r>
            <a:r>
              <a:rPr lang="en-US" altLang="zh-SG" sz="1350" dirty="0"/>
              <a:t> which is a popular website for data science and machine learning enthusiasts</a:t>
            </a:r>
          </a:p>
          <a:p>
            <a:endParaRPr kumimoji="1" lang="zh-SG" altLang="en-US" sz="1350" dirty="0"/>
          </a:p>
        </p:txBody>
      </p:sp>
      <p:sp>
        <p:nvSpPr>
          <p:cNvPr id="19" name="文本框 18">
            <a:extLst>
              <a:ext uri="{FF2B5EF4-FFF2-40B4-BE49-F238E27FC236}">
                <a16:creationId xmlns:a16="http://schemas.microsoft.com/office/drawing/2014/main" id="{5AEBB8F4-066F-4BE8-FDEB-3CC1CD0E33E2}"/>
              </a:ext>
            </a:extLst>
          </p:cNvPr>
          <p:cNvSpPr txBox="1"/>
          <p:nvPr/>
        </p:nvSpPr>
        <p:spPr>
          <a:xfrm>
            <a:off x="6259003" y="2905586"/>
            <a:ext cx="2295939" cy="507831"/>
          </a:xfrm>
          <a:prstGeom prst="rect">
            <a:avLst/>
          </a:prstGeom>
          <a:noFill/>
        </p:spPr>
        <p:txBody>
          <a:bodyPr wrap="square">
            <a:spAutoFit/>
          </a:bodyPr>
          <a:lstStyle/>
          <a:p>
            <a:pPr>
              <a:spcBef>
                <a:spcPts val="900"/>
              </a:spcBef>
            </a:pPr>
            <a:r>
              <a:rPr lang="en-US" altLang="zh-SG" sz="1350" dirty="0"/>
              <a:t>Dataset has 17880 job posts with 18 columns</a:t>
            </a:r>
          </a:p>
        </p:txBody>
      </p:sp>
      <p:sp>
        <p:nvSpPr>
          <p:cNvPr id="21" name="文本框 20">
            <a:extLst>
              <a:ext uri="{FF2B5EF4-FFF2-40B4-BE49-F238E27FC236}">
                <a16:creationId xmlns:a16="http://schemas.microsoft.com/office/drawing/2014/main" id="{141681E7-D449-F364-A25E-74EA517E58E5}"/>
              </a:ext>
            </a:extLst>
          </p:cNvPr>
          <p:cNvSpPr txBox="1"/>
          <p:nvPr/>
        </p:nvSpPr>
        <p:spPr>
          <a:xfrm>
            <a:off x="6259003" y="3781281"/>
            <a:ext cx="2365514" cy="507831"/>
          </a:xfrm>
          <a:prstGeom prst="rect">
            <a:avLst/>
          </a:prstGeom>
          <a:noFill/>
        </p:spPr>
        <p:txBody>
          <a:bodyPr wrap="square">
            <a:spAutoFit/>
          </a:bodyPr>
          <a:lstStyle/>
          <a:p>
            <a:pPr>
              <a:spcBef>
                <a:spcPts val="900"/>
              </a:spcBef>
            </a:pPr>
            <a:r>
              <a:rPr lang="en-US" altLang="zh-SG" sz="1350" dirty="0"/>
              <a:t>17014 real jobs and 866 fake jobs in this dataset</a:t>
            </a:r>
          </a:p>
        </p:txBody>
      </p:sp>
      <p:sp>
        <p:nvSpPr>
          <p:cNvPr id="22" name="TextBox 33">
            <a:extLst>
              <a:ext uri="{FF2B5EF4-FFF2-40B4-BE49-F238E27FC236}">
                <a16:creationId xmlns:a16="http://schemas.microsoft.com/office/drawing/2014/main" id="{04EE1ED5-0DD8-AB1B-768C-89D61FB621D3}"/>
              </a:ext>
            </a:extLst>
          </p:cNvPr>
          <p:cNvSpPr txBox="1"/>
          <p:nvPr/>
        </p:nvSpPr>
        <p:spPr>
          <a:xfrm>
            <a:off x="3338923" y="727079"/>
            <a:ext cx="1687394" cy="415498"/>
          </a:xfrm>
          <a:prstGeom prst="rect">
            <a:avLst/>
          </a:prstGeom>
          <a:noFill/>
        </p:spPr>
        <p:txBody>
          <a:bodyPr wrap="square" lIns="0" tIns="0" rIns="0" bIns="0" rtlCol="0" anchor="ctr">
            <a:spAutoFit/>
          </a:bodyPr>
          <a:lstStyle/>
          <a:p>
            <a:pPr algn="ctr"/>
            <a:r>
              <a:rPr lang="en-US" altLang="zh-CN" sz="2700" b="1" dirty="0">
                <a:solidFill>
                  <a:srgbClr val="344F66"/>
                </a:solidFill>
                <a:cs typeface="+mn-ea"/>
                <a:sym typeface="+mn-lt"/>
              </a:rPr>
              <a:t>Data</a:t>
            </a:r>
            <a:r>
              <a:rPr lang="zh-CN" altLang="en-US" sz="2700" b="1" dirty="0">
                <a:solidFill>
                  <a:srgbClr val="344F66"/>
                </a:solidFill>
                <a:cs typeface="+mn-ea"/>
                <a:sym typeface="+mn-lt"/>
              </a:rPr>
              <a:t> </a:t>
            </a:r>
            <a:r>
              <a:rPr lang="en-US" altLang="zh-CN" sz="2700" b="1" dirty="0">
                <a:solidFill>
                  <a:srgbClr val="344F66"/>
                </a:solidFill>
                <a:cs typeface="+mn-ea"/>
                <a:sym typeface="+mn-lt"/>
              </a:rPr>
              <a:t>source</a:t>
            </a:r>
          </a:p>
        </p:txBody>
      </p:sp>
      <p:cxnSp>
        <p:nvCxnSpPr>
          <p:cNvPr id="6" name="直线连接符 5">
            <a:extLst>
              <a:ext uri="{FF2B5EF4-FFF2-40B4-BE49-F238E27FC236}">
                <a16:creationId xmlns:a16="http://schemas.microsoft.com/office/drawing/2014/main" id="{4F44AD09-BE8F-98FF-5177-D74053C3F01C}"/>
              </a:ext>
            </a:extLst>
          </p:cNvPr>
          <p:cNvCxnSpPr>
            <a:cxnSpLocks/>
          </p:cNvCxnSpPr>
          <p:nvPr/>
        </p:nvCxnSpPr>
        <p:spPr>
          <a:xfrm flipH="1">
            <a:off x="5919390" y="2651192"/>
            <a:ext cx="2483152"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85B05736-1F38-598B-1A2E-1BFEC39D0057}"/>
              </a:ext>
            </a:extLst>
          </p:cNvPr>
          <p:cNvCxnSpPr>
            <a:cxnSpLocks/>
          </p:cNvCxnSpPr>
          <p:nvPr/>
        </p:nvCxnSpPr>
        <p:spPr>
          <a:xfrm flipH="1">
            <a:off x="5919390" y="3640685"/>
            <a:ext cx="2483152"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F6C111F6-CECB-81C8-82C7-448337ECE6FB}"/>
              </a:ext>
            </a:extLst>
          </p:cNvPr>
          <p:cNvSpPr txBox="1"/>
          <p:nvPr/>
        </p:nvSpPr>
        <p:spPr>
          <a:xfrm>
            <a:off x="349522" y="4809683"/>
            <a:ext cx="8686222" cy="276999"/>
          </a:xfrm>
          <a:prstGeom prst="rect">
            <a:avLst/>
          </a:prstGeom>
          <a:noFill/>
        </p:spPr>
        <p:txBody>
          <a:bodyPr wrap="square" lIns="91440" tIns="45720" rIns="91440" bIns="45720" rtlCol="0" anchor="t">
            <a:spAutoFit/>
          </a:bodyPr>
          <a:lstStyle/>
          <a:p>
            <a:r>
              <a:rPr kumimoji="1" lang="en-US" altLang="zh-SG" sz="1200" dirty="0">
                <a:ea typeface="等线"/>
              </a:rPr>
              <a:t>Figure</a:t>
            </a:r>
            <a:r>
              <a:rPr kumimoji="1" lang="zh-CN" altLang="en-US" sz="1200" dirty="0">
                <a:ea typeface="等线"/>
              </a:rPr>
              <a:t> </a:t>
            </a:r>
            <a:r>
              <a:rPr kumimoji="1" lang="en-US" altLang="zh-CN" sz="1200">
                <a:ea typeface="等线"/>
              </a:rPr>
              <a:t>1.</a:t>
            </a:r>
            <a:r>
              <a:rPr kumimoji="1" lang="zh-CN" altLang="en-US" sz="1200">
                <a:ea typeface="等线"/>
              </a:rPr>
              <a:t> </a:t>
            </a:r>
            <a:r>
              <a:rPr kumimoji="1" lang="zh-CN" sz="1200">
                <a:ea typeface="+mn-lt"/>
                <a:cs typeface="+mn-lt"/>
                <a:hlinkClick r:id="rId3"/>
              </a:rPr>
              <a:t>https://www.kaggle.com/datasets/shivamb/real-or-fake-fake-jobposting-prediction/code</a:t>
            </a:r>
            <a:r>
              <a:rPr kumimoji="1" lang="en-US" altLang="zh-CN" sz="1200" dirty="0">
                <a:ea typeface="+mn-lt"/>
                <a:cs typeface="+mn-lt"/>
                <a:hlinkClick r:id="rId3"/>
              </a:rPr>
              <a:t>?</a:t>
            </a:r>
            <a:r>
              <a:rPr kumimoji="1" lang="zh-CN" sz="1200">
                <a:ea typeface="+mn-lt"/>
                <a:cs typeface="+mn-lt"/>
                <a:hlinkClick r:id="rId3"/>
              </a:rPr>
              <a:t>datasetId=533871&amp;sortBy=voteCount</a:t>
            </a:r>
            <a:endParaRPr kumimoji="1" lang="zh-SG" altLang="en-US" sz="1200" dirty="0"/>
          </a:p>
        </p:txBody>
      </p:sp>
    </p:spTree>
    <p:extLst>
      <p:ext uri="{BB962C8B-B14F-4D97-AF65-F5344CB8AC3E}">
        <p14:creationId xmlns:p14="http://schemas.microsoft.com/office/powerpoint/2010/main" val="7647989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3">
            <a:extLst>
              <a:ext uri="{FF2B5EF4-FFF2-40B4-BE49-F238E27FC236}">
                <a16:creationId xmlns:a16="http://schemas.microsoft.com/office/drawing/2014/main" id="{654AEDFD-AF86-4C8A-B489-4F5DE918F239}"/>
              </a:ext>
            </a:extLst>
          </p:cNvPr>
          <p:cNvSpPr txBox="1"/>
          <p:nvPr/>
        </p:nvSpPr>
        <p:spPr>
          <a:xfrm>
            <a:off x="989879" y="2189882"/>
            <a:ext cx="2779841" cy="306751"/>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itchFamily="34" charset="-122"/>
                <a:ea typeface="微软雅黑" pitchFamily="34" charset="-122"/>
              </a:defRPr>
            </a:lvl1pPr>
          </a:lstStyle>
          <a:p>
            <a:pPr>
              <a:lnSpc>
                <a:spcPct val="150000"/>
              </a:lnSpc>
            </a:pPr>
            <a:r>
              <a:rPr lang="zh-CN" altLang="en-US" sz="1500" dirty="0">
                <a:latin typeface="+mn-lt"/>
                <a:ea typeface="+mn-ea"/>
                <a:cs typeface="+mn-ea"/>
                <a:sym typeface="+mn-lt"/>
              </a:rPr>
              <a:t>参考文献</a:t>
            </a:r>
          </a:p>
        </p:txBody>
      </p:sp>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sp>
        <p:nvSpPr>
          <p:cNvPr id="14" name="圆角矩形 13">
            <a:extLst>
              <a:ext uri="{FF2B5EF4-FFF2-40B4-BE49-F238E27FC236}">
                <a16:creationId xmlns:a16="http://schemas.microsoft.com/office/drawing/2014/main" id="{2FE88891-2B5F-7CAF-0DC1-11A36E42790F}"/>
              </a:ext>
            </a:extLst>
          </p:cNvPr>
          <p:cNvSpPr/>
          <p:nvPr/>
        </p:nvSpPr>
        <p:spPr>
          <a:xfrm>
            <a:off x="149089" y="1469056"/>
            <a:ext cx="3831534" cy="2830883"/>
          </a:xfrm>
          <a:prstGeom prst="roundRect">
            <a:avLst>
              <a:gd name="adj" fmla="val 5861"/>
            </a:avLst>
          </a:prstGeom>
          <a:noFill/>
          <a:ln w="28575">
            <a:solidFill>
              <a:srgbClr val="CF3B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sp>
        <p:nvSpPr>
          <p:cNvPr id="22" name="TextBox 33">
            <a:extLst>
              <a:ext uri="{FF2B5EF4-FFF2-40B4-BE49-F238E27FC236}">
                <a16:creationId xmlns:a16="http://schemas.microsoft.com/office/drawing/2014/main" id="{04EE1ED5-0DD8-AB1B-768C-89D61FB621D3}"/>
              </a:ext>
            </a:extLst>
          </p:cNvPr>
          <p:cNvSpPr txBox="1"/>
          <p:nvPr/>
        </p:nvSpPr>
        <p:spPr>
          <a:xfrm>
            <a:off x="3109162" y="684650"/>
            <a:ext cx="2237279" cy="415498"/>
          </a:xfrm>
          <a:prstGeom prst="rect">
            <a:avLst/>
          </a:prstGeom>
          <a:noFill/>
        </p:spPr>
        <p:txBody>
          <a:bodyPr wrap="square" lIns="0" tIns="0" rIns="0" bIns="0" rtlCol="0" anchor="ctr">
            <a:spAutoFit/>
          </a:bodyPr>
          <a:lstStyle/>
          <a:p>
            <a:pPr algn="ctr"/>
            <a:r>
              <a:rPr lang="en-US" altLang="zh-CN" sz="2700" b="1" dirty="0">
                <a:solidFill>
                  <a:srgbClr val="344F66"/>
                </a:solidFill>
                <a:cs typeface="+mn-ea"/>
                <a:sym typeface="+mn-lt"/>
              </a:rPr>
              <a:t>Data</a:t>
            </a:r>
            <a:r>
              <a:rPr lang="zh-CN" altLang="en-US" sz="2700" b="1" dirty="0">
                <a:solidFill>
                  <a:srgbClr val="344F66"/>
                </a:solidFill>
                <a:cs typeface="+mn-ea"/>
                <a:sym typeface="+mn-lt"/>
              </a:rPr>
              <a:t> </a:t>
            </a:r>
            <a:r>
              <a:rPr lang="en-US" altLang="zh-CN" sz="2700" b="1" dirty="0">
                <a:solidFill>
                  <a:srgbClr val="344F66"/>
                </a:solidFill>
                <a:cs typeface="+mn-ea"/>
                <a:sym typeface="+mn-lt"/>
              </a:rPr>
              <a:t>cleaning</a:t>
            </a:r>
          </a:p>
        </p:txBody>
      </p:sp>
      <p:pic>
        <p:nvPicPr>
          <p:cNvPr id="23" name="Picture 14" descr="A screenshot of a computer&#10;&#10;Description automatically generated">
            <a:extLst>
              <a:ext uri="{FF2B5EF4-FFF2-40B4-BE49-F238E27FC236}">
                <a16:creationId xmlns:a16="http://schemas.microsoft.com/office/drawing/2014/main" id="{2C6A7CF2-5BD6-589D-762A-9C863CC8ADE9}"/>
              </a:ext>
            </a:extLst>
          </p:cNvPr>
          <p:cNvPicPr>
            <a:picLocks noChangeAspect="1"/>
          </p:cNvPicPr>
          <p:nvPr/>
        </p:nvPicPr>
        <p:blipFill rotWithShape="1">
          <a:blip r:embed="rId2"/>
          <a:srcRect l="16402" t="36713" r="66045" b="15424"/>
          <a:stretch/>
        </p:blipFill>
        <p:spPr bwMode="auto">
          <a:xfrm>
            <a:off x="156121" y="1627727"/>
            <a:ext cx="1678946" cy="2473580"/>
          </a:xfrm>
          <a:prstGeom prst="rect">
            <a:avLst/>
          </a:prstGeom>
          <a:ln>
            <a:noFill/>
          </a:ln>
          <a:extLst>
            <a:ext uri="{53640926-AAD7-44D8-BBD7-CCE9431645EC}">
              <a14:shadowObscured xmlns:a14="http://schemas.microsoft.com/office/drawing/2010/main"/>
            </a:ext>
          </a:extLst>
        </p:spPr>
      </p:pic>
      <p:pic>
        <p:nvPicPr>
          <p:cNvPr id="24" name="Picture 15" descr="A screenshot of a computer&#10;&#10;Description automatically generated">
            <a:extLst>
              <a:ext uri="{FF2B5EF4-FFF2-40B4-BE49-F238E27FC236}">
                <a16:creationId xmlns:a16="http://schemas.microsoft.com/office/drawing/2014/main" id="{E5E3E5E1-F010-F51F-8A61-1E079623E92F}"/>
              </a:ext>
            </a:extLst>
          </p:cNvPr>
          <p:cNvPicPr>
            <a:picLocks noChangeAspect="1"/>
          </p:cNvPicPr>
          <p:nvPr/>
        </p:nvPicPr>
        <p:blipFill rotWithShape="1">
          <a:blip r:embed="rId3"/>
          <a:srcRect l="16254" t="36130" r="66056" b="28538"/>
          <a:stretch/>
        </p:blipFill>
        <p:spPr bwMode="auto">
          <a:xfrm>
            <a:off x="1926745" y="1616170"/>
            <a:ext cx="1949516" cy="2473580"/>
          </a:xfrm>
          <a:prstGeom prst="rect">
            <a:avLst/>
          </a:prstGeom>
          <a:ln>
            <a:noFill/>
          </a:ln>
          <a:extLst>
            <a:ext uri="{53640926-AAD7-44D8-BBD7-CCE9431645EC}">
              <a14:shadowObscured xmlns:a14="http://schemas.microsoft.com/office/drawing/2010/main"/>
            </a:ext>
          </a:extLst>
        </p:spPr>
      </p:pic>
      <p:pic>
        <p:nvPicPr>
          <p:cNvPr id="25" name="Picture 16" descr="A screenshot of a computer&#10;&#10;Description automatically generated">
            <a:extLst>
              <a:ext uri="{FF2B5EF4-FFF2-40B4-BE49-F238E27FC236}">
                <a16:creationId xmlns:a16="http://schemas.microsoft.com/office/drawing/2014/main" id="{17A6E5F7-25AF-C6DA-E917-325AED8F6026}"/>
              </a:ext>
            </a:extLst>
          </p:cNvPr>
          <p:cNvPicPr>
            <a:picLocks noChangeAspect="1"/>
          </p:cNvPicPr>
          <p:nvPr/>
        </p:nvPicPr>
        <p:blipFill rotWithShape="1">
          <a:blip r:embed="rId4"/>
          <a:srcRect l="17004" t="25157" r="35040" b="62726"/>
          <a:stretch/>
        </p:blipFill>
        <p:spPr bwMode="auto">
          <a:xfrm>
            <a:off x="4259448" y="1310317"/>
            <a:ext cx="4696787" cy="667179"/>
          </a:xfrm>
          <a:prstGeom prst="rect">
            <a:avLst/>
          </a:prstGeom>
          <a:ln>
            <a:noFill/>
          </a:ln>
          <a:extLst>
            <a:ext uri="{53640926-AAD7-44D8-BBD7-CCE9431645EC}">
              <a14:shadowObscured xmlns:a14="http://schemas.microsoft.com/office/drawing/2010/main"/>
            </a:ext>
          </a:extLst>
        </p:spPr>
      </p:pic>
      <p:pic>
        <p:nvPicPr>
          <p:cNvPr id="26" name="Picture 17" descr="A screenshot of a computer&#10;&#10;Description automatically generated">
            <a:extLst>
              <a:ext uri="{FF2B5EF4-FFF2-40B4-BE49-F238E27FC236}">
                <a16:creationId xmlns:a16="http://schemas.microsoft.com/office/drawing/2014/main" id="{EF5FDA0A-093C-E6BC-7A95-FE06130D76F3}"/>
              </a:ext>
            </a:extLst>
          </p:cNvPr>
          <p:cNvPicPr>
            <a:picLocks noChangeAspect="1"/>
          </p:cNvPicPr>
          <p:nvPr/>
        </p:nvPicPr>
        <p:blipFill rotWithShape="1">
          <a:blip r:embed="rId5"/>
          <a:srcRect l="16104" t="27031" r="34998" b="60779"/>
          <a:stretch/>
        </p:blipFill>
        <p:spPr bwMode="auto">
          <a:xfrm>
            <a:off x="4227803" y="2421669"/>
            <a:ext cx="4760078" cy="667179"/>
          </a:xfrm>
          <a:prstGeom prst="rect">
            <a:avLst/>
          </a:prstGeom>
          <a:ln>
            <a:noFill/>
          </a:ln>
          <a:extLst>
            <a:ext uri="{53640926-AAD7-44D8-BBD7-CCE9431645EC}">
              <a14:shadowObscured xmlns:a14="http://schemas.microsoft.com/office/drawing/2010/main"/>
            </a:ext>
          </a:extLst>
        </p:spPr>
      </p:pic>
      <p:pic>
        <p:nvPicPr>
          <p:cNvPr id="27" name="Picture 18">
            <a:extLst>
              <a:ext uri="{FF2B5EF4-FFF2-40B4-BE49-F238E27FC236}">
                <a16:creationId xmlns:a16="http://schemas.microsoft.com/office/drawing/2014/main" id="{D2BDFC27-55C6-3866-C2A9-608ADD148D93}"/>
              </a:ext>
            </a:extLst>
          </p:cNvPr>
          <p:cNvPicPr>
            <a:picLocks noChangeAspect="1"/>
          </p:cNvPicPr>
          <p:nvPr/>
        </p:nvPicPr>
        <p:blipFill rotWithShape="1">
          <a:blip r:embed="rId6"/>
          <a:srcRect l="16261" t="26763" r="37012" b="56824"/>
          <a:stretch/>
        </p:blipFill>
        <p:spPr bwMode="auto">
          <a:xfrm>
            <a:off x="4227802" y="3615602"/>
            <a:ext cx="4760078" cy="906818"/>
          </a:xfrm>
          <a:prstGeom prst="rect">
            <a:avLst/>
          </a:prstGeom>
          <a:ln>
            <a:noFill/>
          </a:ln>
          <a:extLst>
            <a:ext uri="{53640926-AAD7-44D8-BBD7-CCE9431645EC}">
              <a14:shadowObscured xmlns:a14="http://schemas.microsoft.com/office/drawing/2010/main"/>
            </a:ext>
          </a:extLst>
        </p:spPr>
      </p:pic>
      <p:sp>
        <p:nvSpPr>
          <p:cNvPr id="28" name="圆角矩形 27">
            <a:extLst>
              <a:ext uri="{FF2B5EF4-FFF2-40B4-BE49-F238E27FC236}">
                <a16:creationId xmlns:a16="http://schemas.microsoft.com/office/drawing/2014/main" id="{A7A2BD14-F732-0314-D24E-4CE86241777D}"/>
              </a:ext>
            </a:extLst>
          </p:cNvPr>
          <p:cNvSpPr/>
          <p:nvPr/>
        </p:nvSpPr>
        <p:spPr>
          <a:xfrm>
            <a:off x="4109623" y="1197405"/>
            <a:ext cx="4878257" cy="3458818"/>
          </a:xfrm>
          <a:prstGeom prst="roundRect">
            <a:avLst>
              <a:gd name="adj" fmla="val 5861"/>
            </a:avLst>
          </a:prstGeom>
          <a:noFill/>
          <a:ln w="28575">
            <a:solidFill>
              <a:srgbClr val="48484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350" dirty="0"/>
          </a:p>
        </p:txBody>
      </p:sp>
      <p:sp>
        <p:nvSpPr>
          <p:cNvPr id="2" name="文本框 1">
            <a:extLst>
              <a:ext uri="{FF2B5EF4-FFF2-40B4-BE49-F238E27FC236}">
                <a16:creationId xmlns:a16="http://schemas.microsoft.com/office/drawing/2014/main" id="{42913851-660F-5E2E-D7F1-A86D3F861C20}"/>
              </a:ext>
            </a:extLst>
          </p:cNvPr>
          <p:cNvSpPr txBox="1"/>
          <p:nvPr/>
        </p:nvSpPr>
        <p:spPr>
          <a:xfrm>
            <a:off x="1272152" y="4342309"/>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2.</a:t>
            </a:r>
            <a:r>
              <a:rPr kumimoji="1" lang="zh-CN" altLang="en-US" sz="1200" dirty="0"/>
              <a:t> </a:t>
            </a:r>
            <a:endParaRPr kumimoji="1" lang="zh-SG" altLang="en-US" sz="1200" dirty="0"/>
          </a:p>
        </p:txBody>
      </p:sp>
      <p:sp>
        <p:nvSpPr>
          <p:cNvPr id="3" name="文本框 2">
            <a:extLst>
              <a:ext uri="{FF2B5EF4-FFF2-40B4-BE49-F238E27FC236}">
                <a16:creationId xmlns:a16="http://schemas.microsoft.com/office/drawing/2014/main" id="{52212C8F-CB91-DAA8-2185-72D5AF698888}"/>
              </a:ext>
            </a:extLst>
          </p:cNvPr>
          <p:cNvSpPr txBox="1"/>
          <p:nvPr/>
        </p:nvSpPr>
        <p:spPr>
          <a:xfrm>
            <a:off x="5634422" y="4656223"/>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3.</a:t>
            </a:r>
            <a:r>
              <a:rPr kumimoji="1" lang="zh-CN" altLang="en-US" sz="1200" dirty="0"/>
              <a:t> </a:t>
            </a:r>
            <a:endParaRPr kumimoji="1" lang="zh-SG" altLang="en-US" sz="1200" dirty="0"/>
          </a:p>
        </p:txBody>
      </p:sp>
    </p:spTree>
    <p:extLst>
      <p:ext uri="{BB962C8B-B14F-4D97-AF65-F5344CB8AC3E}">
        <p14:creationId xmlns:p14="http://schemas.microsoft.com/office/powerpoint/2010/main" val="2525539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2">
            <a:extLst>
              <a:ext uri="{FF2B5EF4-FFF2-40B4-BE49-F238E27FC236}">
                <a16:creationId xmlns:a16="http://schemas.microsoft.com/office/drawing/2014/main" id="{76E68D42-76C2-4C2E-9584-0D9D28029615}"/>
              </a:ext>
            </a:extLst>
          </p:cNvPr>
          <p:cNvSpPr txBox="1"/>
          <p:nvPr/>
        </p:nvSpPr>
        <p:spPr>
          <a:xfrm>
            <a:off x="943995" y="268172"/>
            <a:ext cx="4878257" cy="32316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100" dirty="0">
                <a:solidFill>
                  <a:schemeClr val="bg1">
                    <a:lumMod val="50000"/>
                  </a:schemeClr>
                </a:solidFill>
                <a:latin typeface="+mn-lt"/>
                <a:ea typeface="+mn-ea"/>
                <a:cs typeface="+mn-ea"/>
                <a:sym typeface="+mn-lt"/>
              </a:rPr>
              <a:t>PART II. DATASET PRE-PROCESSING</a:t>
            </a:r>
            <a:endParaRPr lang="zh-CN" altLang="en-US" sz="2100" dirty="0">
              <a:solidFill>
                <a:schemeClr val="bg1">
                  <a:lumMod val="50000"/>
                </a:schemeClr>
              </a:solidFill>
              <a:latin typeface="+mn-lt"/>
              <a:ea typeface="+mn-ea"/>
              <a:cs typeface="+mn-ea"/>
              <a:sym typeface="+mn-lt"/>
            </a:endParaRPr>
          </a:p>
        </p:txBody>
      </p:sp>
      <p:sp>
        <p:nvSpPr>
          <p:cNvPr id="22" name="TextBox 33">
            <a:extLst>
              <a:ext uri="{FF2B5EF4-FFF2-40B4-BE49-F238E27FC236}">
                <a16:creationId xmlns:a16="http://schemas.microsoft.com/office/drawing/2014/main" id="{04EE1ED5-0DD8-AB1B-768C-89D61FB621D3}"/>
              </a:ext>
            </a:extLst>
          </p:cNvPr>
          <p:cNvSpPr txBox="1"/>
          <p:nvPr/>
        </p:nvSpPr>
        <p:spPr>
          <a:xfrm>
            <a:off x="2595493" y="732997"/>
            <a:ext cx="3791995" cy="415498"/>
          </a:xfrm>
          <a:prstGeom prst="rect">
            <a:avLst/>
          </a:prstGeom>
          <a:noFill/>
        </p:spPr>
        <p:txBody>
          <a:bodyPr wrap="square" lIns="0" tIns="0" rIns="0" bIns="0" rtlCol="0" anchor="ctr">
            <a:spAutoFit/>
          </a:bodyPr>
          <a:lstStyle/>
          <a:p>
            <a:pPr algn="ctr"/>
            <a:r>
              <a:rPr lang="en-US" altLang="zh-SG" sz="2700" b="1" dirty="0">
                <a:solidFill>
                  <a:srgbClr val="344F66"/>
                </a:solidFill>
                <a:cs typeface="+mn-ea"/>
                <a:sym typeface="+mn-lt"/>
              </a:rPr>
              <a:t>Exploratory</a:t>
            </a:r>
            <a:r>
              <a:rPr lang="zh-CN" altLang="en-US" sz="2700" b="1" dirty="0">
                <a:solidFill>
                  <a:srgbClr val="344F66"/>
                </a:solidFill>
                <a:cs typeface="+mn-ea"/>
                <a:sym typeface="+mn-lt"/>
              </a:rPr>
              <a:t> </a:t>
            </a:r>
            <a:r>
              <a:rPr lang="en-US" altLang="zh-CN" sz="2700" b="1" dirty="0">
                <a:solidFill>
                  <a:srgbClr val="344F66"/>
                </a:solidFill>
                <a:cs typeface="+mn-ea"/>
                <a:sym typeface="+mn-lt"/>
              </a:rPr>
              <a:t>Data</a:t>
            </a:r>
            <a:r>
              <a:rPr lang="zh-CN" altLang="en-US" sz="2700" b="1" dirty="0">
                <a:solidFill>
                  <a:srgbClr val="344F66"/>
                </a:solidFill>
                <a:cs typeface="+mn-ea"/>
                <a:sym typeface="+mn-lt"/>
              </a:rPr>
              <a:t> </a:t>
            </a:r>
            <a:r>
              <a:rPr lang="en-US" altLang="zh-CN" sz="2700" b="1" dirty="0">
                <a:solidFill>
                  <a:srgbClr val="344F66"/>
                </a:solidFill>
                <a:cs typeface="+mn-ea"/>
                <a:sym typeface="+mn-lt"/>
              </a:rPr>
              <a:t>Analysis</a:t>
            </a:r>
          </a:p>
        </p:txBody>
      </p:sp>
      <p:pic>
        <p:nvPicPr>
          <p:cNvPr id="29" name="Picture 7">
            <a:extLst>
              <a:ext uri="{FF2B5EF4-FFF2-40B4-BE49-F238E27FC236}">
                <a16:creationId xmlns:a16="http://schemas.microsoft.com/office/drawing/2014/main" id="{4F902171-1D52-03C5-6353-E2FA44CA1FC1}"/>
              </a:ext>
            </a:extLst>
          </p:cNvPr>
          <p:cNvPicPr>
            <a:picLocks noChangeAspect="1"/>
          </p:cNvPicPr>
          <p:nvPr/>
        </p:nvPicPr>
        <p:blipFill rotWithShape="1">
          <a:blip r:embed="rId2">
            <a:extLst>
              <a:ext uri="{28A0092B-C50C-407E-A947-70E740481C1C}">
                <a14:useLocalDpi xmlns:a14="http://schemas.microsoft.com/office/drawing/2010/main" val="0"/>
              </a:ext>
            </a:extLst>
          </a:blip>
          <a:srcRect l="16226" t="37438" r="48869" b="25866"/>
          <a:stretch/>
        </p:blipFill>
        <p:spPr bwMode="auto">
          <a:xfrm>
            <a:off x="979867" y="1438883"/>
            <a:ext cx="2156352" cy="1388148"/>
          </a:xfrm>
          <a:prstGeom prst="rect">
            <a:avLst/>
          </a:prstGeom>
          <a:ln>
            <a:noFill/>
          </a:ln>
          <a:extLst>
            <a:ext uri="{53640926-AAD7-44D8-BBD7-CCE9431645EC}">
              <a14:shadowObscured xmlns:a14="http://schemas.microsoft.com/office/drawing/2010/main"/>
            </a:ext>
          </a:extLst>
        </p:spPr>
      </p:pic>
      <p:pic>
        <p:nvPicPr>
          <p:cNvPr id="30" name="Picture 19">
            <a:extLst>
              <a:ext uri="{FF2B5EF4-FFF2-40B4-BE49-F238E27FC236}">
                <a16:creationId xmlns:a16="http://schemas.microsoft.com/office/drawing/2014/main" id="{25649A36-61BE-8993-0911-A7FCB0B9131B}"/>
              </a:ext>
            </a:extLst>
          </p:cNvPr>
          <p:cNvPicPr>
            <a:picLocks noChangeAspect="1"/>
          </p:cNvPicPr>
          <p:nvPr/>
        </p:nvPicPr>
        <p:blipFill rotWithShape="1">
          <a:blip r:embed="rId3">
            <a:extLst>
              <a:ext uri="{28A0092B-C50C-407E-A947-70E740481C1C}">
                <a14:useLocalDpi xmlns:a14="http://schemas.microsoft.com/office/drawing/2010/main" val="0"/>
              </a:ext>
            </a:extLst>
          </a:blip>
          <a:srcRect l="55799" t="36131" r="9747" b="22654"/>
          <a:stretch/>
        </p:blipFill>
        <p:spPr bwMode="auto">
          <a:xfrm>
            <a:off x="943995" y="2892494"/>
            <a:ext cx="2228096" cy="1541203"/>
          </a:xfrm>
          <a:prstGeom prst="rect">
            <a:avLst/>
          </a:prstGeom>
          <a:ln>
            <a:noFill/>
          </a:ln>
          <a:extLst>
            <a:ext uri="{53640926-AAD7-44D8-BBD7-CCE9431645EC}">
              <a14:shadowObscured xmlns:a14="http://schemas.microsoft.com/office/drawing/2010/main"/>
            </a:ext>
          </a:extLst>
        </p:spPr>
      </p:pic>
      <p:pic>
        <p:nvPicPr>
          <p:cNvPr id="31" name="Picture 24">
            <a:extLst>
              <a:ext uri="{FF2B5EF4-FFF2-40B4-BE49-F238E27FC236}">
                <a16:creationId xmlns:a16="http://schemas.microsoft.com/office/drawing/2014/main" id="{914C9EE5-28FE-7E79-7DA9-349AEAA50458}"/>
              </a:ext>
            </a:extLst>
          </p:cNvPr>
          <p:cNvPicPr>
            <a:picLocks noChangeAspect="1"/>
          </p:cNvPicPr>
          <p:nvPr/>
        </p:nvPicPr>
        <p:blipFill rotWithShape="1">
          <a:blip r:embed="rId4">
            <a:extLst>
              <a:ext uri="{28A0092B-C50C-407E-A947-70E740481C1C}">
                <a14:useLocalDpi xmlns:a14="http://schemas.microsoft.com/office/drawing/2010/main" val="0"/>
              </a:ext>
            </a:extLst>
          </a:blip>
          <a:srcRect l="55528" t="35594" r="9818" b="17537"/>
          <a:stretch/>
        </p:blipFill>
        <p:spPr bwMode="auto">
          <a:xfrm>
            <a:off x="5810890" y="2878267"/>
            <a:ext cx="2238109" cy="1569658"/>
          </a:xfrm>
          <a:prstGeom prst="rect">
            <a:avLst/>
          </a:prstGeom>
          <a:ln>
            <a:noFill/>
          </a:ln>
          <a:extLst>
            <a:ext uri="{53640926-AAD7-44D8-BBD7-CCE9431645EC}">
              <a14:shadowObscured xmlns:a14="http://schemas.microsoft.com/office/drawing/2010/main"/>
            </a:ext>
          </a:extLst>
        </p:spPr>
      </p:pic>
      <p:pic>
        <p:nvPicPr>
          <p:cNvPr id="32" name="Picture 25">
            <a:extLst>
              <a:ext uri="{FF2B5EF4-FFF2-40B4-BE49-F238E27FC236}">
                <a16:creationId xmlns:a16="http://schemas.microsoft.com/office/drawing/2014/main" id="{9EB41338-BF1F-92BF-A26E-DC186D9B7449}"/>
              </a:ext>
            </a:extLst>
          </p:cNvPr>
          <p:cNvPicPr>
            <a:picLocks noChangeAspect="1"/>
          </p:cNvPicPr>
          <p:nvPr/>
        </p:nvPicPr>
        <p:blipFill rotWithShape="1">
          <a:blip r:embed="rId3">
            <a:extLst>
              <a:ext uri="{28A0092B-C50C-407E-A947-70E740481C1C}">
                <a14:useLocalDpi xmlns:a14="http://schemas.microsoft.com/office/drawing/2010/main" val="0"/>
              </a:ext>
            </a:extLst>
          </a:blip>
          <a:srcRect l="16703" t="36218" r="49003" b="25321"/>
          <a:stretch/>
        </p:blipFill>
        <p:spPr bwMode="auto">
          <a:xfrm>
            <a:off x="5590857" y="1438883"/>
            <a:ext cx="2442905" cy="1424808"/>
          </a:xfrm>
          <a:prstGeom prst="rect">
            <a:avLst/>
          </a:prstGeom>
          <a:ln>
            <a:noFill/>
          </a:ln>
          <a:extLst>
            <a:ext uri="{53640926-AAD7-44D8-BBD7-CCE9431645EC}">
              <a14:shadowObscured xmlns:a14="http://schemas.microsoft.com/office/drawing/2010/main"/>
            </a:ext>
          </a:extLst>
        </p:spPr>
      </p:pic>
      <p:pic>
        <p:nvPicPr>
          <p:cNvPr id="33" name="Picture 26">
            <a:extLst>
              <a:ext uri="{FF2B5EF4-FFF2-40B4-BE49-F238E27FC236}">
                <a16:creationId xmlns:a16="http://schemas.microsoft.com/office/drawing/2014/main" id="{BDABA5B4-CAE5-15A9-4150-0F7390EBEC68}"/>
              </a:ext>
            </a:extLst>
          </p:cNvPr>
          <p:cNvPicPr>
            <a:picLocks noChangeAspect="1"/>
          </p:cNvPicPr>
          <p:nvPr/>
        </p:nvPicPr>
        <p:blipFill rotWithShape="1">
          <a:blip r:embed="rId2">
            <a:extLst>
              <a:ext uri="{28A0092B-C50C-407E-A947-70E740481C1C}">
                <a14:useLocalDpi xmlns:a14="http://schemas.microsoft.com/office/drawing/2010/main" val="0"/>
              </a:ext>
            </a:extLst>
          </a:blip>
          <a:srcRect l="55241" t="37438" r="9854" b="25866"/>
          <a:stretch/>
        </p:blipFill>
        <p:spPr bwMode="auto">
          <a:xfrm>
            <a:off x="3431480" y="1474410"/>
            <a:ext cx="2156352" cy="1418084"/>
          </a:xfrm>
          <a:prstGeom prst="rect">
            <a:avLst/>
          </a:prstGeom>
          <a:ln>
            <a:noFill/>
          </a:ln>
          <a:extLst>
            <a:ext uri="{53640926-AAD7-44D8-BBD7-CCE9431645EC}">
              <a14:shadowObscured xmlns:a14="http://schemas.microsoft.com/office/drawing/2010/main"/>
            </a:ext>
          </a:extLst>
        </p:spPr>
      </p:pic>
      <p:pic>
        <p:nvPicPr>
          <p:cNvPr id="34" name="Picture 27">
            <a:extLst>
              <a:ext uri="{FF2B5EF4-FFF2-40B4-BE49-F238E27FC236}">
                <a16:creationId xmlns:a16="http://schemas.microsoft.com/office/drawing/2014/main" id="{CD049650-FDC7-14E5-CE14-7D4321E44233}"/>
              </a:ext>
            </a:extLst>
          </p:cNvPr>
          <p:cNvPicPr>
            <a:picLocks noChangeAspect="1"/>
          </p:cNvPicPr>
          <p:nvPr/>
        </p:nvPicPr>
        <p:blipFill rotWithShape="1">
          <a:blip r:embed="rId4">
            <a:extLst>
              <a:ext uri="{28A0092B-C50C-407E-A947-70E740481C1C}">
                <a14:useLocalDpi xmlns:a14="http://schemas.microsoft.com/office/drawing/2010/main" val="0"/>
              </a:ext>
            </a:extLst>
          </a:blip>
          <a:srcRect l="16172" t="35644" r="49400" b="20266"/>
          <a:stretch/>
        </p:blipFill>
        <p:spPr bwMode="auto">
          <a:xfrm>
            <a:off x="3166279" y="2892169"/>
            <a:ext cx="2495486" cy="1580501"/>
          </a:xfrm>
          <a:prstGeom prst="rect">
            <a:avLst/>
          </a:prstGeom>
          <a:ln>
            <a:noFill/>
          </a:ln>
          <a:extLst>
            <a:ext uri="{53640926-AAD7-44D8-BBD7-CCE9431645EC}">
              <a14:shadowObscured xmlns:a14="http://schemas.microsoft.com/office/drawing/2010/main"/>
            </a:ext>
          </a:extLst>
        </p:spPr>
      </p:pic>
      <p:sp>
        <p:nvSpPr>
          <p:cNvPr id="35" name="圆角矩形 34">
            <a:extLst>
              <a:ext uri="{FF2B5EF4-FFF2-40B4-BE49-F238E27FC236}">
                <a16:creationId xmlns:a16="http://schemas.microsoft.com/office/drawing/2014/main" id="{EF41517E-D097-2359-A4EF-2233F23B7EFF}"/>
              </a:ext>
            </a:extLst>
          </p:cNvPr>
          <p:cNvSpPr/>
          <p:nvPr/>
        </p:nvSpPr>
        <p:spPr>
          <a:xfrm>
            <a:off x="760383" y="1317399"/>
            <a:ext cx="7573578" cy="3289388"/>
          </a:xfrm>
          <a:prstGeom prst="roundRect">
            <a:avLst>
              <a:gd name="adj" fmla="val 2965"/>
            </a:avLst>
          </a:prstGeom>
          <a:noFill/>
          <a:ln w="28575">
            <a:solidFill>
              <a:srgbClr val="48484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sz="1013" dirty="0"/>
          </a:p>
        </p:txBody>
      </p:sp>
      <p:sp>
        <p:nvSpPr>
          <p:cNvPr id="2" name="文本框 1">
            <a:extLst>
              <a:ext uri="{FF2B5EF4-FFF2-40B4-BE49-F238E27FC236}">
                <a16:creationId xmlns:a16="http://schemas.microsoft.com/office/drawing/2014/main" id="{24A116A2-6AE5-2CBF-5184-4BC15EF66025}"/>
              </a:ext>
            </a:extLst>
          </p:cNvPr>
          <p:cNvSpPr txBox="1"/>
          <p:nvPr/>
        </p:nvSpPr>
        <p:spPr>
          <a:xfrm>
            <a:off x="3909855" y="4598329"/>
            <a:ext cx="1946837" cy="276999"/>
          </a:xfrm>
          <a:prstGeom prst="rect">
            <a:avLst/>
          </a:prstGeom>
          <a:noFill/>
        </p:spPr>
        <p:txBody>
          <a:bodyPr wrap="square" rtlCol="0">
            <a:spAutoFit/>
          </a:bodyPr>
          <a:lstStyle/>
          <a:p>
            <a:r>
              <a:rPr kumimoji="1" lang="en-US" altLang="zh-SG" sz="1200" dirty="0"/>
              <a:t>Figure</a:t>
            </a:r>
            <a:r>
              <a:rPr kumimoji="1" lang="zh-CN" altLang="en-US" sz="1200" dirty="0"/>
              <a:t> </a:t>
            </a:r>
            <a:r>
              <a:rPr kumimoji="1" lang="en-US" altLang="zh-CN" sz="1200" dirty="0"/>
              <a:t>4.</a:t>
            </a:r>
            <a:r>
              <a:rPr kumimoji="1" lang="zh-CN" altLang="en-US" sz="1200" dirty="0"/>
              <a:t> </a:t>
            </a:r>
            <a:endParaRPr kumimoji="1" lang="zh-SG" altLang="en-US" sz="1200" dirty="0"/>
          </a:p>
        </p:txBody>
      </p:sp>
    </p:spTree>
    <p:extLst>
      <p:ext uri="{BB962C8B-B14F-4D97-AF65-F5344CB8AC3E}">
        <p14:creationId xmlns:p14="http://schemas.microsoft.com/office/powerpoint/2010/main" val="35075578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1711</Words>
  <Application>Microsoft Office PowerPoint</Application>
  <PresentationFormat>On-screen Show (16:9)</PresentationFormat>
  <Paragraphs>165</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LSTM and CNN Models for Fake Job Information Detection</dc:title>
  <dc:creator/>
  <cp:lastModifiedBy/>
  <cp:revision>241</cp:revision>
  <dcterms:created xsi:type="dcterms:W3CDTF">2017-08-01T15:40:51Z</dcterms:created>
  <dcterms:modified xsi:type="dcterms:W3CDTF">2023-04-11T14:04:31Z</dcterms:modified>
</cp:coreProperties>
</file>