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70" r:id="rId9"/>
    <p:sldId id="266" r:id="rId10"/>
    <p:sldId id="267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64F4-2785-130F-5C70-4D901CF86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62709-F007-CA20-1EF1-C2FFD3A8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C058-3088-8F8E-95DD-E157CF96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E552-7654-1E4A-FAEF-27518CE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97EB-7153-1704-F38B-5337628F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1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EE5F-0CBB-8AD8-7474-8987BF63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B9CE-5768-DAC0-637D-88BADC54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E56A-68A9-C5C8-8BD0-9F7B5138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081F-96FD-3F8A-60F3-F1132807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A4BE-1DAA-E6C4-A36C-C455CC56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3FE2F-D465-A726-0978-A888C8C6B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29A7-07E0-53FC-96EB-83D7BF4C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829F-9ACC-86BF-AF95-8DF7EF07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9354-32F9-3C33-7D27-2E9301BC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8F5B-B34D-5E0B-7E03-59FB4157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6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5993081"/>
            <a:ext cx="10972800" cy="302896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1500" spc="-14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9600" y="1771650"/>
            <a:ext cx="10972800" cy="2133600"/>
          </a:xfrm>
          <a:prstGeom prst="rect">
            <a:avLst/>
          </a:prstGeom>
        </p:spPr>
        <p:txBody>
          <a:bodyPr anchor="b"/>
          <a:lstStyle>
            <a:lvl1pPr>
              <a:defRPr sz="6400" spc="-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3783790"/>
            <a:ext cx="10972800" cy="1125297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2286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4572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6858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9144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350000"/>
            <a:ext cx="194311" cy="21463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8490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249E-EC25-C45C-93EB-108CFDBB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5D0F-24D4-ACE8-80E8-ACD4FBC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B46B-FC10-FD4A-E603-86807A02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8338-BAEC-01E9-FF2B-5CC78213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6EB4-FED5-F0EB-04F8-E757A7FD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236D-7E2A-74D6-D604-0032EC96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A04A-9F05-D3B0-5DB6-AE751C15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9B3A-3F11-1E0A-C9BE-69A7360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F716-63EC-7A7F-4A87-E48D924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77ED-3818-7505-CB75-1D383460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0810-364D-ED5D-B6AA-810F8512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02A6-22D2-101E-6427-3E1348249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31489-1BCF-AB4A-5D90-C4CA764A9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68908-0AFA-32F5-5825-69F0CD7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FCB78-AE80-B2B9-5D5F-66AC096B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C0DD-EEF3-A115-C99E-68DEC46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6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4275-0AF5-4B25-7BFD-1D33A0C3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1EDE-486C-1060-8044-8CCE8193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1DAFE-1216-FC79-5942-007A3DF2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028C8-6075-EC0C-16BD-9490EB9E0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B5A99-4DB0-7F46-BA01-DF021E2FE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E24CF-C75C-0BE9-66BF-A2AAFD9B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5CBB4-E4FD-3BAC-50D0-C8541531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A846D-FBED-5518-A517-297E8047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34F5-25CE-C33D-12C6-C8C5AC97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28349-CF78-2423-E46D-BA153BF2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16586-2C49-B299-7E8A-2993F32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2BD9-26F6-F391-373A-EB882292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0D117-EEAB-E6B6-29C1-C48F9EA8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170A0-EDAD-05D2-EB10-909D78DC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65A53-2110-9A98-EDE4-DB37A094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5852-4CDA-7B81-0BA0-B855C261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60B0-5AE3-EF76-3F5B-FABD6032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BEC0E-2F94-0C39-4600-1DEBFE4D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F844-6F7C-CD02-A8A9-5FD7C016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2CFC-2430-A73B-C088-DEC265C5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0A0-AD01-643A-9470-A40B216B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27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E6D6-5C22-5403-95F3-C69F6024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D5E61-488C-D244-5B9D-439728CDC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C785-8798-508A-314D-6D8E5CB52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5BE4-EB8B-80C6-0442-2399412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Prepared by Jakub Klisky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0A11-75DA-7BCB-910A-AB8CE317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CF4B3-1584-EAB5-DB26-E55E520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A9BD0-D643-7729-2069-A4AE1702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0F8D-CC2C-A9B2-798C-FEBD2C6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2533-0746-D00E-1C70-76279E6FC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7612-3C7D-1634-AAFD-BFE5346DE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C1A410-F349-58D2-A706-2833232F8954}"/>
              </a:ext>
            </a:extLst>
          </p:cNvPr>
          <p:cNvSpPr txBox="1">
            <a:spLocks/>
          </p:cNvSpPr>
          <p:nvPr userDrawn="1"/>
        </p:nvSpPr>
        <p:spPr>
          <a:xfrm>
            <a:off x="748048" y="62990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Prepared by Jakub Klisky</a:t>
            </a:r>
          </a:p>
        </p:txBody>
      </p:sp>
    </p:spTree>
    <p:extLst>
      <p:ext uri="{BB962C8B-B14F-4D97-AF65-F5344CB8AC3E}">
        <p14:creationId xmlns:p14="http://schemas.microsoft.com/office/powerpoint/2010/main" val="39553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&lt;PROJECT_NAME&gt;…"/>
          <p:cNvSpPr txBox="1">
            <a:spLocks noGrp="1"/>
          </p:cNvSpPr>
          <p:nvPr>
            <p:ph type="ctrTitle"/>
          </p:nvPr>
        </p:nvSpPr>
        <p:spPr>
          <a:xfrm>
            <a:off x="609600" y="1771650"/>
            <a:ext cx="10972800" cy="4513240"/>
          </a:xfrm>
          <a:prstGeom prst="rect">
            <a:avLst/>
          </a:prstGeom>
        </p:spPr>
        <p:txBody>
          <a:bodyPr anchor="t">
            <a:normAutofit fontScale="90000"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dirty="0"/>
              <a:t>Can in-context learning outperform instruction tuning?</a:t>
            </a:r>
            <a:endParaRPr sz="4400" dirty="0"/>
          </a:p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&lt;</a:t>
            </a:r>
            <a:r>
              <a:rPr dirty="0" err="1"/>
              <a:t>Student_Name</a:t>
            </a:r>
            <a:r>
              <a:rPr dirty="0"/>
              <a:t>&gt;</a:t>
            </a:r>
          </a:p>
          <a:p>
            <a:pPr defTabSz="228600">
              <a:lnSpc>
                <a:spcPct val="100000"/>
              </a:lnSpc>
              <a:defRPr sz="20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Academic Supervisor: Prof Philip Treleaven</a:t>
            </a:r>
            <a:br>
              <a:rPr lang="en-US" sz="2000" dirty="0"/>
            </a:br>
            <a:r>
              <a:rPr lang="en-US" sz="2000" dirty="0"/>
              <a:t>Technical Advisor: </a:t>
            </a:r>
            <a:endParaRPr sz="200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52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"/>
            <a:ext cx="12192000" cy="1341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87523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dirty="0"/>
              <a:t>Todo: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610660" y="2836282"/>
            <a:ext cx="6626301" cy="1617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ICL to instructions data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Figure out </a:t>
            </a:r>
            <a:r>
              <a:rPr lang="en-GB" sz="1750" dirty="0" err="1"/>
              <a:t>whats</a:t>
            </a:r>
            <a:r>
              <a:rPr lang="en-GB" sz="1750" dirty="0"/>
              <a:t> going on with BLEURT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Train it on more data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Filter out examples that are too large</a:t>
            </a:r>
            <a:endParaRPr sz="1750" dirty="0"/>
          </a:p>
        </p:txBody>
      </p:sp>
    </p:spTree>
    <p:extLst>
      <p:ext uri="{BB962C8B-B14F-4D97-AF65-F5344CB8AC3E}">
        <p14:creationId xmlns:p14="http://schemas.microsoft.com/office/powerpoint/2010/main" val="27240529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78E6-011E-000A-E0AC-27F8D8DB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>
            <a:extLst>
              <a:ext uri="{FF2B5EF4-FFF2-40B4-BE49-F238E27FC236}">
                <a16:creationId xmlns:a16="http://schemas.microsoft.com/office/drawing/2014/main" id="{5D3111C5-D9BA-13D8-2708-377E9B9FC3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400" dirty="0"/>
              <a:t>Impact Statement (business/industry)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9" name="UCL Branding" descr="UCL Branding">
            <a:extLst>
              <a:ext uri="{FF2B5EF4-FFF2-40B4-BE49-F238E27FC236}">
                <a16:creationId xmlns:a16="http://schemas.microsoft.com/office/drawing/2014/main" id="{641F11AD-9152-C7A5-D59E-5A6B0656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>
            <a:extLst>
              <a:ext uri="{FF2B5EF4-FFF2-40B4-BE49-F238E27FC236}">
                <a16:creationId xmlns:a16="http://schemas.microsoft.com/office/drawing/2014/main" id="{329111ED-41FD-632D-F838-8114929159A3}"/>
              </a:ext>
            </a:extLst>
          </p:cNvPr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10</a:t>
            </a:r>
          </a:p>
        </p:txBody>
      </p:sp>
      <p:sp>
        <p:nvSpPr>
          <p:cNvPr id="201" name="Point 1…">
            <a:extLst>
              <a:ext uri="{FF2B5EF4-FFF2-40B4-BE49-F238E27FC236}">
                <a16:creationId xmlns:a16="http://schemas.microsoft.com/office/drawing/2014/main" id="{113EAC0E-88F2-DCAA-498C-E492D23D9D64}"/>
              </a:ext>
            </a:extLst>
          </p:cNvPr>
          <p:cNvSpPr txBox="1"/>
          <p:nvPr/>
        </p:nvSpPr>
        <p:spPr>
          <a:xfrm>
            <a:off x="610660" y="2028368"/>
            <a:ext cx="4058483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Sub-point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Sub-point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Sub-point 3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Sub-point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Sub-point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/>
              <a:t>Sub-point 3</a:t>
            </a:r>
          </a:p>
        </p:txBody>
      </p:sp>
    </p:spTree>
    <p:extLst>
      <p:ext uri="{BB962C8B-B14F-4D97-AF65-F5344CB8AC3E}">
        <p14:creationId xmlns:p14="http://schemas.microsoft.com/office/powerpoint/2010/main" val="38729081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search Motiv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400" dirty="0"/>
              <a:t>Research Motivations</a:t>
            </a:r>
          </a:p>
        </p:txBody>
      </p:sp>
      <p:pic>
        <p:nvPicPr>
          <p:cNvPr id="15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2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2</a:t>
            </a:r>
          </a:p>
        </p:txBody>
      </p:sp>
      <p:sp>
        <p:nvSpPr>
          <p:cNvPr id="157" name="Point 1…"/>
          <p:cNvSpPr txBox="1"/>
          <p:nvPr/>
        </p:nvSpPr>
        <p:spPr>
          <a:xfrm>
            <a:off x="609600" y="2158113"/>
            <a:ext cx="12605182" cy="2122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Instruction Tuning provides models with greater </a:t>
            </a:r>
            <a:r>
              <a:rPr lang="en-GB" sz="1750" i="1" dirty="0"/>
              <a:t>adaptability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In-context Learning provides models with greater </a:t>
            </a:r>
            <a:r>
              <a:rPr lang="en-GB" sz="1750" i="1" dirty="0"/>
              <a:t>specificity to certain tasks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How do Instruction Tuning and In-context Learning compare when faced with </a:t>
            </a:r>
            <a:r>
              <a:rPr lang="en-GB" sz="1750" i="1" dirty="0"/>
              <a:t>domain-specific </a:t>
            </a:r>
            <a:r>
              <a:rPr lang="en-GB" sz="1750" dirty="0"/>
              <a:t>tasks?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Does In-context Learning </a:t>
            </a:r>
            <a:r>
              <a:rPr lang="en-GB" sz="1750" i="1" dirty="0"/>
              <a:t>outperform</a:t>
            </a:r>
            <a:r>
              <a:rPr lang="en-GB" sz="1750" dirty="0"/>
              <a:t> Instruction Tuning on domain-specific tasks?</a:t>
            </a:r>
            <a:endParaRPr sz="175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dustry Background and Public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Industry Background and Publications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6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3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3</a:t>
            </a:r>
          </a:p>
        </p:txBody>
      </p:sp>
      <p:sp>
        <p:nvSpPr>
          <p:cNvPr id="162" name="Industry background…"/>
          <p:cNvSpPr txBox="1"/>
          <p:nvPr/>
        </p:nvSpPr>
        <p:spPr>
          <a:xfrm>
            <a:off x="611100" y="2031592"/>
            <a:ext cx="4956806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Industry background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3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Submitted publications 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3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search Objective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400" dirty="0"/>
              <a:t>Research Objectives</a:t>
            </a:r>
          </a:p>
        </p:txBody>
      </p:sp>
      <p:pic>
        <p:nvPicPr>
          <p:cNvPr id="16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4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4</a:t>
            </a:r>
          </a:p>
        </p:txBody>
      </p:sp>
      <p:sp>
        <p:nvSpPr>
          <p:cNvPr id="167" name="Point 1…"/>
          <p:cNvSpPr txBox="1"/>
          <p:nvPr/>
        </p:nvSpPr>
        <p:spPr>
          <a:xfrm>
            <a:off x="613998" y="2027921"/>
            <a:ext cx="8026685" cy="1583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instruction tuning to LLMs</a:t>
            </a:r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ICL for domain-specific tasks</a:t>
            </a:r>
            <a:endParaRPr sz="1750" dirty="0"/>
          </a:p>
          <a:p>
            <a:pPr marL="588328" marR="1969452" indent="-381000" defTabSz="228600">
              <a:lnSpc>
                <a:spcPct val="20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Compare IT-trained performance with ICL performance</a:t>
            </a:r>
            <a:endParaRPr sz="175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search Methodology &amp; Structure"/>
          <p:cNvSpPr txBox="1">
            <a:spLocks noGrp="1"/>
          </p:cNvSpPr>
          <p:nvPr>
            <p:ph type="ctrTitle"/>
          </p:nvPr>
        </p:nvSpPr>
        <p:spPr>
          <a:xfrm>
            <a:off x="567959" y="665894"/>
            <a:ext cx="10972800" cy="998519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Research Methodology &amp; Structure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5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5</a:t>
            </a:r>
          </a:p>
        </p:txBody>
      </p:sp>
      <p:sp>
        <p:nvSpPr>
          <p:cNvPr id="172" name="Point 1…"/>
          <p:cNvSpPr txBox="1"/>
          <p:nvPr/>
        </p:nvSpPr>
        <p:spPr>
          <a:xfrm>
            <a:off x="739888" y="2351489"/>
            <a:ext cx="10007676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US" sz="1750" b="1" dirty="0"/>
              <a:t>Experiment</a:t>
            </a:r>
            <a:r>
              <a:rPr sz="1750" b="1" dirty="0"/>
              <a:t>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Apply instruction tuning to GPT2 model</a:t>
            </a:r>
            <a:endParaRPr sz="1750" dirty="0"/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US" sz="1750" dirty="0"/>
              <a:t>Run on Natural Instructions and Alpaca Datasets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b="1" dirty="0" err="1"/>
              <a:t>Experiment</a:t>
            </a:r>
            <a:r>
              <a:rPr lang="fr-FR" sz="1750" b="1" dirty="0"/>
              <a:t>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dirty="0"/>
              <a:t>Apply ICL to domain-specific datasets (medicine/finance/law)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b="1" dirty="0"/>
              <a:t>Experiment 3</a:t>
            </a:r>
            <a:endParaRPr lang="fr-FR" sz="1750" dirty="0"/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fr-FR" sz="1750" dirty="0"/>
              <a:t>Compare performance of IT model on domain-specific dataset with ICL</a:t>
            </a:r>
          </a:p>
          <a:p>
            <a:pPr marL="404177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sz="175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Exp 1:</a:t>
            </a:r>
            <a:r>
              <a:rPr lang="en-US" sz="4400" dirty="0"/>
              <a:t> Instruction Tuning on GPT2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5" y="2235502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Format data into prompts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SFTTrainer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Evaluate using BERT-score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600" y="4146445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Natural Instructions (757 tasks)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ALPACA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193117" y="1937152"/>
            <a:ext cx="321113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5297512" y="3488544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Graph/Table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7CF71-5A42-892C-4B81-616C6D79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54" y="2537870"/>
            <a:ext cx="2198255" cy="27709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DB1098-02EC-F14B-F6B5-5D9EED7AEE31}"/>
              </a:ext>
            </a:extLst>
          </p:cNvPr>
          <p:cNvSpPr txBox="1"/>
          <p:nvPr/>
        </p:nvSpPr>
        <p:spPr>
          <a:xfrm>
            <a:off x="4082468" y="5003364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CC4DAC-3897-CB12-4609-02B0B24B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61" y="5529031"/>
            <a:ext cx="3419952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310C5-54FE-C047-81AD-32DA69731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74" y="178166"/>
            <a:ext cx="2953162" cy="152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383713-28A4-8C8C-CC35-D1A1E2225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74" y="330587"/>
            <a:ext cx="12192000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71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Exp </a:t>
            </a:r>
            <a:r>
              <a:rPr lang="en-US" sz="4400" dirty="0"/>
              <a:t>2</a:t>
            </a:r>
            <a:r>
              <a:rPr sz="4400" dirty="0"/>
              <a:t>:</a:t>
            </a:r>
            <a:r>
              <a:rPr lang="en-US" sz="4400" dirty="0"/>
              <a:t> Title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5" y="2235502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600" y="4145550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451796" y="2215165"/>
            <a:ext cx="321113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4426038" y="4146445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Graph/Table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7CF71-5A42-892C-4B81-616C6D79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54" y="2537870"/>
            <a:ext cx="2198255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661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Exp </a:t>
            </a:r>
            <a:r>
              <a:rPr lang="en-US" sz="4400" dirty="0"/>
              <a:t>3</a:t>
            </a:r>
            <a:r>
              <a:rPr sz="4400" dirty="0"/>
              <a:t>:</a:t>
            </a:r>
            <a:r>
              <a:rPr lang="en-US" sz="4400" dirty="0"/>
              <a:t> Title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5" y="2235502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600" y="4145550"/>
            <a:ext cx="30737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451796" y="2215165"/>
            <a:ext cx="321113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4426038" y="4146445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Graph/Table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7CF71-5A42-892C-4B81-616C6D79A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54" y="2537870"/>
            <a:ext cx="2198255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390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9600" y="545456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/>
              <a:t>Contributions</a:t>
            </a:r>
            <a:r>
              <a:rPr lang="en-US" sz="4400" dirty="0"/>
              <a:t> to Science (academic)</a:t>
            </a:r>
            <a:endParaRPr sz="440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75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609600" y="2222807"/>
            <a:ext cx="10485430" cy="323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Comparison between SOTA tuning methods</a:t>
            </a:r>
            <a:endParaRPr sz="1750" dirty="0"/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1750" dirty="0"/>
              <a:t>Extension of ‘EXPLORING THE RELATIONSHIP BETWEEN INCONTEXT LEARNING AND INSTRUCTION TUNING’ which only experiments with general tasks (sentiment analysis and English-Czech Translation)</a:t>
            </a:r>
            <a:endParaRPr sz="1750" dirty="0"/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1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2</a:t>
            </a:r>
          </a:p>
          <a:p>
            <a:pPr marL="861377" marR="1969452" lvl="1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sz="1750" dirty="0"/>
              <a:t>Sub-point 3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370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Graphik Medium</vt:lpstr>
      <vt:lpstr>Graphik Semibold</vt:lpstr>
      <vt:lpstr>Wingdings</vt:lpstr>
      <vt:lpstr>Office Theme</vt:lpstr>
      <vt:lpstr>Can in-context learning outperform instruction tuning?   &lt;Student_Name&gt;  Academic Supervisor: Prof Philip Treleaven Technical Advisor:      </vt:lpstr>
      <vt:lpstr>Research Motivations</vt:lpstr>
      <vt:lpstr>Industry Background and Publications </vt:lpstr>
      <vt:lpstr>Research Objectives</vt:lpstr>
      <vt:lpstr>Research Methodology &amp; Structure </vt:lpstr>
      <vt:lpstr>Exp 1: Instruction Tuning on GPT2 </vt:lpstr>
      <vt:lpstr>Exp 2: Title </vt:lpstr>
      <vt:lpstr>Exp 3: Title </vt:lpstr>
      <vt:lpstr>Contributions to Science (academic) </vt:lpstr>
      <vt:lpstr>Todo: </vt:lpstr>
      <vt:lpstr>Impact Statement (business/industry)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Treleaven, Philip</dc:creator>
  <cp:lastModifiedBy>Tewari, Zaki</cp:lastModifiedBy>
  <cp:revision>15</cp:revision>
  <dcterms:created xsi:type="dcterms:W3CDTF">2023-05-17T17:08:02Z</dcterms:created>
  <dcterms:modified xsi:type="dcterms:W3CDTF">2024-03-10T13:03:22Z</dcterms:modified>
</cp:coreProperties>
</file>