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7" r:id="rId7"/>
    <p:sldId id="268" r:id="rId8"/>
    <p:sldId id="270" r:id="rId9"/>
    <p:sldId id="269" r:id="rId10"/>
    <p:sldId id="271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>
      <p:cViewPr varScale="1">
        <p:scale>
          <a:sx n="85" d="100"/>
          <a:sy n="85" d="100"/>
        </p:scale>
        <p:origin x="120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1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48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33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23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07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43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19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16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18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15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55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6/21/2016 6:28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6/21/2016 6:28 PM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6/21/2016 6:28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6/21/2016 6:28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6/21/2016 6:28 PM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6/21/2016 6:28 PM</a:t>
            </a:fld>
            <a:endParaRPr lang="en-US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6/21/2016 6:28 PM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Shap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6/21/2016 6:28 PM</a:t>
            </a:fld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6/21/2016 6:28 PM</a:t>
            </a:fld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6/21/2016 6:28 PM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6/21/2016 6:28 PM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6/21/2016 6:28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irel/ASOSMA/blob/master/OptiKey/viewsandprespectives.md#optikey---features-and-challeng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ulius-sweetland-7369775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tiKey/OptiKey/wik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direl/ASOSMA/blob/master/OptiKey/MetricsVariabilityQuality.md#qualities-handl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irel/ASOSMA/blob/master/OptiKey/viewsandprespectives.md#main-features-of-the-product--and-stakeholders-vie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ertum.eu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irel/ASOSMA/blob/master/OptiKey/viewsandprespectives.md#analyze-and-describe-the-major-or-important-designs-with-uml-diagrams-and-or-other-modeling-mean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tiKey/OptiKey/issues/269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mpwoodsw.com/sourcemonitor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github.com/adirel/ASOSMA/blob/master/OptiKey/MetricsVariabilityQuality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057400" y="228600"/>
            <a:ext cx="6705600" cy="1676400"/>
          </a:xfrm>
        </p:spPr>
        <p:txBody>
          <a:bodyPr>
            <a:noAutofit/>
          </a:bodyPr>
          <a:lstStyle/>
          <a:p>
            <a:r>
              <a:rPr lang="en-US" sz="4800" dirty="0" err="1" smtClean="0"/>
              <a:t>OptiKey</a:t>
            </a:r>
            <a:r>
              <a:rPr lang="en-US" sz="4800" dirty="0" smtClean="0"/>
              <a:t> modelling challenge</a:t>
            </a:r>
            <a:endParaRPr lang="en-US" sz="480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Modelling, JCE</a:t>
            </a:r>
            <a:endParaRPr lang="en-US" dirty="0"/>
          </a:p>
        </p:txBody>
      </p:sp>
      <p:sp>
        <p:nvSpPr>
          <p:cNvPr id="5" name="Rectangle 1"/>
          <p:cNvSpPr txBox="1">
            <a:spLocks/>
          </p:cNvSpPr>
          <p:nvPr/>
        </p:nvSpPr>
        <p:spPr>
          <a:xfrm>
            <a:off x="5562600" y="3886200"/>
            <a:ext cx="3505200" cy="198120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/>
              <a:t>Ilan</a:t>
            </a:r>
            <a:r>
              <a:rPr lang="en-US" sz="3600" dirty="0" smtClean="0"/>
              <a:t> </a:t>
            </a:r>
            <a:r>
              <a:rPr lang="en-US" sz="3600" dirty="0" err="1" smtClean="0"/>
              <a:t>matityahu</a:t>
            </a:r>
            <a:endParaRPr lang="en-US" sz="3600" dirty="0" smtClean="0"/>
          </a:p>
          <a:p>
            <a:r>
              <a:rPr lang="en-US" sz="3600" dirty="0" err="1" smtClean="0"/>
              <a:t>Adir</a:t>
            </a:r>
            <a:r>
              <a:rPr lang="en-US" sz="3600" dirty="0" smtClean="0"/>
              <a:t> </a:t>
            </a:r>
            <a:r>
              <a:rPr lang="en-US" sz="3600" dirty="0" err="1" smtClean="0"/>
              <a:t>elfersy</a:t>
            </a:r>
            <a:endParaRPr lang="en-US" sz="3600" dirty="0" smtClean="0"/>
          </a:p>
          <a:p>
            <a:r>
              <a:rPr lang="en-US" sz="3600" dirty="0" err="1" smtClean="0"/>
              <a:t>Yair</a:t>
            </a:r>
            <a:r>
              <a:rPr lang="en-US" sz="3600" dirty="0" smtClean="0"/>
              <a:t> </a:t>
            </a:r>
            <a:r>
              <a:rPr lang="en-US" sz="3600" dirty="0" err="1" smtClean="0"/>
              <a:t>shalev</a:t>
            </a:r>
            <a:endParaRPr lang="en-US" sz="3600" dirty="0" smtClean="0"/>
          </a:p>
          <a:p>
            <a:r>
              <a:rPr lang="en-US" sz="3600" dirty="0" err="1" smtClean="0"/>
              <a:t>Nir</a:t>
            </a:r>
            <a:r>
              <a:rPr lang="en-US" sz="3600" dirty="0" smtClean="0"/>
              <a:t> </a:t>
            </a:r>
            <a:r>
              <a:rPr lang="en-US" sz="3600" dirty="0" err="1" smtClean="0"/>
              <a:t>alkalay</a:t>
            </a:r>
            <a:endParaRPr lang="en-US" sz="3600" dirty="0" smtClean="0"/>
          </a:p>
          <a:p>
            <a:r>
              <a:rPr lang="en-US" sz="3600" dirty="0" smtClean="0"/>
              <a:t>Katya </a:t>
            </a:r>
            <a:r>
              <a:rPr lang="en-US" sz="3600" dirty="0" err="1" smtClean="0"/>
              <a:t>denef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What did we learn from the project? And the course?</a:t>
            </a:r>
          </a:p>
          <a:p>
            <a:r>
              <a:rPr lang="en-US" dirty="0" smtClean="0"/>
              <a:t>Modelling is a language connecting between</a:t>
            </a:r>
          </a:p>
          <a:p>
            <a:pPr lvl="1"/>
            <a:r>
              <a:rPr lang="en-US" dirty="0" smtClean="0"/>
              <a:t>developers of different modules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evelopers and users</a:t>
            </a:r>
          </a:p>
          <a:p>
            <a:pPr lvl="1"/>
            <a:r>
              <a:rPr lang="en-US" dirty="0" smtClean="0"/>
              <a:t>developers and stakeholders</a:t>
            </a:r>
          </a:p>
          <a:p>
            <a:r>
              <a:rPr lang="en-US" dirty="0" smtClean="0"/>
              <a:t>Modelling an existing SW system is much harder than using modelling tools on the planning and development stages of a project</a:t>
            </a:r>
          </a:p>
          <a:p>
            <a:r>
              <a:rPr lang="en-US" dirty="0" smtClean="0"/>
              <a:t>Modelling brings order and allows us to view the project’s big picture and make sure we don’t miss anything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10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/>
              <a:t>Thank you for </a:t>
            </a:r>
            <a:r>
              <a:rPr lang="en-US" sz="4000" dirty="0" smtClean="0"/>
              <a:t>listening</a:t>
            </a:r>
            <a:endParaRPr lang="en-US" sz="4000" dirty="0" smtClean="0"/>
          </a:p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/>
              <a:t>Questions?</a:t>
            </a:r>
            <a:endParaRPr 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</a:p>
          <a:p>
            <a:r>
              <a:rPr lang="en-US" dirty="0" err="1" smtClean="0"/>
              <a:t>OptiKey</a:t>
            </a:r>
            <a:r>
              <a:rPr lang="en-US" dirty="0" smtClean="0"/>
              <a:t> System</a:t>
            </a:r>
            <a:endParaRPr lang="en-US" dirty="0" smtClean="0"/>
          </a:p>
          <a:p>
            <a:pPr lvl="1"/>
            <a:r>
              <a:rPr lang="en-US" dirty="0" smtClean="0"/>
              <a:t>Code Structure</a:t>
            </a:r>
          </a:p>
          <a:p>
            <a:pPr lvl="1"/>
            <a:r>
              <a:rPr lang="en-US" dirty="0" smtClean="0"/>
              <a:t>Documentation</a:t>
            </a:r>
            <a:endParaRPr lang="en-US" dirty="0" smtClean="0"/>
          </a:p>
          <a:p>
            <a:r>
              <a:rPr lang="en-US" dirty="0" smtClean="0"/>
              <a:t>Stakeholders View on Main Features</a:t>
            </a:r>
          </a:p>
          <a:p>
            <a:r>
              <a:rPr lang="en-US" dirty="0" smtClean="0"/>
              <a:t>Localization Activity Diagram</a:t>
            </a:r>
          </a:p>
          <a:p>
            <a:r>
              <a:rPr lang="en-US" dirty="0" smtClean="0"/>
              <a:t>Design Metrics Application</a:t>
            </a:r>
            <a:endParaRPr lang="en-US" dirty="0" smtClean="0"/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Analyze and document </a:t>
            </a:r>
            <a:r>
              <a:rPr lang="en-US" dirty="0" smtClean="0"/>
              <a:t>an open-source project on GitHub using SW modelling tools</a:t>
            </a:r>
            <a:endParaRPr lang="en-US" dirty="0" smtClean="0"/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Open-source project </a:t>
            </a:r>
            <a:r>
              <a:rPr lang="en-US" dirty="0" err="1" smtClean="0"/>
              <a:t>OptiKey</a:t>
            </a:r>
            <a:r>
              <a:rPr lang="en-US" dirty="0" smtClean="0"/>
              <a:t> selected</a:t>
            </a:r>
          </a:p>
          <a:p>
            <a:pPr lvl="1"/>
            <a:r>
              <a:rPr lang="en-US" dirty="0" smtClean="0"/>
              <a:t>Several modelling tools used to document the project:</a:t>
            </a:r>
          </a:p>
          <a:p>
            <a:pPr lvl="2"/>
            <a:r>
              <a:rPr lang="en-US" dirty="0" smtClean="0"/>
              <a:t>Views</a:t>
            </a:r>
          </a:p>
          <a:p>
            <a:pPr lvl="2"/>
            <a:r>
              <a:rPr lang="en-US" dirty="0" smtClean="0"/>
              <a:t>Activity diagram</a:t>
            </a:r>
          </a:p>
          <a:p>
            <a:pPr lvl="2"/>
            <a:r>
              <a:rPr lang="en-US" dirty="0" smtClean="0"/>
              <a:t>Code analysis on design metrics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OptiKey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en-US" dirty="0" err="1"/>
              <a:t>OptiKey</a:t>
            </a:r>
            <a:r>
              <a:rPr lang="en-US" dirty="0"/>
              <a:t> is an assistive on-screen </a:t>
            </a:r>
            <a:r>
              <a:rPr lang="en-US" dirty="0" smtClean="0"/>
              <a:t>keyboard</a:t>
            </a:r>
          </a:p>
          <a:p>
            <a:r>
              <a:rPr lang="en-US" dirty="0" smtClean="0"/>
              <a:t>It’s designed </a:t>
            </a:r>
            <a:r>
              <a:rPr lang="en-US" dirty="0"/>
              <a:t>to be used with an eye-tracking device to bring keyboard control, mouse control and speech to people with motor and speech </a:t>
            </a:r>
            <a:r>
              <a:rPr lang="en-US" dirty="0" smtClean="0"/>
              <a:t>limitations</a:t>
            </a:r>
          </a:p>
          <a:p>
            <a:r>
              <a:rPr lang="en-US" dirty="0" smtClean="0"/>
              <a:t>Its goal is </a:t>
            </a:r>
            <a:r>
              <a:rPr lang="en-US" dirty="0"/>
              <a:t>to challenge the outrageously expensive, unreliable and difficult to use AAC (alternative and augmentative communication) products on the </a:t>
            </a:r>
            <a:r>
              <a:rPr lang="en-US" dirty="0" smtClean="0"/>
              <a:t>market</a:t>
            </a:r>
          </a:p>
          <a:p>
            <a:r>
              <a:rPr lang="en-US" dirty="0" smtClean="0">
                <a:hlinkClick r:id="rId3"/>
              </a:rPr>
              <a:t>Main features and challenges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OptiKey</a:t>
            </a:r>
            <a:r>
              <a:rPr lang="en-US" dirty="0"/>
              <a:t>:</a:t>
            </a:r>
            <a:r>
              <a:rPr lang="en-US" dirty="0" smtClean="0"/>
              <a:t> Code </a:t>
            </a:r>
            <a:r>
              <a:rPr lang="en-US" dirty="0"/>
              <a:t>S</a:t>
            </a:r>
            <a:r>
              <a:rPr lang="en-US" dirty="0" smtClean="0"/>
              <a:t>tructure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a single person (</a:t>
            </a:r>
            <a:r>
              <a:rPr lang="en-US" dirty="0">
                <a:hlinkClick r:id="rId3"/>
              </a:rPr>
              <a:t>Julius </a:t>
            </a:r>
            <a:r>
              <a:rPr lang="en-US" dirty="0" err="1" smtClean="0">
                <a:hlinkClick r:id="rId3"/>
              </a:rPr>
              <a:t>Sweetland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lot of options for volunteering developers, e.g. enabling new languages</a:t>
            </a:r>
          </a:p>
          <a:p>
            <a:r>
              <a:rPr lang="en-US" dirty="0" smtClean="0"/>
              <a:t>Fully GitHub driven and managed development process</a:t>
            </a:r>
          </a:p>
          <a:p>
            <a:r>
              <a:rPr lang="en-US" dirty="0" smtClean="0"/>
              <a:t>Test units enabled in the system</a:t>
            </a:r>
          </a:p>
          <a:p>
            <a:r>
              <a:rPr lang="en-US" dirty="0" smtClean="0"/>
              <a:t>Large number of </a:t>
            </a:r>
            <a:r>
              <a:rPr lang="en-US" smtClean="0"/>
              <a:t>contributions shows </a:t>
            </a:r>
            <a:r>
              <a:rPr lang="en-US" dirty="0" smtClean="0"/>
              <a:t>high ability for scalability and modular development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531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OptiKey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Docmentation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hlinkClick r:id="rId3"/>
              </a:rPr>
              <a:t>OptiKey</a:t>
            </a:r>
            <a:r>
              <a:rPr lang="en-US" dirty="0" smtClean="0">
                <a:hlinkClick r:id="rId3"/>
              </a:rPr>
              <a:t> Wiki</a:t>
            </a:r>
            <a:r>
              <a:rPr lang="en-US" dirty="0" smtClean="0"/>
              <a:t> describes functionality and user guidelines for a number of processes in a text</a:t>
            </a:r>
          </a:p>
          <a:p>
            <a:r>
              <a:rPr lang="en-US" dirty="0" smtClean="0"/>
              <a:t>Listing exists for functions</a:t>
            </a:r>
            <a:r>
              <a:rPr lang="en-US" dirty="0"/>
              <a:t>, keys, states, connections, windows states, keyboard </a:t>
            </a:r>
            <a:r>
              <a:rPr lang="en-US" dirty="0" smtClean="0"/>
              <a:t>functions to enable volunteers to understand the system structure</a:t>
            </a:r>
            <a:endParaRPr lang="en-US" dirty="0" smtClean="0"/>
          </a:p>
          <a:p>
            <a:r>
              <a:rPr lang="en-US" dirty="0" smtClean="0"/>
              <a:t>Development process is bug/issue driven</a:t>
            </a:r>
          </a:p>
          <a:p>
            <a:r>
              <a:rPr lang="en-US" dirty="0" smtClean="0">
                <a:hlinkClick r:id="rId4"/>
              </a:rPr>
              <a:t>Qualities handling</a:t>
            </a:r>
            <a:r>
              <a:rPr lang="en-US" dirty="0" smtClean="0"/>
              <a:t> we added to the system</a:t>
            </a:r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	Modelling </a:t>
            </a:r>
            <a:r>
              <a:rPr lang="en-US" dirty="0"/>
              <a:t>tools are hardly </a:t>
            </a:r>
            <a:r>
              <a:rPr lang="en-US" dirty="0" smtClean="0"/>
              <a:t>used</a:t>
            </a:r>
          </a:p>
          <a:p>
            <a:pPr marL="0" indent="0" algn="ctr">
              <a:buNone/>
            </a:pPr>
            <a:r>
              <a:rPr lang="en-US" dirty="0" smtClean="0"/>
              <a:t>in the project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9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Stakeholders 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81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hlinkClick r:id="rId3"/>
              </a:rPr>
              <a:t>Link to GitHub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OptiKey</a:t>
            </a:r>
            <a:r>
              <a:rPr lang="en-US" dirty="0" smtClean="0"/>
              <a:t> </a:t>
            </a:r>
            <a:r>
              <a:rPr lang="en-US" dirty="0"/>
              <a:t>is designed to be used with a low cost eye-tracking device to bring keyboard </a:t>
            </a:r>
            <a:r>
              <a:rPr lang="en-US" dirty="0" smtClean="0"/>
              <a:t>control helping </a:t>
            </a:r>
            <a:r>
              <a:rPr lang="en-US" dirty="0"/>
              <a:t>people </a:t>
            </a:r>
            <a:r>
              <a:rPr lang="en-US" dirty="0" smtClean="0"/>
              <a:t>with </a:t>
            </a:r>
            <a:r>
              <a:rPr lang="en-US" dirty="0"/>
              <a:t>motor </a:t>
            </a:r>
            <a:r>
              <a:rPr lang="en-US" dirty="0" smtClean="0"/>
              <a:t>limitation</a:t>
            </a:r>
            <a:endParaRPr lang="en-US" dirty="0"/>
          </a:p>
          <a:p>
            <a:r>
              <a:rPr lang="en-US" dirty="0"/>
              <a:t>It is also designed to be </a:t>
            </a:r>
            <a:r>
              <a:rPr lang="en-US" dirty="0" smtClean="0"/>
              <a:t>used with speech for </a:t>
            </a:r>
            <a:r>
              <a:rPr lang="en-US" dirty="0"/>
              <a:t>people with speech </a:t>
            </a:r>
            <a:r>
              <a:rPr lang="en-US" dirty="0" smtClean="0"/>
              <a:t>limitations</a:t>
            </a:r>
            <a:endParaRPr lang="en-US" dirty="0"/>
          </a:p>
          <a:p>
            <a:r>
              <a:rPr lang="en-US" dirty="0" smtClean="0"/>
              <a:t>Mouse </a:t>
            </a:r>
            <a:r>
              <a:rPr lang="en-US" dirty="0"/>
              <a:t>control </a:t>
            </a:r>
            <a:r>
              <a:rPr lang="en-US" dirty="0" smtClean="0"/>
              <a:t>is available as well to </a:t>
            </a:r>
            <a:r>
              <a:rPr lang="en-US" dirty="0"/>
              <a:t>be useful for all the </a:t>
            </a:r>
            <a:r>
              <a:rPr lang="en-US" dirty="0" smtClean="0"/>
              <a:t>people</a:t>
            </a:r>
            <a:endParaRPr lang="en-US" dirty="0"/>
          </a:p>
          <a:p>
            <a:r>
              <a:rPr lang="en-US" dirty="0" err="1"/>
              <a:t>OptiKey</a:t>
            </a:r>
            <a:r>
              <a:rPr lang="en-US" dirty="0"/>
              <a:t> uses a Low cost certificate for Open Source projects from </a:t>
            </a:r>
            <a:r>
              <a:rPr lang="en-US" dirty="0">
                <a:hlinkClick r:id="rId4"/>
              </a:rPr>
              <a:t>www.certum.eu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dirty="0" smtClean="0"/>
              <a:t>which </a:t>
            </a:r>
            <a:r>
              <a:rPr lang="en-US" dirty="0"/>
              <a:t>is one of the main </a:t>
            </a:r>
            <a:r>
              <a:rPr lang="en-US" dirty="0" smtClean="0"/>
              <a:t>resources </a:t>
            </a:r>
            <a:r>
              <a:rPr lang="en-US" dirty="0"/>
              <a:t>available for quick and low cost for a customers production key and </a:t>
            </a:r>
            <a:r>
              <a:rPr lang="en-US" dirty="0" smtClean="0"/>
              <a:t>certificate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6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Localization Activity Diagram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hlinkClick r:id="rId3"/>
              </a:rPr>
              <a:t>Link to GitHub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created an Activity Diagram for building a localization</a:t>
            </a:r>
          </a:p>
          <a:p>
            <a:r>
              <a:rPr lang="en-US" dirty="0" smtClean="0"/>
              <a:t>This feature was selected since it’s one of the most popular contributions</a:t>
            </a:r>
          </a:p>
          <a:p>
            <a:r>
              <a:rPr lang="en-US" dirty="0" smtClean="0"/>
              <a:t>Here’s </a:t>
            </a:r>
            <a:r>
              <a:rPr lang="en-US" dirty="0" smtClean="0">
                <a:hlinkClick r:id="rId4"/>
              </a:rPr>
              <a:t>some feedback</a:t>
            </a:r>
            <a:r>
              <a:rPr lang="en-US" dirty="0" smtClean="0"/>
              <a:t> we received from the main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46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Metrics Application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used code analyzer tool </a:t>
            </a:r>
            <a:r>
              <a:rPr lang="en-US" dirty="0" err="1" smtClean="0">
                <a:hlinkClick r:id="rId3"/>
              </a:rPr>
              <a:t>SourceMonitor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Link to GitHub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Main analysis: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https://github.com/adirel/ASOSMA/raw/master/OptiKey/images/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25" y="2434875"/>
            <a:ext cx="5641975" cy="442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671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presentation</Template>
  <TotalTime>0</TotalTime>
  <Words>445</Words>
  <Application>Microsoft Office PowerPoint</Application>
  <PresentationFormat>On-screen Show (4:3)</PresentationFormat>
  <Paragraphs>88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Tw Cen MT</vt:lpstr>
      <vt:lpstr>Wingdings</vt:lpstr>
      <vt:lpstr>Wingdings 2</vt:lpstr>
      <vt:lpstr>Median</vt:lpstr>
      <vt:lpstr>OptiKey modelling challenge</vt:lpstr>
      <vt:lpstr>Overview</vt:lpstr>
      <vt:lpstr>Project Description</vt:lpstr>
      <vt:lpstr>About OptiKey</vt:lpstr>
      <vt:lpstr>OptiKey: Code Structure</vt:lpstr>
      <vt:lpstr>OptiKey: Docmentation</vt:lpstr>
      <vt:lpstr>Stakeholders View</vt:lpstr>
      <vt:lpstr>Localization Activity Diagram</vt:lpstr>
      <vt:lpstr>Design Metrics Application</vt:lpstr>
      <vt:lpstr>Conclusions</vt:lpstr>
      <vt:lpstr>Questions and 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2016-01-15T16:09:08Z</dcterms:created>
  <dcterms:modified xsi:type="dcterms:W3CDTF">2016-06-23T12:40:32Z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