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7" r:id="rId2"/>
    <p:sldId id="258" r:id="rId3"/>
    <p:sldId id="297" r:id="rId4"/>
    <p:sldId id="283" r:id="rId5"/>
    <p:sldId id="284" r:id="rId6"/>
    <p:sldId id="282" r:id="rId7"/>
    <p:sldId id="291" r:id="rId8"/>
    <p:sldId id="260" r:id="rId9"/>
    <p:sldId id="259" r:id="rId10"/>
    <p:sldId id="263" r:id="rId11"/>
    <p:sldId id="262" r:id="rId12"/>
    <p:sldId id="272" r:id="rId13"/>
    <p:sldId id="273" r:id="rId14"/>
    <p:sldId id="294" r:id="rId15"/>
    <p:sldId id="274" r:id="rId16"/>
    <p:sldId id="295" r:id="rId17"/>
    <p:sldId id="293" r:id="rId18"/>
    <p:sldId id="275" r:id="rId19"/>
    <p:sldId id="277" r:id="rId20"/>
    <p:sldId id="278" r:id="rId21"/>
    <p:sldId id="279" r:id="rId22"/>
    <p:sldId id="296" r:id="rId23"/>
    <p:sldId id="292" r:id="rId24"/>
    <p:sldId id="29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0373"/>
    <a:srgbClr val="241F67"/>
    <a:srgbClr val="181A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1" autoAdjust="0"/>
    <p:restoredTop sz="79113" autoAdjust="0"/>
  </p:normalViewPr>
  <p:slideViewPr>
    <p:cSldViewPr>
      <p:cViewPr varScale="1">
        <p:scale>
          <a:sx n="57" d="100"/>
          <a:sy n="57" d="100"/>
        </p:scale>
        <p:origin x="1764"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8E44FD-2DDD-4679-93B6-78CC0299F30F}" type="datetimeFigureOut">
              <a:rPr lang="en-US" smtClean="0"/>
              <a:t>07-Oct-19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88CA82E-E26B-4DEE-A246-471A81B3F6CB}" type="slidenum">
              <a:rPr lang="en-US" smtClean="0"/>
              <a:t>‹#›</a:t>
            </a:fld>
            <a:endParaRPr lang="en-US"/>
          </a:p>
        </p:txBody>
      </p:sp>
    </p:spTree>
    <p:extLst>
      <p:ext uri="{BB962C8B-B14F-4D97-AF65-F5344CB8AC3E}">
        <p14:creationId xmlns:p14="http://schemas.microsoft.com/office/powerpoint/2010/main" val="239462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defRPr/>
            </a:pPr>
            <a:endParaRPr lang="en-US" dirty="0" smtClean="0"/>
          </a:p>
          <a:p>
            <a:pPr marL="171450" indent="-171450">
              <a:buFont typeface="Arial" pitchFamily="34" charset="0"/>
              <a:buChar char="•"/>
              <a:defRPr/>
            </a:pPr>
            <a:r>
              <a:rPr lang="en-US" dirty="0" smtClean="0"/>
              <a:t>Robbery in banks and shopping malls etc. is a big problem nowadays especially in Pakistan where still traditional CCTV cameras are used for security purpose.</a:t>
            </a:r>
          </a:p>
          <a:p>
            <a:pPr marL="171450" indent="-171450">
              <a:buFont typeface="Arial" pitchFamily="34" charset="0"/>
              <a:buChar char="•"/>
              <a:defRPr/>
            </a:pPr>
            <a:endParaRPr lang="en-US" dirty="0" smtClean="0"/>
          </a:p>
          <a:p>
            <a:pPr marL="171450" indent="-171450">
              <a:buFont typeface="Arial" pitchFamily="34" charset="0"/>
              <a:buChar char="•"/>
              <a:defRPr/>
            </a:pPr>
            <a:r>
              <a:rPr lang="en-US" dirty="0" smtClean="0"/>
              <a:t>But unfortunately robberies in banks and shopping malls are increasing day by day which not only cause loss of millions of rupees but lives as well. Currently the security mechanism that is used in our banks is not efficient due to dependence on human operator for decision. </a:t>
            </a:r>
          </a:p>
          <a:p>
            <a:pPr>
              <a:defRPr/>
            </a:pPr>
            <a:endParaRPr lang="en-US" dirty="0" smtClean="0"/>
          </a:p>
          <a:p>
            <a:pPr marL="171450" indent="-171450">
              <a:buFont typeface="Arial" pitchFamily="34" charset="0"/>
              <a:buChar char="•"/>
              <a:defRPr/>
            </a:pPr>
            <a:r>
              <a:rPr lang="en-US" dirty="0" smtClean="0"/>
              <a:t>Consequently, the CCTV footage are often consulted once a successful robbery has been carried out. Such incidents causes great</a:t>
            </a:r>
          </a:p>
          <a:p>
            <a:pPr>
              <a:defRPr/>
            </a:pPr>
            <a:r>
              <a:rPr lang="en-US" dirty="0" smtClean="0"/>
              <a:t>damage to public safety.</a:t>
            </a:r>
          </a:p>
          <a:p>
            <a:pPr>
              <a:defRPr/>
            </a:pPr>
            <a:endParaRPr lang="en-US" dirty="0" smtClean="0"/>
          </a:p>
          <a:p>
            <a:pPr algn="just">
              <a:defRPr/>
            </a:pPr>
            <a:endParaRPr lang="en-US" dirty="0" smtClean="0"/>
          </a:p>
          <a:p>
            <a:pPr>
              <a:defRPr/>
            </a:pPr>
            <a:endParaRPr lang="en-US" dirty="0" smtClean="0"/>
          </a:p>
          <a:p>
            <a:pPr>
              <a:defRPr/>
            </a:pPr>
            <a:endParaRPr lang="en-US" dirty="0" smtClean="0"/>
          </a:p>
          <a:p>
            <a:pPr>
              <a:defRPr/>
            </a:pPr>
            <a:endParaRPr lang="en-US" dirty="0" smtClean="0"/>
          </a:p>
          <a:p>
            <a:pPr>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4</a:t>
            </a:fld>
            <a:endParaRPr lang="en-US"/>
          </a:p>
        </p:txBody>
      </p:sp>
    </p:spTree>
    <p:extLst>
      <p:ext uri="{BB962C8B-B14F-4D97-AF65-F5344CB8AC3E}">
        <p14:creationId xmlns:p14="http://schemas.microsoft.com/office/powerpoint/2010/main" val="2436798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8CA82E-E26B-4DEE-A246-471A81B3F6CB}" type="slidenum">
              <a:rPr lang="en-US" smtClean="0"/>
              <a:t>14</a:t>
            </a:fld>
            <a:endParaRPr lang="en-US"/>
          </a:p>
        </p:txBody>
      </p:sp>
    </p:spTree>
    <p:extLst>
      <p:ext uri="{BB962C8B-B14F-4D97-AF65-F5344CB8AC3E}">
        <p14:creationId xmlns:p14="http://schemas.microsoft.com/office/powerpoint/2010/main" val="1624705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15</a:t>
            </a:fld>
            <a:endParaRPr lang="en-US"/>
          </a:p>
        </p:txBody>
      </p:sp>
    </p:spTree>
    <p:extLst>
      <p:ext uri="{BB962C8B-B14F-4D97-AF65-F5344CB8AC3E}">
        <p14:creationId xmlns:p14="http://schemas.microsoft.com/office/powerpoint/2010/main" val="1299024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itchFamily="34" charset="0"/>
              <a:buChar char="•"/>
              <a:defRPr/>
            </a:pPr>
            <a:r>
              <a:rPr lang="en-US" sz="1200" dirty="0" smtClean="0">
                <a:latin typeface="Arial" charset="0"/>
                <a:cs typeface="Arial" charset="0"/>
              </a:rPr>
              <a:t>Binary annotation are made at video-level i.e. single label is assigned to whole untrimmed video for </a:t>
            </a:r>
            <a:r>
              <a:rPr lang="en-US" sz="1200" b="1" dirty="0" smtClean="0">
                <a:latin typeface="Arial" charset="0"/>
                <a:cs typeface="Arial" charset="0"/>
              </a:rPr>
              <a:t>classification</a:t>
            </a:r>
            <a:r>
              <a:rPr lang="en-US" sz="1200" dirty="0" smtClean="0">
                <a:latin typeface="Arial" charset="0"/>
                <a:cs typeface="Arial" charset="0"/>
              </a:rPr>
              <a:t> purpose</a:t>
            </a:r>
          </a:p>
          <a:p>
            <a:pPr algn="just">
              <a:defRPr/>
            </a:pPr>
            <a:endParaRPr lang="en-US" sz="1200" dirty="0" smtClean="0">
              <a:latin typeface="Arial" charset="0"/>
              <a:cs typeface="Arial" charset="0"/>
            </a:endParaRPr>
          </a:p>
          <a:p>
            <a:pPr marL="285750" indent="-285750" algn="just">
              <a:buFont typeface="Arial" pitchFamily="34" charset="0"/>
              <a:buChar char="•"/>
              <a:defRPr/>
            </a:pPr>
            <a:r>
              <a:rPr lang="en-US" sz="1200" dirty="0" smtClean="0">
                <a:latin typeface="Arial" charset="0"/>
                <a:cs typeface="Arial" charset="0"/>
              </a:rPr>
              <a:t>For </a:t>
            </a:r>
            <a:r>
              <a:rPr lang="en-US" sz="1200" b="1" dirty="0" smtClean="0">
                <a:latin typeface="Arial" charset="0"/>
                <a:cs typeface="Arial" charset="0"/>
              </a:rPr>
              <a:t>localization</a:t>
            </a:r>
            <a:r>
              <a:rPr lang="en-US" sz="1200" dirty="0" smtClean="0">
                <a:latin typeface="Arial" charset="0"/>
                <a:cs typeface="Arial" charset="0"/>
              </a:rPr>
              <a:t> task, we divide whole dataset videos into 3 seconds clips and then binary annotation are made at clip-level in order to mark temporal boundaries in untrimmed video</a:t>
            </a:r>
          </a:p>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16</a:t>
            </a:fld>
            <a:endParaRPr lang="en-US"/>
          </a:p>
        </p:txBody>
      </p:sp>
    </p:spTree>
    <p:extLst>
      <p:ext uri="{BB962C8B-B14F-4D97-AF65-F5344CB8AC3E}">
        <p14:creationId xmlns:p14="http://schemas.microsoft.com/office/powerpoint/2010/main" val="2880648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8CA82E-E26B-4DEE-A246-471A81B3F6CB}" type="slidenum">
              <a:rPr lang="en-US" smtClean="0"/>
              <a:t>17</a:t>
            </a:fld>
            <a:endParaRPr lang="en-US"/>
          </a:p>
        </p:txBody>
      </p:sp>
    </p:spTree>
    <p:extLst>
      <p:ext uri="{BB962C8B-B14F-4D97-AF65-F5344CB8AC3E}">
        <p14:creationId xmlns:p14="http://schemas.microsoft.com/office/powerpoint/2010/main" val="4139501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18</a:t>
            </a:fld>
            <a:endParaRPr lang="en-US"/>
          </a:p>
        </p:txBody>
      </p:sp>
    </p:spTree>
    <p:extLst>
      <p:ext uri="{BB962C8B-B14F-4D97-AF65-F5344CB8AC3E}">
        <p14:creationId xmlns:p14="http://schemas.microsoft.com/office/powerpoint/2010/main" val="1299024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19</a:t>
            </a:fld>
            <a:endParaRPr lang="en-US"/>
          </a:p>
        </p:txBody>
      </p:sp>
    </p:spTree>
    <p:extLst>
      <p:ext uri="{BB962C8B-B14F-4D97-AF65-F5344CB8AC3E}">
        <p14:creationId xmlns:p14="http://schemas.microsoft.com/office/powerpoint/2010/main" val="12990246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8CA82E-E26B-4DEE-A246-471A81B3F6CB}" type="slidenum">
              <a:rPr lang="en-US" smtClean="0"/>
              <a:t>20</a:t>
            </a:fld>
            <a:endParaRPr lang="en-US"/>
          </a:p>
        </p:txBody>
      </p:sp>
    </p:spTree>
    <p:extLst>
      <p:ext uri="{BB962C8B-B14F-4D97-AF65-F5344CB8AC3E}">
        <p14:creationId xmlns:p14="http://schemas.microsoft.com/office/powerpoint/2010/main" val="24367985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21</a:t>
            </a:fld>
            <a:endParaRPr lang="en-US"/>
          </a:p>
        </p:txBody>
      </p:sp>
    </p:spTree>
    <p:extLst>
      <p:ext uri="{BB962C8B-B14F-4D97-AF65-F5344CB8AC3E}">
        <p14:creationId xmlns:p14="http://schemas.microsoft.com/office/powerpoint/2010/main" val="1299024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itchFamily="34" charset="0"/>
              <a:buChar char="•"/>
              <a:defRPr/>
            </a:pPr>
            <a:r>
              <a:rPr lang="en-US" sz="1200" dirty="0" smtClean="0">
                <a:latin typeface="Arial" charset="0"/>
                <a:cs typeface="Arial" charset="0"/>
              </a:rPr>
              <a:t>This </a:t>
            </a:r>
            <a:r>
              <a:rPr lang="en-US" sz="1200" b="1" dirty="0" smtClean="0">
                <a:latin typeface="Arial" charset="0"/>
                <a:cs typeface="Arial" charset="0"/>
              </a:rPr>
              <a:t>C3D</a:t>
            </a:r>
            <a:r>
              <a:rPr lang="en-US" sz="1200" dirty="0" smtClean="0">
                <a:latin typeface="Arial" charset="0"/>
                <a:cs typeface="Arial" charset="0"/>
              </a:rPr>
              <a:t> [2] network is composed of </a:t>
            </a:r>
            <a:r>
              <a:rPr lang="en-US" sz="1200" b="1" dirty="0" smtClean="0">
                <a:latin typeface="Arial" charset="0"/>
                <a:cs typeface="Arial" charset="0"/>
              </a:rPr>
              <a:t>8 convolutional layers</a:t>
            </a:r>
            <a:r>
              <a:rPr lang="en-US" sz="1200" dirty="0" smtClean="0">
                <a:latin typeface="Arial" charset="0"/>
                <a:cs typeface="Arial" charset="0"/>
              </a:rPr>
              <a:t>, plus </a:t>
            </a:r>
            <a:r>
              <a:rPr lang="en-US" sz="1200" b="1" dirty="0" smtClean="0">
                <a:latin typeface="Arial" charset="0"/>
                <a:cs typeface="Arial" charset="0"/>
              </a:rPr>
              <a:t>5 pooling layers</a:t>
            </a:r>
            <a:r>
              <a:rPr lang="en-US" sz="1200" dirty="0" smtClean="0">
                <a:latin typeface="Arial" charset="0"/>
                <a:cs typeface="Arial" charset="0"/>
              </a:rPr>
              <a:t>, </a:t>
            </a:r>
            <a:r>
              <a:rPr lang="en-US" sz="1200" b="1" dirty="0" smtClean="0">
                <a:latin typeface="Arial" charset="0"/>
                <a:cs typeface="Arial" charset="0"/>
              </a:rPr>
              <a:t>2 fully-connected layers </a:t>
            </a:r>
            <a:r>
              <a:rPr lang="en-US" sz="1200" dirty="0" smtClean="0">
                <a:latin typeface="Arial" charset="0"/>
                <a:cs typeface="Arial" charset="0"/>
              </a:rPr>
              <a:t>and a </a:t>
            </a:r>
            <a:r>
              <a:rPr lang="en-US" sz="1200" b="1" dirty="0" smtClean="0">
                <a:latin typeface="Arial" charset="0"/>
                <a:cs typeface="Arial" charset="0"/>
              </a:rPr>
              <a:t>Softmax</a:t>
            </a:r>
            <a:r>
              <a:rPr lang="en-US" sz="1200" dirty="0" smtClean="0">
                <a:latin typeface="Arial" charset="0"/>
                <a:cs typeface="Arial" charset="0"/>
              </a:rPr>
              <a:t> output at the end</a:t>
            </a:r>
          </a:p>
          <a:p>
            <a:pPr marL="342900" indent="-342900" algn="just">
              <a:buFont typeface="Arial" charset="0"/>
              <a:buChar char="•"/>
              <a:defRPr/>
            </a:pPr>
            <a:endParaRPr lang="en-US" sz="1200" dirty="0" smtClean="0">
              <a:latin typeface="Arial" charset="0"/>
              <a:cs typeface="Arial" charset="0"/>
            </a:endParaRPr>
          </a:p>
          <a:p>
            <a:pPr marL="342900" indent="-342900" algn="just">
              <a:buFont typeface="Arial" charset="0"/>
              <a:buChar char="•"/>
              <a:defRPr/>
            </a:pPr>
            <a:r>
              <a:rPr lang="en-US" sz="1200" dirty="0" smtClean="0">
                <a:latin typeface="Arial" charset="0"/>
                <a:cs typeface="Arial" charset="0"/>
              </a:rPr>
              <a:t>We used </a:t>
            </a:r>
            <a:r>
              <a:rPr lang="en-US" sz="1200" b="1" dirty="0" smtClean="0">
                <a:latin typeface="Arial" charset="0"/>
                <a:cs typeface="Arial" charset="0"/>
              </a:rPr>
              <a:t>C3D</a:t>
            </a:r>
            <a:r>
              <a:rPr lang="en-US" sz="1200" dirty="0" smtClean="0">
                <a:latin typeface="Arial" charset="0"/>
                <a:cs typeface="Arial" charset="0"/>
              </a:rPr>
              <a:t> network as a </a:t>
            </a:r>
            <a:r>
              <a:rPr lang="en-US" sz="1200" b="1" dirty="0" smtClean="0">
                <a:latin typeface="Arial" charset="0"/>
                <a:cs typeface="Arial" charset="0"/>
              </a:rPr>
              <a:t>feature extractor</a:t>
            </a:r>
            <a:r>
              <a:rPr lang="en-US" sz="1200" dirty="0" smtClean="0">
                <a:latin typeface="Arial" charset="0"/>
                <a:cs typeface="Arial" charset="0"/>
              </a:rPr>
              <a:t>, due to its good performance in previous works</a:t>
            </a:r>
          </a:p>
          <a:p>
            <a:pPr algn="just">
              <a:defRPr/>
            </a:pPr>
            <a:endParaRPr lang="en-US" sz="1200" dirty="0" smtClean="0">
              <a:latin typeface="Arial" charset="0"/>
              <a:cs typeface="Arial" charset="0"/>
            </a:endParaRPr>
          </a:p>
          <a:p>
            <a:pPr marL="342900" indent="-342900" algn="just">
              <a:buFont typeface="Arial" charset="0"/>
              <a:buChar char="•"/>
              <a:defRPr/>
            </a:pPr>
            <a:r>
              <a:rPr lang="en-US" sz="1200" dirty="0" smtClean="0">
                <a:latin typeface="Arial" charset="0"/>
                <a:cs typeface="Arial" charset="0"/>
              </a:rPr>
              <a:t>Video features are extracted from first </a:t>
            </a:r>
            <a:r>
              <a:rPr lang="en-US" sz="1200" b="1" dirty="0" smtClean="0">
                <a:latin typeface="Arial" charset="0"/>
                <a:cs typeface="Arial" charset="0"/>
              </a:rPr>
              <a:t>fully-connected layer </a:t>
            </a:r>
            <a:r>
              <a:rPr lang="en-US" sz="1200" dirty="0" smtClean="0">
                <a:latin typeface="Arial" charset="0"/>
                <a:cs typeface="Arial" charset="0"/>
              </a:rPr>
              <a:t>i.e. </a:t>
            </a:r>
            <a:r>
              <a:rPr lang="en-US" sz="1200" b="1" dirty="0" smtClean="0">
                <a:latin typeface="Arial" charset="0"/>
                <a:cs typeface="Arial" charset="0"/>
              </a:rPr>
              <a:t>fc6 </a:t>
            </a:r>
            <a:r>
              <a:rPr lang="en-US" sz="1200" dirty="0" smtClean="0">
                <a:latin typeface="Arial" charset="0"/>
                <a:cs typeface="Arial" charset="0"/>
              </a:rPr>
              <a:t>because it has been reported to work well for both image classification tasks and input feature for training a RNN</a:t>
            </a:r>
          </a:p>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23</a:t>
            </a:fld>
            <a:endParaRPr lang="en-US"/>
          </a:p>
        </p:txBody>
      </p:sp>
    </p:spTree>
    <p:extLst>
      <p:ext uri="{BB962C8B-B14F-4D97-AF65-F5344CB8AC3E}">
        <p14:creationId xmlns:p14="http://schemas.microsoft.com/office/powerpoint/2010/main" val="3525860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24</a:t>
            </a:fld>
            <a:endParaRPr lang="en-US"/>
          </a:p>
        </p:txBody>
      </p:sp>
    </p:spTree>
    <p:extLst>
      <p:ext uri="{BB962C8B-B14F-4D97-AF65-F5344CB8AC3E}">
        <p14:creationId xmlns:p14="http://schemas.microsoft.com/office/powerpoint/2010/main" val="2661862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5</a:t>
            </a:fld>
            <a:endParaRPr lang="en-US"/>
          </a:p>
        </p:txBody>
      </p:sp>
    </p:spTree>
    <p:extLst>
      <p:ext uri="{BB962C8B-B14F-4D97-AF65-F5344CB8AC3E}">
        <p14:creationId xmlns:p14="http://schemas.microsoft.com/office/powerpoint/2010/main" val="1299024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sz="1400" dirty="0" smtClean="0"/>
          </a:p>
        </p:txBody>
      </p:sp>
      <p:sp>
        <p:nvSpPr>
          <p:cNvPr id="4" name="Slide Number Placeholder 3"/>
          <p:cNvSpPr>
            <a:spLocks noGrp="1"/>
          </p:cNvSpPr>
          <p:nvPr>
            <p:ph type="sldNum" sz="quarter" idx="10"/>
          </p:nvPr>
        </p:nvSpPr>
        <p:spPr/>
        <p:txBody>
          <a:bodyPr/>
          <a:lstStyle/>
          <a:p>
            <a:fld id="{E88CA82E-E26B-4DEE-A246-471A81B3F6CB}" type="slidenum">
              <a:rPr lang="en-US" smtClean="0"/>
              <a:t>6</a:t>
            </a:fld>
            <a:endParaRPr lang="en-US"/>
          </a:p>
        </p:txBody>
      </p:sp>
    </p:spTree>
    <p:extLst>
      <p:ext uri="{BB962C8B-B14F-4D97-AF65-F5344CB8AC3E}">
        <p14:creationId xmlns:p14="http://schemas.microsoft.com/office/powerpoint/2010/main" val="129902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eaLnBrk="1" fontAlgn="base" hangingPunct="1">
              <a:spcBef>
                <a:spcPct val="0"/>
              </a:spcBef>
              <a:spcAft>
                <a:spcPct val="0"/>
              </a:spcAft>
            </a:pPr>
            <a:endParaRPr lang="en-US" sz="1400" b="1" u="sng" dirty="0" smtClean="0">
              <a:solidFill>
                <a:srgbClr val="000000"/>
              </a:solidFill>
              <a:latin typeface="Sitka Heading" pitchFamily="2" charset="0"/>
            </a:endParaRPr>
          </a:p>
          <a:p>
            <a:pPr eaLnBrk="1" fontAlgn="base" hangingPunct="1">
              <a:spcBef>
                <a:spcPct val="0"/>
              </a:spcBef>
              <a:spcAft>
                <a:spcPct val="0"/>
              </a:spcAft>
              <a:buFont typeface="Arial" pitchFamily="34" charset="0"/>
              <a:buChar char="•"/>
            </a:pPr>
            <a:r>
              <a:rPr lang="en-US" sz="1200" dirty="0" smtClean="0"/>
              <a:t>We have collected our own dataset of YouTube-Videos comprising robbery events in CCTV footages</a:t>
            </a:r>
          </a:p>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8</a:t>
            </a:fld>
            <a:endParaRPr lang="en-US"/>
          </a:p>
        </p:txBody>
      </p:sp>
    </p:spTree>
    <p:extLst>
      <p:ext uri="{BB962C8B-B14F-4D97-AF65-F5344CB8AC3E}">
        <p14:creationId xmlns:p14="http://schemas.microsoft.com/office/powerpoint/2010/main" val="2436798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9</a:t>
            </a:fld>
            <a:endParaRPr lang="en-US"/>
          </a:p>
        </p:txBody>
      </p:sp>
    </p:spTree>
    <p:extLst>
      <p:ext uri="{BB962C8B-B14F-4D97-AF65-F5344CB8AC3E}">
        <p14:creationId xmlns:p14="http://schemas.microsoft.com/office/powerpoint/2010/main" val="129902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10</a:t>
            </a:fld>
            <a:endParaRPr lang="en-US"/>
          </a:p>
        </p:txBody>
      </p:sp>
    </p:spTree>
    <p:extLst>
      <p:ext uri="{BB962C8B-B14F-4D97-AF65-F5344CB8AC3E}">
        <p14:creationId xmlns:p14="http://schemas.microsoft.com/office/powerpoint/2010/main" val="129902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Arial" pitchFamily="34" charset="0"/>
              <a:buChar char="•"/>
              <a:defRPr/>
            </a:pPr>
            <a:r>
              <a:rPr lang="en-US" sz="1200" dirty="0" smtClean="0">
                <a:latin typeface="Arial" charset="0"/>
                <a:cs typeface="Arial" charset="0"/>
              </a:rPr>
              <a:t>Binary annotation are made at video-level i.e. single label is assigned to whole untrimmed video for </a:t>
            </a:r>
            <a:r>
              <a:rPr lang="en-US" sz="1200" b="1" dirty="0" smtClean="0">
                <a:latin typeface="Arial" charset="0"/>
                <a:cs typeface="Arial" charset="0"/>
              </a:rPr>
              <a:t>classification</a:t>
            </a:r>
            <a:r>
              <a:rPr lang="en-US" sz="1200" dirty="0" smtClean="0">
                <a:latin typeface="Arial" charset="0"/>
                <a:cs typeface="Arial" charset="0"/>
              </a:rPr>
              <a:t> purpose</a:t>
            </a:r>
          </a:p>
          <a:p>
            <a:pPr algn="just">
              <a:defRPr/>
            </a:pPr>
            <a:endParaRPr lang="en-US" sz="1200" dirty="0" smtClean="0">
              <a:latin typeface="Arial" charset="0"/>
              <a:cs typeface="Arial" charset="0"/>
            </a:endParaRPr>
          </a:p>
          <a:p>
            <a:pPr marL="285750" indent="-285750" algn="just">
              <a:buFont typeface="Arial" pitchFamily="34" charset="0"/>
              <a:buChar char="•"/>
              <a:defRPr/>
            </a:pPr>
            <a:r>
              <a:rPr lang="en-US" sz="1200" dirty="0" smtClean="0">
                <a:latin typeface="Arial" charset="0"/>
                <a:cs typeface="Arial" charset="0"/>
              </a:rPr>
              <a:t>For </a:t>
            </a:r>
            <a:r>
              <a:rPr lang="en-US" sz="1200" b="1" dirty="0" smtClean="0">
                <a:latin typeface="Arial" charset="0"/>
                <a:cs typeface="Arial" charset="0"/>
              </a:rPr>
              <a:t>localization</a:t>
            </a:r>
            <a:r>
              <a:rPr lang="en-US" sz="1200" dirty="0" smtClean="0">
                <a:latin typeface="Arial" charset="0"/>
                <a:cs typeface="Arial" charset="0"/>
              </a:rPr>
              <a:t> task, we divide whole dataset videos into 3 seconds clips and then binary annotation are made at clip-level in order to mark temporal boundaries in untrimmed video</a:t>
            </a:r>
          </a:p>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11</a:t>
            </a:fld>
            <a:endParaRPr lang="en-US"/>
          </a:p>
        </p:txBody>
      </p:sp>
    </p:spTree>
    <p:extLst>
      <p:ext uri="{BB962C8B-B14F-4D97-AF65-F5344CB8AC3E}">
        <p14:creationId xmlns:p14="http://schemas.microsoft.com/office/powerpoint/2010/main" val="1299024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8CA82E-E26B-4DEE-A246-471A81B3F6CB}" type="slidenum">
              <a:rPr lang="en-US" smtClean="0"/>
              <a:t>12</a:t>
            </a:fld>
            <a:endParaRPr lang="en-US"/>
          </a:p>
        </p:txBody>
      </p:sp>
    </p:spTree>
    <p:extLst>
      <p:ext uri="{BB962C8B-B14F-4D97-AF65-F5344CB8AC3E}">
        <p14:creationId xmlns:p14="http://schemas.microsoft.com/office/powerpoint/2010/main" val="2436798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CA82E-E26B-4DEE-A246-471A81B3F6CB}" type="slidenum">
              <a:rPr lang="en-US" smtClean="0"/>
              <a:t>13</a:t>
            </a:fld>
            <a:endParaRPr lang="en-US"/>
          </a:p>
        </p:txBody>
      </p:sp>
    </p:spTree>
    <p:extLst>
      <p:ext uri="{BB962C8B-B14F-4D97-AF65-F5344CB8AC3E}">
        <p14:creationId xmlns:p14="http://schemas.microsoft.com/office/powerpoint/2010/main" val="1299024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34E042-60E4-41FE-9FC6-5185EEA18569}" type="datetime1">
              <a:rPr lang="en-US" smtClean="0"/>
              <a:t>07-Oct-19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9F95C0-3E7B-43B6-A336-D4728D597F87}" type="datetime1">
              <a:rPr lang="en-US" smtClean="0"/>
              <a:t>07-Oct-19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871367-BBC7-44C6-B396-B20566EDF98D}" type="datetime1">
              <a:rPr lang="en-US" smtClean="0"/>
              <a:t>07-Oct-19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505885A-6810-445A-B6CF-471FBED125AC}" type="datetime1">
              <a:rPr lang="en-US" smtClean="0"/>
              <a:t>07-Oct-19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585FBF-3E08-46BF-96F9-1AF40F6BEA15}" type="datetime1">
              <a:rPr lang="en-US" smtClean="0"/>
              <a:t>07-Oct-19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AFC1E76-C4CB-4400-A28A-35C746559BE1}" type="datetime1">
              <a:rPr lang="en-US" smtClean="0"/>
              <a:t>07-Oct-19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AA26319-8CC8-40D4-ACDC-8F473AB40B07}" type="datetime1">
              <a:rPr lang="en-US" smtClean="0"/>
              <a:t>07-Oct-19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DAB6878-30D8-4FBE-9E66-39EC35FA0184}" type="datetime1">
              <a:rPr lang="en-US" smtClean="0"/>
              <a:t>07-Oct-19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47674A-3016-4267-9413-A91622217ABA}" type="datetime1">
              <a:rPr lang="en-US" smtClean="0"/>
              <a:t>07-Oct-19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E7BC48-342F-428F-8F6B-6A43B8B3E456}" type="datetime1">
              <a:rPr lang="en-US" smtClean="0"/>
              <a:t>07-Oct-19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5C46CA-FB34-4B5E-AB08-B19FF86052D6}" type="datetime1">
              <a:rPr lang="en-US" smtClean="0"/>
              <a:t>07-Oct-19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0D2EA-A556-4035-8CB5-9EEAC949A763}" type="datetime1">
              <a:rPr lang="en-US" smtClean="0"/>
              <a:t>07-Oct-19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31.jpeg"/><Relationship Id="rId13" Type="http://schemas.openxmlformats.org/officeDocument/2006/relationships/image" Target="../media/image36.jpeg"/><Relationship Id="rId3" Type="http://schemas.openxmlformats.org/officeDocument/2006/relationships/image" Target="../media/image1.jpeg"/><Relationship Id="rId7" Type="http://schemas.openxmlformats.org/officeDocument/2006/relationships/image" Target="../media/image30.jpeg"/><Relationship Id="rId12"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9.jpeg"/><Relationship Id="rId11" Type="http://schemas.openxmlformats.org/officeDocument/2006/relationships/image" Target="../media/image34.jpeg"/><Relationship Id="rId5" Type="http://schemas.openxmlformats.org/officeDocument/2006/relationships/image" Target="../media/image28.jpeg"/><Relationship Id="rId10" Type="http://schemas.openxmlformats.org/officeDocument/2006/relationships/image" Target="../media/image33.jpeg"/><Relationship Id="rId4" Type="http://schemas.openxmlformats.org/officeDocument/2006/relationships/image" Target="../media/image2.png"/><Relationship Id="rId9" Type="http://schemas.openxmlformats.org/officeDocument/2006/relationships/image" Target="../media/image32.jpeg"/><Relationship Id="rId14" Type="http://schemas.openxmlformats.org/officeDocument/2006/relationships/image" Target="../media/image37.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1.jpeg"/><Relationship Id="rId7" Type="http://schemas.openxmlformats.org/officeDocument/2006/relationships/image" Target="../media/image29.jpeg"/><Relationship Id="rId12" Type="http://schemas.openxmlformats.org/officeDocument/2006/relationships/image" Target="../media/image39.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7.jpeg"/><Relationship Id="rId11" Type="http://schemas.openxmlformats.org/officeDocument/2006/relationships/image" Target="../media/image38.jpeg"/><Relationship Id="rId5" Type="http://schemas.openxmlformats.org/officeDocument/2006/relationships/image" Target="../media/image36.jpeg"/><Relationship Id="rId10" Type="http://schemas.openxmlformats.org/officeDocument/2006/relationships/image" Target="../media/image33.jpeg"/><Relationship Id="rId4" Type="http://schemas.openxmlformats.org/officeDocument/2006/relationships/image" Target="../media/image2.png"/><Relationship Id="rId9" Type="http://schemas.openxmlformats.org/officeDocument/2006/relationships/image" Target="../media/image3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0.png"/><Relationship Id="rId2" Type="http://schemas.openxmlformats.org/officeDocument/2006/relationships/video" Target="file:///C:\Users\Muneeb\Google%20Drive\SEECS\Research\Travelling\HONET-ICT-19\Slides\Presentation\test_robbery020.mp4" TargetMode="External"/><Relationship Id="rId1" Type="http://schemas.microsoft.com/office/2007/relationships/media" Target="file:///C:\Users\Muneeb\Google%20Drive\SEECS\Research\Travelling\HONET-ICT-19\Slides\Presentation\test_robbery020.mp4" TargetMode="Externa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www.geo.tv/latest/152863-private-banks-manager%20shot-dead-in-karachi"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hyperlink" Target="https://www.fbi.gov/file-repository/bank-crime-statistics-2018.pdf/view"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image" Target="../media/image16.jpeg"/><Relationship Id="rId18" Type="http://schemas.openxmlformats.org/officeDocument/2006/relationships/image" Target="../media/image21.jpeg"/><Relationship Id="rId3" Type="http://schemas.openxmlformats.org/officeDocument/2006/relationships/image" Target="../media/image2.png"/><Relationship Id="rId21" Type="http://schemas.openxmlformats.org/officeDocument/2006/relationships/image" Target="../media/image24.png"/><Relationship Id="rId7" Type="http://schemas.openxmlformats.org/officeDocument/2006/relationships/image" Target="../media/image10.jpeg"/><Relationship Id="rId12" Type="http://schemas.openxmlformats.org/officeDocument/2006/relationships/image" Target="../media/image15.jpeg"/><Relationship Id="rId17" Type="http://schemas.openxmlformats.org/officeDocument/2006/relationships/image" Target="../media/image20.jpeg"/><Relationship Id="rId2" Type="http://schemas.openxmlformats.org/officeDocument/2006/relationships/image" Target="../media/image1.jpeg"/><Relationship Id="rId16" Type="http://schemas.openxmlformats.org/officeDocument/2006/relationships/image" Target="../media/image19.jpeg"/><Relationship Id="rId20"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9.jpeg"/><Relationship Id="rId11" Type="http://schemas.openxmlformats.org/officeDocument/2006/relationships/image" Target="../media/image14.jpeg"/><Relationship Id="rId5" Type="http://schemas.openxmlformats.org/officeDocument/2006/relationships/image" Target="../media/image8.jpeg"/><Relationship Id="rId15" Type="http://schemas.openxmlformats.org/officeDocument/2006/relationships/image" Target="../media/image18.jpeg"/><Relationship Id="rId23" Type="http://schemas.openxmlformats.org/officeDocument/2006/relationships/image" Target="../media/image26.png"/><Relationship Id="rId10" Type="http://schemas.openxmlformats.org/officeDocument/2006/relationships/image" Target="../media/image13.jpeg"/><Relationship Id="rId19" Type="http://schemas.openxmlformats.org/officeDocument/2006/relationships/image" Target="../media/image22.jpeg"/><Relationship Id="rId4" Type="http://schemas.openxmlformats.org/officeDocument/2006/relationships/image" Target="../media/image7.jpeg"/><Relationship Id="rId9" Type="http://schemas.openxmlformats.org/officeDocument/2006/relationships/image" Target="../media/image12.jpeg"/><Relationship Id="rId14" Type="http://schemas.openxmlformats.org/officeDocument/2006/relationships/image" Target="../media/image17.jpeg"/><Relationship Id="rId22"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2">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610" name="Picture 18" descr="C:\Users\Zakia\Desktop\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380" y="467519"/>
            <a:ext cx="3467100" cy="1314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25380" y="467519"/>
            <a:ext cx="3467100" cy="1314450"/>
          </a:xfrm>
          <a:prstGeom prst="rect">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0" y="3429001"/>
            <a:ext cx="9170284" cy="2667000"/>
          </a:xfrm>
          <a:prstGeom prst="rect">
            <a:avLst/>
          </a:prstGeom>
          <a:solidFill>
            <a:srgbClr val="241F67"/>
          </a:solid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smtClean="0">
                <a:solidFill>
                  <a:schemeClr val="bg1"/>
                </a:solidFill>
                <a:latin typeface="Sitka Heading" pitchFamily="2" charset="0"/>
                <a:cs typeface="Arial" pitchFamily="34" charset="0"/>
              </a:rPr>
              <a:t>Classification and Temporal Localization of</a:t>
            </a:r>
            <a:br>
              <a:rPr lang="en-US" sz="3200" b="1" dirty="0" smtClean="0">
                <a:solidFill>
                  <a:schemeClr val="bg1"/>
                </a:solidFill>
                <a:latin typeface="Sitka Heading" pitchFamily="2" charset="0"/>
                <a:cs typeface="Arial" pitchFamily="34" charset="0"/>
              </a:rPr>
            </a:br>
            <a:r>
              <a:rPr lang="en-US" sz="3200" b="1" dirty="0" smtClean="0">
                <a:solidFill>
                  <a:schemeClr val="bg1"/>
                </a:solidFill>
                <a:latin typeface="Sitka Heading" pitchFamily="2" charset="0"/>
                <a:cs typeface="Arial" pitchFamily="34" charset="0"/>
              </a:rPr>
              <a:t>Robbery Events in CCTV Videos through</a:t>
            </a:r>
            <a:r>
              <a:rPr lang="en-US" sz="4800" b="1" dirty="0" smtClean="0">
                <a:solidFill>
                  <a:schemeClr val="bg1"/>
                </a:solidFill>
                <a:latin typeface="Sitka Heading" pitchFamily="2" charset="0"/>
                <a:cs typeface="Arial" pitchFamily="34" charset="0"/>
              </a:rPr>
              <a:t/>
            </a:r>
            <a:br>
              <a:rPr lang="en-US" sz="4800" b="1" dirty="0" smtClean="0">
                <a:solidFill>
                  <a:schemeClr val="bg1"/>
                </a:solidFill>
                <a:latin typeface="Sitka Heading" pitchFamily="2" charset="0"/>
                <a:cs typeface="Arial" pitchFamily="34" charset="0"/>
              </a:rPr>
            </a:br>
            <a:r>
              <a:rPr lang="en-US" sz="3200" b="1" dirty="0" smtClean="0">
                <a:solidFill>
                  <a:schemeClr val="bg1"/>
                </a:solidFill>
                <a:latin typeface="Sitka Heading" pitchFamily="2" charset="0"/>
                <a:cs typeface="Arial" pitchFamily="34" charset="0"/>
              </a:rPr>
              <a:t>Multi-Stream Deep Networks</a:t>
            </a:r>
          </a:p>
          <a:p>
            <a:endParaRPr lang="en-US" sz="2800" b="1" dirty="0" smtClean="0">
              <a:solidFill>
                <a:schemeClr val="bg1"/>
              </a:solidFill>
              <a:latin typeface="Sitka Banner" pitchFamily="2" charset="0"/>
              <a:cs typeface="Times New Roman" pitchFamily="18" charset="0"/>
            </a:endParaRPr>
          </a:p>
          <a:p>
            <a:r>
              <a:rPr lang="en-US" sz="2400" b="1" i="1" dirty="0" smtClean="0">
                <a:solidFill>
                  <a:schemeClr val="bg1"/>
                </a:solidFill>
                <a:latin typeface="Sitka Banner" pitchFamily="2" charset="0"/>
                <a:cs typeface="Times New Roman" pitchFamily="18" charset="0"/>
              </a:rPr>
              <a:t>                                                   </a:t>
            </a:r>
            <a:r>
              <a:rPr lang="en-US" sz="2400" b="1" i="1" dirty="0" err="1" smtClean="0">
                <a:solidFill>
                  <a:schemeClr val="bg1"/>
                </a:solidFill>
                <a:latin typeface="Sitka Banner" pitchFamily="2" charset="0"/>
                <a:cs typeface="Times New Roman" pitchFamily="18" charset="0"/>
              </a:rPr>
              <a:t>Zakia</a:t>
            </a:r>
            <a:r>
              <a:rPr lang="en-US" sz="2400" b="1" i="1" dirty="0" smtClean="0">
                <a:solidFill>
                  <a:schemeClr val="bg1"/>
                </a:solidFill>
                <a:latin typeface="Sitka Banner" pitchFamily="2" charset="0"/>
                <a:cs typeface="Times New Roman" pitchFamily="18" charset="0"/>
              </a:rPr>
              <a:t> Yahya and Muhammad Muneeb </a:t>
            </a:r>
            <a:r>
              <a:rPr lang="en-US" sz="2400" b="1" i="1" dirty="0" err="1" smtClean="0">
                <a:solidFill>
                  <a:schemeClr val="bg1"/>
                </a:solidFill>
                <a:latin typeface="Sitka Banner" pitchFamily="2" charset="0"/>
                <a:cs typeface="Times New Roman" pitchFamily="18" charset="0"/>
              </a:rPr>
              <a:t>Ullah</a:t>
            </a:r>
            <a:endParaRPr lang="en-US" sz="2400" b="1" i="1" dirty="0" smtClean="0">
              <a:solidFill>
                <a:schemeClr val="bg1"/>
              </a:solidFill>
              <a:latin typeface="Sitka Banner" pitchFamily="2" charset="0"/>
              <a:cs typeface="Times New Roman" pitchFamily="18" charset="0"/>
            </a:endParaRPr>
          </a:p>
          <a:p>
            <a:r>
              <a:rPr lang="en-US" sz="2000" b="1" i="1" dirty="0" smtClean="0">
                <a:solidFill>
                  <a:schemeClr val="bg1"/>
                </a:solidFill>
                <a:latin typeface="Sitka Banner" pitchFamily="2" charset="0"/>
                <a:cs typeface="Times New Roman" pitchFamily="18" charset="0"/>
              </a:rPr>
              <a:t>                                           School of Electrical Engineering and Computer Science (SEECS)</a:t>
            </a:r>
          </a:p>
          <a:p>
            <a:endParaRPr lang="en-US" sz="3200" b="1" i="1" dirty="0" smtClean="0">
              <a:solidFill>
                <a:schemeClr val="bg1"/>
              </a:solidFill>
              <a:latin typeface="Sitka Banner" pitchFamily="2" charset="0"/>
              <a:cs typeface="Times New Roman" pitchFamily="18" charset="0"/>
            </a:endParaRPr>
          </a:p>
        </p:txBody>
      </p:sp>
      <p:sp>
        <p:nvSpPr>
          <p:cNvPr id="6" name="TextBox 5"/>
          <p:cNvSpPr txBox="1"/>
          <p:nvPr/>
        </p:nvSpPr>
        <p:spPr>
          <a:xfrm>
            <a:off x="142950" y="6183868"/>
            <a:ext cx="8875290" cy="646331"/>
          </a:xfrm>
          <a:prstGeom prst="rect">
            <a:avLst/>
          </a:prstGeom>
          <a:noFill/>
        </p:spPr>
        <p:txBody>
          <a:bodyPr wrap="square" rtlCol="0">
            <a:spAutoFit/>
          </a:bodyPr>
          <a:lstStyle/>
          <a:p>
            <a:r>
              <a:rPr lang="en-US" i="1" dirty="0" smtClean="0">
                <a:solidFill>
                  <a:srgbClr val="180373"/>
                </a:solidFill>
                <a:latin typeface="Sitka Banner" pitchFamily="2" charset="0"/>
              </a:rPr>
              <a:t>16</a:t>
            </a:r>
            <a:r>
              <a:rPr lang="en-US" i="1" baseline="30000" dirty="0" smtClean="0">
                <a:solidFill>
                  <a:srgbClr val="180373"/>
                </a:solidFill>
                <a:latin typeface="Sitka Banner" pitchFamily="2" charset="0"/>
              </a:rPr>
              <a:t>th</a:t>
            </a:r>
            <a:r>
              <a:rPr lang="en-US" i="1" dirty="0" smtClean="0">
                <a:solidFill>
                  <a:srgbClr val="180373"/>
                </a:solidFill>
                <a:latin typeface="Sitka Banner" pitchFamily="2" charset="0"/>
              </a:rPr>
              <a:t> IEEE International Conference on Smart Cities: Improving Quality of Life using ICT, IOT and AI</a:t>
            </a:r>
          </a:p>
          <a:p>
            <a:pPr algn="r"/>
            <a:r>
              <a:rPr lang="en-US" i="1" dirty="0" smtClean="0">
                <a:solidFill>
                  <a:srgbClr val="180373"/>
                </a:solidFill>
                <a:latin typeface="Sitka Banner" pitchFamily="2" charset="0"/>
              </a:rPr>
              <a:t>Charlotte, NC, USA</a:t>
            </a:r>
            <a:endParaRPr lang="en-US" i="1" dirty="0">
              <a:solidFill>
                <a:srgbClr val="180373"/>
              </a:solidFill>
              <a:latin typeface="Sitka Banner" pitchFamily="2"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25992686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ext uri="{D42A27DB-BD31-4B8C-83A1-F6EECF244321}">
                <p14:modId xmlns:p14="http://schemas.microsoft.com/office/powerpoint/2010/main" val="2544963817"/>
              </p:ext>
            </p:extLst>
          </p:nvPr>
        </p:nvGraphicFramePr>
        <p:xfrm>
          <a:off x="1334366" y="1143000"/>
          <a:ext cx="6671153" cy="1828800"/>
        </p:xfrm>
        <a:graphic>
          <a:graphicData uri="http://schemas.openxmlformats.org/drawingml/2006/table">
            <a:tbl>
              <a:tblPr firstRow="1" bandRow="1">
                <a:tableStyleId>{BC89EF96-8CEA-46FF-86C4-4CE0E7609802}</a:tableStyleId>
              </a:tblPr>
              <a:tblGrid>
                <a:gridCol w="2496878">
                  <a:extLst>
                    <a:ext uri="{9D8B030D-6E8A-4147-A177-3AD203B41FA5}">
                      <a16:colId xmlns:a16="http://schemas.microsoft.com/office/drawing/2014/main" val="20000"/>
                    </a:ext>
                  </a:extLst>
                </a:gridCol>
                <a:gridCol w="1359209">
                  <a:extLst>
                    <a:ext uri="{9D8B030D-6E8A-4147-A177-3AD203B41FA5}">
                      <a16:colId xmlns:a16="http://schemas.microsoft.com/office/drawing/2014/main" val="20001"/>
                    </a:ext>
                  </a:extLst>
                </a:gridCol>
                <a:gridCol w="1494831">
                  <a:extLst>
                    <a:ext uri="{9D8B030D-6E8A-4147-A177-3AD203B41FA5}">
                      <a16:colId xmlns:a16="http://schemas.microsoft.com/office/drawing/2014/main" val="20002"/>
                    </a:ext>
                  </a:extLst>
                </a:gridCol>
                <a:gridCol w="1320235">
                  <a:extLst>
                    <a:ext uri="{9D8B030D-6E8A-4147-A177-3AD203B41FA5}">
                      <a16:colId xmlns:a16="http://schemas.microsoft.com/office/drawing/2014/main" val="20003"/>
                    </a:ext>
                  </a:extLst>
                </a:gridCol>
              </a:tblGrid>
              <a:tr h="537079">
                <a:tc>
                  <a:txBody>
                    <a:bodyPr/>
                    <a:lstStyle/>
                    <a:p>
                      <a:pPr algn="l"/>
                      <a:r>
                        <a:rPr lang="en-US" sz="2000" b="1" dirty="0" smtClean="0"/>
                        <a:t>            Train</a:t>
                      </a:r>
                      <a:endParaRPr lang="en-US" sz="2000" b="1" dirty="0">
                        <a:latin typeface="Arial" pitchFamily="34" charset="0"/>
                        <a:cs typeface="Arial" pitchFamily="34" charset="0"/>
                      </a:endParaRPr>
                    </a:p>
                  </a:txBody>
                  <a:tcPr marL="91436" marR="91436" marT="45741" marB="45741"/>
                </a:tc>
                <a:tc>
                  <a:txBody>
                    <a:bodyPr/>
                    <a:lstStyle/>
                    <a:p>
                      <a:pPr algn="ctr"/>
                      <a:r>
                        <a:rPr lang="en-US" sz="2000" dirty="0" smtClean="0"/>
                        <a:t>  Robbery </a:t>
                      </a:r>
                      <a:endParaRPr lang="en-US" sz="2000" dirty="0">
                        <a:latin typeface="Arial" pitchFamily="34" charset="0"/>
                        <a:cs typeface="Arial" pitchFamily="34" charset="0"/>
                      </a:endParaRPr>
                    </a:p>
                  </a:txBody>
                  <a:tcPr marL="91436" marR="91436" marT="45741" marB="45741"/>
                </a:tc>
                <a:tc>
                  <a:txBody>
                    <a:bodyPr/>
                    <a:lstStyle/>
                    <a:p>
                      <a:pPr algn="ctr"/>
                      <a:r>
                        <a:rPr lang="en-US" sz="2000" dirty="0" smtClean="0"/>
                        <a:t>No-Robbery</a:t>
                      </a:r>
                      <a:endParaRPr lang="en-US" sz="2000" dirty="0">
                        <a:latin typeface="Arial" pitchFamily="34" charset="0"/>
                        <a:cs typeface="Arial" pitchFamily="34" charset="0"/>
                      </a:endParaRPr>
                    </a:p>
                  </a:txBody>
                  <a:tcPr marL="91436" marR="91436" marT="45741" marB="45741"/>
                </a:tc>
                <a:tc>
                  <a:txBody>
                    <a:bodyPr/>
                    <a:lstStyle/>
                    <a:p>
                      <a:pPr algn="ctr"/>
                      <a:r>
                        <a:rPr lang="en-US" sz="2000" baseline="0" dirty="0" smtClean="0"/>
                        <a:t>    Total</a:t>
                      </a:r>
                      <a:endParaRPr lang="en-US" sz="2000" dirty="0">
                        <a:latin typeface="Arial" pitchFamily="34" charset="0"/>
                        <a:cs typeface="Arial" pitchFamily="34" charset="0"/>
                      </a:endParaRPr>
                    </a:p>
                  </a:txBody>
                  <a:tcPr marL="91436" marR="91436" marT="45741" marB="45741"/>
                </a:tc>
                <a:extLst>
                  <a:ext uri="{0D108BD9-81ED-4DB2-BD59-A6C34878D82A}">
                    <a16:rowId xmlns:a16="http://schemas.microsoft.com/office/drawing/2014/main" val="10000"/>
                  </a:ext>
                </a:extLst>
              </a:tr>
              <a:tr h="421578">
                <a:tc>
                  <a:txBody>
                    <a:bodyPr/>
                    <a:lstStyle/>
                    <a:p>
                      <a:pPr algn="l"/>
                      <a:r>
                        <a:rPr lang="en-US" sz="2000" b="1" dirty="0" smtClean="0"/>
                        <a:t>     Number</a:t>
                      </a:r>
                      <a:r>
                        <a:rPr lang="en-US" sz="2000" b="1" baseline="0" dirty="0" smtClean="0"/>
                        <a:t> of  Videos</a:t>
                      </a:r>
                      <a:endParaRPr lang="en-US" sz="2000" b="1" dirty="0">
                        <a:latin typeface="Arial" pitchFamily="34" charset="0"/>
                        <a:cs typeface="Arial" pitchFamily="34" charset="0"/>
                      </a:endParaRPr>
                    </a:p>
                  </a:txBody>
                  <a:tcPr marL="91436" marR="91436" marT="45741" marB="45741"/>
                </a:tc>
                <a:tc>
                  <a:txBody>
                    <a:bodyPr/>
                    <a:lstStyle/>
                    <a:p>
                      <a:pPr algn="ctr"/>
                      <a:r>
                        <a:rPr lang="en-US" sz="2000" dirty="0" smtClean="0"/>
                        <a:t>        40 </a:t>
                      </a:r>
                      <a:endParaRPr lang="en-US" sz="2000" b="1" dirty="0">
                        <a:latin typeface="Arial" pitchFamily="34" charset="0"/>
                        <a:cs typeface="Arial" pitchFamily="34" charset="0"/>
                      </a:endParaRPr>
                    </a:p>
                  </a:txBody>
                  <a:tcPr marL="91436" marR="91436" marT="45741" marB="45741"/>
                </a:tc>
                <a:tc>
                  <a:txBody>
                    <a:bodyPr/>
                    <a:lstStyle/>
                    <a:p>
                      <a:pPr algn="ctr"/>
                      <a:r>
                        <a:rPr lang="en-US" sz="2000" dirty="0" smtClean="0"/>
                        <a:t>          40</a:t>
                      </a:r>
                      <a:endParaRPr lang="en-US" sz="2000" b="1" dirty="0">
                        <a:latin typeface="Arial" pitchFamily="34" charset="0"/>
                        <a:cs typeface="Arial" pitchFamily="34" charset="0"/>
                      </a:endParaRPr>
                    </a:p>
                  </a:txBody>
                  <a:tcPr marL="91436" marR="91436" marT="45741" marB="45741"/>
                </a:tc>
                <a:tc>
                  <a:txBody>
                    <a:bodyPr/>
                    <a:lstStyle/>
                    <a:p>
                      <a:pPr algn="ctr"/>
                      <a:r>
                        <a:rPr lang="en-US" sz="2000" dirty="0" smtClean="0"/>
                        <a:t>      80</a:t>
                      </a:r>
                      <a:endParaRPr lang="en-US" sz="2000" b="1" dirty="0">
                        <a:latin typeface="Arial" pitchFamily="34" charset="0"/>
                        <a:cs typeface="Arial" pitchFamily="34" charset="0"/>
                      </a:endParaRPr>
                    </a:p>
                  </a:txBody>
                  <a:tcPr marL="91436" marR="91436" marT="45741" marB="45741"/>
                </a:tc>
                <a:extLst>
                  <a:ext uri="{0D108BD9-81ED-4DB2-BD59-A6C34878D82A}">
                    <a16:rowId xmlns:a16="http://schemas.microsoft.com/office/drawing/2014/main" val="10001"/>
                  </a:ext>
                </a:extLst>
              </a:tr>
              <a:tr h="421578">
                <a:tc>
                  <a:txBody>
                    <a:bodyPr/>
                    <a:lstStyle/>
                    <a:p>
                      <a:pPr algn="l"/>
                      <a:r>
                        <a:rPr lang="en-US" sz="2000" b="1" baseline="0" dirty="0" smtClean="0"/>
                        <a:t>      Time (</a:t>
                      </a:r>
                      <a:r>
                        <a:rPr lang="en-US" sz="2000" b="1" dirty="0" smtClean="0"/>
                        <a:t>in minutes)</a:t>
                      </a:r>
                      <a:endParaRPr lang="en-US" sz="2000" b="1" dirty="0">
                        <a:latin typeface="Arial" pitchFamily="34" charset="0"/>
                        <a:cs typeface="Arial" pitchFamily="34" charset="0"/>
                      </a:endParaRPr>
                    </a:p>
                  </a:txBody>
                  <a:tcPr marL="91436" marR="91436" marT="45741" marB="45741"/>
                </a:tc>
                <a:tc>
                  <a:txBody>
                    <a:bodyPr/>
                    <a:lstStyle/>
                    <a:p>
                      <a:pPr algn="ctr"/>
                      <a:r>
                        <a:rPr lang="en-US" sz="2000" dirty="0" smtClean="0"/>
                        <a:t>   </a:t>
                      </a:r>
                      <a:r>
                        <a:rPr kumimoji="0" lang="en-US" sz="2000" u="none" strike="noStrike" kern="1200" dirty="0" smtClean="0">
                          <a:effectLst/>
                        </a:rPr>
                        <a:t>59.39</a:t>
                      </a:r>
                      <a:endParaRPr lang="en-US" sz="2000" dirty="0">
                        <a:latin typeface="Arial" pitchFamily="34" charset="0"/>
                        <a:cs typeface="Arial" pitchFamily="34" charset="0"/>
                      </a:endParaRPr>
                    </a:p>
                  </a:txBody>
                  <a:tcPr marL="91436" marR="91436" marT="45741" marB="45741"/>
                </a:tc>
                <a:tc>
                  <a:txBody>
                    <a:bodyPr/>
                    <a:lstStyle/>
                    <a:p>
                      <a:pPr algn="ctr"/>
                      <a:r>
                        <a:rPr lang="en-US" sz="2000" dirty="0" smtClean="0"/>
                        <a:t>     </a:t>
                      </a:r>
                      <a:r>
                        <a:rPr kumimoji="0" lang="en-US" sz="2000" u="none" strike="noStrike" kern="1200" dirty="0" smtClean="0">
                          <a:effectLst/>
                        </a:rPr>
                        <a:t>58.88</a:t>
                      </a:r>
                      <a:endParaRPr lang="en-US" sz="2000" dirty="0">
                        <a:latin typeface="Arial" pitchFamily="34" charset="0"/>
                        <a:cs typeface="Arial" pitchFamily="34" charset="0"/>
                      </a:endParaRPr>
                    </a:p>
                  </a:txBody>
                  <a:tcPr marL="91436" marR="91436" marT="45741" marB="45741"/>
                </a:tc>
                <a:tc>
                  <a:txBody>
                    <a:bodyPr/>
                    <a:lstStyle/>
                    <a:p>
                      <a:pPr algn="ctr"/>
                      <a:r>
                        <a:rPr lang="en-US" sz="2000" dirty="0" smtClean="0"/>
                        <a:t>   </a:t>
                      </a:r>
                      <a:r>
                        <a:rPr kumimoji="0" lang="en-US" sz="2000" u="none" strike="noStrike" kern="1200" dirty="0" smtClean="0">
                          <a:effectLst/>
                        </a:rPr>
                        <a:t>118.28</a:t>
                      </a:r>
                      <a:r>
                        <a:rPr lang="en-US" sz="2000" dirty="0" smtClean="0"/>
                        <a:t>  </a:t>
                      </a:r>
                      <a:endParaRPr lang="en-US" sz="2000" b="1" dirty="0">
                        <a:latin typeface="Arial" pitchFamily="34" charset="0"/>
                        <a:cs typeface="Arial" pitchFamily="34" charset="0"/>
                      </a:endParaRPr>
                    </a:p>
                  </a:txBody>
                  <a:tcPr marL="91436" marR="91436" marT="45741" marB="45741"/>
                </a:tc>
                <a:extLst>
                  <a:ext uri="{0D108BD9-81ED-4DB2-BD59-A6C34878D82A}">
                    <a16:rowId xmlns:a16="http://schemas.microsoft.com/office/drawing/2014/main" val="10002"/>
                  </a:ext>
                </a:extLst>
              </a:tr>
              <a:tr h="448565">
                <a:tc>
                  <a:txBody>
                    <a:bodyPr/>
                    <a:lstStyle/>
                    <a:p>
                      <a:pPr algn="l"/>
                      <a:r>
                        <a:rPr lang="en-US" sz="2000" b="1" dirty="0" smtClean="0"/>
                        <a:t>       Total # of Frames</a:t>
                      </a:r>
                      <a:endParaRPr lang="en-US" sz="2000" b="1" dirty="0">
                        <a:latin typeface="Arial" pitchFamily="34" charset="0"/>
                        <a:cs typeface="Arial" pitchFamily="34" charset="0"/>
                      </a:endParaRPr>
                    </a:p>
                  </a:txBody>
                  <a:tcPr marL="91436" marR="91436" marT="45741" marB="45741"/>
                </a:tc>
                <a:tc>
                  <a:txBody>
                    <a:bodyPr/>
                    <a:lstStyle/>
                    <a:p>
                      <a:pPr algn="ctr"/>
                      <a:r>
                        <a:rPr lang="en-US" sz="2000" dirty="0" smtClean="0"/>
                        <a:t>      90, 495</a:t>
                      </a:r>
                      <a:endParaRPr lang="en-US" sz="2000" b="1" dirty="0">
                        <a:latin typeface="Arial" pitchFamily="34" charset="0"/>
                        <a:cs typeface="Arial" pitchFamily="34" charset="0"/>
                      </a:endParaRPr>
                    </a:p>
                  </a:txBody>
                  <a:tcPr marL="91436" marR="91436" marT="45741" marB="45741"/>
                </a:tc>
                <a:tc>
                  <a:txBody>
                    <a:bodyPr/>
                    <a:lstStyle/>
                    <a:p>
                      <a:pPr algn="ctr"/>
                      <a:r>
                        <a:rPr lang="en-US" sz="2000" dirty="0" smtClean="0"/>
                        <a:t>       94, 264</a:t>
                      </a:r>
                      <a:endParaRPr lang="en-US" sz="2000" b="1" dirty="0">
                        <a:latin typeface="Arial" pitchFamily="34" charset="0"/>
                        <a:cs typeface="Arial" pitchFamily="34" charset="0"/>
                      </a:endParaRPr>
                    </a:p>
                  </a:txBody>
                  <a:tcPr marL="91436" marR="91436" marT="45741" marB="45741"/>
                </a:tc>
                <a:tc>
                  <a:txBody>
                    <a:bodyPr/>
                    <a:lstStyle/>
                    <a:p>
                      <a:pPr algn="ctr"/>
                      <a:r>
                        <a:rPr lang="en-US" sz="2000" dirty="0" smtClean="0"/>
                        <a:t>   18, 4759</a:t>
                      </a:r>
                      <a:endParaRPr lang="en-US" sz="2000" b="1" dirty="0">
                        <a:latin typeface="Arial" pitchFamily="34" charset="0"/>
                        <a:cs typeface="Arial" pitchFamily="34" charset="0"/>
                      </a:endParaRPr>
                    </a:p>
                  </a:txBody>
                  <a:tcPr marL="91436" marR="91436" marT="45741" marB="45741"/>
                </a:tc>
                <a:extLst>
                  <a:ext uri="{0D108BD9-81ED-4DB2-BD59-A6C34878D82A}">
                    <a16:rowId xmlns:a16="http://schemas.microsoft.com/office/drawing/2014/main" val="1000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398798750"/>
              </p:ext>
            </p:extLst>
          </p:nvPr>
        </p:nvGraphicFramePr>
        <p:xfrm>
          <a:off x="1447800" y="3505200"/>
          <a:ext cx="6400195" cy="1871662"/>
        </p:xfrm>
        <a:graphic>
          <a:graphicData uri="http://schemas.openxmlformats.org/drawingml/2006/table">
            <a:tbl>
              <a:tblPr firstRow="1" bandRow="1">
                <a:tableStyleId>{BC89EF96-8CEA-46FF-86C4-4CE0E7609802}</a:tableStyleId>
              </a:tblPr>
              <a:tblGrid>
                <a:gridCol w="2443683">
                  <a:extLst>
                    <a:ext uri="{9D8B030D-6E8A-4147-A177-3AD203B41FA5}">
                      <a16:colId xmlns:a16="http://schemas.microsoft.com/office/drawing/2014/main" val="20000"/>
                    </a:ext>
                  </a:extLst>
                </a:gridCol>
                <a:gridCol w="1325829">
                  <a:extLst>
                    <a:ext uri="{9D8B030D-6E8A-4147-A177-3AD203B41FA5}">
                      <a16:colId xmlns:a16="http://schemas.microsoft.com/office/drawing/2014/main" val="20001"/>
                    </a:ext>
                  </a:extLst>
                </a:gridCol>
                <a:gridCol w="1547842">
                  <a:extLst>
                    <a:ext uri="{9D8B030D-6E8A-4147-A177-3AD203B41FA5}">
                      <a16:colId xmlns:a16="http://schemas.microsoft.com/office/drawing/2014/main" val="20002"/>
                    </a:ext>
                  </a:extLst>
                </a:gridCol>
                <a:gridCol w="1082841">
                  <a:extLst>
                    <a:ext uri="{9D8B030D-6E8A-4147-A177-3AD203B41FA5}">
                      <a16:colId xmlns:a16="http://schemas.microsoft.com/office/drawing/2014/main" val="20003"/>
                    </a:ext>
                  </a:extLst>
                </a:gridCol>
              </a:tblGrid>
              <a:tr h="444351">
                <a:tc>
                  <a:txBody>
                    <a:bodyPr/>
                    <a:lstStyle/>
                    <a:p>
                      <a:r>
                        <a:rPr lang="en-US" sz="2000" b="1" dirty="0" smtClean="0"/>
                        <a:t>             Test</a:t>
                      </a:r>
                      <a:endParaRPr lang="en-US" sz="2000" b="1" dirty="0">
                        <a:latin typeface="Arial" pitchFamily="34" charset="0"/>
                        <a:cs typeface="Arial" pitchFamily="34" charset="0"/>
                      </a:endParaRPr>
                    </a:p>
                  </a:txBody>
                  <a:tcPr marL="91436" marR="91436" marT="45707" marB="45707"/>
                </a:tc>
                <a:tc>
                  <a:txBody>
                    <a:bodyPr/>
                    <a:lstStyle/>
                    <a:p>
                      <a:pPr algn="ctr"/>
                      <a:r>
                        <a:rPr lang="en-US" sz="2000" dirty="0" smtClean="0"/>
                        <a:t>  Robbery </a:t>
                      </a:r>
                      <a:endParaRPr lang="en-US" sz="2000" dirty="0">
                        <a:latin typeface="Arial" pitchFamily="34" charset="0"/>
                        <a:cs typeface="Arial" pitchFamily="34" charset="0"/>
                      </a:endParaRPr>
                    </a:p>
                  </a:txBody>
                  <a:tcPr marL="91436" marR="91436" marT="45707" marB="45707"/>
                </a:tc>
                <a:tc>
                  <a:txBody>
                    <a:bodyPr/>
                    <a:lstStyle/>
                    <a:p>
                      <a:pPr algn="ctr"/>
                      <a:r>
                        <a:rPr lang="en-US" sz="2000" dirty="0" smtClean="0"/>
                        <a:t> No-Robbery</a:t>
                      </a:r>
                      <a:endParaRPr lang="en-US" sz="2000" dirty="0">
                        <a:latin typeface="Arial" pitchFamily="34" charset="0"/>
                        <a:cs typeface="Arial" pitchFamily="34" charset="0"/>
                      </a:endParaRPr>
                    </a:p>
                  </a:txBody>
                  <a:tcPr marL="91436" marR="91436" marT="45707" marB="45707"/>
                </a:tc>
                <a:tc>
                  <a:txBody>
                    <a:bodyPr/>
                    <a:lstStyle/>
                    <a:p>
                      <a:r>
                        <a:rPr lang="en-US" sz="2000" baseline="0" dirty="0" smtClean="0"/>
                        <a:t>    Total</a:t>
                      </a:r>
                      <a:endParaRPr lang="en-US" sz="2000" dirty="0">
                        <a:latin typeface="Arial" pitchFamily="34" charset="0"/>
                        <a:cs typeface="Arial" pitchFamily="34" charset="0"/>
                      </a:endParaRPr>
                    </a:p>
                  </a:txBody>
                  <a:tcPr marL="91436" marR="91436" marT="45707" marB="45707"/>
                </a:tc>
                <a:extLst>
                  <a:ext uri="{0D108BD9-81ED-4DB2-BD59-A6C34878D82A}">
                    <a16:rowId xmlns:a16="http://schemas.microsoft.com/office/drawing/2014/main" val="10000"/>
                  </a:ext>
                </a:extLst>
              </a:tr>
              <a:tr h="491480">
                <a:tc>
                  <a:txBody>
                    <a:bodyPr/>
                    <a:lstStyle/>
                    <a:p>
                      <a:r>
                        <a:rPr lang="en-US" sz="2000" b="1" dirty="0" smtClean="0"/>
                        <a:t>     Number</a:t>
                      </a:r>
                      <a:r>
                        <a:rPr lang="en-US" sz="2000" b="1" baseline="0" dirty="0" smtClean="0"/>
                        <a:t> of  Videos</a:t>
                      </a:r>
                      <a:endParaRPr lang="en-US" sz="2000" b="1" dirty="0">
                        <a:latin typeface="Arial" pitchFamily="34" charset="0"/>
                        <a:cs typeface="Arial" pitchFamily="34" charset="0"/>
                      </a:endParaRPr>
                    </a:p>
                  </a:txBody>
                  <a:tcPr marL="91436" marR="91436" marT="45707" marB="45707"/>
                </a:tc>
                <a:tc>
                  <a:txBody>
                    <a:bodyPr/>
                    <a:lstStyle/>
                    <a:p>
                      <a:pPr algn="ctr"/>
                      <a:r>
                        <a:rPr lang="en-US" sz="2000" dirty="0" smtClean="0"/>
                        <a:t>        22 </a:t>
                      </a:r>
                      <a:endParaRPr lang="en-US" sz="2000" b="1" dirty="0">
                        <a:latin typeface="Arial" pitchFamily="34" charset="0"/>
                        <a:cs typeface="Arial" pitchFamily="34" charset="0"/>
                      </a:endParaRPr>
                    </a:p>
                  </a:txBody>
                  <a:tcPr marL="91436" marR="91436" marT="45707" marB="45707"/>
                </a:tc>
                <a:tc>
                  <a:txBody>
                    <a:bodyPr/>
                    <a:lstStyle/>
                    <a:p>
                      <a:pPr algn="ctr"/>
                      <a:r>
                        <a:rPr lang="en-US" sz="2000" dirty="0" smtClean="0"/>
                        <a:t>          </a:t>
                      </a:r>
                      <a:r>
                        <a:rPr lang="en-US" sz="2000" baseline="0" dirty="0" smtClean="0"/>
                        <a:t>2</a:t>
                      </a:r>
                      <a:r>
                        <a:rPr lang="en-US" sz="2000" dirty="0" smtClean="0"/>
                        <a:t>2</a:t>
                      </a:r>
                      <a:endParaRPr lang="en-US" sz="2000" b="1" dirty="0">
                        <a:latin typeface="Arial" pitchFamily="34" charset="0"/>
                        <a:cs typeface="Arial" pitchFamily="34" charset="0"/>
                      </a:endParaRPr>
                    </a:p>
                  </a:txBody>
                  <a:tcPr marL="91436" marR="91436" marT="45707" marB="45707"/>
                </a:tc>
                <a:tc>
                  <a:txBody>
                    <a:bodyPr/>
                    <a:lstStyle/>
                    <a:p>
                      <a:pPr algn="ctr"/>
                      <a:r>
                        <a:rPr lang="en-US" sz="2000" dirty="0" smtClean="0"/>
                        <a:t>      44</a:t>
                      </a:r>
                      <a:endParaRPr lang="en-US" sz="2000" b="1" dirty="0">
                        <a:latin typeface="Arial" pitchFamily="34" charset="0"/>
                        <a:cs typeface="Arial" pitchFamily="34" charset="0"/>
                      </a:endParaRPr>
                    </a:p>
                  </a:txBody>
                  <a:tcPr marL="91436" marR="91436" marT="45707" marB="45707"/>
                </a:tc>
                <a:extLst>
                  <a:ext uri="{0D108BD9-81ED-4DB2-BD59-A6C34878D82A}">
                    <a16:rowId xmlns:a16="http://schemas.microsoft.com/office/drawing/2014/main" val="10001"/>
                  </a:ext>
                </a:extLst>
              </a:tr>
              <a:tr h="444351">
                <a:tc>
                  <a:txBody>
                    <a:bodyPr/>
                    <a:lstStyle/>
                    <a:p>
                      <a:r>
                        <a:rPr lang="en-US" sz="2000" b="1" baseline="0" dirty="0" smtClean="0"/>
                        <a:t>      Time (</a:t>
                      </a:r>
                      <a:r>
                        <a:rPr lang="en-US" sz="2000" b="1" dirty="0" smtClean="0"/>
                        <a:t>in minutes)</a:t>
                      </a:r>
                      <a:endParaRPr lang="en-US" sz="2000" b="1" dirty="0">
                        <a:latin typeface="Arial" pitchFamily="34" charset="0"/>
                        <a:cs typeface="Arial" pitchFamily="34" charset="0"/>
                      </a:endParaRPr>
                    </a:p>
                  </a:txBody>
                  <a:tcPr marL="91436" marR="91436" marT="45707" marB="45707"/>
                </a:tc>
                <a:tc>
                  <a:txBody>
                    <a:bodyPr/>
                    <a:lstStyle/>
                    <a:p>
                      <a:pPr algn="ctr"/>
                      <a:r>
                        <a:rPr lang="en-US" sz="2000" dirty="0" smtClean="0"/>
                        <a:t>   </a:t>
                      </a:r>
                      <a:r>
                        <a:rPr kumimoji="0" lang="en-US" sz="2000" u="none" strike="noStrike" kern="1200" dirty="0" smtClean="0">
                          <a:effectLst/>
                        </a:rPr>
                        <a:t>35.18</a:t>
                      </a:r>
                      <a:r>
                        <a:rPr lang="en-US" sz="2000" dirty="0" smtClean="0"/>
                        <a:t>  </a:t>
                      </a:r>
                      <a:endParaRPr lang="en-US" sz="2000" dirty="0">
                        <a:latin typeface="Arial" pitchFamily="34" charset="0"/>
                        <a:cs typeface="Arial" pitchFamily="34" charset="0"/>
                      </a:endParaRPr>
                    </a:p>
                  </a:txBody>
                  <a:tcPr marL="91436" marR="91436" marT="45707" marB="45707"/>
                </a:tc>
                <a:tc>
                  <a:txBody>
                    <a:bodyPr/>
                    <a:lstStyle/>
                    <a:p>
                      <a:pPr algn="ctr"/>
                      <a:r>
                        <a:rPr lang="en-US" sz="2000" dirty="0" smtClean="0"/>
                        <a:t>     </a:t>
                      </a:r>
                      <a:r>
                        <a:rPr kumimoji="0" lang="en-US" sz="2000" u="none" strike="noStrike" kern="1200" dirty="0" smtClean="0">
                          <a:effectLst/>
                        </a:rPr>
                        <a:t>17.44 </a:t>
                      </a:r>
                      <a:endParaRPr lang="en-US" sz="2000" dirty="0">
                        <a:latin typeface="Arial" pitchFamily="34" charset="0"/>
                        <a:cs typeface="Arial" pitchFamily="34" charset="0"/>
                      </a:endParaRPr>
                    </a:p>
                  </a:txBody>
                  <a:tcPr marL="91436" marR="91436" marT="45707" marB="45707"/>
                </a:tc>
                <a:tc>
                  <a:txBody>
                    <a:bodyPr/>
                    <a:lstStyle/>
                    <a:p>
                      <a:pPr algn="ctr"/>
                      <a:r>
                        <a:rPr kumimoji="0" lang="en-US" sz="2000" u="none" strike="noStrike" kern="1200" dirty="0" smtClean="0">
                          <a:effectLst/>
                        </a:rPr>
                        <a:t>52.62</a:t>
                      </a:r>
                      <a:endParaRPr lang="en-US" sz="2000" b="1" dirty="0">
                        <a:latin typeface="Arial" pitchFamily="34" charset="0"/>
                        <a:cs typeface="Arial" pitchFamily="34" charset="0"/>
                      </a:endParaRPr>
                    </a:p>
                  </a:txBody>
                  <a:tcPr marL="91436" marR="91436" marT="45707" marB="45707"/>
                </a:tc>
                <a:extLst>
                  <a:ext uri="{0D108BD9-81ED-4DB2-BD59-A6C34878D82A}">
                    <a16:rowId xmlns:a16="http://schemas.microsoft.com/office/drawing/2014/main" val="10002"/>
                  </a:ext>
                </a:extLst>
              </a:tr>
              <a:tr h="49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dirty="0" smtClean="0"/>
                        <a:t>      Total # of Frames</a:t>
                      </a:r>
                      <a:endParaRPr lang="en-US" sz="2000" b="1" dirty="0" smtClean="0">
                        <a:latin typeface="Arial" pitchFamily="34" charset="0"/>
                        <a:cs typeface="Arial" pitchFamily="34" charset="0"/>
                      </a:endParaRPr>
                    </a:p>
                  </a:txBody>
                  <a:tcPr marL="91436" marR="91436" marT="45707" marB="45707"/>
                </a:tc>
                <a:tc>
                  <a:txBody>
                    <a:bodyPr/>
                    <a:lstStyle/>
                    <a:p>
                      <a:pPr algn="ctr"/>
                      <a:r>
                        <a:rPr lang="en-US" sz="2000" dirty="0" smtClean="0"/>
                        <a:t>     56, 143</a:t>
                      </a:r>
                      <a:endParaRPr lang="en-US" sz="2000" b="1" dirty="0">
                        <a:latin typeface="Arial" pitchFamily="34" charset="0"/>
                        <a:cs typeface="Arial" pitchFamily="34" charset="0"/>
                      </a:endParaRPr>
                    </a:p>
                  </a:txBody>
                  <a:tcPr marL="91436" marR="91436" marT="45707" marB="45707"/>
                </a:tc>
                <a:tc>
                  <a:txBody>
                    <a:bodyPr/>
                    <a:lstStyle/>
                    <a:p>
                      <a:pPr algn="ctr"/>
                      <a:r>
                        <a:rPr lang="en-US" sz="2000" dirty="0" smtClean="0"/>
                        <a:t>        25, 707</a:t>
                      </a:r>
                      <a:endParaRPr lang="en-US" sz="2000" b="1" dirty="0">
                        <a:latin typeface="Arial" pitchFamily="34" charset="0"/>
                        <a:cs typeface="Arial" pitchFamily="34" charset="0"/>
                      </a:endParaRPr>
                    </a:p>
                  </a:txBody>
                  <a:tcPr marL="91436" marR="91436" marT="45707" marB="45707"/>
                </a:tc>
                <a:tc>
                  <a:txBody>
                    <a:bodyPr/>
                    <a:lstStyle/>
                    <a:p>
                      <a:pPr algn="ctr"/>
                      <a:r>
                        <a:rPr lang="en-US" sz="2000" dirty="0" smtClean="0"/>
                        <a:t>  81, 850</a:t>
                      </a:r>
                      <a:endParaRPr lang="en-US" sz="2000" b="1" dirty="0">
                        <a:latin typeface="Arial" pitchFamily="34" charset="0"/>
                        <a:cs typeface="Arial" pitchFamily="34" charset="0"/>
                      </a:endParaRPr>
                    </a:p>
                  </a:txBody>
                  <a:tcPr marL="91436" marR="91436" marT="45707" marB="45707"/>
                </a:tc>
                <a:extLst>
                  <a:ext uri="{0D108BD9-81ED-4DB2-BD59-A6C34878D82A}">
                    <a16:rowId xmlns:a16="http://schemas.microsoft.com/office/drawing/2014/main" val="10003"/>
                  </a:ext>
                </a:extLst>
              </a:tr>
            </a:tbl>
          </a:graphicData>
        </a:graphic>
      </p:graphicFrame>
      <p:sp>
        <p:nvSpPr>
          <p:cNvPr id="5" name="Rectangle 4"/>
          <p:cNvSpPr/>
          <p:nvPr/>
        </p:nvSpPr>
        <p:spPr>
          <a:xfrm>
            <a:off x="1321666" y="1143000"/>
            <a:ext cx="6679334" cy="1828801"/>
          </a:xfrm>
          <a:prstGeom prst="rect">
            <a:avLst/>
          </a:prstGeom>
          <a:noFill/>
          <a:ln>
            <a:solidFill>
              <a:srgbClr val="241F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457420" y="3505483"/>
            <a:ext cx="6390522" cy="1871379"/>
          </a:xfrm>
          <a:prstGeom prst="rect">
            <a:avLst/>
          </a:prstGeom>
          <a:noFill/>
          <a:ln>
            <a:solidFill>
              <a:srgbClr val="241F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YouTube-Robbery : Train/Test Splits</a:t>
            </a:r>
            <a:endParaRPr lang="en-US" sz="2400"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6532763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2"/>
          <p:cNvSpPr txBox="1">
            <a:spLocks noChangeArrowheads="1"/>
          </p:cNvSpPr>
          <p:nvPr/>
        </p:nvSpPr>
        <p:spPr bwMode="auto">
          <a:xfrm>
            <a:off x="201254" y="779053"/>
            <a:ext cx="8633030"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457200" indent="-457200" algn="just">
              <a:lnSpc>
                <a:spcPct val="250000"/>
              </a:lnSpc>
              <a:buFont typeface="+mj-lt"/>
              <a:buAutoNum type="arabicPeriod"/>
              <a:defRPr/>
            </a:pPr>
            <a:r>
              <a:rPr lang="en-US" sz="2400" b="1" dirty="0" smtClean="0">
                <a:latin typeface="Arial" charset="0"/>
                <a:cs typeface="Arial" charset="0"/>
              </a:rPr>
              <a:t>Classification Task</a:t>
            </a:r>
          </a:p>
          <a:p>
            <a:pPr marL="800100" lvl="1" indent="-342900" algn="just">
              <a:buFont typeface="Wingdings" panose="05000000000000000000" pitchFamily="2" charset="2"/>
              <a:buChar char="§"/>
              <a:defRPr/>
            </a:pPr>
            <a:r>
              <a:rPr lang="en-US" sz="2200" dirty="0" smtClean="0">
                <a:latin typeface="Arial" charset="0"/>
                <a:cs typeface="Arial" charset="0"/>
              </a:rPr>
              <a:t>Robbery/No-Robbery labels are assigned to </a:t>
            </a:r>
            <a:r>
              <a:rPr lang="en-US" sz="2200" b="1" dirty="0" smtClean="0">
                <a:latin typeface="Arial" charset="0"/>
                <a:cs typeface="Arial" charset="0"/>
              </a:rPr>
              <a:t>each video</a:t>
            </a:r>
          </a:p>
          <a:p>
            <a:pPr marL="457200" lvl="1" indent="0" algn="just">
              <a:defRPr/>
            </a:pPr>
            <a:endParaRPr lang="en-US" sz="2200" dirty="0" smtClean="0">
              <a:latin typeface="Arial" charset="0"/>
              <a:cs typeface="Arial" charset="0"/>
            </a:endParaRPr>
          </a:p>
          <a:p>
            <a:pPr marL="457200" lvl="1" indent="0" algn="just">
              <a:defRPr/>
            </a:pPr>
            <a:endParaRPr lang="en-US" sz="2200" dirty="0">
              <a:latin typeface="Arial" charset="0"/>
              <a:cs typeface="Arial" charset="0"/>
            </a:endParaRPr>
          </a:p>
          <a:p>
            <a:pPr marL="457200" indent="-457200" algn="just">
              <a:buFont typeface="+mj-lt"/>
              <a:buAutoNum type="arabicPeriod"/>
              <a:defRPr/>
            </a:pPr>
            <a:r>
              <a:rPr lang="en-US" sz="2400" b="1" dirty="0" smtClean="0">
                <a:latin typeface="Arial" charset="0"/>
                <a:cs typeface="Arial" charset="0"/>
              </a:rPr>
              <a:t>Localization</a:t>
            </a:r>
            <a:r>
              <a:rPr lang="en-US" sz="2400" dirty="0" smtClean="0">
                <a:latin typeface="Arial" charset="0"/>
                <a:cs typeface="Arial" charset="0"/>
              </a:rPr>
              <a:t> </a:t>
            </a:r>
            <a:r>
              <a:rPr lang="en-US" sz="2400" b="1" dirty="0" smtClean="0">
                <a:latin typeface="Arial" charset="0"/>
                <a:cs typeface="Arial" charset="0"/>
              </a:rPr>
              <a:t>Task</a:t>
            </a:r>
            <a:endParaRPr lang="en-US" sz="2400" dirty="0" smtClean="0">
              <a:latin typeface="Arial" charset="0"/>
              <a:cs typeface="Arial" charset="0"/>
            </a:endParaRPr>
          </a:p>
          <a:p>
            <a:pPr marL="857250" lvl="1" indent="-457200" algn="just">
              <a:lnSpc>
                <a:spcPct val="200000"/>
              </a:lnSpc>
              <a:buFont typeface="Wingdings" panose="05000000000000000000" pitchFamily="2" charset="2"/>
              <a:buChar char="§"/>
              <a:defRPr/>
            </a:pPr>
            <a:r>
              <a:rPr lang="en-US" sz="2200" dirty="0" smtClean="0">
                <a:latin typeface="Arial" charset="0"/>
                <a:cs typeface="Arial" charset="0"/>
              </a:rPr>
              <a:t>Divide each video </a:t>
            </a:r>
            <a:r>
              <a:rPr lang="en-US" sz="2200" dirty="0">
                <a:latin typeface="Arial" charset="0"/>
                <a:cs typeface="Arial" charset="0"/>
              </a:rPr>
              <a:t>into </a:t>
            </a:r>
            <a:r>
              <a:rPr lang="en-US" sz="2200" b="1" dirty="0" smtClean="0">
                <a:latin typeface="Arial" charset="0"/>
                <a:cs typeface="Arial" charset="0"/>
              </a:rPr>
              <a:t>3-seconds </a:t>
            </a:r>
            <a:r>
              <a:rPr lang="en-US" sz="2200" b="1" dirty="0">
                <a:latin typeface="Arial" charset="0"/>
                <a:cs typeface="Arial" charset="0"/>
              </a:rPr>
              <a:t>clips </a:t>
            </a:r>
            <a:endParaRPr lang="en-US" sz="2200" b="1" dirty="0" smtClean="0">
              <a:latin typeface="Arial" charset="0"/>
              <a:cs typeface="Arial" charset="0"/>
            </a:endParaRPr>
          </a:p>
          <a:p>
            <a:pPr marL="857250" lvl="1" indent="-457200" algn="just">
              <a:buFont typeface="Wingdings" panose="05000000000000000000" pitchFamily="2" charset="2"/>
              <a:buChar char="§"/>
              <a:defRPr/>
            </a:pPr>
            <a:r>
              <a:rPr lang="en-US" sz="2200" dirty="0" smtClean="0">
                <a:latin typeface="Arial" charset="0"/>
                <a:cs typeface="Arial" charset="0"/>
              </a:rPr>
              <a:t>Robbery/No-Robbery </a:t>
            </a:r>
            <a:r>
              <a:rPr lang="en-US" sz="2200" dirty="0">
                <a:latin typeface="Arial" charset="0"/>
                <a:cs typeface="Arial" charset="0"/>
              </a:rPr>
              <a:t>labels are assigned to </a:t>
            </a:r>
            <a:r>
              <a:rPr lang="en-US" sz="2200" b="1" dirty="0">
                <a:latin typeface="Arial" charset="0"/>
                <a:cs typeface="Arial" charset="0"/>
              </a:rPr>
              <a:t>each </a:t>
            </a:r>
            <a:r>
              <a:rPr lang="en-US" sz="2200" b="1" dirty="0" smtClean="0">
                <a:latin typeface="Arial" charset="0"/>
                <a:cs typeface="Arial" charset="0"/>
              </a:rPr>
              <a:t>clip</a:t>
            </a:r>
            <a:endParaRPr lang="en-US" sz="24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sp>
        <p:nvSpPr>
          <p:cNvPr id="8"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YouTube-Robbery : Annotation</a:t>
            </a:r>
            <a:endParaRPr lang="en-US" sz="3200"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6532763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58000"/>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0" y="620351"/>
            <a:ext cx="9144000" cy="707886"/>
          </a:xfrm>
          <a:prstGeom prst="rect">
            <a:avLst/>
          </a:prstGeom>
          <a:solidFill>
            <a:srgbClr val="241F67"/>
          </a:solidFill>
        </p:spPr>
        <p:txBody>
          <a:bodyPr wrap="square" rtlCol="0">
            <a:spAutoFit/>
          </a:bodyPr>
          <a:lstStyle/>
          <a:p>
            <a:pPr algn="ctr"/>
            <a:r>
              <a:rPr lang="en-US" sz="4000" b="1" dirty="0" smtClean="0">
                <a:solidFill>
                  <a:schemeClr val="bg1"/>
                </a:solidFill>
                <a:latin typeface="Sitka Banner" pitchFamily="2" charset="0"/>
                <a:cs typeface="Arial" pitchFamily="34" charset="0"/>
              </a:rPr>
              <a:t>Experiments</a:t>
            </a:r>
            <a:endParaRPr lang="en-US" sz="4000" dirty="0">
              <a:latin typeface="Sitka Banner" pitchFamily="2" charset="0"/>
              <a:cs typeface="Arial" pitchFamily="34" charset="0"/>
            </a:endParaRPr>
          </a:p>
        </p:txBody>
      </p:sp>
      <p:sp>
        <p:nvSpPr>
          <p:cNvPr id="13" name="TextBox 2"/>
          <p:cNvSpPr txBox="1">
            <a:spLocks noChangeArrowheads="1"/>
          </p:cNvSpPr>
          <p:nvPr/>
        </p:nvSpPr>
        <p:spPr bwMode="auto">
          <a:xfrm>
            <a:off x="190368" y="1524000"/>
            <a:ext cx="8633030" cy="6924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buFont typeface="Wingdings" panose="05000000000000000000" pitchFamily="2" charset="2"/>
              <a:buChar char="q"/>
            </a:pPr>
            <a:r>
              <a:rPr lang="en-US" sz="2400" dirty="0" smtClean="0"/>
              <a:t>We conduct two different types of experiments on the YouTube-Robbery dataset:</a:t>
            </a:r>
          </a:p>
          <a:p>
            <a:pPr algn="just" eaLnBrk="1" hangingPunct="1">
              <a:buFont typeface="Arial" pitchFamily="34" charset="0"/>
              <a:buChar char="•"/>
            </a:pPr>
            <a:endParaRPr lang="en-US" sz="2400" dirty="0" smtClean="0"/>
          </a:p>
          <a:p>
            <a:pPr marL="457200" indent="-457200" algn="just">
              <a:lnSpc>
                <a:spcPct val="250000"/>
              </a:lnSpc>
              <a:buFont typeface="+mj-lt"/>
              <a:buAutoNum type="arabicPeriod"/>
              <a:defRPr/>
            </a:pPr>
            <a:r>
              <a:rPr lang="en-US" sz="2400" b="1" dirty="0">
                <a:latin typeface="Arial" charset="0"/>
                <a:cs typeface="Arial" charset="0"/>
              </a:rPr>
              <a:t>Classification Task</a:t>
            </a:r>
          </a:p>
          <a:p>
            <a:pPr marL="800100" lvl="1" indent="-342900" algn="just">
              <a:buFont typeface="Wingdings" panose="05000000000000000000" pitchFamily="2" charset="2"/>
              <a:buChar char="§"/>
              <a:defRPr/>
            </a:pPr>
            <a:r>
              <a:rPr lang="en-US" sz="2200" dirty="0" smtClean="0">
                <a:latin typeface="Arial" charset="0"/>
                <a:cs typeface="Arial" charset="0"/>
              </a:rPr>
              <a:t>Robbery/No-Robbery </a:t>
            </a:r>
            <a:r>
              <a:rPr lang="en-US" sz="2200" dirty="0">
                <a:latin typeface="Arial" charset="0"/>
                <a:cs typeface="Arial" charset="0"/>
              </a:rPr>
              <a:t>labels </a:t>
            </a:r>
            <a:r>
              <a:rPr lang="en-US" sz="2200" dirty="0" smtClean="0">
                <a:latin typeface="Arial" charset="0"/>
                <a:cs typeface="Arial" charset="0"/>
              </a:rPr>
              <a:t>are to be </a:t>
            </a:r>
            <a:r>
              <a:rPr lang="en-US" sz="2200" dirty="0">
                <a:latin typeface="Arial" charset="0"/>
                <a:cs typeface="Arial" charset="0"/>
              </a:rPr>
              <a:t>assigned to </a:t>
            </a:r>
            <a:r>
              <a:rPr lang="en-US" sz="2200" b="1" dirty="0">
                <a:latin typeface="Arial" charset="0"/>
                <a:cs typeface="Arial" charset="0"/>
              </a:rPr>
              <a:t>each </a:t>
            </a:r>
            <a:r>
              <a:rPr lang="en-US" sz="2200" b="1" dirty="0" smtClean="0">
                <a:latin typeface="Arial" charset="0"/>
                <a:cs typeface="Arial" charset="0"/>
              </a:rPr>
              <a:t>test video</a:t>
            </a:r>
          </a:p>
          <a:p>
            <a:pPr marL="800100" lvl="1" indent="-342900" algn="just">
              <a:buFont typeface="Wingdings" panose="05000000000000000000" pitchFamily="2" charset="2"/>
              <a:buChar char="§"/>
              <a:defRPr/>
            </a:pPr>
            <a:endParaRPr lang="en-US" sz="2200" b="1" dirty="0" smtClean="0">
              <a:latin typeface="Arial" charset="0"/>
              <a:cs typeface="Arial" charset="0"/>
            </a:endParaRPr>
          </a:p>
          <a:p>
            <a:pPr marL="800100" lvl="1" indent="-342900" algn="just">
              <a:buFont typeface="Wingdings" panose="05000000000000000000" pitchFamily="2" charset="2"/>
              <a:buChar char="§"/>
              <a:defRPr/>
            </a:pPr>
            <a:r>
              <a:rPr lang="en-US" sz="2200" dirty="0" smtClean="0">
                <a:latin typeface="Arial" charset="0"/>
                <a:cs typeface="Arial" charset="0"/>
              </a:rPr>
              <a:t>Prediction is considered correct if the assigned label matches with the ground truth label</a:t>
            </a:r>
          </a:p>
          <a:p>
            <a:pPr marL="0" lvl="0" indent="0" eaLnBrk="1" fontAlgn="base" hangingPunct="1">
              <a:spcBef>
                <a:spcPct val="0"/>
              </a:spcBef>
              <a:spcAft>
                <a:spcPct val="0"/>
              </a:spcAft>
            </a:pPr>
            <a:endParaRPr lang="en-US" sz="2400" b="1" u="sng" dirty="0" smtClean="0">
              <a:solidFill>
                <a:srgbClr val="000000"/>
              </a:solidFill>
            </a:endParaRPr>
          </a:p>
          <a:p>
            <a:pPr marL="285750" indent="-285750" algn="just">
              <a:buFont typeface="Arial" pitchFamily="34" charset="0"/>
              <a:buChar char="•"/>
              <a:defRPr/>
            </a:pPr>
            <a:endParaRPr lang="en-US" sz="2200" dirty="0" smtClean="0"/>
          </a:p>
          <a:p>
            <a:pPr marL="285750" indent="-285750" algn="just">
              <a:buFont typeface="Arial" pitchFamily="34" charset="0"/>
              <a:buChar char="•"/>
              <a:defRPr/>
            </a:pPr>
            <a:endParaRPr lang="en-US" sz="2200" dirty="0"/>
          </a:p>
          <a:p>
            <a:pPr marL="285750" indent="-285750" algn="just">
              <a:buFont typeface="Arial" pitchFamily="34" charset="0"/>
              <a:buChar char="•"/>
              <a:defRPr/>
            </a:pPr>
            <a:endParaRPr lang="en-US" sz="2200" dirty="0" smtClean="0"/>
          </a:p>
          <a:p>
            <a:pPr marL="285750" indent="-285750" algn="just">
              <a:buFont typeface="Arial" pitchFamily="34" charset="0"/>
              <a:buChar char="•"/>
              <a:defRPr/>
            </a:pPr>
            <a:endParaRPr lang="en-US" sz="2200" dirty="0"/>
          </a:p>
          <a:p>
            <a:pPr marL="285750" indent="-285750" algn="just">
              <a:buFont typeface="Arial" pitchFamily="34" charset="0"/>
              <a:buChar char="•"/>
              <a:defRPr/>
            </a:pPr>
            <a:endParaRPr lang="en-US" sz="2200" dirty="0"/>
          </a:p>
          <a:p>
            <a:pPr marL="0" indent="0" eaLnBrk="1" fontAlgn="base" hangingPunct="1">
              <a:spcBef>
                <a:spcPct val="0"/>
              </a:spcBef>
              <a:spcAft>
                <a:spcPct val="0"/>
              </a:spcAft>
            </a:pPr>
            <a:endParaRPr lang="en-US" sz="2000" dirty="0"/>
          </a:p>
          <a:p>
            <a:pPr marL="0" lvl="0" indent="0" eaLnBrk="1" fontAlgn="base" hangingPunct="1">
              <a:spcBef>
                <a:spcPct val="0"/>
              </a:spcBef>
              <a:spcAft>
                <a:spcPct val="0"/>
              </a:spcAft>
            </a:pPr>
            <a:endParaRPr lang="en-US" sz="24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2172020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317571" y="1023629"/>
            <a:ext cx="8541324" cy="3971668"/>
            <a:chOff x="317571" y="1023629"/>
            <a:chExt cx="8541324" cy="3971668"/>
          </a:xfrm>
        </p:grpSpPr>
        <p:pic>
          <p:nvPicPr>
            <p:cNvPr id="79" name="Picture 13" descr="C:\Users\Zakia\Desktop\PLOTS\1\image (2).jpg"/>
            <p:cNvPicPr>
              <a:picLocks noChangeAspect="1" noChangeArrowheads="1"/>
            </p:cNvPicPr>
            <p:nvPr/>
          </p:nvPicPr>
          <p:blipFill>
            <a:blip r:embed="rId5"/>
            <a:srcRect/>
            <a:stretch>
              <a:fillRect/>
            </a:stretch>
          </p:blipFill>
          <p:spPr bwMode="auto">
            <a:xfrm>
              <a:off x="3099445" y="1347615"/>
              <a:ext cx="1382712" cy="863600"/>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80" name="Picture 14" descr="C:\Users\Zakia\Desktop\PLOTS\1\image (3).jpg"/>
            <p:cNvPicPr>
              <a:picLocks noChangeAspect="1" noChangeArrowheads="1"/>
            </p:cNvPicPr>
            <p:nvPr/>
          </p:nvPicPr>
          <p:blipFill>
            <a:blip r:embed="rId6"/>
            <a:srcRect/>
            <a:stretch>
              <a:fillRect/>
            </a:stretch>
          </p:blipFill>
          <p:spPr bwMode="auto">
            <a:xfrm>
              <a:off x="4539307" y="1347615"/>
              <a:ext cx="1368425" cy="863600"/>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81" name="Picture 15" descr="C:\Users\Zakia\Desktop\PLOTS\1\image (4).jpg"/>
            <p:cNvPicPr>
              <a:picLocks noChangeAspect="1" noChangeArrowheads="1"/>
            </p:cNvPicPr>
            <p:nvPr/>
          </p:nvPicPr>
          <p:blipFill>
            <a:blip r:embed="rId7"/>
            <a:srcRect/>
            <a:stretch>
              <a:fillRect/>
            </a:stretch>
          </p:blipFill>
          <p:spPr bwMode="auto">
            <a:xfrm>
              <a:off x="7365057" y="1347615"/>
              <a:ext cx="1343025" cy="863600"/>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82" name="Picture 16" descr="C:\Users\Zakia\Desktop\PLOTS\1\image (5).jpg"/>
            <p:cNvPicPr>
              <a:picLocks noChangeAspect="1" noChangeArrowheads="1"/>
            </p:cNvPicPr>
            <p:nvPr/>
          </p:nvPicPr>
          <p:blipFill>
            <a:blip r:embed="rId8"/>
            <a:srcRect/>
            <a:stretch>
              <a:fillRect/>
            </a:stretch>
          </p:blipFill>
          <p:spPr bwMode="auto">
            <a:xfrm>
              <a:off x="5975995" y="1347615"/>
              <a:ext cx="1335087" cy="863600"/>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83" name="Picture 17" descr="C:\Users\Zakia\Desktop\PLOTS\2\image (2).jpg"/>
            <p:cNvPicPr>
              <a:picLocks noChangeAspect="1" noChangeArrowheads="1"/>
            </p:cNvPicPr>
            <p:nvPr/>
          </p:nvPicPr>
          <p:blipFill>
            <a:blip r:embed="rId9"/>
            <a:srcRect/>
            <a:stretch>
              <a:fillRect/>
            </a:stretch>
          </p:blipFill>
          <p:spPr bwMode="auto">
            <a:xfrm>
              <a:off x="3099445" y="3109740"/>
              <a:ext cx="1370012" cy="855662"/>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84" name="Picture 18" descr="C:\Users\Zakia\Desktop\PLOTS\2\image (3).jpg"/>
            <p:cNvPicPr>
              <a:picLocks noChangeAspect="1" noChangeArrowheads="1"/>
            </p:cNvPicPr>
            <p:nvPr/>
          </p:nvPicPr>
          <p:blipFill>
            <a:blip r:embed="rId10"/>
            <a:srcRect/>
            <a:stretch>
              <a:fillRect/>
            </a:stretch>
          </p:blipFill>
          <p:spPr bwMode="auto">
            <a:xfrm>
              <a:off x="7395220" y="3104977"/>
              <a:ext cx="1366837" cy="86518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85" name="Picture 19" descr="C:\Users\Zakia\Desktop\PLOTS\2\image (4).jpg"/>
            <p:cNvPicPr>
              <a:picLocks noChangeAspect="1" noChangeArrowheads="1"/>
            </p:cNvPicPr>
            <p:nvPr/>
          </p:nvPicPr>
          <p:blipFill>
            <a:blip r:embed="rId11"/>
            <a:srcRect/>
            <a:stretch>
              <a:fillRect/>
            </a:stretch>
          </p:blipFill>
          <p:spPr bwMode="auto">
            <a:xfrm>
              <a:off x="4550420" y="3101802"/>
              <a:ext cx="1343025" cy="86360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86" name="Picture 20" descr="C:\Users\Zakia\Desktop\PLOTS\2\image (5).jpg"/>
            <p:cNvPicPr>
              <a:picLocks noChangeAspect="1" noChangeArrowheads="1"/>
            </p:cNvPicPr>
            <p:nvPr/>
          </p:nvPicPr>
          <p:blipFill>
            <a:blip r:embed="rId12"/>
            <a:srcRect/>
            <a:stretch>
              <a:fillRect/>
            </a:stretch>
          </p:blipFill>
          <p:spPr bwMode="auto">
            <a:xfrm>
              <a:off x="5955357" y="3101802"/>
              <a:ext cx="1355725" cy="86360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87" name="Rectangle 86"/>
            <p:cNvSpPr/>
            <p:nvPr/>
          </p:nvSpPr>
          <p:spPr>
            <a:xfrm>
              <a:off x="3016895" y="1206327"/>
              <a:ext cx="5842000" cy="1093788"/>
            </a:xfrm>
            <a:prstGeom prst="rect">
              <a:avLst/>
            </a:prstGeom>
            <a:solidFill>
              <a:srgbClr val="00B050">
                <a:alpha val="15000"/>
              </a:srgb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8" name="Rectangle 87"/>
            <p:cNvSpPr/>
            <p:nvPr/>
          </p:nvSpPr>
          <p:spPr>
            <a:xfrm>
              <a:off x="3016895" y="2990677"/>
              <a:ext cx="5842000" cy="1093788"/>
            </a:xfrm>
            <a:prstGeom prst="rect">
              <a:avLst/>
            </a:prstGeom>
            <a:solidFill>
              <a:srgbClr val="FF0000">
                <a:alpha val="13000"/>
              </a:srgb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93" name="Picture 11" descr="C:\Users\Zakia\Desktop\PLOTS\1\image (4).jpg"/>
            <p:cNvPicPr>
              <a:picLocks noChangeAspect="1" noChangeArrowheads="1"/>
            </p:cNvPicPr>
            <p:nvPr/>
          </p:nvPicPr>
          <p:blipFill>
            <a:blip r:embed="rId13"/>
            <a:srcRect/>
            <a:stretch>
              <a:fillRect/>
            </a:stretch>
          </p:blipFill>
          <p:spPr bwMode="auto">
            <a:xfrm>
              <a:off x="317571" y="1023629"/>
              <a:ext cx="1504950" cy="941387"/>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94" name="Picture 93" descr="C:\Users\Zakia\Desktop\PLOTS\1\image (4).jpg"/>
            <p:cNvPicPr>
              <a:picLocks noChangeAspect="1" noChangeArrowheads="1"/>
            </p:cNvPicPr>
            <p:nvPr/>
          </p:nvPicPr>
          <p:blipFill>
            <a:blip r:embed="rId13"/>
            <a:srcRect/>
            <a:stretch>
              <a:fillRect/>
            </a:stretch>
          </p:blipFill>
          <p:spPr bwMode="auto">
            <a:xfrm>
              <a:off x="469971" y="1176029"/>
              <a:ext cx="1504950" cy="941387"/>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95" name="Picture 11" descr="C:\Users\Zakia\Desktop\PLOTS\1\image (4).jpg"/>
            <p:cNvPicPr>
              <a:picLocks noChangeAspect="1" noChangeArrowheads="1"/>
            </p:cNvPicPr>
            <p:nvPr/>
          </p:nvPicPr>
          <p:blipFill>
            <a:blip r:embed="rId13"/>
            <a:srcRect/>
            <a:stretch>
              <a:fillRect/>
            </a:stretch>
          </p:blipFill>
          <p:spPr bwMode="auto">
            <a:xfrm>
              <a:off x="622371" y="1328429"/>
              <a:ext cx="1504950" cy="941387"/>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96" name="Picture 11" descr="C:\Users\Zakia\Desktop\PLOTS\1\image (4).jpg"/>
            <p:cNvPicPr>
              <a:picLocks noChangeAspect="1" noChangeArrowheads="1"/>
            </p:cNvPicPr>
            <p:nvPr/>
          </p:nvPicPr>
          <p:blipFill>
            <a:blip r:embed="rId13"/>
            <a:srcRect/>
            <a:stretch>
              <a:fillRect/>
            </a:stretch>
          </p:blipFill>
          <p:spPr bwMode="auto">
            <a:xfrm>
              <a:off x="774771" y="1480829"/>
              <a:ext cx="1504950" cy="941387"/>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97" name="Picture 12" descr="C:\Users\Zakia\Desktop\PLOTS\2\image (3).jpg"/>
            <p:cNvPicPr>
              <a:picLocks noChangeAspect="1" noChangeArrowheads="1"/>
            </p:cNvPicPr>
            <p:nvPr/>
          </p:nvPicPr>
          <p:blipFill>
            <a:blip r:embed="rId14"/>
            <a:srcRect/>
            <a:stretch>
              <a:fillRect/>
            </a:stretch>
          </p:blipFill>
          <p:spPr bwMode="auto">
            <a:xfrm>
              <a:off x="349321" y="2854016"/>
              <a:ext cx="1509712" cy="94138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98" name="Picture 12" descr="C:\Users\Zakia\Desktop\PLOTS\2\image (3).jpg"/>
            <p:cNvPicPr>
              <a:picLocks noChangeAspect="1" noChangeArrowheads="1"/>
            </p:cNvPicPr>
            <p:nvPr/>
          </p:nvPicPr>
          <p:blipFill>
            <a:blip r:embed="rId14"/>
            <a:srcRect/>
            <a:stretch>
              <a:fillRect/>
            </a:stretch>
          </p:blipFill>
          <p:spPr bwMode="auto">
            <a:xfrm>
              <a:off x="501721" y="3006416"/>
              <a:ext cx="1509712" cy="94138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99" name="Picture 12" descr="C:\Users\Zakia\Desktop\PLOTS\2\image (3).jpg"/>
            <p:cNvPicPr>
              <a:picLocks noChangeAspect="1" noChangeArrowheads="1"/>
            </p:cNvPicPr>
            <p:nvPr/>
          </p:nvPicPr>
          <p:blipFill>
            <a:blip r:embed="rId14"/>
            <a:srcRect/>
            <a:stretch>
              <a:fillRect/>
            </a:stretch>
          </p:blipFill>
          <p:spPr bwMode="auto">
            <a:xfrm>
              <a:off x="654121" y="3158816"/>
              <a:ext cx="1509712" cy="94138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0" name="Picture 12" descr="C:\Users\Zakia\Desktop\PLOTS\2\image (3).jpg"/>
            <p:cNvPicPr>
              <a:picLocks noChangeAspect="1" noChangeArrowheads="1"/>
            </p:cNvPicPr>
            <p:nvPr/>
          </p:nvPicPr>
          <p:blipFill>
            <a:blip r:embed="rId14"/>
            <a:srcRect/>
            <a:stretch>
              <a:fillRect/>
            </a:stretch>
          </p:blipFill>
          <p:spPr bwMode="auto">
            <a:xfrm>
              <a:off x="806521" y="3311216"/>
              <a:ext cx="1509712" cy="94138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01" name="TextBox 47"/>
            <p:cNvSpPr txBox="1">
              <a:spLocks noChangeArrowheads="1"/>
            </p:cNvSpPr>
            <p:nvPr/>
          </p:nvSpPr>
          <p:spPr bwMode="auto">
            <a:xfrm>
              <a:off x="1145477" y="4402431"/>
              <a:ext cx="871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Videos</a:t>
              </a:r>
              <a:endParaRPr lang="en-US" sz="1600" b="1" dirty="0"/>
            </a:p>
          </p:txBody>
        </p:sp>
        <p:cxnSp>
          <p:nvCxnSpPr>
            <p:cNvPr id="5" name="Straight Arrow Connector 4"/>
            <p:cNvCxnSpPr/>
            <p:nvPr/>
          </p:nvCxnSpPr>
          <p:spPr>
            <a:xfrm>
              <a:off x="2437457" y="1854308"/>
              <a:ext cx="42602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465592" y="3629510"/>
              <a:ext cx="42602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019800" y="4673411"/>
              <a:ext cx="338931" cy="288132"/>
            </a:xfrm>
            <a:prstGeom prst="rect">
              <a:avLst/>
            </a:prstGeom>
            <a:solidFill>
              <a:srgbClr val="FF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47"/>
            <p:cNvSpPr txBox="1">
              <a:spLocks noChangeArrowheads="1"/>
            </p:cNvSpPr>
            <p:nvPr/>
          </p:nvSpPr>
          <p:spPr bwMode="auto">
            <a:xfrm>
              <a:off x="6358731" y="4656743"/>
              <a:ext cx="1773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Robbery</a:t>
              </a:r>
              <a:endParaRPr lang="en-US" sz="1600" b="1" dirty="0"/>
            </a:p>
          </p:txBody>
        </p:sp>
        <p:sp>
          <p:nvSpPr>
            <p:cNvPr id="40" name="TextBox 47"/>
            <p:cNvSpPr txBox="1">
              <a:spLocks noChangeArrowheads="1"/>
            </p:cNvSpPr>
            <p:nvPr/>
          </p:nvSpPr>
          <p:spPr bwMode="auto">
            <a:xfrm>
              <a:off x="3941481" y="4648200"/>
              <a:ext cx="1773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No-Robbery</a:t>
              </a:r>
              <a:endParaRPr lang="en-US" sz="1600" b="1" dirty="0"/>
            </a:p>
          </p:txBody>
        </p:sp>
        <p:sp>
          <p:nvSpPr>
            <p:cNvPr id="41" name="Rectangle 40"/>
            <p:cNvSpPr/>
            <p:nvPr/>
          </p:nvSpPr>
          <p:spPr>
            <a:xfrm>
              <a:off x="3602550" y="4682210"/>
              <a:ext cx="338931" cy="288132"/>
            </a:xfrm>
            <a:prstGeom prst="rect">
              <a:avLst/>
            </a:prstGeom>
            <a:solidFill>
              <a:srgbClr val="00B050">
                <a:alpha val="3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34"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Classification Task (@Video)</a:t>
            </a:r>
            <a:endParaRPr lang="en-US" sz="2400" b="1" dirty="0" smtClean="0"/>
          </a:p>
        </p:txBody>
      </p:sp>
    </p:spTree>
    <p:extLst>
      <p:ext uri="{BB962C8B-B14F-4D97-AF65-F5344CB8AC3E}">
        <p14:creationId xmlns:p14="http://schemas.microsoft.com/office/powerpoint/2010/main" val="1793143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58000"/>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0" y="620351"/>
            <a:ext cx="9144000" cy="707886"/>
          </a:xfrm>
          <a:prstGeom prst="rect">
            <a:avLst/>
          </a:prstGeom>
          <a:solidFill>
            <a:srgbClr val="241F67"/>
          </a:solidFill>
        </p:spPr>
        <p:txBody>
          <a:bodyPr wrap="square" rtlCol="0">
            <a:spAutoFit/>
          </a:bodyPr>
          <a:lstStyle/>
          <a:p>
            <a:pPr algn="ctr"/>
            <a:r>
              <a:rPr lang="en-US" sz="4000" b="1" dirty="0" smtClean="0">
                <a:solidFill>
                  <a:schemeClr val="bg1"/>
                </a:solidFill>
                <a:latin typeface="Sitka Banner" pitchFamily="2" charset="0"/>
                <a:cs typeface="Arial" pitchFamily="34" charset="0"/>
              </a:rPr>
              <a:t>Experiments</a:t>
            </a:r>
            <a:endParaRPr lang="en-US" sz="4000" dirty="0">
              <a:latin typeface="Sitka Banner" pitchFamily="2" charset="0"/>
              <a:cs typeface="Arial" pitchFamily="34" charset="0"/>
            </a:endParaRPr>
          </a:p>
        </p:txBody>
      </p:sp>
      <p:sp>
        <p:nvSpPr>
          <p:cNvPr id="13" name="TextBox 2"/>
          <p:cNvSpPr txBox="1">
            <a:spLocks noChangeArrowheads="1"/>
          </p:cNvSpPr>
          <p:nvPr/>
        </p:nvSpPr>
        <p:spPr bwMode="auto">
          <a:xfrm>
            <a:off x="190368" y="1524000"/>
            <a:ext cx="8633030" cy="698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Wingdings" panose="05000000000000000000" pitchFamily="2" charset="2"/>
              <a:buChar char="q"/>
            </a:pPr>
            <a:r>
              <a:rPr lang="en-US" sz="2400" dirty="0" smtClean="0"/>
              <a:t>We conduct two different types of experiments on the YouTube-Robbery dataset:</a:t>
            </a:r>
          </a:p>
          <a:p>
            <a:pPr marL="457200" lvl="1" indent="0">
              <a:defRPr/>
            </a:pPr>
            <a:endParaRPr lang="en-US" sz="2200" dirty="0" smtClean="0">
              <a:latin typeface="Arial" charset="0"/>
              <a:cs typeface="Arial" charset="0"/>
            </a:endParaRPr>
          </a:p>
          <a:p>
            <a:pPr marL="457200" lvl="1" indent="0">
              <a:defRPr/>
            </a:pPr>
            <a:endParaRPr lang="en-US" sz="2200" dirty="0">
              <a:latin typeface="Arial" charset="0"/>
              <a:cs typeface="Arial" charset="0"/>
            </a:endParaRPr>
          </a:p>
          <a:p>
            <a:pPr marL="457200" indent="-457200">
              <a:buFont typeface="+mj-lt"/>
              <a:buAutoNum type="arabicPeriod" startAt="2"/>
              <a:defRPr/>
            </a:pPr>
            <a:r>
              <a:rPr lang="en-US" sz="2400" b="1" dirty="0">
                <a:latin typeface="Arial" charset="0"/>
                <a:cs typeface="Arial" charset="0"/>
              </a:rPr>
              <a:t>Localization</a:t>
            </a:r>
            <a:r>
              <a:rPr lang="en-US" sz="2400" dirty="0">
                <a:latin typeface="Arial" charset="0"/>
                <a:cs typeface="Arial" charset="0"/>
              </a:rPr>
              <a:t> </a:t>
            </a:r>
            <a:r>
              <a:rPr lang="en-US" sz="2400" b="1" dirty="0">
                <a:latin typeface="Arial" charset="0"/>
                <a:cs typeface="Arial" charset="0"/>
              </a:rPr>
              <a:t>Task</a:t>
            </a:r>
            <a:endParaRPr lang="en-US" sz="2400" dirty="0">
              <a:latin typeface="Arial" charset="0"/>
              <a:cs typeface="Arial" charset="0"/>
            </a:endParaRPr>
          </a:p>
          <a:p>
            <a:pPr marL="857250" lvl="1" indent="-457200">
              <a:lnSpc>
                <a:spcPct val="200000"/>
              </a:lnSpc>
              <a:buFont typeface="Wingdings" panose="05000000000000000000" pitchFamily="2" charset="2"/>
              <a:buChar char="§"/>
              <a:defRPr/>
            </a:pPr>
            <a:r>
              <a:rPr lang="en-US" sz="2200" dirty="0">
                <a:latin typeface="Arial" charset="0"/>
                <a:cs typeface="Arial" charset="0"/>
              </a:rPr>
              <a:t>Divide each </a:t>
            </a:r>
            <a:r>
              <a:rPr lang="en-US" sz="2200" b="1" dirty="0" smtClean="0">
                <a:latin typeface="Arial" charset="0"/>
                <a:cs typeface="Arial" charset="0"/>
              </a:rPr>
              <a:t>test video</a:t>
            </a:r>
            <a:r>
              <a:rPr lang="en-US" sz="2200" dirty="0" smtClean="0">
                <a:latin typeface="Arial" charset="0"/>
                <a:cs typeface="Arial" charset="0"/>
              </a:rPr>
              <a:t> </a:t>
            </a:r>
            <a:r>
              <a:rPr lang="en-US" sz="2200" dirty="0">
                <a:latin typeface="Arial" charset="0"/>
                <a:cs typeface="Arial" charset="0"/>
              </a:rPr>
              <a:t>into </a:t>
            </a:r>
            <a:r>
              <a:rPr lang="en-US" sz="2200" b="1" dirty="0" smtClean="0">
                <a:latin typeface="Arial" charset="0"/>
                <a:cs typeface="Arial" charset="0"/>
              </a:rPr>
              <a:t>16-frames </a:t>
            </a:r>
            <a:r>
              <a:rPr lang="en-US" sz="2200" b="1" dirty="0">
                <a:latin typeface="Arial" charset="0"/>
                <a:cs typeface="Arial" charset="0"/>
              </a:rPr>
              <a:t>clips</a:t>
            </a:r>
            <a:r>
              <a:rPr lang="en-US" sz="2200" dirty="0">
                <a:latin typeface="Arial" charset="0"/>
                <a:cs typeface="Arial" charset="0"/>
              </a:rPr>
              <a:t> </a:t>
            </a:r>
          </a:p>
          <a:p>
            <a:pPr marL="857250" lvl="1" indent="-457200">
              <a:buFont typeface="Wingdings" panose="05000000000000000000" pitchFamily="2" charset="2"/>
              <a:buChar char="§"/>
              <a:defRPr/>
            </a:pPr>
            <a:r>
              <a:rPr lang="en-US" sz="2200" dirty="0">
                <a:latin typeface="Arial" charset="0"/>
                <a:cs typeface="Arial" charset="0"/>
              </a:rPr>
              <a:t>Robbery/No-Robbery labels </a:t>
            </a:r>
            <a:r>
              <a:rPr lang="en-US" sz="2200" dirty="0" smtClean="0">
                <a:latin typeface="Arial" charset="0"/>
                <a:cs typeface="Arial" charset="0"/>
              </a:rPr>
              <a:t>are to be </a:t>
            </a:r>
            <a:r>
              <a:rPr lang="en-US" sz="2200" dirty="0">
                <a:latin typeface="Arial" charset="0"/>
                <a:cs typeface="Arial" charset="0"/>
              </a:rPr>
              <a:t>assigned to </a:t>
            </a:r>
            <a:r>
              <a:rPr lang="en-US" sz="2200" b="1" dirty="0">
                <a:latin typeface="Arial" charset="0"/>
                <a:cs typeface="Arial" charset="0"/>
              </a:rPr>
              <a:t>each </a:t>
            </a:r>
            <a:r>
              <a:rPr lang="en-US" sz="2200" b="1" dirty="0" smtClean="0">
                <a:latin typeface="Arial" charset="0"/>
                <a:cs typeface="Arial" charset="0"/>
              </a:rPr>
              <a:t>test clip</a:t>
            </a:r>
          </a:p>
          <a:p>
            <a:pPr marL="857250" lvl="1" indent="-457200">
              <a:buFont typeface="Wingdings" panose="05000000000000000000" pitchFamily="2" charset="2"/>
              <a:buChar char="§"/>
              <a:defRPr/>
            </a:pPr>
            <a:r>
              <a:rPr lang="en-US" sz="2200" dirty="0" smtClean="0">
                <a:solidFill>
                  <a:srgbClr val="000000"/>
                </a:solidFill>
                <a:latin typeface="Arial" charset="0"/>
                <a:cs typeface="Arial" charset="0"/>
              </a:rPr>
              <a:t>Prediction is considered correct if the </a:t>
            </a:r>
            <a:r>
              <a:rPr lang="en-US" sz="2200" b="1" dirty="0" err="1" smtClean="0">
                <a:solidFill>
                  <a:srgbClr val="000000"/>
                </a:solidFill>
                <a:latin typeface="Arial" charset="0"/>
                <a:cs typeface="Arial" charset="0"/>
              </a:rPr>
              <a:t>IoU</a:t>
            </a:r>
            <a:r>
              <a:rPr lang="en-US" sz="2200" b="1" dirty="0" smtClean="0">
                <a:solidFill>
                  <a:srgbClr val="000000"/>
                </a:solidFill>
                <a:latin typeface="Arial" charset="0"/>
                <a:cs typeface="Arial" charset="0"/>
              </a:rPr>
              <a:t> &gt;= 0.5</a:t>
            </a:r>
            <a:r>
              <a:rPr lang="en-US" sz="2200" dirty="0" smtClean="0">
                <a:solidFill>
                  <a:srgbClr val="000000"/>
                </a:solidFill>
                <a:latin typeface="Arial" charset="0"/>
                <a:cs typeface="Arial" charset="0"/>
              </a:rPr>
              <a:t> with the ground truth</a:t>
            </a:r>
            <a:endParaRPr lang="en-US" sz="2400" dirty="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a:p>
            <a:pPr marL="285750" indent="-285750">
              <a:buFont typeface="Arial" pitchFamily="34" charset="0"/>
              <a:buChar char="•"/>
              <a:defRPr/>
            </a:pPr>
            <a:endParaRPr lang="en-US" sz="2200" dirty="0" smtClean="0"/>
          </a:p>
          <a:p>
            <a:pPr marL="285750" indent="-285750">
              <a:buFont typeface="Arial" pitchFamily="34" charset="0"/>
              <a:buChar char="•"/>
              <a:defRPr/>
            </a:pPr>
            <a:endParaRPr lang="en-US" sz="2200" dirty="0"/>
          </a:p>
          <a:p>
            <a:pPr marL="285750" indent="-285750">
              <a:buFont typeface="Arial" pitchFamily="34" charset="0"/>
              <a:buChar char="•"/>
              <a:defRPr/>
            </a:pPr>
            <a:endParaRPr lang="en-US" sz="2200" dirty="0" smtClean="0"/>
          </a:p>
          <a:p>
            <a:pPr marL="285750" indent="-285750">
              <a:buFont typeface="Arial" pitchFamily="34" charset="0"/>
              <a:buChar char="•"/>
              <a:defRPr/>
            </a:pPr>
            <a:endParaRPr lang="en-US" sz="2200" dirty="0"/>
          </a:p>
          <a:p>
            <a:pPr marL="285750" indent="-285750" algn="just">
              <a:buFont typeface="Arial" pitchFamily="34" charset="0"/>
              <a:buChar char="•"/>
              <a:defRPr/>
            </a:pPr>
            <a:endParaRPr lang="en-US" sz="2200" dirty="0"/>
          </a:p>
          <a:p>
            <a:pPr marL="0" indent="0" eaLnBrk="1" fontAlgn="base" hangingPunct="1">
              <a:spcBef>
                <a:spcPct val="0"/>
              </a:spcBef>
              <a:spcAft>
                <a:spcPct val="0"/>
              </a:spcAft>
            </a:pPr>
            <a:endParaRPr lang="en-US" sz="2000" dirty="0"/>
          </a:p>
          <a:p>
            <a:pPr marL="0" lvl="0" indent="0" eaLnBrk="1" fontAlgn="base" hangingPunct="1">
              <a:spcBef>
                <a:spcPct val="0"/>
              </a:spcBef>
              <a:spcAft>
                <a:spcPct val="0"/>
              </a:spcAft>
            </a:pPr>
            <a:endParaRPr lang="en-US" sz="24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1643496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7"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Localization Task (@Clip)</a:t>
            </a:r>
            <a:endParaRPr lang="en-US" sz="2400" b="1" dirty="0" smtClean="0"/>
          </a:p>
        </p:txBody>
      </p:sp>
      <p:grpSp>
        <p:nvGrpSpPr>
          <p:cNvPr id="5" name="Group 4"/>
          <p:cNvGrpSpPr/>
          <p:nvPr/>
        </p:nvGrpSpPr>
        <p:grpSpPr>
          <a:xfrm>
            <a:off x="681831" y="990600"/>
            <a:ext cx="8062495" cy="4038600"/>
            <a:chOff x="681831" y="990600"/>
            <a:chExt cx="8062495" cy="4038600"/>
          </a:xfrm>
        </p:grpSpPr>
        <p:pic>
          <p:nvPicPr>
            <p:cNvPr id="80" name="Picture 11" descr="C:\Users\Zakia\Desktop\PLOTS\1\image (4).jpg"/>
            <p:cNvPicPr>
              <a:picLocks noChangeAspect="1" noChangeArrowheads="1"/>
            </p:cNvPicPr>
            <p:nvPr/>
          </p:nvPicPr>
          <p:blipFill>
            <a:blip r:embed="rId5"/>
            <a:srcRect/>
            <a:stretch>
              <a:fillRect/>
            </a:stretch>
          </p:blipFill>
          <p:spPr bwMode="auto">
            <a:xfrm>
              <a:off x="681831" y="1177132"/>
              <a:ext cx="1504950" cy="941387"/>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81" name="Picture 80" descr="C:\Users\Zakia\Desktop\PLOTS\1\image (4).jpg"/>
            <p:cNvPicPr>
              <a:picLocks noChangeAspect="1" noChangeArrowheads="1"/>
            </p:cNvPicPr>
            <p:nvPr/>
          </p:nvPicPr>
          <p:blipFill>
            <a:blip r:embed="rId5"/>
            <a:srcRect/>
            <a:stretch>
              <a:fillRect/>
            </a:stretch>
          </p:blipFill>
          <p:spPr bwMode="auto">
            <a:xfrm>
              <a:off x="834231" y="1329532"/>
              <a:ext cx="1504950" cy="941387"/>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82" name="Picture 11" descr="C:\Users\Zakia\Desktop\PLOTS\1\image (4).jpg"/>
            <p:cNvPicPr>
              <a:picLocks noChangeAspect="1" noChangeArrowheads="1"/>
            </p:cNvPicPr>
            <p:nvPr/>
          </p:nvPicPr>
          <p:blipFill>
            <a:blip r:embed="rId5"/>
            <a:srcRect/>
            <a:stretch>
              <a:fillRect/>
            </a:stretch>
          </p:blipFill>
          <p:spPr bwMode="auto">
            <a:xfrm>
              <a:off x="986631" y="1481932"/>
              <a:ext cx="1504950" cy="941387"/>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83" name="Picture 11" descr="C:\Users\Zakia\Desktop\PLOTS\1\image (4).jpg"/>
            <p:cNvPicPr>
              <a:picLocks noChangeAspect="1" noChangeArrowheads="1"/>
            </p:cNvPicPr>
            <p:nvPr/>
          </p:nvPicPr>
          <p:blipFill>
            <a:blip r:embed="rId5"/>
            <a:srcRect/>
            <a:stretch>
              <a:fillRect/>
            </a:stretch>
          </p:blipFill>
          <p:spPr bwMode="auto">
            <a:xfrm>
              <a:off x="1139031" y="1634332"/>
              <a:ext cx="1504950" cy="941387"/>
            </a:xfrm>
            <a:prstGeom prst="rect">
              <a:avLst/>
            </a:prstGeom>
            <a:noFill/>
            <a:ln>
              <a:solidFill>
                <a:schemeClr val="bg2">
                  <a:lumMod val="40000"/>
                  <a:lumOff val="60000"/>
                </a:schemeClr>
              </a:solidFill>
            </a:ln>
            <a:extLst>
              <a:ext uri="{909E8E84-426E-40DD-AFC4-6F175D3DCCD1}">
                <a14:hiddenFill xmlns:a14="http://schemas.microsoft.com/office/drawing/2010/main">
                  <a:solidFill>
                    <a:srgbClr val="FFFFFF"/>
                  </a:solidFill>
                </a14:hiddenFill>
              </a:ext>
            </a:extLst>
          </p:spPr>
        </p:pic>
        <p:pic>
          <p:nvPicPr>
            <p:cNvPr id="84" name="Picture 12" descr="C:\Users\Zakia\Desktop\PLOTS\2\image (3).jpg"/>
            <p:cNvPicPr>
              <a:picLocks noChangeAspect="1" noChangeArrowheads="1"/>
            </p:cNvPicPr>
            <p:nvPr/>
          </p:nvPicPr>
          <p:blipFill>
            <a:blip r:embed="rId6"/>
            <a:srcRect/>
            <a:stretch>
              <a:fillRect/>
            </a:stretch>
          </p:blipFill>
          <p:spPr bwMode="auto">
            <a:xfrm>
              <a:off x="713581" y="3007519"/>
              <a:ext cx="1509712" cy="94138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85" name="Picture 12" descr="C:\Users\Zakia\Desktop\PLOTS\2\image (3).jpg"/>
            <p:cNvPicPr>
              <a:picLocks noChangeAspect="1" noChangeArrowheads="1"/>
            </p:cNvPicPr>
            <p:nvPr/>
          </p:nvPicPr>
          <p:blipFill>
            <a:blip r:embed="rId6"/>
            <a:srcRect/>
            <a:stretch>
              <a:fillRect/>
            </a:stretch>
          </p:blipFill>
          <p:spPr bwMode="auto">
            <a:xfrm>
              <a:off x="865981" y="3159919"/>
              <a:ext cx="1509712" cy="94138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86" name="Picture 12" descr="C:\Users\Zakia\Desktop\PLOTS\2\image (3).jpg"/>
            <p:cNvPicPr>
              <a:picLocks noChangeAspect="1" noChangeArrowheads="1"/>
            </p:cNvPicPr>
            <p:nvPr/>
          </p:nvPicPr>
          <p:blipFill>
            <a:blip r:embed="rId6"/>
            <a:srcRect/>
            <a:stretch>
              <a:fillRect/>
            </a:stretch>
          </p:blipFill>
          <p:spPr bwMode="auto">
            <a:xfrm>
              <a:off x="1018381" y="3312319"/>
              <a:ext cx="1509712" cy="94138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87" name="Picture 12" descr="C:\Users\Zakia\Desktop\PLOTS\2\image (3).jpg"/>
            <p:cNvPicPr>
              <a:picLocks noChangeAspect="1" noChangeArrowheads="1"/>
            </p:cNvPicPr>
            <p:nvPr/>
          </p:nvPicPr>
          <p:blipFill>
            <a:blip r:embed="rId6"/>
            <a:srcRect/>
            <a:stretch>
              <a:fillRect/>
            </a:stretch>
          </p:blipFill>
          <p:spPr bwMode="auto">
            <a:xfrm>
              <a:off x="1170781" y="3464719"/>
              <a:ext cx="1509712" cy="941388"/>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89" name="Picture 14" descr="C:\Users\Zakia\Desktop\PLOTS\1\image (3).jpg"/>
            <p:cNvPicPr>
              <a:picLocks noChangeAspect="1" noChangeArrowheads="1"/>
            </p:cNvPicPr>
            <p:nvPr/>
          </p:nvPicPr>
          <p:blipFill>
            <a:blip r:embed="rId7"/>
            <a:srcRect/>
            <a:stretch>
              <a:fillRect/>
            </a:stretch>
          </p:blipFill>
          <p:spPr bwMode="auto">
            <a:xfrm>
              <a:off x="3609833" y="1447775"/>
              <a:ext cx="1368425" cy="863600"/>
            </a:xfrm>
            <a:prstGeom prst="rect">
              <a:avLst/>
            </a:prstGeom>
            <a:noFill/>
            <a:ln>
              <a:solidFill>
                <a:schemeClr val="bg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90" name="Picture 15" descr="C:\Users\Zakia\Desktop\PLOTS\1\image (4).jpg"/>
            <p:cNvPicPr>
              <a:picLocks noChangeAspect="1" noChangeArrowheads="1"/>
            </p:cNvPicPr>
            <p:nvPr/>
          </p:nvPicPr>
          <p:blipFill>
            <a:blip r:embed="rId8"/>
            <a:srcRect/>
            <a:stretch>
              <a:fillRect/>
            </a:stretch>
          </p:blipFill>
          <p:spPr bwMode="auto">
            <a:xfrm>
              <a:off x="5348145" y="1447775"/>
              <a:ext cx="1343025" cy="863600"/>
            </a:xfrm>
            <a:prstGeom prst="rect">
              <a:avLst/>
            </a:prstGeom>
            <a:noFill/>
            <a:ln>
              <a:solidFill>
                <a:schemeClr val="bg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91" name="Picture 17" descr="C:\Users\Zakia\Desktop\PLOTS\2\image (2).jpg"/>
            <p:cNvPicPr>
              <a:picLocks noChangeAspect="1" noChangeArrowheads="1"/>
            </p:cNvPicPr>
            <p:nvPr/>
          </p:nvPicPr>
          <p:blipFill>
            <a:blip r:embed="rId9"/>
            <a:srcRect/>
            <a:stretch>
              <a:fillRect/>
            </a:stretch>
          </p:blipFill>
          <p:spPr bwMode="auto">
            <a:xfrm>
              <a:off x="5352054" y="3170876"/>
              <a:ext cx="1370013" cy="8572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92" name="Picture 18" descr="C:\Users\Zakia\Desktop\PLOTS\2\image (3).jpg"/>
            <p:cNvPicPr>
              <a:picLocks noChangeAspect="1" noChangeArrowheads="1"/>
            </p:cNvPicPr>
            <p:nvPr/>
          </p:nvPicPr>
          <p:blipFill>
            <a:blip r:embed="rId10"/>
            <a:srcRect/>
            <a:stretch>
              <a:fillRect/>
            </a:stretch>
          </p:blipFill>
          <p:spPr bwMode="auto">
            <a:xfrm>
              <a:off x="7137150" y="3186276"/>
              <a:ext cx="1368425" cy="86360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97" name="Picture 14" descr="C:\Users\Zakia\Desktop\PLOTS\1\image (3).jpg"/>
            <p:cNvPicPr>
              <a:picLocks noChangeAspect="1" noChangeArrowheads="1"/>
            </p:cNvPicPr>
            <p:nvPr/>
          </p:nvPicPr>
          <p:blipFill>
            <a:blip r:embed="rId7"/>
            <a:srcRect/>
            <a:stretch>
              <a:fillRect/>
            </a:stretch>
          </p:blipFill>
          <p:spPr bwMode="auto">
            <a:xfrm>
              <a:off x="3674126" y="1547302"/>
              <a:ext cx="1366838" cy="863600"/>
            </a:xfrm>
            <a:prstGeom prst="rect">
              <a:avLst/>
            </a:prstGeom>
            <a:noFill/>
            <a:ln>
              <a:solidFill>
                <a:schemeClr val="bg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98" name="Picture 15" descr="C:\Users\Zakia\Desktop\PLOTS\1\image (4).jpg"/>
            <p:cNvPicPr>
              <a:picLocks noChangeAspect="1" noChangeArrowheads="1"/>
            </p:cNvPicPr>
            <p:nvPr/>
          </p:nvPicPr>
          <p:blipFill>
            <a:blip r:embed="rId8"/>
            <a:srcRect/>
            <a:stretch>
              <a:fillRect/>
            </a:stretch>
          </p:blipFill>
          <p:spPr bwMode="auto">
            <a:xfrm>
              <a:off x="5400533" y="1539424"/>
              <a:ext cx="1343025" cy="863600"/>
            </a:xfrm>
            <a:prstGeom prst="rect">
              <a:avLst/>
            </a:prstGeom>
            <a:noFill/>
            <a:ln>
              <a:solidFill>
                <a:schemeClr val="bg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99" name="Picture 17" descr="C:\Users\Zakia\Desktop\PLOTS\2\image (2).jpg"/>
            <p:cNvPicPr>
              <a:picLocks noChangeAspect="1" noChangeArrowheads="1"/>
            </p:cNvPicPr>
            <p:nvPr/>
          </p:nvPicPr>
          <p:blipFill>
            <a:blip r:embed="rId9"/>
            <a:srcRect/>
            <a:stretch>
              <a:fillRect/>
            </a:stretch>
          </p:blipFill>
          <p:spPr bwMode="auto">
            <a:xfrm>
              <a:off x="5416235" y="3244057"/>
              <a:ext cx="1370013" cy="8572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0" name="Picture 18" descr="C:\Users\Zakia\Desktop\PLOTS\2\image (3).jpg"/>
            <p:cNvPicPr>
              <a:picLocks noChangeAspect="1" noChangeArrowheads="1"/>
            </p:cNvPicPr>
            <p:nvPr/>
          </p:nvPicPr>
          <p:blipFill>
            <a:blip r:embed="rId10"/>
            <a:srcRect/>
            <a:stretch>
              <a:fillRect/>
            </a:stretch>
          </p:blipFill>
          <p:spPr bwMode="auto">
            <a:xfrm>
              <a:off x="7223501" y="3264493"/>
              <a:ext cx="1368425" cy="86360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104" name="Rectangle 103"/>
            <p:cNvSpPr/>
            <p:nvPr/>
          </p:nvSpPr>
          <p:spPr>
            <a:xfrm>
              <a:off x="3553477" y="1369218"/>
              <a:ext cx="1671666" cy="1256599"/>
            </a:xfrm>
            <a:prstGeom prst="rect">
              <a:avLst/>
            </a:prstGeom>
            <a:solidFill>
              <a:srgbClr val="00B050">
                <a:alpha val="6000"/>
              </a:srgb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5" name="TextBox 47"/>
            <p:cNvSpPr txBox="1">
              <a:spLocks noChangeArrowheads="1"/>
            </p:cNvSpPr>
            <p:nvPr/>
          </p:nvSpPr>
          <p:spPr bwMode="auto">
            <a:xfrm>
              <a:off x="1530002" y="4427979"/>
              <a:ext cx="871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Videos</a:t>
              </a:r>
              <a:endParaRPr lang="en-US" sz="1600" b="1" dirty="0"/>
            </a:p>
          </p:txBody>
        </p:sp>
        <p:sp>
          <p:nvSpPr>
            <p:cNvPr id="43" name="Rectangle 42"/>
            <p:cNvSpPr/>
            <p:nvPr/>
          </p:nvSpPr>
          <p:spPr>
            <a:xfrm>
              <a:off x="6574350" y="4707314"/>
              <a:ext cx="338931" cy="288132"/>
            </a:xfrm>
            <a:prstGeom prst="rect">
              <a:avLst/>
            </a:prstGeom>
            <a:solidFill>
              <a:srgbClr val="FF0000">
                <a:alpha val="35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7"/>
            <p:cNvSpPr txBox="1">
              <a:spLocks noChangeArrowheads="1"/>
            </p:cNvSpPr>
            <p:nvPr/>
          </p:nvSpPr>
          <p:spPr bwMode="auto">
            <a:xfrm>
              <a:off x="6913281" y="4690646"/>
              <a:ext cx="1773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Robbery</a:t>
              </a:r>
              <a:endParaRPr lang="en-US" sz="1600" b="1" dirty="0"/>
            </a:p>
          </p:txBody>
        </p:sp>
        <p:sp>
          <p:nvSpPr>
            <p:cNvPr id="45" name="TextBox 47"/>
            <p:cNvSpPr txBox="1">
              <a:spLocks noChangeArrowheads="1"/>
            </p:cNvSpPr>
            <p:nvPr/>
          </p:nvSpPr>
          <p:spPr bwMode="auto">
            <a:xfrm>
              <a:off x="4606131" y="4682103"/>
              <a:ext cx="177351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No-Robbery</a:t>
              </a:r>
              <a:endParaRPr lang="en-US" sz="1600" b="1" dirty="0"/>
            </a:p>
          </p:txBody>
        </p:sp>
        <p:sp>
          <p:nvSpPr>
            <p:cNvPr id="46" name="Rectangle 45"/>
            <p:cNvSpPr/>
            <p:nvPr/>
          </p:nvSpPr>
          <p:spPr>
            <a:xfrm>
              <a:off x="4267200" y="4716113"/>
              <a:ext cx="338931" cy="288132"/>
            </a:xfrm>
            <a:prstGeom prst="rect">
              <a:avLst/>
            </a:prstGeom>
            <a:solidFill>
              <a:srgbClr val="00B050">
                <a:alpha val="3500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p:nvPr/>
          </p:nvCxnSpPr>
          <p:spPr>
            <a:xfrm>
              <a:off x="2822709" y="2066132"/>
              <a:ext cx="42602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2850844" y="3841334"/>
              <a:ext cx="426024"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 name="Picture 14" descr="C:\Users\Zakia\Desktop\PLOTS\1\image (3).jpg"/>
            <p:cNvPicPr>
              <a:picLocks noChangeAspect="1" noChangeArrowheads="1"/>
            </p:cNvPicPr>
            <p:nvPr/>
          </p:nvPicPr>
          <p:blipFill>
            <a:blip r:embed="rId7"/>
            <a:srcRect/>
            <a:stretch>
              <a:fillRect/>
            </a:stretch>
          </p:blipFill>
          <p:spPr bwMode="auto">
            <a:xfrm>
              <a:off x="3741595" y="1649480"/>
              <a:ext cx="1368425" cy="863600"/>
            </a:xfrm>
            <a:prstGeom prst="rect">
              <a:avLst/>
            </a:prstGeom>
            <a:noFill/>
            <a:ln>
              <a:solidFill>
                <a:schemeClr val="bg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2" name="Picture 14" descr="C:\Users\Zakia\Desktop\PLOTS\1\image (3).jpg"/>
            <p:cNvPicPr>
              <a:picLocks noChangeAspect="1" noChangeArrowheads="1"/>
            </p:cNvPicPr>
            <p:nvPr/>
          </p:nvPicPr>
          <p:blipFill>
            <a:blip r:embed="rId7"/>
            <a:srcRect/>
            <a:stretch>
              <a:fillRect/>
            </a:stretch>
          </p:blipFill>
          <p:spPr bwMode="auto">
            <a:xfrm>
              <a:off x="3786470" y="1720149"/>
              <a:ext cx="1366838" cy="863600"/>
            </a:xfrm>
            <a:prstGeom prst="rect">
              <a:avLst/>
            </a:prstGeom>
            <a:noFill/>
            <a:ln>
              <a:solidFill>
                <a:schemeClr val="bg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3" name="Picture 15" descr="C:\Users\Zakia\Desktop\PLOTS\1\image (4).jpg"/>
            <p:cNvPicPr>
              <a:picLocks noChangeAspect="1" noChangeArrowheads="1"/>
            </p:cNvPicPr>
            <p:nvPr/>
          </p:nvPicPr>
          <p:blipFill>
            <a:blip r:embed="rId8"/>
            <a:srcRect/>
            <a:stretch>
              <a:fillRect/>
            </a:stretch>
          </p:blipFill>
          <p:spPr bwMode="auto">
            <a:xfrm>
              <a:off x="5486885" y="1627835"/>
              <a:ext cx="1343025" cy="863600"/>
            </a:xfrm>
            <a:prstGeom prst="rect">
              <a:avLst/>
            </a:prstGeom>
            <a:noFill/>
            <a:ln>
              <a:solidFill>
                <a:schemeClr val="bg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4" name="Picture 15" descr="C:\Users\Zakia\Desktop\PLOTS\1\image (4).jpg"/>
            <p:cNvPicPr>
              <a:picLocks noChangeAspect="1" noChangeArrowheads="1"/>
            </p:cNvPicPr>
            <p:nvPr/>
          </p:nvPicPr>
          <p:blipFill>
            <a:blip r:embed="rId8"/>
            <a:srcRect/>
            <a:stretch>
              <a:fillRect/>
            </a:stretch>
          </p:blipFill>
          <p:spPr bwMode="auto">
            <a:xfrm>
              <a:off x="5540232" y="1720149"/>
              <a:ext cx="1343025" cy="863600"/>
            </a:xfrm>
            <a:prstGeom prst="rect">
              <a:avLst/>
            </a:prstGeom>
            <a:noFill/>
            <a:ln>
              <a:solidFill>
                <a:schemeClr val="bg2">
                  <a:lumMod val="60000"/>
                  <a:lumOff val="40000"/>
                </a:schemeClr>
              </a:solidFill>
            </a:ln>
            <a:extLst>
              <a:ext uri="{909E8E84-426E-40DD-AFC4-6F175D3DCCD1}">
                <a14:hiddenFill xmlns:a14="http://schemas.microsoft.com/office/drawing/2010/main">
                  <a:solidFill>
                    <a:srgbClr val="FFFFFF"/>
                  </a:solidFill>
                </a14:hiddenFill>
              </a:ext>
            </a:extLst>
          </p:spPr>
        </p:pic>
        <p:pic>
          <p:nvPicPr>
            <p:cNvPr id="55" name="Picture 17" descr="C:\Users\Zakia\Desktop\PLOTS\2\image (2).jpg"/>
            <p:cNvPicPr>
              <a:picLocks noChangeAspect="1" noChangeArrowheads="1"/>
            </p:cNvPicPr>
            <p:nvPr/>
          </p:nvPicPr>
          <p:blipFill>
            <a:blip r:embed="rId9"/>
            <a:srcRect/>
            <a:stretch>
              <a:fillRect/>
            </a:stretch>
          </p:blipFill>
          <p:spPr bwMode="auto">
            <a:xfrm>
              <a:off x="5504454" y="3323276"/>
              <a:ext cx="1370013" cy="8572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56" name="Picture 17" descr="C:\Users\Zakia\Desktop\PLOTS\2\image (2).jpg"/>
            <p:cNvPicPr>
              <a:picLocks noChangeAspect="1" noChangeArrowheads="1"/>
            </p:cNvPicPr>
            <p:nvPr/>
          </p:nvPicPr>
          <p:blipFill>
            <a:blip r:embed="rId9"/>
            <a:srcRect/>
            <a:stretch>
              <a:fillRect/>
            </a:stretch>
          </p:blipFill>
          <p:spPr bwMode="auto">
            <a:xfrm>
              <a:off x="5568635" y="3396457"/>
              <a:ext cx="1370013" cy="8572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59" name="Picture 18" descr="C:\Users\Zakia\Desktop\PLOTS\2\image (3).jpg"/>
            <p:cNvPicPr>
              <a:picLocks noChangeAspect="1" noChangeArrowheads="1"/>
            </p:cNvPicPr>
            <p:nvPr/>
          </p:nvPicPr>
          <p:blipFill>
            <a:blip r:embed="rId10"/>
            <a:srcRect/>
            <a:stretch>
              <a:fillRect/>
            </a:stretch>
          </p:blipFill>
          <p:spPr bwMode="auto">
            <a:xfrm>
              <a:off x="7289550" y="3338676"/>
              <a:ext cx="1368425" cy="86360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60" name="Picture 18" descr="C:\Users\Zakia\Desktop\PLOTS\2\image (3).jpg"/>
            <p:cNvPicPr>
              <a:picLocks noChangeAspect="1" noChangeArrowheads="1"/>
            </p:cNvPicPr>
            <p:nvPr/>
          </p:nvPicPr>
          <p:blipFill>
            <a:blip r:embed="rId10"/>
            <a:srcRect/>
            <a:stretch>
              <a:fillRect/>
            </a:stretch>
          </p:blipFill>
          <p:spPr bwMode="auto">
            <a:xfrm>
              <a:off x="7375901" y="3416893"/>
              <a:ext cx="1368425" cy="86360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66" name="Picture 2" descr="C:\Users\Zakia\Desktop\vid1\626.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48176" y="1444081"/>
              <a:ext cx="1366838" cy="863600"/>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 descr="C:\Users\Zakia\Desktop\vid1\626.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03796" y="1518694"/>
              <a:ext cx="1366838" cy="863600"/>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 descr="C:\Users\Zakia\Desktop\vid1\626.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72001" y="1617992"/>
              <a:ext cx="1366838" cy="863600"/>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 descr="C:\Users\Zakia\Desktop\vid1\626.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327621" y="1710306"/>
              <a:ext cx="1366838" cy="86360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p:cNvSpPr/>
            <p:nvPr/>
          </p:nvSpPr>
          <p:spPr>
            <a:xfrm>
              <a:off x="7072660" y="1393217"/>
              <a:ext cx="1671666" cy="1244600"/>
            </a:xfrm>
            <a:prstGeom prst="rect">
              <a:avLst/>
            </a:prstGeom>
            <a:solidFill>
              <a:srgbClr val="FF0000">
                <a:alpha val="9000"/>
              </a:srgb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051" name="Picture 3" descr="C:\Users\Zakia\Desktop\vid2\2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879" t="8396" r="3346" b="13821"/>
            <a:stretch/>
          </p:blipFill>
          <p:spPr bwMode="auto">
            <a:xfrm>
              <a:off x="3609036" y="3157538"/>
              <a:ext cx="1341438" cy="863600"/>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3" descr="C:\Users\Zakia\Desktop\vid2\2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879" t="8396" r="3346" b="13821"/>
            <a:stretch/>
          </p:blipFill>
          <p:spPr bwMode="auto">
            <a:xfrm>
              <a:off x="3661790" y="3236213"/>
              <a:ext cx="1341438" cy="863600"/>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3" descr="C:\Users\Zakia\Desktop\vid2\2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879" t="8396" r="3346" b="13821"/>
            <a:stretch/>
          </p:blipFill>
          <p:spPr bwMode="auto">
            <a:xfrm>
              <a:off x="3727732" y="3327807"/>
              <a:ext cx="1341438" cy="863600"/>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3" descr="C:\Users\Zakia\Desktop\vid2\24.jpg"/>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2879" t="8396" r="3346" b="13821"/>
            <a:stretch/>
          </p:blipFill>
          <p:spPr bwMode="auto">
            <a:xfrm>
              <a:off x="3811870" y="3406482"/>
              <a:ext cx="1341438" cy="863600"/>
            </a:xfrm>
            <a:prstGeom prst="rect">
              <a:avLst/>
            </a:prstGeom>
            <a:noFill/>
            <a:extLst>
              <a:ext uri="{909E8E84-426E-40DD-AFC4-6F175D3DCCD1}">
                <a14:hiddenFill xmlns:a14="http://schemas.microsoft.com/office/drawing/2010/main">
                  <a:solidFill>
                    <a:srgbClr val="FFFFFF"/>
                  </a:solidFill>
                </a14:hiddenFill>
              </a:ext>
            </a:extLst>
          </p:spPr>
        </p:pic>
        <p:sp>
          <p:nvSpPr>
            <p:cNvPr id="111" name="Rectangle 110"/>
            <p:cNvSpPr/>
            <p:nvPr/>
          </p:nvSpPr>
          <p:spPr>
            <a:xfrm>
              <a:off x="5326654" y="1369217"/>
              <a:ext cx="1671666" cy="1256599"/>
            </a:xfrm>
            <a:prstGeom prst="rect">
              <a:avLst/>
            </a:prstGeom>
            <a:solidFill>
              <a:srgbClr val="00B050">
                <a:alpha val="6000"/>
              </a:srgb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2" name="Rectangle 111"/>
            <p:cNvSpPr/>
            <p:nvPr/>
          </p:nvSpPr>
          <p:spPr>
            <a:xfrm>
              <a:off x="3553477" y="3083610"/>
              <a:ext cx="1671666" cy="1256599"/>
            </a:xfrm>
            <a:prstGeom prst="rect">
              <a:avLst/>
            </a:prstGeom>
            <a:solidFill>
              <a:srgbClr val="00B050">
                <a:alpha val="6000"/>
              </a:srgb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3" name="Rectangle 112"/>
            <p:cNvSpPr/>
            <p:nvPr/>
          </p:nvSpPr>
          <p:spPr>
            <a:xfrm>
              <a:off x="5313954" y="3069799"/>
              <a:ext cx="1671666" cy="1244600"/>
            </a:xfrm>
            <a:prstGeom prst="rect">
              <a:avLst/>
            </a:prstGeom>
            <a:solidFill>
              <a:srgbClr val="FF0000">
                <a:alpha val="9000"/>
              </a:srgb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4" name="Rectangle 113"/>
            <p:cNvSpPr/>
            <p:nvPr/>
          </p:nvSpPr>
          <p:spPr>
            <a:xfrm>
              <a:off x="7071880" y="3069799"/>
              <a:ext cx="1671666" cy="1244600"/>
            </a:xfrm>
            <a:prstGeom prst="rect">
              <a:avLst/>
            </a:prstGeom>
            <a:solidFill>
              <a:srgbClr val="FF0000">
                <a:alpha val="9000"/>
              </a:srgb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8" name="TextBox 47"/>
            <p:cNvSpPr txBox="1">
              <a:spLocks noChangeArrowheads="1"/>
            </p:cNvSpPr>
            <p:nvPr/>
          </p:nvSpPr>
          <p:spPr bwMode="auto">
            <a:xfrm>
              <a:off x="3929062" y="990600"/>
              <a:ext cx="871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Clip 1</a:t>
              </a:r>
              <a:endParaRPr lang="en-US" sz="1600" b="1" dirty="0"/>
            </a:p>
          </p:txBody>
        </p:sp>
        <p:sp>
          <p:nvSpPr>
            <p:cNvPr id="61" name="TextBox 47"/>
            <p:cNvSpPr txBox="1">
              <a:spLocks noChangeArrowheads="1"/>
            </p:cNvSpPr>
            <p:nvPr/>
          </p:nvSpPr>
          <p:spPr bwMode="auto">
            <a:xfrm>
              <a:off x="5757862" y="990600"/>
              <a:ext cx="871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Clip 2</a:t>
              </a:r>
              <a:endParaRPr lang="en-US" sz="1600" b="1" dirty="0"/>
            </a:p>
          </p:txBody>
        </p:sp>
        <p:sp>
          <p:nvSpPr>
            <p:cNvPr id="62" name="TextBox 47"/>
            <p:cNvSpPr txBox="1">
              <a:spLocks noChangeArrowheads="1"/>
            </p:cNvSpPr>
            <p:nvPr/>
          </p:nvSpPr>
          <p:spPr bwMode="auto">
            <a:xfrm>
              <a:off x="7543800" y="990600"/>
              <a:ext cx="871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Clip 3</a:t>
              </a:r>
              <a:endParaRPr lang="en-US" sz="1600" b="1" dirty="0"/>
            </a:p>
          </p:txBody>
        </p:sp>
        <p:sp>
          <p:nvSpPr>
            <p:cNvPr id="63" name="TextBox 47"/>
            <p:cNvSpPr txBox="1">
              <a:spLocks noChangeArrowheads="1"/>
            </p:cNvSpPr>
            <p:nvPr/>
          </p:nvSpPr>
          <p:spPr bwMode="auto">
            <a:xfrm>
              <a:off x="3962400" y="2743200"/>
              <a:ext cx="871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Clip 1</a:t>
              </a:r>
              <a:endParaRPr lang="en-US" sz="1600" b="1" dirty="0"/>
            </a:p>
          </p:txBody>
        </p:sp>
        <p:sp>
          <p:nvSpPr>
            <p:cNvPr id="64" name="TextBox 47"/>
            <p:cNvSpPr txBox="1">
              <a:spLocks noChangeArrowheads="1"/>
            </p:cNvSpPr>
            <p:nvPr/>
          </p:nvSpPr>
          <p:spPr bwMode="auto">
            <a:xfrm>
              <a:off x="5791200" y="2743200"/>
              <a:ext cx="871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Clip 2</a:t>
              </a:r>
              <a:endParaRPr lang="en-US" sz="1600" b="1" dirty="0"/>
            </a:p>
          </p:txBody>
        </p:sp>
        <p:sp>
          <p:nvSpPr>
            <p:cNvPr id="65" name="TextBox 47"/>
            <p:cNvSpPr txBox="1">
              <a:spLocks noChangeArrowheads="1"/>
            </p:cNvSpPr>
            <p:nvPr/>
          </p:nvSpPr>
          <p:spPr bwMode="auto">
            <a:xfrm>
              <a:off x="7577138" y="2743200"/>
              <a:ext cx="8715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sz="1600" b="1" dirty="0" smtClean="0"/>
                <a:t>Clip 3</a:t>
              </a:r>
              <a:endParaRPr lang="en-US" sz="1600" b="1" dirty="0"/>
            </a:p>
          </p:txBody>
        </p:sp>
      </p:grpSp>
    </p:spTree>
    <p:extLst>
      <p:ext uri="{BB962C8B-B14F-4D97-AF65-F5344CB8AC3E}">
        <p14:creationId xmlns:p14="http://schemas.microsoft.com/office/powerpoint/2010/main" val="1793143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2"/>
          <p:cNvSpPr txBox="1">
            <a:spLocks noChangeArrowheads="1"/>
          </p:cNvSpPr>
          <p:nvPr/>
        </p:nvSpPr>
        <p:spPr bwMode="auto">
          <a:xfrm>
            <a:off x="201254" y="902762"/>
            <a:ext cx="8633030"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buFont typeface="Wingdings" panose="05000000000000000000" pitchFamily="2" charset="2"/>
              <a:buChar char="q"/>
              <a:defRPr/>
            </a:pPr>
            <a:r>
              <a:rPr lang="en-US" sz="2400" dirty="0" smtClean="0">
                <a:latin typeface="Arial" charset="0"/>
                <a:cs typeface="Arial" charset="0"/>
              </a:rPr>
              <a:t>We have implemented several existing state-of-the-art methods for a comprehensive benchmarking</a:t>
            </a:r>
          </a:p>
          <a:p>
            <a:pPr>
              <a:lnSpc>
                <a:spcPct val="250000"/>
              </a:lnSpc>
              <a:buFont typeface="Wingdings" pitchFamily="2" charset="2"/>
              <a:buChar char="Ø"/>
              <a:defRPr/>
            </a:pPr>
            <a:r>
              <a:rPr lang="en-US" sz="2400" b="1" dirty="0" smtClean="0">
                <a:latin typeface="Arial" charset="0"/>
                <a:cs typeface="Arial" charset="0"/>
              </a:rPr>
              <a:t>Conventional Approach</a:t>
            </a:r>
          </a:p>
          <a:p>
            <a:pPr marL="800100" lvl="1" indent="-342900">
              <a:buFont typeface="Wingdings" panose="05000000000000000000" pitchFamily="2" charset="2"/>
              <a:buChar char="§"/>
              <a:defRPr/>
            </a:pPr>
            <a:r>
              <a:rPr lang="en-US" sz="2200" dirty="0" smtClean="0">
                <a:latin typeface="Arial" charset="0"/>
                <a:cs typeface="Arial" charset="0"/>
              </a:rPr>
              <a:t>Improved Dense Trajectory </a:t>
            </a:r>
            <a:r>
              <a:rPr lang="en-US" sz="2200" dirty="0">
                <a:latin typeface="Arial" charset="0"/>
                <a:cs typeface="Arial" charset="0"/>
              </a:rPr>
              <a:t>features encoded with Fisher </a:t>
            </a:r>
            <a:r>
              <a:rPr lang="en-US" sz="2200" dirty="0" smtClean="0">
                <a:latin typeface="Arial" charset="0"/>
                <a:cs typeface="Arial" charset="0"/>
              </a:rPr>
              <a:t>Vectors </a:t>
            </a:r>
            <a:r>
              <a:rPr lang="en-US" sz="2200" dirty="0">
                <a:latin typeface="Arial" charset="0"/>
                <a:cs typeface="Arial" charset="0"/>
              </a:rPr>
              <a:t>(</a:t>
            </a:r>
            <a:r>
              <a:rPr lang="en-US" sz="2200" dirty="0" smtClean="0">
                <a:latin typeface="Arial" charset="0"/>
                <a:cs typeface="Arial" charset="0"/>
              </a:rPr>
              <a:t>IDT-FV) + SVM	</a:t>
            </a:r>
            <a:r>
              <a:rPr lang="en-US" sz="2200" dirty="0" smtClean="0">
                <a:solidFill>
                  <a:schemeClr val="tx1">
                    <a:lumMod val="50000"/>
                    <a:lumOff val="50000"/>
                  </a:schemeClr>
                </a:solidFill>
                <a:latin typeface="Arial" charset="0"/>
                <a:cs typeface="Arial" charset="0"/>
              </a:rPr>
              <a:t>(Wang et. al. ICCV’13)</a:t>
            </a:r>
            <a:r>
              <a:rPr lang="en-US" sz="2200" dirty="0" smtClean="0">
                <a:latin typeface="Arial" charset="0"/>
                <a:cs typeface="Arial" charset="0"/>
              </a:rPr>
              <a:t>	</a:t>
            </a:r>
          </a:p>
          <a:p>
            <a:pPr marL="457200" lvl="1" indent="0">
              <a:defRPr/>
            </a:pPr>
            <a:endParaRPr lang="en-US" sz="2200" dirty="0">
              <a:latin typeface="Arial" charset="0"/>
              <a:cs typeface="Arial" charset="0"/>
            </a:endParaRPr>
          </a:p>
          <a:p>
            <a:pPr>
              <a:buFont typeface="Wingdings" pitchFamily="2" charset="2"/>
              <a:buChar char="Ø"/>
              <a:defRPr/>
            </a:pPr>
            <a:r>
              <a:rPr lang="en-US" sz="2400" b="1" dirty="0" smtClean="0">
                <a:latin typeface="Arial" charset="0"/>
                <a:cs typeface="Arial" charset="0"/>
              </a:rPr>
              <a:t>Deep Learning Approaches</a:t>
            </a:r>
            <a:endParaRPr lang="en-US" sz="2400" dirty="0" smtClean="0">
              <a:latin typeface="Arial" charset="0"/>
              <a:cs typeface="Arial" charset="0"/>
            </a:endParaRPr>
          </a:p>
          <a:p>
            <a:pPr marL="857250" lvl="1" indent="-457200">
              <a:lnSpc>
                <a:spcPct val="150000"/>
              </a:lnSpc>
              <a:buFont typeface="Wingdings" panose="05000000000000000000" pitchFamily="2" charset="2"/>
              <a:buChar char="§"/>
              <a:defRPr/>
            </a:pPr>
            <a:r>
              <a:rPr lang="en-US" sz="2200" dirty="0" smtClean="0">
                <a:latin typeface="Arial" charset="0"/>
                <a:cs typeface="Arial" charset="0"/>
              </a:rPr>
              <a:t>C3D + SVM </a:t>
            </a:r>
            <a:r>
              <a:rPr lang="en-US" sz="2200" dirty="0">
                <a:latin typeface="Arial" charset="0"/>
                <a:cs typeface="Arial" charset="0"/>
              </a:rPr>
              <a:t>	</a:t>
            </a:r>
            <a:r>
              <a:rPr lang="en-US" sz="2200" dirty="0" smtClean="0">
                <a:solidFill>
                  <a:schemeClr val="tx1">
                    <a:lumMod val="50000"/>
                    <a:lumOff val="50000"/>
                  </a:schemeClr>
                </a:solidFill>
                <a:latin typeface="Arial" charset="0"/>
                <a:cs typeface="Arial" charset="0"/>
              </a:rPr>
              <a:t>(Tran </a:t>
            </a:r>
            <a:r>
              <a:rPr lang="en-US" sz="2200" dirty="0">
                <a:solidFill>
                  <a:schemeClr val="tx1">
                    <a:lumMod val="50000"/>
                    <a:lumOff val="50000"/>
                  </a:schemeClr>
                </a:solidFill>
                <a:latin typeface="Arial" charset="0"/>
                <a:cs typeface="Arial" charset="0"/>
              </a:rPr>
              <a:t>et. al. </a:t>
            </a:r>
            <a:r>
              <a:rPr lang="en-US" sz="2200" dirty="0" smtClean="0">
                <a:solidFill>
                  <a:schemeClr val="tx1">
                    <a:lumMod val="50000"/>
                    <a:lumOff val="50000"/>
                  </a:schemeClr>
                </a:solidFill>
                <a:latin typeface="Arial" charset="0"/>
                <a:cs typeface="Arial" charset="0"/>
              </a:rPr>
              <a:t>ICCV’15)</a:t>
            </a:r>
            <a:endParaRPr lang="en-US" sz="2200" dirty="0">
              <a:latin typeface="Arial" charset="0"/>
              <a:cs typeface="Arial" charset="0"/>
            </a:endParaRPr>
          </a:p>
          <a:p>
            <a:pPr marL="857250" lvl="1" indent="-457200">
              <a:lnSpc>
                <a:spcPct val="150000"/>
              </a:lnSpc>
              <a:buFont typeface="Wingdings" panose="05000000000000000000" pitchFamily="2" charset="2"/>
              <a:buChar char="§"/>
              <a:defRPr/>
            </a:pPr>
            <a:r>
              <a:rPr lang="en-US" sz="2200" dirty="0" smtClean="0">
                <a:latin typeface="Arial" charset="0"/>
                <a:cs typeface="Arial" charset="0"/>
              </a:rPr>
              <a:t>IDT-FV + </a:t>
            </a:r>
            <a:r>
              <a:rPr lang="en-US" sz="2200" dirty="0">
                <a:latin typeface="Arial" charset="0"/>
                <a:cs typeface="Arial" charset="0"/>
              </a:rPr>
              <a:t>C3D</a:t>
            </a:r>
            <a:r>
              <a:rPr lang="en-US" sz="2200" dirty="0" smtClean="0">
                <a:latin typeface="Arial" charset="0"/>
                <a:cs typeface="Arial" charset="0"/>
              </a:rPr>
              <a:t> + SVM 	</a:t>
            </a:r>
            <a:r>
              <a:rPr lang="en-US" sz="2200" dirty="0">
                <a:solidFill>
                  <a:schemeClr val="tx1">
                    <a:lumMod val="50000"/>
                    <a:lumOff val="50000"/>
                  </a:schemeClr>
                </a:solidFill>
                <a:latin typeface="Arial" charset="0"/>
                <a:cs typeface="Arial" charset="0"/>
              </a:rPr>
              <a:t> (Tran et. al. ICCV’15)</a:t>
            </a:r>
            <a:endParaRPr lang="en-US" sz="2200" dirty="0">
              <a:latin typeface="Arial" charset="0"/>
              <a:cs typeface="Arial" charset="0"/>
            </a:endParaRPr>
          </a:p>
          <a:p>
            <a:pPr marL="857250" lvl="1" indent="-457200">
              <a:lnSpc>
                <a:spcPct val="150000"/>
              </a:lnSpc>
              <a:buFont typeface="Wingdings" panose="05000000000000000000" pitchFamily="2" charset="2"/>
              <a:buChar char="§"/>
              <a:defRPr/>
            </a:pPr>
            <a:r>
              <a:rPr lang="en-US" sz="2200" dirty="0" smtClean="0">
                <a:latin typeface="Arial" charset="0"/>
                <a:cs typeface="Arial" charset="0"/>
              </a:rPr>
              <a:t>C3D + LSTM 	</a:t>
            </a:r>
            <a:r>
              <a:rPr lang="en-US" sz="2200" dirty="0" smtClean="0">
                <a:solidFill>
                  <a:schemeClr val="tx1">
                    <a:lumMod val="50000"/>
                    <a:lumOff val="50000"/>
                  </a:schemeClr>
                </a:solidFill>
                <a:latin typeface="Arial" charset="0"/>
                <a:cs typeface="Arial" charset="0"/>
              </a:rPr>
              <a:t>(Montes </a:t>
            </a:r>
            <a:r>
              <a:rPr lang="en-US" sz="2200" dirty="0">
                <a:solidFill>
                  <a:schemeClr val="tx1">
                    <a:lumMod val="50000"/>
                    <a:lumOff val="50000"/>
                  </a:schemeClr>
                </a:solidFill>
                <a:latin typeface="Arial" charset="0"/>
                <a:cs typeface="Arial" charset="0"/>
              </a:rPr>
              <a:t>et. al. </a:t>
            </a:r>
            <a:r>
              <a:rPr lang="en-US" sz="2200" dirty="0" smtClean="0">
                <a:solidFill>
                  <a:schemeClr val="tx1">
                    <a:lumMod val="50000"/>
                    <a:lumOff val="50000"/>
                  </a:schemeClr>
                </a:solidFill>
                <a:latin typeface="Arial" charset="0"/>
                <a:cs typeface="Arial" charset="0"/>
              </a:rPr>
              <a:t>NIPS’16) </a:t>
            </a:r>
            <a:endParaRPr lang="en-US" sz="2200" dirty="0">
              <a:latin typeface="Arial" charset="0"/>
              <a:cs typeface="Arial" charset="0"/>
            </a:endParaRPr>
          </a:p>
          <a:p>
            <a:pPr marL="857250" lvl="1" indent="-457200">
              <a:lnSpc>
                <a:spcPct val="150000"/>
              </a:lnSpc>
              <a:buFont typeface="Wingdings" panose="05000000000000000000" pitchFamily="2" charset="2"/>
              <a:buChar char="§"/>
              <a:defRPr/>
            </a:pPr>
            <a:r>
              <a:rPr lang="en-US" sz="2200" dirty="0">
                <a:latin typeface="Arial" charset="0"/>
                <a:cs typeface="Arial" charset="0"/>
              </a:rPr>
              <a:t>Two-Stream </a:t>
            </a:r>
            <a:r>
              <a:rPr lang="en-US" sz="2200" dirty="0" smtClean="0">
                <a:latin typeface="Arial" charset="0"/>
                <a:cs typeface="Arial" charset="0"/>
              </a:rPr>
              <a:t>C3D + SVM 	</a:t>
            </a:r>
            <a:r>
              <a:rPr lang="en-US" sz="2200" dirty="0" smtClean="0">
                <a:solidFill>
                  <a:schemeClr val="tx1">
                    <a:lumMod val="50000"/>
                    <a:lumOff val="50000"/>
                  </a:schemeClr>
                </a:solidFill>
                <a:latin typeface="Arial" charset="0"/>
                <a:cs typeface="Arial" charset="0"/>
              </a:rPr>
              <a:t>(</a:t>
            </a:r>
            <a:r>
              <a:rPr lang="en-US" sz="2200" dirty="0" err="1" smtClean="0">
                <a:solidFill>
                  <a:schemeClr val="tx1">
                    <a:lumMod val="50000"/>
                    <a:lumOff val="50000"/>
                  </a:schemeClr>
                </a:solidFill>
                <a:latin typeface="Arial" charset="0"/>
                <a:cs typeface="Arial" charset="0"/>
              </a:rPr>
              <a:t>Diba</a:t>
            </a:r>
            <a:r>
              <a:rPr lang="en-US" sz="2200" dirty="0" smtClean="0">
                <a:solidFill>
                  <a:schemeClr val="tx1">
                    <a:lumMod val="50000"/>
                    <a:lumOff val="50000"/>
                  </a:schemeClr>
                </a:solidFill>
                <a:latin typeface="Arial" charset="0"/>
                <a:cs typeface="Arial" charset="0"/>
              </a:rPr>
              <a:t> </a:t>
            </a:r>
            <a:r>
              <a:rPr lang="en-US" sz="2200" dirty="0">
                <a:solidFill>
                  <a:schemeClr val="tx1">
                    <a:lumMod val="50000"/>
                    <a:lumOff val="50000"/>
                  </a:schemeClr>
                </a:solidFill>
                <a:latin typeface="Arial" charset="0"/>
                <a:cs typeface="Arial" charset="0"/>
              </a:rPr>
              <a:t>et. al. </a:t>
            </a:r>
            <a:r>
              <a:rPr lang="en-US" sz="2200" dirty="0" smtClean="0">
                <a:solidFill>
                  <a:schemeClr val="tx1">
                    <a:lumMod val="50000"/>
                    <a:lumOff val="50000"/>
                  </a:schemeClr>
                </a:solidFill>
                <a:latin typeface="Arial" charset="0"/>
                <a:cs typeface="Arial" charset="0"/>
              </a:rPr>
              <a:t>ECCV’16)</a:t>
            </a:r>
            <a:endParaRPr lang="en-US" sz="2200" dirty="0">
              <a:latin typeface="Arial" charset="0"/>
              <a:cs typeface="Arial" charset="0"/>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sp>
        <p:nvSpPr>
          <p:cNvPr id="8"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Benchmarking Methods</a:t>
            </a:r>
            <a:endParaRPr lang="en-US" sz="2400" b="1"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9450335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58000"/>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0" y="620351"/>
            <a:ext cx="9144000" cy="707886"/>
          </a:xfrm>
          <a:prstGeom prst="rect">
            <a:avLst/>
          </a:prstGeom>
          <a:solidFill>
            <a:srgbClr val="241F67"/>
          </a:solidFill>
        </p:spPr>
        <p:txBody>
          <a:bodyPr wrap="square" rtlCol="0">
            <a:spAutoFit/>
          </a:bodyPr>
          <a:lstStyle/>
          <a:p>
            <a:pPr algn="ctr"/>
            <a:r>
              <a:rPr lang="en-US" sz="4000" b="1" dirty="0" smtClean="0">
                <a:solidFill>
                  <a:schemeClr val="bg1"/>
                </a:solidFill>
                <a:latin typeface="Sitka Banner" pitchFamily="2" charset="0"/>
                <a:cs typeface="Arial" pitchFamily="34" charset="0"/>
              </a:rPr>
              <a:t>Results</a:t>
            </a:r>
            <a:endParaRPr lang="en-US" sz="4000" dirty="0">
              <a:latin typeface="Sitka Banner" pitchFamily="2" charset="0"/>
              <a:cs typeface="Arial" pitchFamily="34" charset="0"/>
            </a:endParaRPr>
          </a:p>
        </p:txBody>
      </p:sp>
      <p:sp>
        <p:nvSpPr>
          <p:cNvPr id="13" name="TextBox 2"/>
          <p:cNvSpPr txBox="1">
            <a:spLocks noChangeArrowheads="1"/>
          </p:cNvSpPr>
          <p:nvPr/>
        </p:nvSpPr>
        <p:spPr bwMode="auto">
          <a:xfrm>
            <a:off x="190368" y="1524000"/>
            <a:ext cx="863303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buFont typeface="Wingdings" panose="05000000000000000000" pitchFamily="2" charset="2"/>
              <a:buChar char="q"/>
            </a:pPr>
            <a:r>
              <a:rPr lang="en-US" sz="2400" dirty="0" smtClean="0"/>
              <a:t>Empirical results on the YouTube-Robbery dataset for two different types of experiments:</a:t>
            </a:r>
          </a:p>
          <a:p>
            <a:pPr algn="just" eaLnBrk="1" hangingPunct="1">
              <a:buFont typeface="Arial" pitchFamily="34" charset="0"/>
              <a:buChar char="•"/>
            </a:pPr>
            <a:endParaRPr lang="en-US" sz="2000" dirty="0" smtClean="0"/>
          </a:p>
          <a:p>
            <a:pPr algn="just" eaLnBrk="1" hangingPunct="1">
              <a:buFont typeface="Arial" pitchFamily="34" charset="0"/>
              <a:buChar char="•"/>
            </a:pPr>
            <a:endParaRPr lang="en-US" sz="2000" dirty="0" smtClean="0"/>
          </a:p>
          <a:p>
            <a:pPr marL="457200" indent="-457200" algn="just" eaLnBrk="1" hangingPunct="1">
              <a:buFont typeface="+mj-lt"/>
              <a:buAutoNum type="arabicPeriod"/>
            </a:pPr>
            <a:r>
              <a:rPr lang="en-US" sz="2200" dirty="0" smtClean="0"/>
              <a:t>Effect of different visual inputs on the proposed model</a:t>
            </a:r>
            <a:endParaRPr lang="en-US" sz="2200" dirty="0"/>
          </a:p>
          <a:p>
            <a:pPr marL="457200" indent="-457200" algn="just" eaLnBrk="1" hangingPunct="1">
              <a:buFont typeface="+mj-lt"/>
              <a:buAutoNum type="arabicPeriod"/>
            </a:pPr>
            <a:endParaRPr lang="en-US" sz="2200" dirty="0"/>
          </a:p>
          <a:p>
            <a:pPr marL="457200" indent="-457200" algn="just" eaLnBrk="1" hangingPunct="1">
              <a:buFont typeface="+mj-lt"/>
              <a:buAutoNum type="arabicPeriod"/>
            </a:pPr>
            <a:r>
              <a:rPr lang="en-US" sz="2200" dirty="0" smtClean="0"/>
              <a:t>Comparison with the state-of-the-art</a:t>
            </a:r>
            <a:endParaRPr lang="en-US" sz="2200" dirty="0"/>
          </a:p>
          <a:p>
            <a:pPr marL="285750" indent="-285750" algn="just">
              <a:buFont typeface="Arial" pitchFamily="34" charset="0"/>
              <a:buChar char="•"/>
              <a:defRPr/>
            </a:pPr>
            <a:endParaRPr lang="en-US" sz="2200" dirty="0" smtClean="0"/>
          </a:p>
          <a:p>
            <a:pPr marL="285750" indent="-285750" algn="just">
              <a:buFont typeface="Arial" pitchFamily="34" charset="0"/>
              <a:buChar char="•"/>
              <a:defRPr/>
            </a:pPr>
            <a:endParaRPr lang="en-US" sz="2200" dirty="0"/>
          </a:p>
          <a:p>
            <a:pPr marL="285750" indent="-285750" algn="just">
              <a:buFont typeface="Arial" pitchFamily="34" charset="0"/>
              <a:buChar char="•"/>
              <a:defRPr/>
            </a:pPr>
            <a:endParaRPr lang="en-US" sz="2200" dirty="0" smtClean="0"/>
          </a:p>
          <a:p>
            <a:pPr marL="285750" indent="-285750" algn="just">
              <a:buFont typeface="Arial" pitchFamily="34" charset="0"/>
              <a:buChar char="•"/>
              <a:defRPr/>
            </a:pPr>
            <a:endParaRPr lang="en-US" sz="2200" dirty="0"/>
          </a:p>
          <a:p>
            <a:pPr marL="285750" indent="-285750" algn="just">
              <a:buFont typeface="Arial" pitchFamily="34" charset="0"/>
              <a:buChar char="•"/>
              <a:defRPr/>
            </a:pPr>
            <a:endParaRPr lang="en-US" sz="2200" dirty="0"/>
          </a:p>
          <a:p>
            <a:pPr marL="0" indent="0" eaLnBrk="1" fontAlgn="base" hangingPunct="1">
              <a:spcBef>
                <a:spcPct val="0"/>
              </a:spcBef>
              <a:spcAft>
                <a:spcPct val="0"/>
              </a:spcAft>
            </a:pPr>
            <a:endParaRPr lang="en-US" sz="2000" dirty="0"/>
          </a:p>
          <a:p>
            <a:pPr marL="0" lvl="0" indent="0" eaLnBrk="1" fontAlgn="base" hangingPunct="1">
              <a:spcBef>
                <a:spcPct val="0"/>
              </a:spcBef>
              <a:spcAft>
                <a:spcPct val="0"/>
              </a:spcAft>
            </a:pPr>
            <a:endParaRPr lang="en-US" sz="24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3553636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2"/>
          <p:cNvSpPr txBox="1">
            <a:spLocks noChangeArrowheads="1"/>
          </p:cNvSpPr>
          <p:nvPr/>
        </p:nvSpPr>
        <p:spPr bwMode="auto">
          <a:xfrm>
            <a:off x="201254" y="4215586"/>
            <a:ext cx="863303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buFont typeface="Wingdings" panose="05000000000000000000" pitchFamily="2" charset="2"/>
              <a:buChar char="Ø"/>
              <a:defRPr/>
            </a:pPr>
            <a:r>
              <a:rPr lang="en-US" sz="2200" dirty="0" smtClean="0"/>
              <a:t>Optical flow and foreground mask give the best results</a:t>
            </a:r>
          </a:p>
          <a:p>
            <a:pPr algn="just" eaLnBrk="1" hangingPunct="1">
              <a:buFont typeface="Wingdings" panose="05000000000000000000" pitchFamily="2" charset="2"/>
              <a:buChar char="Ø"/>
              <a:defRPr/>
            </a:pPr>
            <a:endParaRPr lang="en-US" sz="2200" dirty="0"/>
          </a:p>
          <a:p>
            <a:pPr algn="just" eaLnBrk="1" hangingPunct="1">
              <a:buFont typeface="Wingdings" panose="05000000000000000000" pitchFamily="2" charset="2"/>
              <a:buChar char="Ø"/>
              <a:defRPr/>
            </a:pPr>
            <a:r>
              <a:rPr lang="en-US" sz="2200" dirty="0" smtClean="0"/>
              <a:t>C3D + LSTM </a:t>
            </a:r>
            <a:r>
              <a:rPr lang="en-US" sz="2200" dirty="0"/>
              <a:t>outperforms C3D + </a:t>
            </a:r>
            <a:r>
              <a:rPr lang="en-US" sz="2200" dirty="0" smtClean="0"/>
              <a:t>SVM (especially in localization by </a:t>
            </a:r>
            <a:r>
              <a:rPr lang="en-US" sz="2200" b="1" dirty="0" smtClean="0"/>
              <a:t>about 13%</a:t>
            </a:r>
            <a:r>
              <a:rPr lang="en-US" sz="2200" dirty="0" smtClean="0"/>
              <a:t>)</a:t>
            </a:r>
            <a:endParaRPr lang="en-US" sz="2200" dirty="0"/>
          </a:p>
          <a:p>
            <a:pPr marL="0" indent="0" eaLnBrk="1" fontAlgn="base" hangingPunct="1">
              <a:spcBef>
                <a:spcPct val="0"/>
              </a:spcBef>
              <a:spcAft>
                <a:spcPct val="0"/>
              </a:spcAft>
            </a:pPr>
            <a:endParaRPr lang="en-US" sz="2400" b="1" u="sng" dirty="0" smtClean="0">
              <a:solidFill>
                <a:srgbClr val="000000"/>
              </a:solidFill>
              <a:latin typeface="Sitka Heading" pitchFamily="2" charset="0"/>
            </a:endParaRPr>
          </a:p>
          <a:p>
            <a:pPr marL="0" indent="0" eaLnBrk="1" fontAlgn="base" hangingPunct="1">
              <a:spcBef>
                <a:spcPct val="0"/>
              </a:spcBef>
              <a:spcAft>
                <a:spcPct val="0"/>
              </a:spcAft>
            </a:pPr>
            <a:endParaRPr lang="en-US" sz="2000" dirty="0"/>
          </a:p>
          <a:p>
            <a:pPr marL="0" lvl="0" indent="0" eaLnBrk="1" fontAlgn="base" hangingPunct="1">
              <a:spcBef>
                <a:spcPct val="0"/>
              </a:spcBef>
              <a:spcAft>
                <a:spcPct val="0"/>
              </a:spcAft>
            </a:pPr>
            <a:endParaRPr lang="en-US" sz="24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3827711637"/>
              </p:ext>
            </p:extLst>
          </p:nvPr>
        </p:nvGraphicFramePr>
        <p:xfrm>
          <a:off x="1295400" y="990600"/>
          <a:ext cx="6468405" cy="2514600"/>
        </p:xfrm>
        <a:graphic>
          <a:graphicData uri="http://schemas.openxmlformats.org/drawingml/2006/table">
            <a:tbl>
              <a:tblPr firstRow="1" bandRow="1">
                <a:tableStyleId>{5C22544A-7EE6-4342-B048-85BDC9FD1C3A}</a:tableStyleId>
              </a:tblPr>
              <a:tblGrid>
                <a:gridCol w="1591605">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1066800">
                <a:tc>
                  <a:txBody>
                    <a:bodyPr/>
                    <a:lstStyle/>
                    <a:p>
                      <a:r>
                        <a:rPr lang="en-US" sz="2000" dirty="0" smtClean="0"/>
                        <a:t>  </a:t>
                      </a:r>
                      <a:r>
                        <a:rPr lang="en-US" sz="2000" baseline="0" dirty="0" smtClean="0"/>
                        <a:t>   </a:t>
                      </a:r>
                    </a:p>
                    <a:p>
                      <a:r>
                        <a:rPr lang="en-US" sz="2000" baseline="0" dirty="0" smtClean="0">
                          <a:latin typeface="Arial" pitchFamily="34" charset="0"/>
                          <a:cs typeface="Arial" pitchFamily="34" charset="0"/>
                        </a:rPr>
                        <a:t>     </a:t>
                      </a:r>
                      <a:r>
                        <a:rPr lang="en-US" sz="2000" dirty="0" smtClean="0">
                          <a:latin typeface="Arial" pitchFamily="34" charset="0"/>
                          <a:cs typeface="Arial" pitchFamily="34" charset="0"/>
                        </a:rPr>
                        <a:t>Input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Arial" pitchFamily="34" charset="0"/>
                          <a:cs typeface="Arial" pitchFamily="34" charset="0"/>
                        </a:rPr>
                        <a:t>    Stream</a:t>
                      </a:r>
                    </a:p>
                    <a:p>
                      <a:endParaRPr lang="en-US" sz="2000" dirty="0"/>
                    </a:p>
                  </a:txBody>
                  <a:tcPr/>
                </a:tc>
                <a:tc>
                  <a:txBody>
                    <a:bodyPr/>
                    <a:lstStyle/>
                    <a:p>
                      <a:r>
                        <a:rPr lang="en-US" dirty="0" smtClean="0"/>
                        <a:t>      </a:t>
                      </a:r>
                      <a:r>
                        <a:rPr lang="en-US" sz="1800" dirty="0" smtClean="0">
                          <a:latin typeface="Arial" pitchFamily="34" charset="0"/>
                          <a:cs typeface="Arial" pitchFamily="34" charset="0"/>
                        </a:rPr>
                        <a:t>C3D + SVM</a:t>
                      </a:r>
                      <a:r>
                        <a:rPr lang="en-US" sz="1800" baseline="0" dirty="0" smtClean="0">
                          <a:latin typeface="Arial" pitchFamily="34" charset="0"/>
                          <a:cs typeface="Arial" pitchFamily="34" charset="0"/>
                        </a:rPr>
                        <a:t>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Arial" pitchFamily="34" charset="0"/>
                          <a:cs typeface="Arial" pitchFamily="34" charset="0"/>
                        </a:rPr>
                        <a:t>@ Video       @ Clip</a:t>
                      </a:r>
                      <a:endParaRPr lang="en-US" dirty="0" smtClean="0">
                        <a:latin typeface="Arial" pitchFamily="34" charset="0"/>
                        <a:cs typeface="Arial" pitchFamily="34" charset="0"/>
                      </a:endParaRPr>
                    </a:p>
                  </a:txBody>
                  <a:tcPr/>
                </a:tc>
                <a:tc>
                  <a:txBody>
                    <a:bodyPr/>
                    <a:lstStyle/>
                    <a:p>
                      <a:r>
                        <a:rPr lang="en-US" dirty="0" smtClean="0"/>
                        <a:t>      </a:t>
                      </a:r>
                      <a:r>
                        <a:rPr lang="en-US" sz="1800" dirty="0" smtClean="0">
                          <a:latin typeface="Arial" pitchFamily="34" charset="0"/>
                          <a:cs typeface="Arial" pitchFamily="34" charset="0"/>
                        </a:rPr>
                        <a:t>C3D + LSTM (%)</a:t>
                      </a:r>
                    </a:p>
                    <a:p>
                      <a:endParaRPr lang="en-US" dirty="0" smtClean="0"/>
                    </a:p>
                    <a:p>
                      <a:r>
                        <a:rPr lang="en-US" dirty="0" smtClean="0">
                          <a:latin typeface="Arial" pitchFamily="34" charset="0"/>
                          <a:cs typeface="Arial" pitchFamily="34" charset="0"/>
                        </a:rPr>
                        <a:t> @</a:t>
                      </a:r>
                      <a:r>
                        <a:rPr lang="en-US" baseline="0" dirty="0" smtClean="0">
                          <a:latin typeface="Arial" pitchFamily="34" charset="0"/>
                          <a:cs typeface="Arial" pitchFamily="34" charset="0"/>
                        </a:rPr>
                        <a:t> Video     @ Clip</a:t>
                      </a:r>
                      <a:endParaRPr lang="en-US" dirty="0">
                        <a:latin typeface="Arial" pitchFamily="34" charset="0"/>
                        <a:cs typeface="Arial" pitchFamily="34" charset="0"/>
                      </a:endParaRPr>
                    </a:p>
                  </a:txBody>
                  <a:tcPr/>
                </a:tc>
                <a:extLst>
                  <a:ext uri="{0D108BD9-81ED-4DB2-BD59-A6C34878D82A}">
                    <a16:rowId xmlns:a16="http://schemas.microsoft.com/office/drawing/2014/main" val="10000"/>
                  </a:ext>
                </a:extLst>
              </a:tr>
              <a:tr h="441960">
                <a:tc>
                  <a:txBody>
                    <a:bodyPr/>
                    <a:lstStyle/>
                    <a:p>
                      <a:r>
                        <a:rPr lang="en-US" sz="1800" dirty="0" smtClean="0">
                          <a:latin typeface="Arial" pitchFamily="34" charset="0"/>
                          <a:cs typeface="Arial" pitchFamily="34" charset="0"/>
                        </a:rPr>
                        <a:t>      </a:t>
                      </a:r>
                      <a:r>
                        <a:rPr lang="en-US" sz="1800" b="0" dirty="0" smtClean="0">
                          <a:latin typeface="Arial" pitchFamily="34" charset="0"/>
                          <a:cs typeface="Arial" pitchFamily="34" charset="0"/>
                        </a:rPr>
                        <a:t>RGB</a:t>
                      </a:r>
                      <a:endParaRPr lang="en-US" sz="1800" b="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52.27         51.01</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63.64          58.59</a:t>
                      </a:r>
                      <a:endParaRPr lang="en-US" sz="1800" dirty="0">
                        <a:latin typeface="Arial" pitchFamily="34" charset="0"/>
                        <a:cs typeface="Arial" pitchFamily="34" charset="0"/>
                      </a:endParaRPr>
                    </a:p>
                  </a:txBody>
                  <a:tcPr/>
                </a:tc>
                <a:extLst>
                  <a:ext uri="{0D108BD9-81ED-4DB2-BD59-A6C34878D82A}">
                    <a16:rowId xmlns:a16="http://schemas.microsoft.com/office/drawing/2014/main" val="10001"/>
                  </a:ext>
                </a:extLst>
              </a:tr>
              <a:tr h="381000">
                <a:tc>
                  <a:txBody>
                    <a:bodyPr/>
                    <a:lstStyle/>
                    <a:p>
                      <a:r>
                        <a:rPr lang="en-US" sz="1800" b="1" dirty="0" smtClean="0">
                          <a:latin typeface="Arial" pitchFamily="34" charset="0"/>
                          <a:cs typeface="Arial" pitchFamily="34" charset="0"/>
                        </a:rPr>
                        <a:t>     </a:t>
                      </a:r>
                      <a:r>
                        <a:rPr lang="en-US" sz="1800" b="0" dirty="0" smtClean="0">
                          <a:latin typeface="Arial" pitchFamily="34" charset="0"/>
                          <a:cs typeface="Arial" pitchFamily="34" charset="0"/>
                        </a:rPr>
                        <a:t>FLOW</a:t>
                      </a:r>
                      <a:endParaRPr lang="en-US" sz="1800" b="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a:t>
                      </a:r>
                      <a:r>
                        <a:rPr lang="en-US" sz="1800" b="1" dirty="0" smtClean="0">
                          <a:latin typeface="Arial" pitchFamily="34" charset="0"/>
                          <a:cs typeface="Arial" pitchFamily="34" charset="0"/>
                        </a:rPr>
                        <a:t>70.39</a:t>
                      </a:r>
                      <a:r>
                        <a:rPr lang="en-US" sz="1800" b="1" baseline="0" dirty="0" smtClean="0">
                          <a:latin typeface="Arial" pitchFamily="34" charset="0"/>
                          <a:cs typeface="Arial" pitchFamily="34" charset="0"/>
                        </a:rPr>
                        <a:t>         67.41 </a:t>
                      </a:r>
                      <a:r>
                        <a:rPr lang="en-US" sz="1800" baseline="0" dirty="0" smtClean="0">
                          <a:latin typeface="Arial" pitchFamily="34" charset="0"/>
                          <a:cs typeface="Arial" pitchFamily="34" charset="0"/>
                        </a:rPr>
                        <a:t>         </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a:t>
                      </a:r>
                      <a:r>
                        <a:rPr lang="en-US" sz="1800" b="1" dirty="0" smtClean="0">
                          <a:latin typeface="Arial" pitchFamily="34" charset="0"/>
                          <a:cs typeface="Arial" pitchFamily="34" charset="0"/>
                        </a:rPr>
                        <a:t>72.73</a:t>
                      </a:r>
                      <a:r>
                        <a:rPr lang="en-US" sz="1800" b="1" baseline="0" dirty="0" smtClean="0">
                          <a:latin typeface="Arial" pitchFamily="34" charset="0"/>
                          <a:cs typeface="Arial" pitchFamily="34" charset="0"/>
                        </a:rPr>
                        <a:t> </a:t>
                      </a:r>
                      <a:r>
                        <a:rPr lang="en-US" sz="1800" baseline="0" dirty="0" smtClean="0">
                          <a:latin typeface="Arial" pitchFamily="34" charset="0"/>
                          <a:cs typeface="Arial" pitchFamily="34" charset="0"/>
                        </a:rPr>
                        <a:t>         77.62</a:t>
                      </a:r>
                      <a:endParaRPr lang="en-US" sz="1800" dirty="0">
                        <a:latin typeface="Arial" pitchFamily="34" charset="0"/>
                        <a:cs typeface="Arial" pitchFamily="34" charset="0"/>
                      </a:endParaRPr>
                    </a:p>
                  </a:txBody>
                  <a:tcPr/>
                </a:tc>
                <a:extLst>
                  <a:ext uri="{0D108BD9-81ED-4DB2-BD59-A6C34878D82A}">
                    <a16:rowId xmlns:a16="http://schemas.microsoft.com/office/drawing/2014/main" val="10002"/>
                  </a:ext>
                </a:extLst>
              </a:tr>
              <a:tr h="381000">
                <a:tc>
                  <a:txBody>
                    <a:bodyPr/>
                    <a:lstStyle/>
                    <a:p>
                      <a:r>
                        <a:rPr lang="en-US" sz="1800" dirty="0" smtClean="0">
                          <a:latin typeface="Arial" pitchFamily="34" charset="0"/>
                          <a:cs typeface="Arial" pitchFamily="34" charset="0"/>
                        </a:rPr>
                        <a:t>       </a:t>
                      </a:r>
                      <a:r>
                        <a:rPr lang="en-US" sz="1800" b="0" dirty="0" smtClean="0">
                          <a:latin typeface="Arial" pitchFamily="34" charset="0"/>
                          <a:cs typeface="Arial" pitchFamily="34" charset="0"/>
                        </a:rPr>
                        <a:t>FM</a:t>
                      </a:r>
                      <a:endParaRPr lang="en-US" sz="1800" b="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59.09         65.27         </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70.45          </a:t>
                      </a:r>
                      <a:r>
                        <a:rPr lang="en-US" sz="1800" b="1" dirty="0" smtClean="0">
                          <a:latin typeface="Arial" pitchFamily="34" charset="0"/>
                          <a:cs typeface="Arial" pitchFamily="34" charset="0"/>
                        </a:rPr>
                        <a:t>78.40</a:t>
                      </a:r>
                      <a:endParaRPr lang="en-US" sz="1800" b="1"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
        <p:nvSpPr>
          <p:cNvPr id="36" name="Rectangle 35"/>
          <p:cNvSpPr/>
          <p:nvPr/>
        </p:nvSpPr>
        <p:spPr>
          <a:xfrm>
            <a:off x="1295400" y="990600"/>
            <a:ext cx="6477000" cy="2514600"/>
          </a:xfrm>
          <a:prstGeom prst="rect">
            <a:avLst/>
          </a:prstGeom>
          <a:noFill/>
          <a:ln>
            <a:solidFill>
              <a:srgbClr val="241F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15"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Effect of Different Visual Inputs</a:t>
            </a:r>
            <a:endParaRPr lang="en-US" sz="2400" b="1" dirty="0" smtClean="0"/>
          </a:p>
        </p:txBody>
      </p:sp>
      <p:cxnSp>
        <p:nvCxnSpPr>
          <p:cNvPr id="17" name="Straight Connector 16"/>
          <p:cNvCxnSpPr/>
          <p:nvPr/>
        </p:nvCxnSpPr>
        <p:spPr>
          <a:xfrm>
            <a:off x="2895600" y="1447800"/>
            <a:ext cx="4868205" cy="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6354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316340308"/>
              </p:ext>
            </p:extLst>
          </p:nvPr>
        </p:nvGraphicFramePr>
        <p:xfrm>
          <a:off x="685801" y="1087120"/>
          <a:ext cx="7431314" cy="3124200"/>
        </p:xfrm>
        <a:graphic>
          <a:graphicData uri="http://schemas.openxmlformats.org/drawingml/2006/table">
            <a:tbl>
              <a:tblPr firstRow="1" bandRow="1">
                <a:tableStyleId>{5C22544A-7EE6-4342-B048-85BDC9FD1C3A}</a:tableStyleId>
              </a:tblPr>
              <a:tblGrid>
                <a:gridCol w="3184850">
                  <a:extLst>
                    <a:ext uri="{9D8B030D-6E8A-4147-A177-3AD203B41FA5}">
                      <a16:colId xmlns:a16="http://schemas.microsoft.com/office/drawing/2014/main" val="20000"/>
                    </a:ext>
                  </a:extLst>
                </a:gridCol>
                <a:gridCol w="2068790">
                  <a:extLst>
                    <a:ext uri="{9D8B030D-6E8A-4147-A177-3AD203B41FA5}">
                      <a16:colId xmlns:a16="http://schemas.microsoft.com/office/drawing/2014/main" val="20001"/>
                    </a:ext>
                  </a:extLst>
                </a:gridCol>
                <a:gridCol w="2177674">
                  <a:extLst>
                    <a:ext uri="{9D8B030D-6E8A-4147-A177-3AD203B41FA5}">
                      <a16:colId xmlns:a16="http://schemas.microsoft.com/office/drawing/2014/main" val="20002"/>
                    </a:ext>
                  </a:extLst>
                </a:gridCol>
              </a:tblGrid>
              <a:tr h="762000">
                <a:tc>
                  <a:txBody>
                    <a:bodyPr/>
                    <a:lstStyle/>
                    <a:p>
                      <a:endParaRPr lang="en-US" dirty="0" smtClean="0">
                        <a:latin typeface="Arial" pitchFamily="34" charset="0"/>
                        <a:cs typeface="Arial" pitchFamily="34" charset="0"/>
                      </a:endParaRPr>
                    </a:p>
                    <a:p>
                      <a:r>
                        <a:rPr lang="en-US" dirty="0" smtClean="0">
                          <a:latin typeface="Arial" pitchFamily="34" charset="0"/>
                          <a:cs typeface="Arial" pitchFamily="34" charset="0"/>
                        </a:rPr>
                        <a:t>  </a:t>
                      </a:r>
                      <a:r>
                        <a:rPr lang="en-US" baseline="0" dirty="0" smtClean="0">
                          <a:latin typeface="Arial" pitchFamily="34" charset="0"/>
                          <a:cs typeface="Arial" pitchFamily="34" charset="0"/>
                        </a:rPr>
                        <a:t>          </a:t>
                      </a:r>
                      <a:r>
                        <a:rPr lang="en-US" dirty="0" smtClean="0">
                          <a:latin typeface="Arial" pitchFamily="34" charset="0"/>
                          <a:cs typeface="Arial" pitchFamily="34" charset="0"/>
                        </a:rPr>
                        <a:t>Architecture</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 Video</a:t>
                      </a:r>
                    </a:p>
                    <a:p>
                      <a:r>
                        <a:rPr lang="en-US" dirty="0" smtClean="0">
                          <a:latin typeface="Arial" pitchFamily="34" charset="0"/>
                          <a:cs typeface="Arial" pitchFamily="34" charset="0"/>
                        </a:rPr>
                        <a:t>    Accuracy (%)</a:t>
                      </a:r>
                      <a:endParaRPr lang="en-US" dirty="0">
                        <a:latin typeface="Arial" pitchFamily="34" charset="0"/>
                        <a:cs typeface="Arial" pitchFamily="34" charset="0"/>
                      </a:endParaRPr>
                    </a:p>
                  </a:txBody>
                  <a:tcPr/>
                </a:tc>
                <a:tc>
                  <a:txBody>
                    <a:bodyPr/>
                    <a:lstStyle/>
                    <a:p>
                      <a:r>
                        <a:rPr lang="en-US" dirty="0" smtClean="0">
                          <a:latin typeface="Arial" pitchFamily="34" charset="0"/>
                          <a:cs typeface="Arial" pitchFamily="34" charset="0"/>
                        </a:rPr>
                        <a:t>        @ Clip</a:t>
                      </a:r>
                    </a:p>
                    <a:p>
                      <a:r>
                        <a:rPr lang="en-US" dirty="0" smtClean="0">
                          <a:latin typeface="Arial" pitchFamily="34" charset="0"/>
                          <a:cs typeface="Arial" pitchFamily="34" charset="0"/>
                        </a:rPr>
                        <a:t>    Accuracy (%)</a:t>
                      </a:r>
                      <a:endParaRPr lang="en-US"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   IDT-FV + SVM </a:t>
                      </a:r>
                      <a:endParaRPr lang="en-US" sz="1600" b="0" dirty="0" smtClean="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72.73</a:t>
                      </a:r>
                      <a:endParaRPr lang="en-US"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75.71</a:t>
                      </a:r>
                      <a:endParaRPr lang="en-US"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C3D + SVM  </a:t>
                      </a:r>
                      <a:endParaRPr lang="en-US" sz="1600" b="0" dirty="0" smtClean="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52.27</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51.01</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IDT-FV + C3D + SVM  </a:t>
                      </a:r>
                      <a:endParaRPr lang="en-US" sz="1600" b="0" dirty="0" smtClean="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59.09</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56.34</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r h="37084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panose="020B0604020202020204" pitchFamily="34" charset="0"/>
                          <a:cs typeface="Arial" panose="020B0604020202020204" pitchFamily="34" charset="0"/>
                        </a:rPr>
                        <a:t>C3D + LSTM </a:t>
                      </a:r>
                      <a:endParaRPr lang="en-US" sz="1600" b="0" dirty="0" smtClean="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63.64</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58.59</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Arial" panose="020B0604020202020204" pitchFamily="34" charset="0"/>
                          <a:cs typeface="Arial" panose="020B0604020202020204" pitchFamily="34" charset="0"/>
                        </a:rPr>
                        <a:t>   Two-Stream </a:t>
                      </a:r>
                      <a:r>
                        <a:rPr lang="en-US" baseline="0" dirty="0" smtClean="0">
                          <a:latin typeface="Arial" panose="020B0604020202020204" pitchFamily="34" charset="0"/>
                          <a:cs typeface="Arial" panose="020B0604020202020204" pitchFamily="34" charset="0"/>
                        </a:rPr>
                        <a:t>C3D + SVM</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72.73</a:t>
                      </a:r>
                      <a:endParaRPr lang="en-US"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64.76</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508000">
                <a:tc>
                  <a:txBody>
                    <a:bodyPr/>
                    <a:lstStyle/>
                    <a:p>
                      <a:r>
                        <a:rPr lang="en-US" b="1" dirty="0" smtClean="0">
                          <a:latin typeface="Arial" panose="020B0604020202020204" pitchFamily="34" charset="0"/>
                          <a:cs typeface="Arial" panose="020B0604020202020204" pitchFamily="34" charset="0"/>
                        </a:rPr>
                        <a:t>  Three-Stream C3D+LSTM</a:t>
                      </a:r>
                      <a:r>
                        <a:rPr lang="en-US" b="1" baseline="0" dirty="0" smtClean="0">
                          <a:latin typeface="Arial" panose="020B0604020202020204" pitchFamily="34" charset="0"/>
                          <a:cs typeface="Arial" panose="020B0604020202020204" pitchFamily="34" charset="0"/>
                        </a:rPr>
                        <a:t>     </a:t>
                      </a:r>
                      <a:endParaRPr lang="en-US" b="1" dirty="0">
                        <a:latin typeface="Arial" panose="020B0604020202020204" pitchFamily="34" charset="0"/>
                        <a:cs typeface="Arial" panose="020B0604020202020204" pitchFamily="34" charset="0"/>
                      </a:endParaRPr>
                    </a:p>
                  </a:txBody>
                  <a:tcPr/>
                </a:tc>
                <a:tc>
                  <a:txBody>
                    <a:bodyPr/>
                    <a:lstStyle/>
                    <a:p>
                      <a:pPr algn="ctr"/>
                      <a:r>
                        <a:rPr lang="en-US" b="1" dirty="0" smtClean="0">
                          <a:latin typeface="Arial" panose="020B0604020202020204" pitchFamily="34" charset="0"/>
                          <a:cs typeface="Arial" panose="020B0604020202020204" pitchFamily="34" charset="0"/>
                        </a:rPr>
                        <a:t>75.00</a:t>
                      </a:r>
                      <a:endParaRPr lang="en-US" b="1" dirty="0">
                        <a:latin typeface="Arial" panose="020B0604020202020204" pitchFamily="34" charset="0"/>
                        <a:cs typeface="Arial" panose="020B0604020202020204" pitchFamily="34" charset="0"/>
                      </a:endParaRPr>
                    </a:p>
                  </a:txBody>
                  <a:tcPr/>
                </a:tc>
                <a:tc>
                  <a:txBody>
                    <a:bodyPr/>
                    <a:lstStyle/>
                    <a:p>
                      <a:pPr algn="ctr"/>
                      <a:r>
                        <a:rPr lang="en-US" b="0" dirty="0" smtClean="0">
                          <a:latin typeface="Arial" panose="020B0604020202020204" pitchFamily="34" charset="0"/>
                          <a:cs typeface="Arial" panose="020B0604020202020204" pitchFamily="34" charset="0"/>
                        </a:rPr>
                        <a:t>73.89</a:t>
                      </a:r>
                      <a:endParaRPr lang="en-US" b="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6"/>
                  </a:ext>
                </a:extLst>
              </a:tr>
            </a:tbl>
          </a:graphicData>
        </a:graphic>
      </p:graphicFrame>
      <p:sp>
        <p:nvSpPr>
          <p:cNvPr id="12" name="Rectangle 11"/>
          <p:cNvSpPr/>
          <p:nvPr/>
        </p:nvSpPr>
        <p:spPr>
          <a:xfrm>
            <a:off x="685801" y="1087120"/>
            <a:ext cx="7431311" cy="3124200"/>
          </a:xfrm>
          <a:prstGeom prst="rect">
            <a:avLst/>
          </a:prstGeom>
          <a:noFill/>
          <a:ln>
            <a:solidFill>
              <a:srgbClr val="241F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flipV="1">
            <a:off x="685801" y="3712395"/>
            <a:ext cx="7431311" cy="21405"/>
          </a:xfrm>
          <a:prstGeom prst="line">
            <a:avLst/>
          </a:prstGeom>
          <a:ln w="19050">
            <a:solidFill>
              <a:srgbClr val="241F67"/>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13"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Comparison with State-of-the-Art</a:t>
            </a:r>
            <a:endParaRPr lang="en-US" sz="2400" b="1" dirty="0" smtClean="0"/>
          </a:p>
        </p:txBody>
      </p:sp>
      <p:sp>
        <p:nvSpPr>
          <p:cNvPr id="14" name="TextBox 2"/>
          <p:cNvSpPr txBox="1">
            <a:spLocks noChangeArrowheads="1"/>
          </p:cNvSpPr>
          <p:nvPr/>
        </p:nvSpPr>
        <p:spPr bwMode="auto">
          <a:xfrm>
            <a:off x="201254" y="4343400"/>
            <a:ext cx="8942746" cy="3662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Wingdings" panose="05000000000000000000" pitchFamily="2" charset="2"/>
              <a:buChar char="Ø"/>
              <a:defRPr/>
            </a:pPr>
            <a:r>
              <a:rPr lang="en-US" sz="2000" b="1" dirty="0" smtClean="0"/>
              <a:t>Three-Stream C3D+LSTM</a:t>
            </a:r>
            <a:r>
              <a:rPr lang="en-US" sz="2000" dirty="0" smtClean="0"/>
              <a:t> outperforms </a:t>
            </a:r>
            <a:r>
              <a:rPr lang="en-US" sz="2000" dirty="0"/>
              <a:t>one-Stream</a:t>
            </a:r>
            <a:r>
              <a:rPr lang="en-US" sz="2000" b="1" dirty="0"/>
              <a:t> </a:t>
            </a:r>
            <a:r>
              <a:rPr lang="en-US" sz="2000" b="1" dirty="0" smtClean="0"/>
              <a:t>C3D+LSTM </a:t>
            </a:r>
            <a:r>
              <a:rPr lang="en-US" sz="2000" dirty="0" smtClean="0"/>
              <a:t>(11% @ Video and 15% @ Clip)</a:t>
            </a:r>
            <a:endParaRPr lang="en-US" sz="2000" b="1" dirty="0" smtClean="0"/>
          </a:p>
          <a:p>
            <a:pPr eaLnBrk="1" hangingPunct="1">
              <a:buFont typeface="Wingdings" panose="05000000000000000000" pitchFamily="2" charset="2"/>
              <a:buChar char="Ø"/>
              <a:defRPr/>
            </a:pPr>
            <a:endParaRPr lang="en-US" sz="2000" dirty="0"/>
          </a:p>
          <a:p>
            <a:pPr eaLnBrk="1" hangingPunct="1">
              <a:buFont typeface="Wingdings" panose="05000000000000000000" pitchFamily="2" charset="2"/>
              <a:buChar char="Ø"/>
              <a:defRPr/>
            </a:pPr>
            <a:r>
              <a:rPr lang="en-US" sz="2000" b="1" dirty="0" smtClean="0"/>
              <a:t>IDT-FV+SVM</a:t>
            </a:r>
            <a:r>
              <a:rPr lang="en-US" sz="2000" dirty="0" smtClean="0"/>
              <a:t> shows competitive performance in both tasks</a:t>
            </a:r>
          </a:p>
          <a:p>
            <a:pPr eaLnBrk="1" hangingPunct="1">
              <a:buFont typeface="Wingdings" panose="05000000000000000000" pitchFamily="2" charset="2"/>
              <a:buChar char="Ø"/>
              <a:defRPr/>
            </a:pPr>
            <a:endParaRPr lang="en-US" sz="2000" dirty="0"/>
          </a:p>
          <a:p>
            <a:pPr eaLnBrk="1" hangingPunct="1">
              <a:buFont typeface="Wingdings" panose="05000000000000000000" pitchFamily="2" charset="2"/>
              <a:buChar char="Ø"/>
              <a:defRPr/>
            </a:pPr>
            <a:r>
              <a:rPr lang="en-US" sz="2000" dirty="0" smtClean="0"/>
              <a:t>Our model (</a:t>
            </a:r>
            <a:r>
              <a:rPr lang="en-US" sz="2000" b="1" dirty="0" smtClean="0"/>
              <a:t>Three-Stream C3D+LSTM</a:t>
            </a:r>
            <a:r>
              <a:rPr lang="en-US" sz="2000" dirty="0" smtClean="0"/>
              <a:t>) achieves the best accuracy (75.00%) in classification, whereas, competitive (73.89%) in localization</a:t>
            </a:r>
            <a:endParaRPr lang="en-US" sz="2000" dirty="0"/>
          </a:p>
          <a:p>
            <a:pPr marL="0" indent="0" eaLnBrk="1" fontAlgn="base" hangingPunct="1">
              <a:spcBef>
                <a:spcPct val="0"/>
              </a:spcBef>
              <a:spcAft>
                <a:spcPct val="0"/>
              </a:spcAft>
            </a:pPr>
            <a:endParaRPr lang="en-US" sz="2400" b="1" u="sng" dirty="0" smtClean="0">
              <a:solidFill>
                <a:srgbClr val="000000"/>
              </a:solidFill>
              <a:latin typeface="Sitka Heading" pitchFamily="2" charset="0"/>
            </a:endParaRPr>
          </a:p>
          <a:p>
            <a:pPr marL="0" indent="0" eaLnBrk="1" fontAlgn="base" hangingPunct="1">
              <a:spcBef>
                <a:spcPct val="0"/>
              </a:spcBef>
              <a:spcAft>
                <a:spcPct val="0"/>
              </a:spcAft>
            </a:pPr>
            <a:endParaRPr lang="en-US" sz="2000" dirty="0"/>
          </a:p>
          <a:p>
            <a:pPr marL="0" lvl="0" indent="0" eaLnBrk="1" fontAlgn="base" hangingPunct="1">
              <a:spcBef>
                <a:spcPct val="0"/>
              </a:spcBef>
              <a:spcAft>
                <a:spcPct val="0"/>
              </a:spcAft>
            </a:pPr>
            <a:endParaRPr lang="en-US" sz="24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spTree>
    <p:extLst>
      <p:ext uri="{BB962C8B-B14F-4D97-AF65-F5344CB8AC3E}">
        <p14:creationId xmlns:p14="http://schemas.microsoft.com/office/powerpoint/2010/main" val="25851949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2">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58000"/>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0" y="621620"/>
            <a:ext cx="9144000" cy="707886"/>
          </a:xfrm>
          <a:prstGeom prst="rect">
            <a:avLst/>
          </a:prstGeom>
          <a:solidFill>
            <a:srgbClr val="241F67"/>
          </a:solidFill>
        </p:spPr>
        <p:txBody>
          <a:bodyPr wrap="square" rtlCol="0">
            <a:spAutoFit/>
          </a:bodyPr>
          <a:lstStyle/>
          <a:p>
            <a:pPr algn="ctr"/>
            <a:r>
              <a:rPr lang="en-US" sz="4000" b="1" dirty="0" smtClean="0">
                <a:solidFill>
                  <a:schemeClr val="bg1"/>
                </a:solidFill>
                <a:latin typeface="Sitka Heading" pitchFamily="2" charset="0"/>
                <a:cs typeface="Times New Roman" pitchFamily="18" charset="0"/>
              </a:rPr>
              <a:t>Outline</a:t>
            </a:r>
            <a:endParaRPr lang="en-US" sz="4000" dirty="0">
              <a:latin typeface="Sitka Heading" pitchFamily="2" charset="0"/>
            </a:endParaRPr>
          </a:p>
        </p:txBody>
      </p:sp>
      <p:sp>
        <p:nvSpPr>
          <p:cNvPr id="12" name="TextBox 2"/>
          <p:cNvSpPr txBox="1">
            <a:spLocks noChangeArrowheads="1"/>
          </p:cNvSpPr>
          <p:nvPr/>
        </p:nvSpPr>
        <p:spPr bwMode="auto">
          <a:xfrm>
            <a:off x="211085" y="1456521"/>
            <a:ext cx="8424863" cy="48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lnSpc>
                <a:spcPct val="200000"/>
              </a:lnSpc>
              <a:buFont typeface="Arial" pitchFamily="34" charset="0"/>
              <a:buAutoNum type="arabicPeriod"/>
            </a:pPr>
            <a:r>
              <a:rPr lang="en-US" sz="2400" dirty="0" smtClean="0"/>
              <a:t>Problem Description</a:t>
            </a:r>
          </a:p>
          <a:p>
            <a:pPr eaLnBrk="1" hangingPunct="1">
              <a:lnSpc>
                <a:spcPct val="200000"/>
              </a:lnSpc>
              <a:buFont typeface="Arial" pitchFamily="34" charset="0"/>
              <a:buAutoNum type="arabicPeriod"/>
            </a:pPr>
            <a:r>
              <a:rPr lang="en-US" sz="2400" dirty="0"/>
              <a:t>Proposed </a:t>
            </a:r>
            <a:r>
              <a:rPr lang="en-US" sz="2400" dirty="0" smtClean="0"/>
              <a:t>Model</a:t>
            </a:r>
            <a:endParaRPr lang="en-US" sz="2400" dirty="0"/>
          </a:p>
          <a:p>
            <a:pPr eaLnBrk="1" hangingPunct="1">
              <a:lnSpc>
                <a:spcPct val="200000"/>
              </a:lnSpc>
              <a:buFont typeface="Arial" pitchFamily="34" charset="0"/>
              <a:buAutoNum type="arabicPeriod"/>
            </a:pPr>
            <a:r>
              <a:rPr lang="en-US" sz="2400" dirty="0" smtClean="0"/>
              <a:t>The YouTube-Robbery Dataset</a:t>
            </a:r>
            <a:endParaRPr lang="en-US" sz="2400" dirty="0"/>
          </a:p>
          <a:p>
            <a:pPr eaLnBrk="1" hangingPunct="1">
              <a:lnSpc>
                <a:spcPct val="200000"/>
              </a:lnSpc>
              <a:buFont typeface="Arial" pitchFamily="34" charset="0"/>
              <a:buAutoNum type="arabicPeriod"/>
            </a:pPr>
            <a:r>
              <a:rPr lang="en-US" sz="2400" dirty="0" smtClean="0"/>
              <a:t>Experiments </a:t>
            </a:r>
            <a:r>
              <a:rPr lang="en-US" sz="2400" dirty="0"/>
              <a:t>and Results</a:t>
            </a:r>
          </a:p>
          <a:p>
            <a:pPr eaLnBrk="1" hangingPunct="1">
              <a:lnSpc>
                <a:spcPct val="200000"/>
              </a:lnSpc>
              <a:buFont typeface="Arial" pitchFamily="34" charset="0"/>
              <a:buAutoNum type="arabicPeriod"/>
            </a:pPr>
            <a:r>
              <a:rPr lang="en-US" sz="2400" dirty="0" smtClean="0"/>
              <a:t>Conclusion</a:t>
            </a:r>
          </a:p>
          <a:p>
            <a:pPr eaLnBrk="1" hangingPunct="1">
              <a:buFont typeface="Arial" pitchFamily="34" charset="0"/>
              <a:buAutoNum type="arabicPeriod"/>
            </a:pPr>
            <a:endParaRPr lang="en-US" sz="2400" dirty="0"/>
          </a:p>
          <a:p>
            <a:pPr eaLnBrk="1" hangingPunct="1">
              <a:buFont typeface="Arial" pitchFamily="34" charset="0"/>
              <a:buAutoNum type="arabicPeriod"/>
            </a:pPr>
            <a:endParaRPr lang="en-US" dirty="0"/>
          </a:p>
          <a:p>
            <a:pPr eaLnBrk="1" hangingPunct="1">
              <a:lnSpc>
                <a:spcPct val="150000"/>
              </a:lnSpc>
              <a:buFont typeface="Arial" pitchFamily="34" charset="0"/>
              <a:buAutoNum type="arabicPeriod"/>
            </a:pPr>
            <a:endParaRPr lang="en-US"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12174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58000"/>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0" y="620351"/>
            <a:ext cx="9144000" cy="707886"/>
          </a:xfrm>
          <a:prstGeom prst="rect">
            <a:avLst/>
          </a:prstGeom>
          <a:solidFill>
            <a:srgbClr val="241F67"/>
          </a:solidFill>
        </p:spPr>
        <p:txBody>
          <a:bodyPr wrap="square" rtlCol="0">
            <a:spAutoFit/>
          </a:bodyPr>
          <a:lstStyle/>
          <a:p>
            <a:pPr algn="ctr"/>
            <a:r>
              <a:rPr lang="en-US" sz="4000" b="1" dirty="0" smtClean="0">
                <a:solidFill>
                  <a:schemeClr val="bg1"/>
                </a:solidFill>
                <a:latin typeface="Sitka Banner" pitchFamily="2" charset="0"/>
                <a:cs typeface="Arial" pitchFamily="34" charset="0"/>
              </a:rPr>
              <a:t>Conclusion</a:t>
            </a:r>
            <a:endParaRPr lang="en-US" sz="4000" dirty="0">
              <a:latin typeface="Sitka Banner" pitchFamily="2" charset="0"/>
              <a:cs typeface="Arial" pitchFamily="34" charset="0"/>
            </a:endParaRPr>
          </a:p>
        </p:txBody>
      </p:sp>
      <p:sp>
        <p:nvSpPr>
          <p:cNvPr id="13" name="TextBox 2"/>
          <p:cNvSpPr txBox="1">
            <a:spLocks noChangeArrowheads="1"/>
          </p:cNvSpPr>
          <p:nvPr/>
        </p:nvSpPr>
        <p:spPr bwMode="auto">
          <a:xfrm>
            <a:off x="190368" y="1328237"/>
            <a:ext cx="8633030"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buFont typeface="Wingdings" panose="05000000000000000000" pitchFamily="2" charset="2"/>
              <a:buChar char="Ø"/>
            </a:pPr>
            <a:endParaRPr lang="en-US" sz="2200" dirty="0" smtClean="0">
              <a:latin typeface="Arial" charset="0"/>
              <a:cs typeface="Arial" charset="0"/>
            </a:endParaRPr>
          </a:p>
          <a:p>
            <a:pPr eaLnBrk="1" fontAlgn="base" hangingPunct="1">
              <a:spcBef>
                <a:spcPct val="0"/>
              </a:spcBef>
              <a:spcAft>
                <a:spcPct val="0"/>
              </a:spcAft>
              <a:buFont typeface="Wingdings" panose="05000000000000000000" pitchFamily="2" charset="2"/>
              <a:buChar char="Ø"/>
            </a:pPr>
            <a:r>
              <a:rPr lang="en-US" sz="2200" dirty="0" smtClean="0">
                <a:latin typeface="Arial" charset="0"/>
                <a:cs typeface="Arial" charset="0"/>
              </a:rPr>
              <a:t>Deep </a:t>
            </a:r>
            <a:r>
              <a:rPr lang="en-US" sz="2200" dirty="0">
                <a:latin typeface="Arial" charset="0"/>
                <a:cs typeface="Arial" charset="0"/>
              </a:rPr>
              <a:t>models based on RGB and optical flow give superior </a:t>
            </a:r>
            <a:r>
              <a:rPr lang="en-US" sz="2200" dirty="0" smtClean="0">
                <a:latin typeface="Arial" charset="0"/>
                <a:cs typeface="Arial" charset="0"/>
              </a:rPr>
              <a:t>accuracy</a:t>
            </a:r>
            <a:endParaRPr lang="en-US" sz="2200" dirty="0" smtClean="0">
              <a:latin typeface="Arial" charset="0"/>
              <a:cs typeface="Arial" charset="0"/>
            </a:endParaRPr>
          </a:p>
          <a:p>
            <a:pPr algn="just">
              <a:buFont typeface="Wingdings" panose="05000000000000000000" pitchFamily="2" charset="2"/>
              <a:buChar char="Ø"/>
              <a:defRPr/>
            </a:pPr>
            <a:endParaRPr lang="en-US" sz="2200" dirty="0" smtClean="0">
              <a:latin typeface="Arial" charset="0"/>
              <a:cs typeface="Arial" charset="0"/>
            </a:endParaRPr>
          </a:p>
          <a:p>
            <a:pPr algn="just">
              <a:buFont typeface="Wingdings" panose="05000000000000000000" pitchFamily="2" charset="2"/>
              <a:buChar char="Ø"/>
              <a:defRPr/>
            </a:pPr>
            <a:r>
              <a:rPr lang="en-US" sz="2200" dirty="0" smtClean="0">
                <a:latin typeface="Arial" charset="0"/>
                <a:cs typeface="Arial" charset="0"/>
              </a:rPr>
              <a:t>IDT-FV+SVM </a:t>
            </a:r>
            <a:r>
              <a:rPr lang="en-US" sz="2200" dirty="0" smtClean="0">
                <a:latin typeface="Arial" charset="0"/>
                <a:cs typeface="Arial" charset="0"/>
              </a:rPr>
              <a:t>gives competitive results with limited training data as compared to the deep models</a:t>
            </a:r>
          </a:p>
          <a:p>
            <a:pPr algn="just">
              <a:buFont typeface="Wingdings" panose="05000000000000000000" pitchFamily="2" charset="2"/>
              <a:buChar char="Ø"/>
              <a:defRPr/>
            </a:pPr>
            <a:endParaRPr lang="en-US" sz="2200" dirty="0">
              <a:latin typeface="Arial" charset="0"/>
              <a:cs typeface="Arial" charset="0"/>
            </a:endParaRPr>
          </a:p>
          <a:p>
            <a:pPr algn="just">
              <a:buFont typeface="Wingdings" panose="05000000000000000000" pitchFamily="2" charset="2"/>
              <a:buChar char="Ø"/>
              <a:defRPr/>
            </a:pPr>
            <a:r>
              <a:rPr lang="en-US" sz="2200" dirty="0" smtClean="0"/>
              <a:t>Our model (</a:t>
            </a:r>
            <a:r>
              <a:rPr lang="en-US" sz="2200" dirty="0"/>
              <a:t>Three-Stream C3D+LSTM</a:t>
            </a:r>
            <a:r>
              <a:rPr lang="en-US" sz="2200" dirty="0" smtClean="0"/>
              <a:t>) could be trained end-to-end given significant amount of data is available</a:t>
            </a:r>
          </a:p>
          <a:p>
            <a:pPr algn="just">
              <a:buFont typeface="Wingdings" panose="05000000000000000000" pitchFamily="2" charset="2"/>
              <a:buChar char="Ø"/>
              <a:defRPr/>
            </a:pPr>
            <a:endParaRPr lang="en-US" sz="2200" dirty="0"/>
          </a:p>
          <a:p>
            <a:pPr algn="just">
              <a:buFont typeface="Wingdings" panose="05000000000000000000" pitchFamily="2" charset="2"/>
              <a:buChar char="Ø"/>
              <a:defRPr/>
            </a:pPr>
            <a:r>
              <a:rPr lang="en-US" sz="2200" dirty="0" smtClean="0"/>
              <a:t>Our model could be used for transfer learning problems</a:t>
            </a:r>
          </a:p>
          <a:p>
            <a:pPr marL="0" indent="0" algn="just" eaLnBrk="1" hangingPunct="1"/>
            <a:endParaRPr lang="en-US" sz="2200" dirty="0"/>
          </a:p>
          <a:p>
            <a:pPr marL="285750" indent="-285750" algn="just">
              <a:buFont typeface="Arial" pitchFamily="34" charset="0"/>
              <a:buChar char="•"/>
              <a:defRPr/>
            </a:pPr>
            <a:endParaRPr lang="en-US" sz="2200" dirty="0" smtClean="0"/>
          </a:p>
          <a:p>
            <a:pPr marL="285750" indent="-285750" algn="just">
              <a:buFont typeface="Arial" pitchFamily="34" charset="0"/>
              <a:buChar char="•"/>
              <a:defRPr/>
            </a:pPr>
            <a:endParaRPr lang="en-US" sz="2200" dirty="0"/>
          </a:p>
          <a:p>
            <a:pPr marL="285750" indent="-285750" algn="just">
              <a:buFont typeface="Arial" pitchFamily="34" charset="0"/>
              <a:buChar char="•"/>
              <a:defRPr/>
            </a:pPr>
            <a:endParaRPr lang="en-US" sz="2200" dirty="0" smtClean="0"/>
          </a:p>
          <a:p>
            <a:pPr marL="285750" indent="-285750" algn="just">
              <a:buFont typeface="Arial" pitchFamily="34" charset="0"/>
              <a:buChar char="•"/>
              <a:defRPr/>
            </a:pPr>
            <a:endParaRPr lang="en-US" sz="2200" dirty="0"/>
          </a:p>
          <a:p>
            <a:pPr marL="285750" indent="-285750" algn="just">
              <a:buFont typeface="Arial" pitchFamily="34" charset="0"/>
              <a:buChar char="•"/>
              <a:defRPr/>
            </a:pPr>
            <a:endParaRPr lang="en-US" sz="2200" dirty="0"/>
          </a:p>
          <a:p>
            <a:pPr marL="0" indent="0" eaLnBrk="1" fontAlgn="base" hangingPunct="1">
              <a:spcBef>
                <a:spcPct val="0"/>
              </a:spcBef>
              <a:spcAft>
                <a:spcPct val="0"/>
              </a:spcAft>
            </a:pPr>
            <a:endParaRPr lang="en-US" sz="2200" dirty="0"/>
          </a:p>
          <a:p>
            <a:pPr marL="0" lvl="0" indent="0" eaLnBrk="1" fontAlgn="base" hangingPunct="1">
              <a:spcBef>
                <a:spcPct val="0"/>
              </a:spcBef>
              <a:spcAft>
                <a:spcPct val="0"/>
              </a:spcAft>
            </a:pPr>
            <a:endParaRPr lang="en-US" sz="22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200" b="1" u="sng" dirty="0">
              <a:solidFill>
                <a:srgbClr val="00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5048385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5">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pic>
        <p:nvPicPr>
          <p:cNvPr id="12" name="test_robbery020.mp4">
            <a:hlinkClick r:id="" action="ppaction://media"/>
          </p:cNvPr>
          <p:cNvPicPr>
            <a:picLocks noChangeAspect="1"/>
          </p:cNvPicPr>
          <p:nvPr>
            <a:videoFile r:link="rId2"/>
            <p:extLst>
              <p:ext uri="{DAA4B4D4-6D71-4841-9C94-3DE7FCFB9230}">
                <p14:media xmlns:p14="http://schemas.microsoft.com/office/powerpoint/2010/main" r:link="rId1"/>
              </p:ext>
            </p:extLst>
          </p:nvPr>
        </p:nvPicPr>
        <p:blipFill>
          <a:blip r:embed="rId7">
            <a:extLst>
              <a:ext uri="{28A0092B-C50C-407E-A947-70E740481C1C}">
                <a14:useLocalDpi xmlns:a14="http://schemas.microsoft.com/office/drawing/2010/main" val="0"/>
              </a:ext>
            </a:extLst>
          </a:blip>
          <a:srcRect/>
          <a:stretch>
            <a:fillRect/>
          </a:stretch>
        </p:blipFill>
        <p:spPr>
          <a:xfrm>
            <a:off x="468313" y="1676400"/>
            <a:ext cx="8135937" cy="44100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11"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Demo Video </a:t>
            </a:r>
            <a:r>
              <a:rPr lang="en-US" sz="3200" b="1" dirty="0" smtClean="0">
                <a:solidFill>
                  <a:srgbClr val="FF0000"/>
                </a:solidFill>
                <a:latin typeface="Sitka Heading" pitchFamily="2" charset="0"/>
              </a:rPr>
              <a:t>(contains violence!)</a:t>
            </a:r>
            <a:endParaRPr lang="en-US" sz="2400" b="1" dirty="0" smtClean="0">
              <a:solidFill>
                <a:srgbClr val="FF0000"/>
              </a:solidFill>
            </a:endParaRPr>
          </a:p>
        </p:txBody>
      </p:sp>
    </p:spTree>
    <p:extLst>
      <p:ext uri="{BB962C8B-B14F-4D97-AF65-F5344CB8AC3E}">
        <p14:creationId xmlns:p14="http://schemas.microsoft.com/office/powerpoint/2010/main" val="12541298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2"/>
                                        </p:tgtEl>
                                      </p:cBhvr>
                                    </p:cmd>
                                  </p:childTnLst>
                                </p:cTn>
                              </p:par>
                            </p:childTnLst>
                          </p:cTn>
                        </p:par>
                      </p:childTnLst>
                    </p:cTn>
                  </p:par>
                </p:childTnLst>
              </p:cTn>
              <p:nextCondLst>
                <p:cond evt="onClick" delay="0">
                  <p:tgtEl>
                    <p:spTgt spid="12"/>
                  </p:tgtEl>
                </p:cond>
              </p:nextCondLst>
            </p:seq>
            <p:video>
              <p:cMediaNode vol="80000">
                <p:cTn id="7" fill="hold" display="0">
                  <p:stCondLst>
                    <p:cond delay="indefinite"/>
                  </p:stCondLst>
                </p:cTn>
                <p:tgtEl>
                  <p:spTgt spid="12"/>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2">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58000"/>
          </a:xfrm>
          <a:prstGeom prst="rect">
            <a:avLst/>
          </a:prstGeom>
          <a:solidFill>
            <a:schemeClr val="bg1">
              <a:lumMod val="95000"/>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610" name="Picture 18" descr="C:\Users\Zakia\Desktop\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5380" y="467519"/>
            <a:ext cx="3467100" cy="13144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425380" y="467519"/>
            <a:ext cx="3467100" cy="1314450"/>
          </a:xfrm>
          <a:prstGeom prst="rect">
            <a:avLst/>
          </a:prstGeom>
          <a:solidFill>
            <a:schemeClr val="accent1">
              <a:lumMod val="75000"/>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0" y="3429001"/>
            <a:ext cx="9170284" cy="2667000"/>
          </a:xfrm>
          <a:prstGeom prst="rect">
            <a:avLst/>
          </a:prstGeom>
          <a:solidFill>
            <a:srgbClr val="241F67"/>
          </a:solidFill>
        </p:spPr>
        <p:txBody>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smtClean="0">
                <a:solidFill>
                  <a:schemeClr val="bg1"/>
                </a:solidFill>
                <a:latin typeface="Sitka Heading" pitchFamily="2" charset="0"/>
                <a:cs typeface="Arial" pitchFamily="34" charset="0"/>
              </a:rPr>
              <a:t>Thank You!</a:t>
            </a:r>
          </a:p>
          <a:p>
            <a:endParaRPr lang="en-US" sz="2800" b="1" dirty="0" smtClean="0">
              <a:solidFill>
                <a:schemeClr val="bg1"/>
              </a:solidFill>
              <a:latin typeface="Sitka Banner" pitchFamily="2" charset="0"/>
              <a:cs typeface="Times New Roman" pitchFamily="18" charset="0"/>
            </a:endParaRPr>
          </a:p>
          <a:p>
            <a:endParaRPr lang="en-US" sz="2800" b="1" dirty="0">
              <a:solidFill>
                <a:schemeClr val="bg1"/>
              </a:solidFill>
              <a:latin typeface="Sitka Banner" pitchFamily="2" charset="0"/>
              <a:cs typeface="Times New Roman" pitchFamily="18" charset="0"/>
            </a:endParaRPr>
          </a:p>
          <a:p>
            <a:endParaRPr lang="en-US" sz="2800" b="1" dirty="0" smtClean="0">
              <a:solidFill>
                <a:schemeClr val="bg1"/>
              </a:solidFill>
              <a:latin typeface="Sitka Banner" pitchFamily="2" charset="0"/>
              <a:cs typeface="Times New Roman" pitchFamily="18" charset="0"/>
            </a:endParaRPr>
          </a:p>
          <a:p>
            <a:r>
              <a:rPr lang="en-US" sz="2400" b="1" i="1" dirty="0" smtClean="0">
                <a:solidFill>
                  <a:schemeClr val="bg1"/>
                </a:solidFill>
                <a:latin typeface="Sitka Banner" pitchFamily="2" charset="0"/>
                <a:cs typeface="Times New Roman" pitchFamily="18" charset="0"/>
              </a:rPr>
              <a:t>                                                   </a:t>
            </a:r>
            <a:r>
              <a:rPr lang="en-US" sz="2400" b="1" i="1" dirty="0" err="1" smtClean="0">
                <a:solidFill>
                  <a:schemeClr val="bg1"/>
                </a:solidFill>
                <a:latin typeface="Sitka Banner" pitchFamily="2" charset="0"/>
                <a:cs typeface="Times New Roman" pitchFamily="18" charset="0"/>
              </a:rPr>
              <a:t>Zakia</a:t>
            </a:r>
            <a:r>
              <a:rPr lang="en-US" sz="2400" b="1" i="1" dirty="0" smtClean="0">
                <a:solidFill>
                  <a:schemeClr val="bg1"/>
                </a:solidFill>
                <a:latin typeface="Sitka Banner" pitchFamily="2" charset="0"/>
                <a:cs typeface="Times New Roman" pitchFamily="18" charset="0"/>
              </a:rPr>
              <a:t> Yahya and Muhammad Muneeb </a:t>
            </a:r>
            <a:r>
              <a:rPr lang="en-US" sz="2400" b="1" i="1" dirty="0" err="1" smtClean="0">
                <a:solidFill>
                  <a:schemeClr val="bg1"/>
                </a:solidFill>
                <a:latin typeface="Sitka Banner" pitchFamily="2" charset="0"/>
                <a:cs typeface="Times New Roman" pitchFamily="18" charset="0"/>
              </a:rPr>
              <a:t>Ullah</a:t>
            </a:r>
            <a:endParaRPr lang="en-US" sz="2400" b="1" i="1" dirty="0" smtClean="0">
              <a:solidFill>
                <a:schemeClr val="bg1"/>
              </a:solidFill>
              <a:latin typeface="Sitka Banner" pitchFamily="2" charset="0"/>
              <a:cs typeface="Times New Roman" pitchFamily="18" charset="0"/>
            </a:endParaRPr>
          </a:p>
          <a:p>
            <a:r>
              <a:rPr lang="en-US" sz="2000" b="1" i="1" dirty="0" smtClean="0">
                <a:solidFill>
                  <a:schemeClr val="bg1"/>
                </a:solidFill>
                <a:latin typeface="Sitka Banner" pitchFamily="2" charset="0"/>
                <a:cs typeface="Times New Roman" pitchFamily="18" charset="0"/>
              </a:rPr>
              <a:t>                                           School of Electrical Engineering and Computer Science (SEECS)</a:t>
            </a:r>
          </a:p>
          <a:p>
            <a:endParaRPr lang="en-US" sz="3200" b="1" i="1" dirty="0" smtClean="0">
              <a:solidFill>
                <a:schemeClr val="bg1"/>
              </a:solidFill>
              <a:latin typeface="Sitka Banner" pitchFamily="2" charset="0"/>
              <a:cs typeface="Times New Roman" pitchFamily="18" charset="0"/>
            </a:endParaRPr>
          </a:p>
        </p:txBody>
      </p:sp>
      <p:sp>
        <p:nvSpPr>
          <p:cNvPr id="6" name="TextBox 5"/>
          <p:cNvSpPr txBox="1"/>
          <p:nvPr/>
        </p:nvSpPr>
        <p:spPr>
          <a:xfrm>
            <a:off x="142950" y="6183868"/>
            <a:ext cx="8875290" cy="646331"/>
          </a:xfrm>
          <a:prstGeom prst="rect">
            <a:avLst/>
          </a:prstGeom>
          <a:noFill/>
        </p:spPr>
        <p:txBody>
          <a:bodyPr wrap="square" rtlCol="0">
            <a:spAutoFit/>
          </a:bodyPr>
          <a:lstStyle/>
          <a:p>
            <a:r>
              <a:rPr lang="en-US" i="1" dirty="0" smtClean="0">
                <a:solidFill>
                  <a:srgbClr val="180373"/>
                </a:solidFill>
                <a:latin typeface="Sitka Banner" pitchFamily="2" charset="0"/>
              </a:rPr>
              <a:t>16</a:t>
            </a:r>
            <a:r>
              <a:rPr lang="en-US" i="1" baseline="30000" dirty="0" smtClean="0">
                <a:solidFill>
                  <a:srgbClr val="180373"/>
                </a:solidFill>
                <a:latin typeface="Sitka Banner" pitchFamily="2" charset="0"/>
              </a:rPr>
              <a:t>th</a:t>
            </a:r>
            <a:r>
              <a:rPr lang="en-US" i="1" dirty="0" smtClean="0">
                <a:solidFill>
                  <a:srgbClr val="180373"/>
                </a:solidFill>
                <a:latin typeface="Sitka Banner" pitchFamily="2" charset="0"/>
              </a:rPr>
              <a:t> IEEE International Conference on Smart Cities: Improving Quality of Life using ICT, IOT and AI</a:t>
            </a:r>
          </a:p>
          <a:p>
            <a:pPr algn="r"/>
            <a:r>
              <a:rPr lang="en-US" i="1" dirty="0" smtClean="0">
                <a:solidFill>
                  <a:srgbClr val="180373"/>
                </a:solidFill>
                <a:latin typeface="Sitka Banner" pitchFamily="2" charset="0"/>
              </a:rPr>
              <a:t>Charlotte, NC, USA</a:t>
            </a:r>
            <a:endParaRPr lang="en-US" i="1" dirty="0">
              <a:solidFill>
                <a:srgbClr val="180373"/>
              </a:solidFill>
              <a:latin typeface="Sitka Banner" pitchFamily="2"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dirty="0"/>
          </a:p>
        </p:txBody>
      </p:sp>
    </p:spTree>
    <p:extLst>
      <p:ext uri="{BB962C8B-B14F-4D97-AF65-F5344CB8AC3E}">
        <p14:creationId xmlns:p14="http://schemas.microsoft.com/office/powerpoint/2010/main" val="35776062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cxnSp>
        <p:nvCxnSpPr>
          <p:cNvPr id="124" name="Straight Arrow Connector 123"/>
          <p:cNvCxnSpPr/>
          <p:nvPr/>
        </p:nvCxnSpPr>
        <p:spPr>
          <a:xfrm>
            <a:off x="2043854" y="3885744"/>
            <a:ext cx="6708775" cy="0"/>
          </a:xfrm>
          <a:prstGeom prst="straightConnector1">
            <a:avLst/>
          </a:prstGeom>
          <a:noFill/>
          <a:ln w="34925" cap="flat" cmpd="sng" algn="ctr">
            <a:solidFill>
              <a:srgbClr val="000000"/>
            </a:solidFill>
            <a:prstDash val="solid"/>
            <a:tailEnd type="arrow"/>
          </a:ln>
          <a:effectLst/>
        </p:spPr>
      </p:cxnSp>
      <p:sp>
        <p:nvSpPr>
          <p:cNvPr id="125" name="Rectangle 124"/>
          <p:cNvSpPr/>
          <p:nvPr/>
        </p:nvSpPr>
        <p:spPr>
          <a:xfrm>
            <a:off x="1739054" y="3145969"/>
            <a:ext cx="274638" cy="1366837"/>
          </a:xfrm>
          <a:prstGeom prst="rect">
            <a:avLst/>
          </a:prstGeom>
          <a:solidFill>
            <a:srgbClr val="92D050"/>
          </a:solidFill>
          <a:ln w="25400" cap="flat" cmpd="sng" algn="ctr">
            <a:solidFill>
              <a:srgbClr val="92D05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26" name="Rectangle 125"/>
          <p:cNvSpPr/>
          <p:nvPr/>
        </p:nvSpPr>
        <p:spPr>
          <a:xfrm>
            <a:off x="2713779" y="3161844"/>
            <a:ext cx="296863" cy="1350962"/>
          </a:xfrm>
          <a:prstGeom prst="rect">
            <a:avLst/>
          </a:prstGeom>
          <a:solidFill>
            <a:srgbClr val="92D050"/>
          </a:solidFill>
          <a:ln w="25400" cap="flat" cmpd="sng" algn="ctr">
            <a:solidFill>
              <a:srgbClr val="92D05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27" name="Rectangle 126"/>
          <p:cNvSpPr/>
          <p:nvPr/>
        </p:nvSpPr>
        <p:spPr>
          <a:xfrm>
            <a:off x="5476029" y="3145969"/>
            <a:ext cx="288925" cy="1366837"/>
          </a:xfrm>
          <a:prstGeom prst="rect">
            <a:avLst/>
          </a:prstGeom>
          <a:solidFill>
            <a:srgbClr val="92D050"/>
          </a:solidFill>
          <a:ln w="25400" cap="flat" cmpd="sng" algn="ctr">
            <a:solidFill>
              <a:srgbClr val="92D05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28" name="Rectangle 127"/>
          <p:cNvSpPr/>
          <p:nvPr/>
        </p:nvSpPr>
        <p:spPr>
          <a:xfrm>
            <a:off x="5052167" y="3145969"/>
            <a:ext cx="298450" cy="1366837"/>
          </a:xfrm>
          <a:prstGeom prst="rect">
            <a:avLst/>
          </a:prstGeom>
          <a:solidFill>
            <a:srgbClr val="92D050"/>
          </a:solidFill>
          <a:ln w="25400" cap="flat" cmpd="sng" algn="ctr">
            <a:solidFill>
              <a:srgbClr val="92D05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29" name="Rectangle 128"/>
          <p:cNvSpPr/>
          <p:nvPr/>
        </p:nvSpPr>
        <p:spPr>
          <a:xfrm>
            <a:off x="4110779" y="3145969"/>
            <a:ext cx="282575" cy="1366837"/>
          </a:xfrm>
          <a:prstGeom prst="rect">
            <a:avLst/>
          </a:prstGeom>
          <a:solidFill>
            <a:srgbClr val="92D050"/>
          </a:solidFill>
          <a:ln w="25400" cap="flat" cmpd="sng" algn="ctr">
            <a:solidFill>
              <a:srgbClr val="92D05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30" name="Rectangle 129"/>
          <p:cNvSpPr/>
          <p:nvPr/>
        </p:nvSpPr>
        <p:spPr>
          <a:xfrm>
            <a:off x="3707554" y="3161844"/>
            <a:ext cx="282575" cy="1350962"/>
          </a:xfrm>
          <a:prstGeom prst="rect">
            <a:avLst/>
          </a:prstGeom>
          <a:solidFill>
            <a:srgbClr val="92D050"/>
          </a:solidFill>
          <a:ln w="25400" cap="flat" cmpd="sng" algn="ctr">
            <a:solidFill>
              <a:srgbClr val="92D05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31" name="Rectangle 130"/>
          <p:cNvSpPr/>
          <p:nvPr/>
        </p:nvSpPr>
        <p:spPr>
          <a:xfrm>
            <a:off x="6874617" y="3145969"/>
            <a:ext cx="300037" cy="1366837"/>
          </a:xfrm>
          <a:prstGeom prst="rect">
            <a:avLst/>
          </a:prstGeom>
          <a:solidFill>
            <a:srgbClr val="92D050"/>
          </a:solidFill>
          <a:ln w="25400" cap="flat" cmpd="sng" algn="ctr">
            <a:solidFill>
              <a:srgbClr val="92D05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32" name="Rectangle 131"/>
          <p:cNvSpPr/>
          <p:nvPr/>
        </p:nvSpPr>
        <p:spPr>
          <a:xfrm>
            <a:off x="6447579" y="3145969"/>
            <a:ext cx="300038" cy="1366837"/>
          </a:xfrm>
          <a:prstGeom prst="rect">
            <a:avLst/>
          </a:prstGeom>
          <a:solidFill>
            <a:srgbClr val="92D050"/>
          </a:solidFill>
          <a:ln w="25400" cap="flat" cmpd="sng" algn="ctr">
            <a:solidFill>
              <a:srgbClr val="92D05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33" name="Rectangle 132"/>
          <p:cNvSpPr/>
          <p:nvPr/>
        </p:nvSpPr>
        <p:spPr>
          <a:xfrm>
            <a:off x="2134342" y="3161844"/>
            <a:ext cx="307975" cy="1350962"/>
          </a:xfrm>
          <a:prstGeom prst="rect">
            <a:avLst/>
          </a:prstGeom>
          <a:solidFill>
            <a:srgbClr val="333399">
              <a:lumMod val="60000"/>
              <a:lumOff val="40000"/>
            </a:srgbClr>
          </a:solidFill>
          <a:ln w="25400" cap="flat" cmpd="sng" algn="ctr">
            <a:solidFill>
              <a:srgbClr val="333399">
                <a:lumMod val="60000"/>
                <a:lumOff val="4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34" name="Rectangle 133"/>
          <p:cNvSpPr/>
          <p:nvPr/>
        </p:nvSpPr>
        <p:spPr>
          <a:xfrm>
            <a:off x="5895129" y="3145969"/>
            <a:ext cx="260350" cy="1366837"/>
          </a:xfrm>
          <a:prstGeom prst="rect">
            <a:avLst/>
          </a:prstGeom>
          <a:solidFill>
            <a:srgbClr val="333399">
              <a:lumMod val="60000"/>
              <a:lumOff val="40000"/>
            </a:srgbClr>
          </a:solidFill>
          <a:ln w="25400" cap="flat" cmpd="sng" algn="ctr">
            <a:solidFill>
              <a:srgbClr val="333399">
                <a:lumMod val="60000"/>
                <a:lumOff val="4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35" name="Rectangle 134"/>
          <p:cNvSpPr/>
          <p:nvPr/>
        </p:nvSpPr>
        <p:spPr>
          <a:xfrm>
            <a:off x="4520354" y="3145969"/>
            <a:ext cx="280988" cy="1366837"/>
          </a:xfrm>
          <a:prstGeom prst="rect">
            <a:avLst/>
          </a:prstGeom>
          <a:solidFill>
            <a:srgbClr val="333399">
              <a:lumMod val="60000"/>
              <a:lumOff val="40000"/>
            </a:srgbClr>
          </a:solidFill>
          <a:ln w="25400" cap="flat" cmpd="sng" algn="ctr">
            <a:solidFill>
              <a:srgbClr val="333399">
                <a:lumMod val="60000"/>
                <a:lumOff val="4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36" name="Rectangle 135"/>
          <p:cNvSpPr/>
          <p:nvPr/>
        </p:nvSpPr>
        <p:spPr>
          <a:xfrm>
            <a:off x="3112242" y="3161844"/>
            <a:ext cx="296862" cy="1350962"/>
          </a:xfrm>
          <a:prstGeom prst="rect">
            <a:avLst/>
          </a:prstGeom>
          <a:solidFill>
            <a:srgbClr val="333399">
              <a:lumMod val="60000"/>
              <a:lumOff val="40000"/>
            </a:srgbClr>
          </a:solidFill>
          <a:ln w="25400" cap="flat" cmpd="sng" algn="ctr">
            <a:solidFill>
              <a:srgbClr val="333399">
                <a:lumMod val="60000"/>
                <a:lumOff val="4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37" name="Rectangle 136"/>
          <p:cNvSpPr/>
          <p:nvPr/>
        </p:nvSpPr>
        <p:spPr>
          <a:xfrm>
            <a:off x="7709642" y="3145969"/>
            <a:ext cx="298450" cy="1366837"/>
          </a:xfrm>
          <a:prstGeom prst="rect">
            <a:avLst/>
          </a:prstGeom>
          <a:solidFill>
            <a:srgbClr val="333399">
              <a:lumMod val="60000"/>
              <a:lumOff val="40000"/>
            </a:srgbClr>
          </a:solidFill>
          <a:ln w="25400" cap="flat" cmpd="sng" algn="ctr">
            <a:solidFill>
              <a:srgbClr val="333399">
                <a:lumMod val="60000"/>
                <a:lumOff val="4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38" name="Rectangle 137"/>
          <p:cNvSpPr/>
          <p:nvPr/>
        </p:nvSpPr>
        <p:spPr>
          <a:xfrm>
            <a:off x="7276254" y="3145969"/>
            <a:ext cx="277813" cy="1366837"/>
          </a:xfrm>
          <a:prstGeom prst="rect">
            <a:avLst/>
          </a:prstGeom>
          <a:solidFill>
            <a:srgbClr val="F5398E"/>
          </a:solidFill>
          <a:ln w="25400" cap="flat" cmpd="sng" algn="ctr">
            <a:solidFill>
              <a:srgbClr val="F5398E"/>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139" name="TextBox 69"/>
          <p:cNvSpPr txBox="1">
            <a:spLocks noChangeArrowheads="1"/>
          </p:cNvSpPr>
          <p:nvPr/>
        </p:nvSpPr>
        <p:spPr bwMode="auto">
          <a:xfrm rot="16200000">
            <a:off x="4671167" y="3597711"/>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Conv 4a</a:t>
            </a:r>
          </a:p>
        </p:txBody>
      </p:sp>
      <p:sp>
        <p:nvSpPr>
          <p:cNvPr id="140" name="TextBox 70"/>
          <p:cNvSpPr txBox="1">
            <a:spLocks noChangeArrowheads="1"/>
          </p:cNvSpPr>
          <p:nvPr/>
        </p:nvSpPr>
        <p:spPr bwMode="auto">
          <a:xfrm rot="16200000">
            <a:off x="3721048" y="3581836"/>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Conv 3b</a:t>
            </a:r>
          </a:p>
        </p:txBody>
      </p:sp>
      <p:sp>
        <p:nvSpPr>
          <p:cNvPr id="141" name="TextBox 71"/>
          <p:cNvSpPr txBox="1">
            <a:spLocks noChangeArrowheads="1"/>
          </p:cNvSpPr>
          <p:nvPr/>
        </p:nvSpPr>
        <p:spPr bwMode="auto">
          <a:xfrm rot="16200000">
            <a:off x="3317029" y="3581837"/>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Conv 3a</a:t>
            </a:r>
          </a:p>
        </p:txBody>
      </p:sp>
      <p:sp>
        <p:nvSpPr>
          <p:cNvPr id="142" name="TextBox 73"/>
          <p:cNvSpPr txBox="1">
            <a:spLocks noChangeArrowheads="1"/>
          </p:cNvSpPr>
          <p:nvPr/>
        </p:nvSpPr>
        <p:spPr bwMode="auto">
          <a:xfrm rot="16200000">
            <a:off x="6085629" y="3581837"/>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Conv 5a</a:t>
            </a:r>
          </a:p>
        </p:txBody>
      </p:sp>
      <p:sp>
        <p:nvSpPr>
          <p:cNvPr id="143" name="TextBox 74"/>
          <p:cNvSpPr txBox="1">
            <a:spLocks noChangeArrowheads="1"/>
          </p:cNvSpPr>
          <p:nvPr/>
        </p:nvSpPr>
        <p:spPr bwMode="auto">
          <a:xfrm rot="16200000">
            <a:off x="5096617" y="3597711"/>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Conv 4b</a:t>
            </a:r>
          </a:p>
        </p:txBody>
      </p:sp>
      <p:sp>
        <p:nvSpPr>
          <p:cNvPr id="144" name="TextBox 75"/>
          <p:cNvSpPr txBox="1">
            <a:spLocks noChangeArrowheads="1"/>
          </p:cNvSpPr>
          <p:nvPr/>
        </p:nvSpPr>
        <p:spPr bwMode="auto">
          <a:xfrm rot="16200000">
            <a:off x="6503142" y="3581836"/>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Conv 5b</a:t>
            </a:r>
          </a:p>
        </p:txBody>
      </p:sp>
      <p:sp>
        <p:nvSpPr>
          <p:cNvPr id="145" name="TextBox 76"/>
          <p:cNvSpPr txBox="1">
            <a:spLocks noChangeArrowheads="1"/>
          </p:cNvSpPr>
          <p:nvPr/>
        </p:nvSpPr>
        <p:spPr bwMode="auto">
          <a:xfrm rot="16200000">
            <a:off x="1800967" y="3531036"/>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Pool 1</a:t>
            </a:r>
          </a:p>
        </p:txBody>
      </p:sp>
      <p:sp>
        <p:nvSpPr>
          <p:cNvPr id="146" name="TextBox 77"/>
          <p:cNvSpPr txBox="1">
            <a:spLocks noChangeArrowheads="1"/>
          </p:cNvSpPr>
          <p:nvPr/>
        </p:nvSpPr>
        <p:spPr bwMode="auto">
          <a:xfrm rot="16200000">
            <a:off x="7339754" y="3502462"/>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Pool 5</a:t>
            </a:r>
          </a:p>
        </p:txBody>
      </p:sp>
      <p:sp>
        <p:nvSpPr>
          <p:cNvPr id="147" name="TextBox 78"/>
          <p:cNvSpPr txBox="1">
            <a:spLocks noChangeArrowheads="1"/>
          </p:cNvSpPr>
          <p:nvPr/>
        </p:nvSpPr>
        <p:spPr bwMode="auto">
          <a:xfrm rot="16200000">
            <a:off x="5513335" y="3511194"/>
            <a:ext cx="10064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Pool 4</a:t>
            </a:r>
          </a:p>
        </p:txBody>
      </p:sp>
      <p:sp>
        <p:nvSpPr>
          <p:cNvPr id="148" name="TextBox 79"/>
          <p:cNvSpPr txBox="1">
            <a:spLocks noChangeArrowheads="1"/>
          </p:cNvSpPr>
          <p:nvPr/>
        </p:nvSpPr>
        <p:spPr bwMode="auto">
          <a:xfrm rot="16200000">
            <a:off x="4129829" y="3502462"/>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Pool 3</a:t>
            </a:r>
          </a:p>
        </p:txBody>
      </p:sp>
      <p:sp>
        <p:nvSpPr>
          <p:cNvPr id="149" name="TextBox 80"/>
          <p:cNvSpPr txBox="1">
            <a:spLocks noChangeArrowheads="1"/>
          </p:cNvSpPr>
          <p:nvPr/>
        </p:nvSpPr>
        <p:spPr bwMode="auto">
          <a:xfrm rot="16200000">
            <a:off x="2748704" y="3531037"/>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Pool 2</a:t>
            </a:r>
          </a:p>
        </p:txBody>
      </p:sp>
      <p:sp>
        <p:nvSpPr>
          <p:cNvPr id="150" name="TextBox 81"/>
          <p:cNvSpPr txBox="1">
            <a:spLocks noChangeArrowheads="1"/>
          </p:cNvSpPr>
          <p:nvPr/>
        </p:nvSpPr>
        <p:spPr bwMode="auto">
          <a:xfrm rot="16200000">
            <a:off x="6646017" y="3650098"/>
            <a:ext cx="15382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Zero Padding 1</a:t>
            </a:r>
          </a:p>
        </p:txBody>
      </p:sp>
      <p:sp>
        <p:nvSpPr>
          <p:cNvPr id="181" name="Rectangle 180"/>
          <p:cNvSpPr/>
          <p:nvPr/>
        </p:nvSpPr>
        <p:spPr>
          <a:xfrm>
            <a:off x="8782792" y="3060244"/>
            <a:ext cx="146050" cy="1506537"/>
          </a:xfrm>
          <a:prstGeom prst="rect">
            <a:avLst/>
          </a:prstGeom>
          <a:solidFill>
            <a:srgbClr val="00CCFF">
              <a:alpha val="38824"/>
            </a:srgbClr>
          </a:solidFill>
          <a:ln w="25400" cap="flat" cmpd="sng" algn="ctr">
            <a:solidFill>
              <a:srgbClr val="000000">
                <a:alpha val="48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cxnSp>
        <p:nvCxnSpPr>
          <p:cNvPr id="182" name="Straight Connector 181"/>
          <p:cNvCxnSpPr/>
          <p:nvPr/>
        </p:nvCxnSpPr>
        <p:spPr>
          <a:xfrm>
            <a:off x="8782792" y="3249156"/>
            <a:ext cx="144462" cy="0"/>
          </a:xfrm>
          <a:prstGeom prst="line">
            <a:avLst/>
          </a:prstGeom>
          <a:noFill/>
          <a:ln w="25400" cap="flat" cmpd="sng" algn="ctr">
            <a:solidFill>
              <a:srgbClr val="000000"/>
            </a:solidFill>
            <a:prstDash val="solid"/>
          </a:ln>
          <a:effectLst/>
        </p:spPr>
      </p:cxnSp>
      <p:cxnSp>
        <p:nvCxnSpPr>
          <p:cNvPr id="183" name="Straight Connector 182"/>
          <p:cNvCxnSpPr/>
          <p:nvPr/>
        </p:nvCxnSpPr>
        <p:spPr>
          <a:xfrm>
            <a:off x="8782792" y="3407906"/>
            <a:ext cx="144462" cy="0"/>
          </a:xfrm>
          <a:prstGeom prst="line">
            <a:avLst/>
          </a:prstGeom>
          <a:noFill/>
          <a:ln w="25400" cap="flat" cmpd="sng" algn="ctr">
            <a:solidFill>
              <a:srgbClr val="000000"/>
            </a:solidFill>
            <a:prstDash val="solid"/>
          </a:ln>
          <a:effectLst/>
        </p:spPr>
      </p:cxnSp>
      <p:cxnSp>
        <p:nvCxnSpPr>
          <p:cNvPr id="184" name="Straight Connector 183"/>
          <p:cNvCxnSpPr/>
          <p:nvPr/>
        </p:nvCxnSpPr>
        <p:spPr>
          <a:xfrm>
            <a:off x="8782792" y="3577769"/>
            <a:ext cx="144462" cy="0"/>
          </a:xfrm>
          <a:prstGeom prst="line">
            <a:avLst/>
          </a:prstGeom>
          <a:noFill/>
          <a:ln w="25400" cap="flat" cmpd="sng" algn="ctr">
            <a:solidFill>
              <a:srgbClr val="000000"/>
            </a:solidFill>
            <a:prstDash val="solid"/>
          </a:ln>
          <a:effectLst/>
        </p:spPr>
      </p:cxnSp>
      <p:cxnSp>
        <p:nvCxnSpPr>
          <p:cNvPr id="185" name="Straight Connector 184"/>
          <p:cNvCxnSpPr/>
          <p:nvPr/>
        </p:nvCxnSpPr>
        <p:spPr>
          <a:xfrm>
            <a:off x="8782792" y="3731756"/>
            <a:ext cx="144462" cy="0"/>
          </a:xfrm>
          <a:prstGeom prst="line">
            <a:avLst/>
          </a:prstGeom>
          <a:noFill/>
          <a:ln w="25400" cap="flat" cmpd="sng" algn="ctr">
            <a:solidFill>
              <a:srgbClr val="000000"/>
            </a:solidFill>
            <a:prstDash val="solid"/>
          </a:ln>
          <a:effectLst/>
        </p:spPr>
      </p:cxnSp>
      <p:cxnSp>
        <p:nvCxnSpPr>
          <p:cNvPr id="186" name="Straight Connector 185"/>
          <p:cNvCxnSpPr/>
          <p:nvPr/>
        </p:nvCxnSpPr>
        <p:spPr>
          <a:xfrm>
            <a:off x="8782792" y="4208006"/>
            <a:ext cx="144462" cy="0"/>
          </a:xfrm>
          <a:prstGeom prst="line">
            <a:avLst/>
          </a:prstGeom>
          <a:noFill/>
          <a:ln w="25400" cap="flat" cmpd="sng" algn="ctr">
            <a:solidFill>
              <a:srgbClr val="000000"/>
            </a:solidFill>
            <a:prstDash val="solid"/>
          </a:ln>
          <a:effectLst/>
        </p:spPr>
      </p:cxnSp>
      <p:cxnSp>
        <p:nvCxnSpPr>
          <p:cNvPr id="187" name="Straight Connector 186"/>
          <p:cNvCxnSpPr/>
          <p:nvPr/>
        </p:nvCxnSpPr>
        <p:spPr>
          <a:xfrm>
            <a:off x="8784379" y="4049256"/>
            <a:ext cx="144463" cy="0"/>
          </a:xfrm>
          <a:prstGeom prst="line">
            <a:avLst/>
          </a:prstGeom>
          <a:noFill/>
          <a:ln w="25400" cap="flat" cmpd="sng" algn="ctr">
            <a:solidFill>
              <a:srgbClr val="000000"/>
            </a:solidFill>
            <a:prstDash val="solid"/>
          </a:ln>
          <a:effectLst/>
        </p:spPr>
      </p:cxnSp>
      <p:cxnSp>
        <p:nvCxnSpPr>
          <p:cNvPr id="188" name="Straight Connector 187"/>
          <p:cNvCxnSpPr/>
          <p:nvPr/>
        </p:nvCxnSpPr>
        <p:spPr>
          <a:xfrm>
            <a:off x="8782792" y="3888919"/>
            <a:ext cx="144462" cy="0"/>
          </a:xfrm>
          <a:prstGeom prst="line">
            <a:avLst/>
          </a:prstGeom>
          <a:noFill/>
          <a:ln w="25400" cap="flat" cmpd="sng" algn="ctr">
            <a:solidFill>
              <a:srgbClr val="000000"/>
            </a:solidFill>
            <a:prstDash val="solid"/>
          </a:ln>
          <a:effectLst/>
        </p:spPr>
      </p:cxnSp>
      <p:cxnSp>
        <p:nvCxnSpPr>
          <p:cNvPr id="189" name="Straight Connector 188"/>
          <p:cNvCxnSpPr/>
          <p:nvPr/>
        </p:nvCxnSpPr>
        <p:spPr>
          <a:xfrm>
            <a:off x="8782792" y="4381044"/>
            <a:ext cx="144462" cy="0"/>
          </a:xfrm>
          <a:prstGeom prst="line">
            <a:avLst/>
          </a:prstGeom>
          <a:noFill/>
          <a:ln w="25400" cap="flat" cmpd="sng" algn="ctr">
            <a:solidFill>
              <a:srgbClr val="000000"/>
            </a:solidFill>
            <a:prstDash val="solid"/>
          </a:ln>
          <a:effectLst/>
        </p:spPr>
      </p:cxnSp>
      <p:cxnSp>
        <p:nvCxnSpPr>
          <p:cNvPr id="190" name="Straight Connector 189"/>
          <p:cNvCxnSpPr/>
          <p:nvPr/>
        </p:nvCxnSpPr>
        <p:spPr>
          <a:xfrm>
            <a:off x="8784379" y="4554081"/>
            <a:ext cx="144463" cy="0"/>
          </a:xfrm>
          <a:prstGeom prst="line">
            <a:avLst/>
          </a:prstGeom>
          <a:noFill/>
          <a:ln w="25400" cap="flat" cmpd="sng" algn="ctr">
            <a:solidFill>
              <a:srgbClr val="000000"/>
            </a:solidFill>
            <a:prstDash val="solid"/>
          </a:ln>
          <a:effectLst/>
        </p:spPr>
      </p:cxnSp>
      <p:sp>
        <p:nvSpPr>
          <p:cNvPr id="201" name="TextBox 133"/>
          <p:cNvSpPr txBox="1">
            <a:spLocks noChangeArrowheads="1"/>
          </p:cNvSpPr>
          <p:nvPr/>
        </p:nvSpPr>
        <p:spPr bwMode="auto">
          <a:xfrm>
            <a:off x="8574829" y="4573131"/>
            <a:ext cx="6461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4096 </a:t>
            </a:r>
          </a:p>
        </p:txBody>
      </p:sp>
      <p:sp>
        <p:nvSpPr>
          <p:cNvPr id="203" name="TextBox 140"/>
          <p:cNvSpPr txBox="1">
            <a:spLocks noChangeArrowheads="1"/>
          </p:cNvSpPr>
          <p:nvPr/>
        </p:nvSpPr>
        <p:spPr bwMode="auto">
          <a:xfrm rot="16200000">
            <a:off x="1372342" y="3573899"/>
            <a:ext cx="1004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Conv 1</a:t>
            </a:r>
          </a:p>
        </p:txBody>
      </p:sp>
      <p:sp>
        <p:nvSpPr>
          <p:cNvPr id="204" name="TextBox 141"/>
          <p:cNvSpPr txBox="1">
            <a:spLocks noChangeArrowheads="1"/>
          </p:cNvSpPr>
          <p:nvPr/>
        </p:nvSpPr>
        <p:spPr bwMode="auto">
          <a:xfrm rot="16200000">
            <a:off x="2333573" y="3581836"/>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Conv 2</a:t>
            </a:r>
          </a:p>
        </p:txBody>
      </p:sp>
      <p:sp>
        <p:nvSpPr>
          <p:cNvPr id="205" name="Left Brace 204"/>
          <p:cNvSpPr/>
          <p:nvPr/>
        </p:nvSpPr>
        <p:spPr>
          <a:xfrm rot="5400000">
            <a:off x="1952573" y="2359363"/>
            <a:ext cx="279400" cy="874712"/>
          </a:xfrm>
          <a:prstGeom prst="leftBrace">
            <a:avLst/>
          </a:prstGeom>
          <a:noFill/>
          <a:ln w="1905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Arial"/>
              <a:ea typeface="+mn-ea"/>
              <a:cs typeface="Arial"/>
            </a:endParaRPr>
          </a:p>
        </p:txBody>
      </p:sp>
      <p:sp>
        <p:nvSpPr>
          <p:cNvPr id="206" name="Left Brace 205"/>
          <p:cNvSpPr/>
          <p:nvPr/>
        </p:nvSpPr>
        <p:spPr>
          <a:xfrm rot="16200000">
            <a:off x="2913804" y="4267081"/>
            <a:ext cx="247650" cy="1003300"/>
          </a:xfrm>
          <a:prstGeom prst="leftBrace">
            <a:avLst/>
          </a:prstGeom>
          <a:noFill/>
          <a:ln w="1905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Arial"/>
              <a:ea typeface="+mn-ea"/>
              <a:cs typeface="Arial"/>
            </a:endParaRPr>
          </a:p>
        </p:txBody>
      </p:sp>
      <p:sp>
        <p:nvSpPr>
          <p:cNvPr id="207" name="Left Brace 206"/>
          <p:cNvSpPr/>
          <p:nvPr/>
        </p:nvSpPr>
        <p:spPr>
          <a:xfrm rot="5400000">
            <a:off x="4094905" y="2207756"/>
            <a:ext cx="279400" cy="1177925"/>
          </a:xfrm>
          <a:prstGeom prst="leftBrace">
            <a:avLst/>
          </a:prstGeom>
          <a:noFill/>
          <a:ln w="1905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Arial"/>
              <a:ea typeface="+mn-ea"/>
              <a:cs typeface="Arial"/>
            </a:endParaRPr>
          </a:p>
        </p:txBody>
      </p:sp>
      <p:sp>
        <p:nvSpPr>
          <p:cNvPr id="208" name="Left Brace 207"/>
          <p:cNvSpPr/>
          <p:nvPr/>
        </p:nvSpPr>
        <p:spPr>
          <a:xfrm rot="16200000">
            <a:off x="5491904" y="4159131"/>
            <a:ext cx="290513" cy="1265237"/>
          </a:xfrm>
          <a:prstGeom prst="leftBrace">
            <a:avLst/>
          </a:prstGeom>
          <a:noFill/>
          <a:ln w="1905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Arial"/>
              <a:ea typeface="+mn-ea"/>
              <a:cs typeface="Arial"/>
            </a:endParaRPr>
          </a:p>
        </p:txBody>
      </p:sp>
      <p:sp>
        <p:nvSpPr>
          <p:cNvPr id="209" name="Left Brace 208"/>
          <p:cNvSpPr/>
          <p:nvPr/>
        </p:nvSpPr>
        <p:spPr>
          <a:xfrm rot="5400000">
            <a:off x="7074642" y="1966456"/>
            <a:ext cx="279400" cy="1660525"/>
          </a:xfrm>
          <a:prstGeom prst="leftBrace">
            <a:avLst/>
          </a:prstGeom>
          <a:noFill/>
          <a:ln w="19050"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000000"/>
              </a:solidFill>
              <a:effectLst/>
              <a:uLnTx/>
              <a:uFillTx/>
              <a:latin typeface="Arial"/>
              <a:ea typeface="+mn-ea"/>
              <a:cs typeface="Arial"/>
            </a:endParaRPr>
          </a:p>
        </p:txBody>
      </p:sp>
      <p:sp>
        <p:nvSpPr>
          <p:cNvPr id="210" name="TextBox 25"/>
          <p:cNvSpPr txBox="1">
            <a:spLocks noChangeArrowheads="1"/>
          </p:cNvSpPr>
          <p:nvPr/>
        </p:nvSpPr>
        <p:spPr bwMode="auto">
          <a:xfrm>
            <a:off x="258088" y="4158795"/>
            <a:ext cx="1160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224,224,3</a:t>
            </a:r>
          </a:p>
        </p:txBody>
      </p:sp>
      <p:sp>
        <p:nvSpPr>
          <p:cNvPr id="211" name="TextBox 134"/>
          <p:cNvSpPr txBox="1">
            <a:spLocks noChangeArrowheads="1"/>
          </p:cNvSpPr>
          <p:nvPr/>
        </p:nvSpPr>
        <p:spPr bwMode="auto">
          <a:xfrm>
            <a:off x="1615229" y="2309356"/>
            <a:ext cx="12541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64,16,56,56</a:t>
            </a:r>
          </a:p>
        </p:txBody>
      </p:sp>
      <p:sp>
        <p:nvSpPr>
          <p:cNvPr id="212" name="TextBox 149"/>
          <p:cNvSpPr txBox="1">
            <a:spLocks noChangeArrowheads="1"/>
          </p:cNvSpPr>
          <p:nvPr/>
        </p:nvSpPr>
        <p:spPr bwMode="auto">
          <a:xfrm>
            <a:off x="2521692" y="4905256"/>
            <a:ext cx="12541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128,8,28,28</a:t>
            </a:r>
          </a:p>
        </p:txBody>
      </p:sp>
      <p:sp>
        <p:nvSpPr>
          <p:cNvPr id="213" name="TextBox 150"/>
          <p:cNvSpPr txBox="1">
            <a:spLocks noChangeArrowheads="1"/>
          </p:cNvSpPr>
          <p:nvPr/>
        </p:nvSpPr>
        <p:spPr bwMode="auto">
          <a:xfrm>
            <a:off x="6788892" y="2315706"/>
            <a:ext cx="12541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512,1,4,4</a:t>
            </a:r>
          </a:p>
        </p:txBody>
      </p:sp>
      <p:sp>
        <p:nvSpPr>
          <p:cNvPr id="214" name="TextBox 151"/>
          <p:cNvSpPr txBox="1">
            <a:spLocks noChangeArrowheads="1"/>
          </p:cNvSpPr>
          <p:nvPr/>
        </p:nvSpPr>
        <p:spPr bwMode="auto">
          <a:xfrm>
            <a:off x="3717079" y="2315706"/>
            <a:ext cx="12557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256,4,14,14</a:t>
            </a:r>
          </a:p>
        </p:txBody>
      </p:sp>
      <p:sp>
        <p:nvSpPr>
          <p:cNvPr id="215" name="TextBox 152"/>
          <p:cNvSpPr txBox="1">
            <a:spLocks noChangeArrowheads="1"/>
          </p:cNvSpPr>
          <p:nvPr/>
        </p:nvSpPr>
        <p:spPr bwMode="auto">
          <a:xfrm>
            <a:off x="5283942" y="4937006"/>
            <a:ext cx="12541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512,2,7,7</a:t>
            </a:r>
          </a:p>
        </p:txBody>
      </p:sp>
      <p:sp>
        <p:nvSpPr>
          <p:cNvPr id="217" name="TextBox 155"/>
          <p:cNvSpPr txBox="1">
            <a:spLocks noChangeArrowheads="1"/>
          </p:cNvSpPr>
          <p:nvPr/>
        </p:nvSpPr>
        <p:spPr bwMode="auto">
          <a:xfrm>
            <a:off x="56304" y="2336344"/>
            <a:ext cx="12541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3,16,112,112</a:t>
            </a:r>
          </a:p>
        </p:txBody>
      </p:sp>
      <p:sp>
        <p:nvSpPr>
          <p:cNvPr id="218" name="Rounded Rectangle 217"/>
          <p:cNvSpPr/>
          <p:nvPr/>
        </p:nvSpPr>
        <p:spPr>
          <a:xfrm>
            <a:off x="1597767" y="3034844"/>
            <a:ext cx="6996112" cy="1614487"/>
          </a:xfrm>
          <a:prstGeom prst="roundRect">
            <a:avLst/>
          </a:prstGeom>
          <a:noFill/>
          <a:ln w="19050" cap="flat" cmpd="sng" algn="ctr">
            <a:solidFill>
              <a:srgbClr val="BBE0E3">
                <a:shade val="50000"/>
              </a:srgbClr>
            </a:solidFill>
            <a:prstDash val="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cxnSp>
        <p:nvCxnSpPr>
          <p:cNvPr id="220" name="Curved Connector 219"/>
          <p:cNvCxnSpPr/>
          <p:nvPr/>
        </p:nvCxnSpPr>
        <p:spPr>
          <a:xfrm rot="16200000" flipH="1">
            <a:off x="595261" y="2780050"/>
            <a:ext cx="1352550" cy="928687"/>
          </a:xfrm>
          <a:prstGeom prst="curvedConnector3">
            <a:avLst/>
          </a:prstGeom>
          <a:noFill/>
          <a:ln w="25400" cap="flat" cmpd="sng" algn="ctr">
            <a:solidFill>
              <a:srgbClr val="000000"/>
            </a:solidFill>
            <a:prstDash val="solid"/>
            <a:tailEnd type="arrow"/>
          </a:ln>
          <a:effectLst/>
        </p:spPr>
      </p:cxnSp>
      <p:sp>
        <p:nvSpPr>
          <p:cNvPr id="223" name="Rectangle 222"/>
          <p:cNvSpPr/>
          <p:nvPr/>
        </p:nvSpPr>
        <p:spPr>
          <a:xfrm>
            <a:off x="8254154" y="3145969"/>
            <a:ext cx="276225" cy="1366837"/>
          </a:xfrm>
          <a:prstGeom prst="rect">
            <a:avLst/>
          </a:prstGeom>
          <a:solidFill>
            <a:srgbClr val="FFCC66"/>
          </a:solidFill>
          <a:ln w="25400" cap="flat" cmpd="sng" algn="ctr">
            <a:solidFill>
              <a:srgbClr val="FFCC66"/>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Arial"/>
            </a:endParaRPr>
          </a:p>
        </p:txBody>
      </p:sp>
      <p:sp>
        <p:nvSpPr>
          <p:cNvPr id="225" name="TextBox 197"/>
          <p:cNvSpPr txBox="1">
            <a:spLocks noChangeArrowheads="1"/>
          </p:cNvSpPr>
          <p:nvPr/>
        </p:nvSpPr>
        <p:spPr bwMode="auto">
          <a:xfrm rot="16200000">
            <a:off x="8023173" y="3519131"/>
            <a:ext cx="736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FC6</a:t>
            </a:r>
          </a:p>
        </p:txBody>
      </p:sp>
      <p:cxnSp>
        <p:nvCxnSpPr>
          <p:cNvPr id="233" name="Straight Arrow Connector 232"/>
          <p:cNvCxnSpPr/>
          <p:nvPr/>
        </p:nvCxnSpPr>
        <p:spPr>
          <a:xfrm>
            <a:off x="1256453" y="3782557"/>
            <a:ext cx="341313" cy="0"/>
          </a:xfrm>
          <a:prstGeom prst="straightConnector1">
            <a:avLst/>
          </a:prstGeom>
          <a:noFill/>
          <a:ln w="34925" cap="flat" cmpd="sng" algn="ctr">
            <a:solidFill>
              <a:srgbClr val="000000"/>
            </a:solidFill>
            <a:prstDash val="solid"/>
            <a:tailEnd type="arrow"/>
          </a:ln>
          <a:effectLst/>
        </p:spPr>
      </p:cxnSp>
      <p:sp>
        <p:nvSpPr>
          <p:cNvPr id="5" name="Rectangle 4"/>
          <p:cNvSpPr/>
          <p:nvPr/>
        </p:nvSpPr>
        <p:spPr>
          <a:xfrm>
            <a:off x="185250" y="3304719"/>
            <a:ext cx="1071204" cy="8001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40"/>
          <p:cNvSpPr txBox="1">
            <a:spLocks noChangeArrowheads="1"/>
          </p:cNvSpPr>
          <p:nvPr/>
        </p:nvSpPr>
        <p:spPr bwMode="auto">
          <a:xfrm>
            <a:off x="185249" y="3448150"/>
            <a:ext cx="120614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lvl="0" eaLnBrk="1" hangingPunct="1">
              <a:defRPr/>
            </a:pPr>
            <a:r>
              <a:rPr lang="en-US" altLang="en-US" sz="1400" b="1" kern="0" dirty="0">
                <a:solidFill>
                  <a:srgbClr val="000000"/>
                </a:solidFill>
              </a:rPr>
              <a:t>Input-video </a:t>
            </a:r>
          </a:p>
          <a:p>
            <a:pPr lvl="0" eaLnBrk="1" hangingPunct="1">
              <a:defRPr/>
            </a:pPr>
            <a:r>
              <a:rPr lang="en-US" altLang="en-US" sz="1400" b="1" kern="0" dirty="0">
                <a:solidFill>
                  <a:srgbClr val="000000"/>
                </a:solidFill>
              </a:rPr>
              <a:t>sequences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68"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3D </a:t>
            </a:r>
            <a:r>
              <a:rPr lang="en-US" sz="3200" b="1" dirty="0" err="1" smtClean="0">
                <a:solidFill>
                  <a:srgbClr val="241F67"/>
                </a:solidFill>
                <a:latin typeface="Sitka Heading" pitchFamily="2" charset="0"/>
              </a:rPr>
              <a:t>ConvNet</a:t>
            </a:r>
            <a:r>
              <a:rPr lang="en-US" sz="3200" b="1" dirty="0" smtClean="0">
                <a:solidFill>
                  <a:srgbClr val="241F67"/>
                </a:solidFill>
                <a:latin typeface="Sitka Heading" pitchFamily="2" charset="0"/>
              </a:rPr>
              <a:t> (C3D)</a:t>
            </a:r>
            <a:endParaRPr lang="en-US" sz="2400" b="1" dirty="0" smtClean="0"/>
          </a:p>
        </p:txBody>
      </p:sp>
    </p:spTree>
    <p:extLst>
      <p:ext uri="{BB962C8B-B14F-4D97-AF65-F5344CB8AC3E}">
        <p14:creationId xmlns:p14="http://schemas.microsoft.com/office/powerpoint/2010/main" val="3546684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1" name="Table 10"/>
          <p:cNvGraphicFramePr>
            <a:graphicFrameLocks noGrp="1"/>
          </p:cNvGraphicFramePr>
          <p:nvPr>
            <p:extLst/>
          </p:nvPr>
        </p:nvGraphicFramePr>
        <p:xfrm>
          <a:off x="293438" y="990600"/>
          <a:ext cx="8610600" cy="277368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685800">
                <a:tc>
                  <a:txBody>
                    <a:bodyPr/>
                    <a:lstStyle/>
                    <a:p>
                      <a:r>
                        <a:rPr lang="en-US" sz="1800" dirty="0" smtClean="0"/>
                        <a:t> </a:t>
                      </a:r>
                    </a:p>
                    <a:p>
                      <a:r>
                        <a:rPr lang="en-US" sz="1800" baseline="0" dirty="0" smtClean="0">
                          <a:latin typeface="Arial" pitchFamily="34" charset="0"/>
                          <a:cs typeface="Arial" pitchFamily="34" charset="0"/>
                        </a:rPr>
                        <a:t>   Hidden</a:t>
                      </a:r>
                    </a:p>
                    <a:p>
                      <a:r>
                        <a:rPr lang="en-US" sz="1800" baseline="0" dirty="0" smtClean="0">
                          <a:latin typeface="Arial" pitchFamily="34" charset="0"/>
                          <a:cs typeface="Arial" pitchFamily="34" charset="0"/>
                        </a:rPr>
                        <a:t>  cell units</a:t>
                      </a:r>
                    </a:p>
                    <a:p>
                      <a:endParaRPr lang="en-US" sz="1800" dirty="0"/>
                    </a:p>
                  </a:txBody>
                  <a:tcPr/>
                </a:tc>
                <a:tc>
                  <a:txBody>
                    <a:bodyPr/>
                    <a:lstStyle/>
                    <a:p>
                      <a:r>
                        <a:rPr lang="en-US" sz="1800" dirty="0" smtClean="0">
                          <a:latin typeface="Arial" pitchFamily="34" charset="0"/>
                          <a:cs typeface="Arial" pitchFamily="34" charset="0"/>
                        </a:rPr>
                        <a:t>               RGB (%)</a:t>
                      </a:r>
                      <a:endParaRPr lang="en-US" sz="1800" baseline="0" dirty="0" smtClean="0">
                        <a:latin typeface="Arial" pitchFamily="34" charset="0"/>
                        <a:cs typeface="Arial" pitchFamily="34" charset="0"/>
                      </a:endParaRPr>
                    </a:p>
                    <a:p>
                      <a:endParaRPr lang="en-US" sz="18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latin typeface="Arial" pitchFamily="34" charset="0"/>
                          <a:cs typeface="Arial" pitchFamily="34" charset="0"/>
                        </a:rPr>
                        <a:t>@ Video       @ Clip</a:t>
                      </a:r>
                      <a:endParaRPr lang="en-US" sz="1800" dirty="0" smtClean="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FLOW (%)</a:t>
                      </a:r>
                    </a:p>
                    <a:p>
                      <a:endParaRPr lang="en-US" sz="1800" dirty="0" smtClean="0"/>
                    </a:p>
                    <a:p>
                      <a:r>
                        <a:rPr lang="en-US" sz="1800" dirty="0" smtClean="0">
                          <a:latin typeface="Arial" pitchFamily="34" charset="0"/>
                          <a:cs typeface="Arial" pitchFamily="34" charset="0"/>
                        </a:rPr>
                        <a:t> @</a:t>
                      </a:r>
                      <a:r>
                        <a:rPr lang="en-US" sz="1800" baseline="0" dirty="0" smtClean="0">
                          <a:latin typeface="Arial" pitchFamily="34" charset="0"/>
                          <a:cs typeface="Arial" pitchFamily="34" charset="0"/>
                        </a:rPr>
                        <a:t> Video     @ Clip</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FM  (%)         </a:t>
                      </a:r>
                    </a:p>
                    <a:p>
                      <a:r>
                        <a:rPr lang="en-US" sz="1800" dirty="0" smtClean="0">
                          <a:latin typeface="Arial" pitchFamily="34" charset="0"/>
                          <a:cs typeface="Arial" pitchFamily="34" charset="0"/>
                        </a:rPr>
                        <a:t>                           </a:t>
                      </a:r>
                    </a:p>
                    <a:p>
                      <a:r>
                        <a:rPr lang="en-US" sz="1800" dirty="0" smtClean="0">
                          <a:latin typeface="Arial" pitchFamily="34" charset="0"/>
                          <a:cs typeface="Arial" pitchFamily="34" charset="0"/>
                        </a:rPr>
                        <a:t>@</a:t>
                      </a:r>
                      <a:r>
                        <a:rPr lang="en-US" sz="1800" baseline="0" dirty="0" smtClean="0">
                          <a:latin typeface="Arial" pitchFamily="34" charset="0"/>
                          <a:cs typeface="Arial" pitchFamily="34" charset="0"/>
                        </a:rPr>
                        <a:t> Video</a:t>
                      </a:r>
                      <a:r>
                        <a:rPr lang="en-US" sz="1800" dirty="0" smtClean="0">
                          <a:latin typeface="Arial" pitchFamily="34" charset="0"/>
                          <a:cs typeface="Arial" pitchFamily="34" charset="0"/>
                        </a:rPr>
                        <a:t>     @ Clip     </a:t>
                      </a:r>
                      <a:endParaRPr lang="en-US" sz="1800" dirty="0">
                        <a:latin typeface="Arial" pitchFamily="34" charset="0"/>
                        <a:cs typeface="Arial" pitchFamily="34" charset="0"/>
                      </a:endParaRPr>
                    </a:p>
                  </a:txBody>
                  <a:tcPr/>
                </a:tc>
                <a:extLst>
                  <a:ext uri="{0D108BD9-81ED-4DB2-BD59-A6C34878D82A}">
                    <a16:rowId xmlns:a16="http://schemas.microsoft.com/office/drawing/2014/main" val="10000"/>
                  </a:ext>
                </a:extLst>
              </a:tr>
              <a:tr h="441960">
                <a:tc>
                  <a:txBody>
                    <a:bodyPr/>
                    <a:lstStyle/>
                    <a:p>
                      <a:r>
                        <a:rPr lang="en-US" sz="1800" dirty="0" smtClean="0">
                          <a:latin typeface="Arial" pitchFamily="34" charset="0"/>
                          <a:cs typeface="Arial" pitchFamily="34" charset="0"/>
                        </a:rPr>
                        <a:t>      </a:t>
                      </a:r>
                      <a:r>
                        <a:rPr lang="en-US" sz="1800" b="0" dirty="0" smtClean="0">
                          <a:latin typeface="Arial" pitchFamily="34" charset="0"/>
                          <a:cs typeface="Arial" pitchFamily="34" charset="0"/>
                        </a:rPr>
                        <a:t>64</a:t>
                      </a:r>
                      <a:endParaRPr lang="en-US" sz="1800" b="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52.27           58.07</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70.45            77.13</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65.90          78.25</a:t>
                      </a:r>
                      <a:endParaRPr lang="en-US" sz="1800" dirty="0">
                        <a:latin typeface="Arial" pitchFamily="34" charset="0"/>
                        <a:cs typeface="Arial" pitchFamily="34" charset="0"/>
                      </a:endParaRPr>
                    </a:p>
                  </a:txBody>
                  <a:tcPr/>
                </a:tc>
                <a:extLst>
                  <a:ext uri="{0D108BD9-81ED-4DB2-BD59-A6C34878D82A}">
                    <a16:rowId xmlns:a16="http://schemas.microsoft.com/office/drawing/2014/main" val="10001"/>
                  </a:ext>
                </a:extLst>
              </a:tr>
              <a:tr h="381000">
                <a:tc>
                  <a:txBody>
                    <a:bodyPr/>
                    <a:lstStyle/>
                    <a:p>
                      <a:r>
                        <a:rPr lang="en-US" sz="1800" b="1" dirty="0" smtClean="0">
                          <a:latin typeface="Arial" pitchFamily="34" charset="0"/>
                          <a:cs typeface="Arial" pitchFamily="34" charset="0"/>
                        </a:rPr>
                        <a:t>     </a:t>
                      </a:r>
                      <a:r>
                        <a:rPr lang="en-US" sz="1800" b="0" dirty="0" smtClean="0">
                          <a:latin typeface="Arial" pitchFamily="34" charset="0"/>
                          <a:cs typeface="Arial" pitchFamily="34" charset="0"/>
                        </a:rPr>
                        <a:t>256</a:t>
                      </a:r>
                      <a:endParaRPr lang="en-US" sz="1800" b="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a:t>
                      </a:r>
                      <a:r>
                        <a:rPr lang="en-US" sz="1800" b="0" dirty="0" smtClean="0">
                          <a:latin typeface="Arial" pitchFamily="34" charset="0"/>
                          <a:cs typeface="Arial" pitchFamily="34" charset="0"/>
                        </a:rPr>
                        <a:t>56.82</a:t>
                      </a:r>
                      <a:r>
                        <a:rPr lang="en-US" sz="1800" b="0" baseline="0" dirty="0" smtClean="0">
                          <a:latin typeface="Arial" pitchFamily="34" charset="0"/>
                          <a:cs typeface="Arial" pitchFamily="34" charset="0"/>
                        </a:rPr>
                        <a:t> </a:t>
                      </a:r>
                      <a:r>
                        <a:rPr lang="en-US" sz="1800" b="1" baseline="0" dirty="0" smtClean="0">
                          <a:latin typeface="Arial" pitchFamily="34" charset="0"/>
                          <a:cs typeface="Arial" pitchFamily="34" charset="0"/>
                        </a:rPr>
                        <a:t>          </a:t>
                      </a:r>
                      <a:r>
                        <a:rPr lang="en-US" sz="1800" b="0" baseline="0" dirty="0" smtClean="0">
                          <a:latin typeface="Arial" pitchFamily="34" charset="0"/>
                          <a:cs typeface="Arial" pitchFamily="34" charset="0"/>
                        </a:rPr>
                        <a:t>58.19</a:t>
                      </a:r>
                      <a:r>
                        <a:rPr lang="en-US" sz="1800" baseline="0" dirty="0" smtClean="0">
                          <a:latin typeface="Arial" pitchFamily="34" charset="0"/>
                          <a:cs typeface="Arial" pitchFamily="34" charset="0"/>
                        </a:rPr>
                        <a:t>         </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a:t>
                      </a:r>
                      <a:r>
                        <a:rPr lang="en-US" sz="1800" b="0" dirty="0" smtClean="0">
                          <a:latin typeface="Arial" pitchFamily="34" charset="0"/>
                          <a:cs typeface="Arial" pitchFamily="34" charset="0"/>
                        </a:rPr>
                        <a:t>68.18</a:t>
                      </a:r>
                      <a:r>
                        <a:rPr lang="en-US" sz="1800" b="1" baseline="0" dirty="0" smtClean="0">
                          <a:latin typeface="Arial" pitchFamily="34" charset="0"/>
                          <a:cs typeface="Arial" pitchFamily="34" charset="0"/>
                        </a:rPr>
                        <a:t> </a:t>
                      </a:r>
                      <a:r>
                        <a:rPr lang="en-US" sz="1800" baseline="0" dirty="0" smtClean="0">
                          <a:latin typeface="Arial" pitchFamily="34" charset="0"/>
                          <a:cs typeface="Arial" pitchFamily="34" charset="0"/>
                        </a:rPr>
                        <a:t>           77.37                </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a:t>
                      </a:r>
                      <a:r>
                        <a:rPr lang="en-US" sz="1800" b="1" dirty="0" smtClean="0">
                          <a:latin typeface="Arial" pitchFamily="34" charset="0"/>
                          <a:cs typeface="Arial" pitchFamily="34" charset="0"/>
                        </a:rPr>
                        <a:t>70.45</a:t>
                      </a:r>
                      <a:r>
                        <a:rPr lang="en-US" sz="1800" dirty="0" smtClean="0">
                          <a:latin typeface="Arial" pitchFamily="34" charset="0"/>
                          <a:cs typeface="Arial" pitchFamily="34" charset="0"/>
                        </a:rPr>
                        <a:t>          78.33</a:t>
                      </a:r>
                      <a:endParaRPr lang="en-US" sz="1800" dirty="0">
                        <a:latin typeface="Arial" pitchFamily="34" charset="0"/>
                        <a:cs typeface="Arial" pitchFamily="34" charset="0"/>
                      </a:endParaRPr>
                    </a:p>
                  </a:txBody>
                  <a:tcPr/>
                </a:tc>
                <a:extLst>
                  <a:ext uri="{0D108BD9-81ED-4DB2-BD59-A6C34878D82A}">
                    <a16:rowId xmlns:a16="http://schemas.microsoft.com/office/drawing/2014/main" val="10002"/>
                  </a:ext>
                </a:extLst>
              </a:tr>
              <a:tr h="381000">
                <a:tc>
                  <a:txBody>
                    <a:bodyPr/>
                    <a:lstStyle/>
                    <a:p>
                      <a:r>
                        <a:rPr lang="en-US" sz="1800" dirty="0" smtClean="0">
                          <a:latin typeface="Arial" pitchFamily="34" charset="0"/>
                          <a:cs typeface="Arial" pitchFamily="34" charset="0"/>
                        </a:rPr>
                        <a:t>     512</a:t>
                      </a:r>
                      <a:endParaRPr lang="en-US" sz="1800" b="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a:t>
                      </a:r>
                      <a:r>
                        <a:rPr lang="en-US" sz="1800" b="1" dirty="0" smtClean="0">
                          <a:latin typeface="Arial" pitchFamily="34" charset="0"/>
                          <a:cs typeface="Arial" pitchFamily="34" charset="0"/>
                        </a:rPr>
                        <a:t>63.64</a:t>
                      </a:r>
                      <a:r>
                        <a:rPr lang="en-US" sz="1800" dirty="0" smtClean="0">
                          <a:latin typeface="Arial" pitchFamily="34" charset="0"/>
                          <a:cs typeface="Arial" pitchFamily="34" charset="0"/>
                        </a:rPr>
                        <a:t>           </a:t>
                      </a:r>
                      <a:r>
                        <a:rPr lang="en-US" sz="1800" b="1" dirty="0" smtClean="0">
                          <a:latin typeface="Arial" pitchFamily="34" charset="0"/>
                          <a:cs typeface="Arial" pitchFamily="34" charset="0"/>
                        </a:rPr>
                        <a:t>58.59</a:t>
                      </a:r>
                      <a:r>
                        <a:rPr lang="en-US" sz="1800" dirty="0" smtClean="0">
                          <a:latin typeface="Arial" pitchFamily="34" charset="0"/>
                          <a:cs typeface="Arial" pitchFamily="34" charset="0"/>
                        </a:rPr>
                        <a:t>         </a:t>
                      </a:r>
                      <a:endParaRPr lang="en-US" sz="180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a:t>
                      </a:r>
                      <a:r>
                        <a:rPr lang="en-US" sz="1800" b="1" dirty="0" smtClean="0">
                          <a:latin typeface="Arial" pitchFamily="34" charset="0"/>
                          <a:cs typeface="Arial" pitchFamily="34" charset="0"/>
                        </a:rPr>
                        <a:t>72.73</a:t>
                      </a:r>
                      <a:r>
                        <a:rPr lang="en-US" sz="1800" dirty="0" smtClean="0">
                          <a:latin typeface="Arial" pitchFamily="34" charset="0"/>
                          <a:cs typeface="Arial" pitchFamily="34" charset="0"/>
                        </a:rPr>
                        <a:t>            </a:t>
                      </a:r>
                      <a:r>
                        <a:rPr lang="en-US" sz="1800" b="1" dirty="0" smtClean="0">
                          <a:latin typeface="Arial" pitchFamily="34" charset="0"/>
                          <a:cs typeface="Arial" pitchFamily="34" charset="0"/>
                        </a:rPr>
                        <a:t>77.62</a:t>
                      </a:r>
                      <a:endParaRPr lang="en-US" sz="1800" b="1" dirty="0">
                        <a:latin typeface="Arial" pitchFamily="34" charset="0"/>
                        <a:cs typeface="Arial" pitchFamily="34" charset="0"/>
                      </a:endParaRPr>
                    </a:p>
                  </a:txBody>
                  <a:tcPr/>
                </a:tc>
                <a:tc>
                  <a:txBody>
                    <a:bodyPr/>
                    <a:lstStyle/>
                    <a:p>
                      <a:r>
                        <a:rPr lang="en-US" sz="1800" b="1" dirty="0" smtClean="0">
                          <a:latin typeface="Arial" pitchFamily="34" charset="0"/>
                          <a:cs typeface="Arial" pitchFamily="34" charset="0"/>
                        </a:rPr>
                        <a:t>   70.45          78.40</a:t>
                      </a:r>
                      <a:endParaRPr lang="en-US" sz="1800" b="1" dirty="0">
                        <a:latin typeface="Arial" pitchFamily="34" charset="0"/>
                        <a:cs typeface="Arial" pitchFamily="34" charset="0"/>
                      </a:endParaRPr>
                    </a:p>
                  </a:txBody>
                  <a:tcPr/>
                </a:tc>
                <a:extLst>
                  <a:ext uri="{0D108BD9-81ED-4DB2-BD59-A6C34878D82A}">
                    <a16:rowId xmlns:a16="http://schemas.microsoft.com/office/drawing/2014/main" val="10003"/>
                  </a:ext>
                </a:extLst>
              </a:tr>
              <a:tr h="381000">
                <a:tc>
                  <a:txBody>
                    <a:bodyPr/>
                    <a:lstStyle/>
                    <a:p>
                      <a:r>
                        <a:rPr lang="en-US" sz="1800" b="0" dirty="0" smtClean="0">
                          <a:latin typeface="Arial" pitchFamily="34" charset="0"/>
                          <a:cs typeface="Arial" pitchFamily="34" charset="0"/>
                        </a:rPr>
                        <a:t>    1024</a:t>
                      </a:r>
                      <a:endParaRPr lang="en-US" sz="1800" b="0" dirty="0">
                        <a:latin typeface="Arial" pitchFamily="34" charset="0"/>
                        <a:cs typeface="Arial" pitchFamily="34" charset="0"/>
                      </a:endParaRPr>
                    </a:p>
                  </a:txBody>
                  <a:tcPr/>
                </a:tc>
                <a:tc>
                  <a:txBody>
                    <a:bodyPr/>
                    <a:lstStyle/>
                    <a:p>
                      <a:r>
                        <a:rPr lang="en-US" sz="1800" dirty="0" smtClean="0">
                          <a:latin typeface="Arial" pitchFamily="34" charset="0"/>
                          <a:cs typeface="Arial" pitchFamily="34" charset="0"/>
                        </a:rPr>
                        <a:t>    </a:t>
                      </a:r>
                      <a:r>
                        <a:rPr lang="en-US" sz="1800" baseline="0" dirty="0" smtClean="0">
                          <a:latin typeface="Arial" pitchFamily="34" charset="0"/>
                          <a:cs typeface="Arial" pitchFamily="34" charset="0"/>
                        </a:rPr>
                        <a:t>60.52           58.51  </a:t>
                      </a:r>
                      <a:endParaRPr lang="en-US" sz="1800" dirty="0">
                        <a:latin typeface="Arial" pitchFamily="34" charset="0"/>
                        <a:cs typeface="Arial" pitchFamily="34" charset="0"/>
                      </a:endParaRPr>
                    </a:p>
                  </a:txBody>
                  <a:tcPr/>
                </a:tc>
                <a:tc>
                  <a:txBody>
                    <a:bodyPr/>
                    <a:lstStyle/>
                    <a:p>
                      <a:r>
                        <a:rPr lang="en-US" sz="1800" b="1" dirty="0" smtClean="0">
                          <a:latin typeface="Arial" pitchFamily="34" charset="0"/>
                          <a:cs typeface="Arial" pitchFamily="34" charset="0"/>
                        </a:rPr>
                        <a:t>    </a:t>
                      </a:r>
                      <a:r>
                        <a:rPr lang="en-US" sz="1800" b="0" dirty="0" smtClean="0">
                          <a:latin typeface="Arial" pitchFamily="34" charset="0"/>
                          <a:cs typeface="Arial" pitchFamily="34" charset="0"/>
                        </a:rPr>
                        <a:t>71.34</a:t>
                      </a:r>
                      <a:r>
                        <a:rPr lang="en-US" sz="1800" b="1" baseline="0" dirty="0" smtClean="0">
                          <a:latin typeface="Arial" pitchFamily="34" charset="0"/>
                          <a:cs typeface="Arial" pitchFamily="34" charset="0"/>
                        </a:rPr>
                        <a:t>            </a:t>
                      </a:r>
                      <a:r>
                        <a:rPr lang="en-US" sz="1800" b="0" baseline="0" dirty="0" smtClean="0">
                          <a:latin typeface="Arial" pitchFamily="34" charset="0"/>
                          <a:cs typeface="Arial" pitchFamily="34" charset="0"/>
                        </a:rPr>
                        <a:t>77.61</a:t>
                      </a:r>
                      <a:endParaRPr lang="en-US" sz="1800" b="0" dirty="0">
                        <a:latin typeface="Arial" pitchFamily="34" charset="0"/>
                        <a:cs typeface="Arial" pitchFamily="34" charset="0"/>
                      </a:endParaRPr>
                    </a:p>
                  </a:txBody>
                  <a:tcPr/>
                </a:tc>
                <a:tc>
                  <a:txBody>
                    <a:bodyPr/>
                    <a:lstStyle/>
                    <a:p>
                      <a:r>
                        <a:rPr lang="en-US" sz="1800" b="1" dirty="0" smtClean="0">
                          <a:latin typeface="Arial" pitchFamily="34" charset="0"/>
                          <a:cs typeface="Arial" pitchFamily="34" charset="0"/>
                        </a:rPr>
                        <a:t>   </a:t>
                      </a:r>
                      <a:r>
                        <a:rPr lang="en-US" sz="1800" b="0" dirty="0" smtClean="0">
                          <a:latin typeface="Arial" pitchFamily="34" charset="0"/>
                          <a:cs typeface="Arial" pitchFamily="34" charset="0"/>
                        </a:rPr>
                        <a:t>67.14</a:t>
                      </a:r>
                      <a:r>
                        <a:rPr lang="en-US" sz="1800" b="1" dirty="0" smtClean="0">
                          <a:latin typeface="Arial" pitchFamily="34" charset="0"/>
                          <a:cs typeface="Arial" pitchFamily="34" charset="0"/>
                        </a:rPr>
                        <a:t>          </a:t>
                      </a:r>
                      <a:r>
                        <a:rPr lang="en-US" sz="1800" b="0" dirty="0" smtClean="0">
                          <a:latin typeface="Arial" pitchFamily="34" charset="0"/>
                          <a:cs typeface="Arial" pitchFamily="34" charset="0"/>
                        </a:rPr>
                        <a:t>78.33</a:t>
                      </a:r>
                      <a:endParaRPr lang="en-US" sz="1800" b="0" dirty="0">
                        <a:latin typeface="Arial" pitchFamily="34" charset="0"/>
                        <a:cs typeface="Arial" pitchFamily="34" charset="0"/>
                      </a:endParaRPr>
                    </a:p>
                  </a:txBody>
                  <a:tcPr/>
                </a:tc>
                <a:extLst>
                  <a:ext uri="{0D108BD9-81ED-4DB2-BD59-A6C34878D82A}">
                    <a16:rowId xmlns:a16="http://schemas.microsoft.com/office/drawing/2014/main" val="10004"/>
                  </a:ext>
                </a:extLst>
              </a:tr>
            </a:tbl>
          </a:graphicData>
        </a:graphic>
      </p:graphicFrame>
      <p:cxnSp>
        <p:nvCxnSpPr>
          <p:cNvPr id="12" name="Straight Connector 11"/>
          <p:cNvCxnSpPr/>
          <p:nvPr/>
        </p:nvCxnSpPr>
        <p:spPr>
          <a:xfrm>
            <a:off x="1689644" y="1509486"/>
            <a:ext cx="7214394" cy="14514"/>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84238" y="1524000"/>
            <a:ext cx="0" cy="236220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322638" y="1524000"/>
            <a:ext cx="0" cy="2362200"/>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93438" y="990600"/>
            <a:ext cx="8610600" cy="2788194"/>
          </a:xfrm>
          <a:prstGeom prst="rect">
            <a:avLst/>
          </a:prstGeom>
          <a:noFill/>
          <a:ln>
            <a:solidFill>
              <a:srgbClr val="241F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7761038" y="1524000"/>
            <a:ext cx="0" cy="2312194"/>
          </a:xfrm>
          <a:prstGeom prst="line">
            <a:avLst/>
          </a:prstGeom>
          <a:ln w="1905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17"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Effect of Varying the LSTM</a:t>
            </a:r>
            <a:endParaRPr lang="en-US" sz="2400" b="1" dirty="0" smtClean="0"/>
          </a:p>
        </p:txBody>
      </p:sp>
      <p:sp>
        <p:nvSpPr>
          <p:cNvPr id="18" name="TextBox 2"/>
          <p:cNvSpPr txBox="1">
            <a:spLocks noChangeArrowheads="1"/>
          </p:cNvSpPr>
          <p:nvPr/>
        </p:nvSpPr>
        <p:spPr bwMode="auto">
          <a:xfrm>
            <a:off x="201254" y="4215586"/>
            <a:ext cx="863303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just" eaLnBrk="1" hangingPunct="1">
              <a:buFont typeface="Wingdings" panose="05000000000000000000" pitchFamily="2" charset="2"/>
              <a:buChar char="Ø"/>
              <a:defRPr/>
            </a:pPr>
            <a:r>
              <a:rPr lang="en-US" sz="2200" dirty="0" smtClean="0"/>
              <a:t>To select an appropriate configuration of LSTM for </a:t>
            </a:r>
            <a:r>
              <a:rPr lang="en-US" sz="2200" b="1" dirty="0" smtClean="0"/>
              <a:t>C3D + LSTM</a:t>
            </a:r>
            <a:r>
              <a:rPr lang="en-US" sz="2200" dirty="0" smtClean="0"/>
              <a:t> </a:t>
            </a:r>
          </a:p>
          <a:p>
            <a:pPr algn="just" eaLnBrk="1" hangingPunct="1">
              <a:buFont typeface="Wingdings" panose="05000000000000000000" pitchFamily="2" charset="2"/>
              <a:buChar char="Ø"/>
              <a:defRPr/>
            </a:pPr>
            <a:endParaRPr lang="en-US" sz="2200" dirty="0"/>
          </a:p>
          <a:p>
            <a:pPr algn="just" eaLnBrk="1" hangingPunct="1">
              <a:buFont typeface="Wingdings" panose="05000000000000000000" pitchFamily="2" charset="2"/>
              <a:buChar char="Ø"/>
              <a:defRPr/>
            </a:pPr>
            <a:r>
              <a:rPr lang="en-US" sz="2200" dirty="0" smtClean="0"/>
              <a:t>Experimented with layers </a:t>
            </a:r>
            <a:r>
              <a:rPr lang="en-US" sz="2200" i="1" dirty="0" smtClean="0"/>
              <a:t>n</a:t>
            </a:r>
            <a:r>
              <a:rPr lang="en-US" sz="2200" dirty="0" smtClean="0"/>
              <a:t> = {1,2,3}, and cells </a:t>
            </a:r>
            <a:r>
              <a:rPr lang="en-US" sz="2200" i="1" dirty="0" smtClean="0"/>
              <a:t>c</a:t>
            </a:r>
            <a:r>
              <a:rPr lang="en-US" sz="2200" dirty="0" smtClean="0"/>
              <a:t> = {64, 256, 512, 1024}</a:t>
            </a:r>
          </a:p>
          <a:p>
            <a:pPr algn="just" eaLnBrk="1" hangingPunct="1">
              <a:buFont typeface="Wingdings" panose="05000000000000000000" pitchFamily="2" charset="2"/>
              <a:buChar char="Ø"/>
              <a:defRPr/>
            </a:pPr>
            <a:endParaRPr lang="en-US" sz="2200" dirty="0"/>
          </a:p>
          <a:p>
            <a:pPr algn="just" eaLnBrk="1" hangingPunct="1">
              <a:buFont typeface="Wingdings" panose="05000000000000000000" pitchFamily="2" charset="2"/>
              <a:buChar char="Ø"/>
              <a:defRPr/>
            </a:pPr>
            <a:r>
              <a:rPr lang="en-US" sz="2200" dirty="0" smtClean="0"/>
              <a:t>Overall, best results with </a:t>
            </a:r>
            <a:r>
              <a:rPr lang="en-US" sz="2200" i="1" dirty="0" smtClean="0"/>
              <a:t>n</a:t>
            </a:r>
            <a:r>
              <a:rPr lang="en-US" sz="2200" dirty="0" smtClean="0"/>
              <a:t> = 1 and </a:t>
            </a:r>
            <a:r>
              <a:rPr lang="en-US" sz="2200" i="1" dirty="0" smtClean="0"/>
              <a:t>c</a:t>
            </a:r>
            <a:r>
              <a:rPr lang="en-US" sz="2200" dirty="0" smtClean="0"/>
              <a:t> = 512</a:t>
            </a:r>
            <a:endParaRPr lang="en-US" sz="2200" dirty="0"/>
          </a:p>
          <a:p>
            <a:pPr marL="0" indent="0" eaLnBrk="1" fontAlgn="base" hangingPunct="1">
              <a:spcBef>
                <a:spcPct val="0"/>
              </a:spcBef>
              <a:spcAft>
                <a:spcPct val="0"/>
              </a:spcAft>
            </a:pPr>
            <a:endParaRPr lang="en-US" sz="2400" b="1" u="sng" dirty="0" smtClean="0">
              <a:solidFill>
                <a:srgbClr val="000000"/>
              </a:solidFill>
              <a:latin typeface="Sitka Heading" pitchFamily="2" charset="0"/>
            </a:endParaRPr>
          </a:p>
          <a:p>
            <a:pPr marL="0" indent="0" eaLnBrk="1" fontAlgn="base" hangingPunct="1">
              <a:spcBef>
                <a:spcPct val="0"/>
              </a:spcBef>
              <a:spcAft>
                <a:spcPct val="0"/>
              </a:spcAft>
            </a:pPr>
            <a:endParaRPr lang="en-US" sz="2000" dirty="0"/>
          </a:p>
          <a:p>
            <a:pPr marL="0" lvl="0" indent="0" eaLnBrk="1" fontAlgn="base" hangingPunct="1">
              <a:spcBef>
                <a:spcPct val="0"/>
              </a:spcBef>
              <a:spcAft>
                <a:spcPct val="0"/>
              </a:spcAft>
            </a:pPr>
            <a:endParaRPr lang="en-US" sz="24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spTree>
    <p:extLst>
      <p:ext uri="{BB962C8B-B14F-4D97-AF65-F5344CB8AC3E}">
        <p14:creationId xmlns:p14="http://schemas.microsoft.com/office/powerpoint/2010/main" val="27443821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2">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58000"/>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0" y="621620"/>
            <a:ext cx="9144000" cy="707886"/>
          </a:xfrm>
          <a:prstGeom prst="rect">
            <a:avLst/>
          </a:prstGeom>
          <a:solidFill>
            <a:srgbClr val="241F67"/>
          </a:solidFill>
        </p:spPr>
        <p:txBody>
          <a:bodyPr wrap="square" rtlCol="0">
            <a:spAutoFit/>
          </a:bodyPr>
          <a:lstStyle/>
          <a:p>
            <a:pPr algn="ctr"/>
            <a:r>
              <a:rPr lang="en-US" sz="4000" b="1" dirty="0" smtClean="0">
                <a:solidFill>
                  <a:schemeClr val="bg1"/>
                </a:solidFill>
                <a:latin typeface="Sitka Heading" pitchFamily="2" charset="0"/>
                <a:cs typeface="Times New Roman" pitchFamily="18" charset="0"/>
              </a:rPr>
              <a:t>Opening Question</a:t>
            </a:r>
            <a:r>
              <a:rPr lang="en-US" sz="4000" b="1" dirty="0">
                <a:solidFill>
                  <a:schemeClr val="bg1"/>
                </a:solidFill>
                <a:latin typeface="Sitka Heading" pitchFamily="2" charset="0"/>
                <a:cs typeface="Times New Roman" pitchFamily="18" charset="0"/>
              </a:rPr>
              <a:t>!</a:t>
            </a:r>
            <a:endParaRPr lang="en-US" sz="4000" dirty="0">
              <a:latin typeface="Sitka Heading" pitchFamily="2" charset="0"/>
            </a:endParaRPr>
          </a:p>
        </p:txBody>
      </p:sp>
      <p:sp>
        <p:nvSpPr>
          <p:cNvPr id="12" name="TextBox 2"/>
          <p:cNvSpPr txBox="1">
            <a:spLocks noChangeArrowheads="1"/>
          </p:cNvSpPr>
          <p:nvPr/>
        </p:nvSpPr>
        <p:spPr bwMode="auto">
          <a:xfrm>
            <a:off x="76200" y="1945134"/>
            <a:ext cx="8932915"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indent="0" eaLnBrk="1" hangingPunct="1"/>
            <a:r>
              <a:rPr lang="en-US" sz="3200" dirty="0" smtClean="0"/>
              <a:t>How often do you hear about robbery incidents?</a:t>
            </a:r>
            <a:endParaRPr lang="en-US" sz="3200" dirty="0"/>
          </a:p>
          <a:p>
            <a:pPr eaLnBrk="1" hangingPunct="1">
              <a:buFont typeface="Arial" pitchFamily="34" charset="0"/>
              <a:buAutoNum type="arabicPeriod"/>
            </a:pPr>
            <a:endParaRPr lang="en-US" sz="2400" dirty="0"/>
          </a:p>
          <a:p>
            <a:pPr eaLnBrk="1" hangingPunct="1">
              <a:lnSpc>
                <a:spcPct val="150000"/>
              </a:lnSpc>
              <a:buFont typeface="Arial" pitchFamily="34" charset="0"/>
              <a:buAutoNum type="arabicPeriod"/>
            </a:pPr>
            <a:endParaRPr lang="en-US" sz="2400"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3800073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58000"/>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0" y="620351"/>
            <a:ext cx="9144000" cy="707886"/>
          </a:xfrm>
          <a:prstGeom prst="rect">
            <a:avLst/>
          </a:prstGeom>
          <a:solidFill>
            <a:srgbClr val="241F67"/>
          </a:solidFill>
        </p:spPr>
        <p:txBody>
          <a:bodyPr wrap="square" rtlCol="0">
            <a:spAutoFit/>
          </a:bodyPr>
          <a:lstStyle/>
          <a:p>
            <a:pPr algn="ctr"/>
            <a:r>
              <a:rPr lang="en-US" sz="4000" b="1" dirty="0" smtClean="0">
                <a:solidFill>
                  <a:schemeClr val="bg1"/>
                </a:solidFill>
                <a:latin typeface="Sitka Banner" pitchFamily="2" charset="0"/>
                <a:cs typeface="Times New Roman" pitchFamily="18" charset="0"/>
              </a:rPr>
              <a:t>Problem Description</a:t>
            </a:r>
            <a:endParaRPr lang="en-US" sz="4000" dirty="0"/>
          </a:p>
        </p:txBody>
      </p:sp>
      <p:sp>
        <p:nvSpPr>
          <p:cNvPr id="12" name="TextBox 2"/>
          <p:cNvSpPr txBox="1">
            <a:spLocks noChangeArrowheads="1"/>
          </p:cNvSpPr>
          <p:nvPr/>
        </p:nvSpPr>
        <p:spPr bwMode="auto">
          <a:xfrm>
            <a:off x="211086" y="1641187"/>
            <a:ext cx="8424863"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AutoNum type="arabicPeriod"/>
            </a:pPr>
            <a:endParaRPr lang="en-US" dirty="0"/>
          </a:p>
          <a:p>
            <a:pPr eaLnBrk="1" hangingPunct="1">
              <a:buFont typeface="Arial" pitchFamily="34" charset="0"/>
              <a:buAutoNum type="arabicPeriod"/>
            </a:pPr>
            <a:endParaRPr lang="en-US" dirty="0"/>
          </a:p>
          <a:p>
            <a:pPr eaLnBrk="1" hangingPunct="1">
              <a:buFont typeface="Arial" pitchFamily="34" charset="0"/>
              <a:buAutoNum type="arabicPeriod"/>
            </a:pPr>
            <a:endParaRPr lang="en-US" dirty="0"/>
          </a:p>
          <a:p>
            <a:pPr eaLnBrk="1" hangingPunct="1">
              <a:lnSpc>
                <a:spcPct val="150000"/>
              </a:lnSpc>
              <a:buFont typeface="Arial" pitchFamily="34" charset="0"/>
              <a:buAutoNum type="arabicPeriod"/>
            </a:pPr>
            <a:endParaRPr lang="en-US" dirty="0">
              <a:solidFill>
                <a:schemeClr val="bg1"/>
              </a:solidFill>
            </a:endParaRPr>
          </a:p>
        </p:txBody>
      </p:sp>
      <p:sp>
        <p:nvSpPr>
          <p:cNvPr id="13" name="TextBox 2"/>
          <p:cNvSpPr txBox="1">
            <a:spLocks noChangeArrowheads="1"/>
          </p:cNvSpPr>
          <p:nvPr/>
        </p:nvSpPr>
        <p:spPr bwMode="auto">
          <a:xfrm>
            <a:off x="107002" y="2412623"/>
            <a:ext cx="9054188"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endParaRPr lang="en-US" sz="2800" b="1" u="sng" dirty="0" smtClean="0">
              <a:solidFill>
                <a:srgbClr val="000000"/>
              </a:solidFill>
              <a:latin typeface="Sitka Heading" pitchFamily="2" charset="0"/>
            </a:endParaRPr>
          </a:p>
          <a:p>
            <a:pPr>
              <a:buFont typeface="Wingdings" panose="05000000000000000000" pitchFamily="2" charset="2"/>
              <a:buChar char="q"/>
              <a:defRPr/>
            </a:pPr>
            <a:r>
              <a:rPr lang="en-US" sz="2400" dirty="0" smtClean="0">
                <a:latin typeface="Arial" charset="0"/>
                <a:cs typeface="Arial" charset="0"/>
              </a:rPr>
              <a:t>Robbery is an </a:t>
            </a:r>
            <a:r>
              <a:rPr lang="en-US" sz="2400" dirty="0">
                <a:latin typeface="Arial" charset="0"/>
                <a:cs typeface="Arial" charset="0"/>
              </a:rPr>
              <a:t>open social </a:t>
            </a:r>
            <a:r>
              <a:rPr lang="en-US" sz="2400" dirty="0" smtClean="0">
                <a:latin typeface="Arial" charset="0"/>
                <a:cs typeface="Arial" charset="0"/>
              </a:rPr>
              <a:t>problem</a:t>
            </a:r>
            <a:endParaRPr lang="en-US" sz="2400" dirty="0">
              <a:latin typeface="Arial" charset="0"/>
              <a:cs typeface="Arial" charset="0"/>
            </a:endParaRPr>
          </a:p>
          <a:p>
            <a:pPr marL="285750" indent="-285750">
              <a:buFont typeface="Arial" pitchFamily="34" charset="0"/>
              <a:buChar char="•"/>
              <a:defRPr/>
            </a:pPr>
            <a:endParaRPr lang="en-US" sz="2400" dirty="0">
              <a:latin typeface="Arial" charset="0"/>
              <a:cs typeface="Arial" charset="0"/>
            </a:endParaRPr>
          </a:p>
          <a:p>
            <a:pPr>
              <a:buFont typeface="Wingdings" panose="05000000000000000000" pitchFamily="2" charset="2"/>
              <a:buChar char="q"/>
              <a:defRPr/>
            </a:pPr>
            <a:r>
              <a:rPr lang="en-US" sz="2400" dirty="0">
                <a:latin typeface="Arial" charset="0"/>
                <a:cs typeface="Arial" charset="0"/>
              </a:rPr>
              <a:t>Costs millions </a:t>
            </a:r>
            <a:r>
              <a:rPr lang="en-US" sz="2400" dirty="0" smtClean="0">
                <a:latin typeface="Arial" charset="0"/>
                <a:cs typeface="Arial" charset="0"/>
              </a:rPr>
              <a:t>in financial losses as </a:t>
            </a:r>
            <a:r>
              <a:rPr lang="en-US" sz="2400" dirty="0">
                <a:latin typeface="Arial" charset="0"/>
                <a:cs typeface="Arial" charset="0"/>
              </a:rPr>
              <a:t>well as precious </a:t>
            </a:r>
            <a:r>
              <a:rPr lang="en-US" sz="2400" dirty="0" smtClean="0">
                <a:latin typeface="Arial" charset="0"/>
                <a:cs typeface="Arial" charset="0"/>
              </a:rPr>
              <a:t>lives </a:t>
            </a:r>
            <a:r>
              <a:rPr lang="en-US" sz="2400" dirty="0">
                <a:latin typeface="Arial" charset="0"/>
                <a:cs typeface="Arial" charset="0"/>
              </a:rPr>
              <a:t>annually</a:t>
            </a:r>
          </a:p>
          <a:p>
            <a:pPr marL="285750" indent="-285750">
              <a:buFont typeface="Arial" pitchFamily="34" charset="0"/>
              <a:buChar char="•"/>
              <a:defRPr/>
            </a:pPr>
            <a:endParaRPr lang="en-US" sz="2400" dirty="0">
              <a:latin typeface="Arial" charset="0"/>
              <a:cs typeface="Arial" charset="0"/>
            </a:endParaRPr>
          </a:p>
          <a:p>
            <a:pPr>
              <a:buFont typeface="Wingdings" panose="05000000000000000000" pitchFamily="2" charset="2"/>
              <a:buChar char="q"/>
              <a:defRPr/>
            </a:pPr>
            <a:r>
              <a:rPr lang="en-US" sz="2400" dirty="0" smtClean="0">
                <a:latin typeface="Arial" charset="0"/>
                <a:cs typeface="Arial" charset="0"/>
              </a:rPr>
              <a:t>E.g., on </a:t>
            </a:r>
            <a:r>
              <a:rPr lang="en-US" sz="2400" dirty="0">
                <a:latin typeface="Arial" charset="0"/>
                <a:cs typeface="Arial" charset="0"/>
              </a:rPr>
              <a:t>August 8, 2017, </a:t>
            </a:r>
            <a:r>
              <a:rPr lang="en-US" sz="2400" dirty="0" smtClean="0">
                <a:latin typeface="Arial" charset="0"/>
                <a:cs typeface="Arial" charset="0"/>
              </a:rPr>
              <a:t>four robbers </a:t>
            </a:r>
            <a:r>
              <a:rPr lang="en-US" sz="2400" b="1" dirty="0" smtClean="0">
                <a:latin typeface="Arial" charset="0"/>
                <a:cs typeface="Arial" charset="0"/>
              </a:rPr>
              <a:t>shot the bank manager dead</a:t>
            </a:r>
            <a:r>
              <a:rPr lang="en-US" sz="2400" dirty="0" smtClean="0">
                <a:latin typeface="Arial" charset="0"/>
                <a:cs typeface="Arial" charset="0"/>
              </a:rPr>
              <a:t> and </a:t>
            </a:r>
            <a:r>
              <a:rPr lang="en-US" sz="2400" b="1" dirty="0" smtClean="0">
                <a:latin typeface="Arial" charset="0"/>
                <a:cs typeface="Arial" charset="0"/>
              </a:rPr>
              <a:t>looted nearly 0.65 million PKR</a:t>
            </a:r>
            <a:r>
              <a:rPr lang="en-US" sz="2400" dirty="0" smtClean="0">
                <a:latin typeface="Arial" charset="0"/>
                <a:cs typeface="Arial" charset="0"/>
              </a:rPr>
              <a:t> in Karachi, Pakistan</a:t>
            </a:r>
          </a:p>
          <a:p>
            <a:pPr>
              <a:defRPr/>
            </a:pPr>
            <a:endParaRPr lang="en-US" sz="2400" dirty="0" smtClean="0">
              <a:latin typeface="Arial" charset="0"/>
              <a:cs typeface="Arial" charset="0"/>
            </a:endParaRPr>
          </a:p>
          <a:p>
            <a:pPr>
              <a:defRPr/>
            </a:pPr>
            <a:r>
              <a:rPr lang="en-US" sz="1600" i="1" dirty="0" smtClean="0">
                <a:latin typeface="Arial" charset="0"/>
                <a:cs typeface="Arial" charset="0"/>
              </a:rPr>
              <a:t>Bank </a:t>
            </a:r>
            <a:r>
              <a:rPr lang="en-US" sz="1600" i="1" dirty="0">
                <a:latin typeface="Arial" charset="0"/>
                <a:cs typeface="Arial" charset="0"/>
              </a:rPr>
              <a:t>manager killed during robbery in </a:t>
            </a:r>
            <a:r>
              <a:rPr lang="en-US" sz="1600" i="1" dirty="0" smtClean="0">
                <a:latin typeface="Arial" charset="0"/>
                <a:cs typeface="Arial" charset="0"/>
              </a:rPr>
              <a:t>Karachi</a:t>
            </a:r>
            <a:r>
              <a:rPr lang="en-US" sz="1600" dirty="0" smtClean="0">
                <a:latin typeface="Arial" charset="0"/>
                <a:cs typeface="Arial" charset="0"/>
              </a:rPr>
              <a:t>, Geo News</a:t>
            </a:r>
          </a:p>
          <a:p>
            <a:pPr>
              <a:defRPr/>
            </a:pPr>
            <a:r>
              <a:rPr lang="en-US" sz="1600" dirty="0" smtClean="0">
                <a:latin typeface="Arial" charset="0"/>
                <a:cs typeface="Arial" charset="0"/>
              </a:rPr>
              <a:t>Source: </a:t>
            </a:r>
            <a:r>
              <a:rPr lang="en-US" sz="1600" dirty="0">
                <a:hlinkClick r:id="rId5"/>
              </a:rPr>
              <a:t>https://www.geo.tv/latest/152863-private-banks-manager%20shot-dead-in-karachi</a:t>
            </a:r>
            <a:endParaRPr lang="en-US" sz="1600" dirty="0">
              <a:latin typeface="Arial" charset="0"/>
              <a:cs typeface="Arial" charset="0"/>
            </a:endParaRPr>
          </a:p>
          <a:p>
            <a:pPr eaLnBrk="1" fontAlgn="base" hangingPunct="1">
              <a:lnSpc>
                <a:spcPct val="200000"/>
              </a:lnSpc>
              <a:spcBef>
                <a:spcPct val="0"/>
              </a:spcBef>
              <a:spcAft>
                <a:spcPct val="0"/>
              </a:spcAft>
              <a:buFont typeface="Arial" pitchFamily="34" charset="0"/>
              <a:buChar char="•"/>
            </a:pPr>
            <a:endParaRPr lang="en-US" sz="2400" b="1" dirty="0" smtClean="0"/>
          </a:p>
          <a:p>
            <a:pPr marL="0" indent="0" eaLnBrk="1" fontAlgn="base" hangingPunct="1">
              <a:spcBef>
                <a:spcPct val="0"/>
              </a:spcBef>
              <a:spcAft>
                <a:spcPct val="0"/>
              </a:spcAft>
            </a:pPr>
            <a:endParaRPr lang="en-US" sz="2400" dirty="0"/>
          </a:p>
          <a:p>
            <a:pPr marL="0" lvl="0" indent="0" eaLnBrk="1" fontAlgn="base" hangingPunct="1">
              <a:spcBef>
                <a:spcPct val="0"/>
              </a:spcBef>
              <a:spcAft>
                <a:spcPct val="0"/>
              </a:spcAft>
            </a:pPr>
            <a:endParaRPr lang="en-US" sz="24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pic>
        <p:nvPicPr>
          <p:cNvPr id="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500" y="1447800"/>
            <a:ext cx="2384425"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8613" y="1514475"/>
            <a:ext cx="1585912" cy="96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038163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20539"/>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U.S. Bank Crime Statistics 2018 by FBI</a:t>
            </a:r>
          </a:p>
        </p:txBody>
      </p:sp>
      <p:graphicFrame>
        <p:nvGraphicFramePr>
          <p:cNvPr id="2" name="Table 1"/>
          <p:cNvGraphicFramePr>
            <a:graphicFrameLocks noGrp="1"/>
          </p:cNvGraphicFramePr>
          <p:nvPr>
            <p:extLst>
              <p:ext uri="{D42A27DB-BD31-4B8C-83A1-F6EECF244321}">
                <p14:modId xmlns:p14="http://schemas.microsoft.com/office/powerpoint/2010/main" val="579501212"/>
              </p:ext>
            </p:extLst>
          </p:nvPr>
        </p:nvGraphicFramePr>
        <p:xfrm>
          <a:off x="595496" y="914400"/>
          <a:ext cx="8077200" cy="3288589"/>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1857213">
                  <a:extLst>
                    <a:ext uri="{9D8B030D-6E8A-4147-A177-3AD203B41FA5}">
                      <a16:colId xmlns:a16="http://schemas.microsoft.com/office/drawing/2014/main" val="20001"/>
                    </a:ext>
                  </a:extLst>
                </a:gridCol>
                <a:gridCol w="1647987">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692709">
                <a:tc>
                  <a:txBody>
                    <a:bodyPr/>
                    <a:lstStyle/>
                    <a:p>
                      <a:pPr algn="ctr"/>
                      <a:r>
                        <a:rPr lang="en-US" sz="2000" dirty="0" smtClean="0">
                          <a:latin typeface="Arial" pitchFamily="34" charset="0"/>
                          <a:cs typeface="Arial" pitchFamily="34" charset="0"/>
                        </a:rPr>
                        <a:t>Banks</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Robberies</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Burglaries</a:t>
                      </a:r>
                      <a:endParaRPr lang="en-US" sz="2000" dirty="0">
                        <a:latin typeface="Arial" pitchFamily="34" charset="0"/>
                        <a:cs typeface="Arial" pitchFamily="34" charset="0"/>
                      </a:endParaRPr>
                    </a:p>
                  </a:txBody>
                  <a:tcPr/>
                </a:tc>
                <a:tc>
                  <a:txBody>
                    <a:bodyPr/>
                    <a:lstStyle/>
                    <a:p>
                      <a:pPr algn="ctr"/>
                      <a:r>
                        <a:rPr lang="en-US" sz="2000" dirty="0" smtClean="0">
                          <a:latin typeface="Arial" pitchFamily="34" charset="0"/>
                          <a:cs typeface="Arial" pitchFamily="34" charset="0"/>
                        </a:rPr>
                        <a:t>Larcenies</a:t>
                      </a:r>
                      <a:endParaRPr lang="en-US" sz="2000"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r>
                        <a:rPr lang="en-US" dirty="0" smtClean="0">
                          <a:latin typeface="Arial" pitchFamily="34" charset="0"/>
                          <a:cs typeface="Arial" pitchFamily="34" charset="0"/>
                        </a:rPr>
                        <a:t>Commercial Banks</a:t>
                      </a:r>
                      <a:endParaRPr lang="en-US"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2,707</a:t>
                      </a:r>
                    </a:p>
                  </a:txBody>
                  <a:tcPr/>
                </a:tc>
                <a:tc>
                  <a:txBody>
                    <a:bodyPr/>
                    <a:lstStyle/>
                    <a:p>
                      <a:pPr algn="ctr"/>
                      <a:r>
                        <a:rPr lang="en-US" sz="1600" dirty="0" smtClean="0">
                          <a:latin typeface="Arial" pitchFamily="34" charset="0"/>
                          <a:cs typeface="Arial" pitchFamily="34" charset="0"/>
                        </a:rPr>
                        <a:t>47</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2</a:t>
                      </a:r>
                      <a:endParaRPr lang="en-US" sz="1600"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r>
                        <a:rPr lang="en-US" dirty="0" smtClean="0">
                          <a:latin typeface="Arial" pitchFamily="34" charset="0"/>
                          <a:cs typeface="Arial" pitchFamily="34" charset="0"/>
                        </a:rPr>
                        <a:t>Mutual Savings</a:t>
                      </a:r>
                      <a:r>
                        <a:rPr lang="en-US" baseline="0" dirty="0" smtClean="0">
                          <a:latin typeface="Arial" pitchFamily="34" charset="0"/>
                          <a:cs typeface="Arial" pitchFamily="34" charset="0"/>
                        </a:rPr>
                        <a:t> Bank</a:t>
                      </a:r>
                      <a:endParaRPr lang="en-US"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5</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r>
                        <a:rPr lang="en-US" dirty="0" smtClean="0">
                          <a:latin typeface="Arial" pitchFamily="34" charset="0"/>
                          <a:cs typeface="Arial" pitchFamily="34" charset="0"/>
                        </a:rPr>
                        <a:t>Saving and Loan Association</a:t>
                      </a:r>
                      <a:endParaRPr lang="en-US"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23</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r>
                        <a:rPr lang="en-US" dirty="0" smtClean="0">
                          <a:latin typeface="Arial" pitchFamily="34" charset="0"/>
                          <a:cs typeface="Arial" pitchFamily="34" charset="0"/>
                        </a:rPr>
                        <a:t>Credit Unions</a:t>
                      </a:r>
                      <a:endParaRPr lang="en-US"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215</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6</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r>
                        <a:rPr lang="en-US" dirty="0" smtClean="0">
                          <a:latin typeface="Arial" pitchFamily="34" charset="0"/>
                          <a:cs typeface="Arial" pitchFamily="34" charset="0"/>
                        </a:rPr>
                        <a:t>Armored Carrier Companies</a:t>
                      </a:r>
                      <a:endParaRPr lang="en-US"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10</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1</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a:tc>
                <a:extLst>
                  <a:ext uri="{0D108BD9-81ED-4DB2-BD59-A6C34878D82A}">
                    <a16:rowId xmlns:a16="http://schemas.microsoft.com/office/drawing/2014/main" val="10005"/>
                  </a:ext>
                </a:extLst>
              </a:tr>
              <a:tr h="370840">
                <a:tc>
                  <a:txBody>
                    <a:bodyPr/>
                    <a:lstStyle/>
                    <a:p>
                      <a:r>
                        <a:rPr lang="en-US" dirty="0" smtClean="0">
                          <a:latin typeface="Arial" pitchFamily="34" charset="0"/>
                          <a:cs typeface="Arial" pitchFamily="34" charset="0"/>
                        </a:rPr>
                        <a:t>Unknown</a:t>
                      </a:r>
                      <a:endParaRPr lang="en-US"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15</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2</a:t>
                      </a:r>
                      <a:endParaRPr lang="en-US" sz="1600" dirty="0">
                        <a:latin typeface="Arial" pitchFamily="34" charset="0"/>
                        <a:cs typeface="Arial" pitchFamily="34" charset="0"/>
                      </a:endParaRPr>
                    </a:p>
                  </a:txBody>
                  <a:tcPr/>
                </a:tc>
                <a:tc>
                  <a:txBody>
                    <a:bodyPr/>
                    <a:lstStyle/>
                    <a:p>
                      <a:pPr algn="ctr"/>
                      <a:r>
                        <a:rPr lang="en-US" sz="1600" dirty="0" smtClean="0">
                          <a:latin typeface="Arial" pitchFamily="34" charset="0"/>
                          <a:cs typeface="Arial" pitchFamily="34" charset="0"/>
                        </a:rPr>
                        <a:t>0</a:t>
                      </a:r>
                      <a:endParaRPr lang="en-US" sz="1600" dirty="0">
                        <a:latin typeface="Arial" pitchFamily="34" charset="0"/>
                        <a:cs typeface="Arial" pitchFamily="34" charset="0"/>
                      </a:endParaRPr>
                    </a:p>
                  </a:txBody>
                  <a:tcPr/>
                </a:tc>
                <a:extLst>
                  <a:ext uri="{0D108BD9-81ED-4DB2-BD59-A6C34878D82A}">
                    <a16:rowId xmlns:a16="http://schemas.microsoft.com/office/drawing/2014/main" val="10006"/>
                  </a:ext>
                </a:extLst>
              </a:tr>
              <a:tr h="370840">
                <a:tc>
                  <a:txBody>
                    <a:bodyPr/>
                    <a:lstStyle/>
                    <a:p>
                      <a:r>
                        <a:rPr lang="en-US" b="1" dirty="0" smtClean="0">
                          <a:latin typeface="Arial" pitchFamily="34" charset="0"/>
                          <a:cs typeface="Arial" pitchFamily="34" charset="0"/>
                        </a:rPr>
                        <a:t>Total</a:t>
                      </a:r>
                      <a:endParaRPr lang="en-US" b="1" dirty="0">
                        <a:latin typeface="Arial" pitchFamily="34" charset="0"/>
                        <a:cs typeface="Arial" pitchFamily="34" charset="0"/>
                      </a:endParaRPr>
                    </a:p>
                  </a:txBody>
                  <a:tcPr/>
                </a:tc>
                <a:tc>
                  <a:txBody>
                    <a:bodyPr/>
                    <a:lstStyle/>
                    <a:p>
                      <a:pPr algn="ctr"/>
                      <a:r>
                        <a:rPr lang="en-US" sz="1600" b="1" dirty="0" smtClean="0">
                          <a:solidFill>
                            <a:srgbClr val="FF0000"/>
                          </a:solidFill>
                          <a:latin typeface="Arial" pitchFamily="34" charset="0"/>
                          <a:cs typeface="Arial" pitchFamily="34" charset="0"/>
                        </a:rPr>
                        <a:t>2,975</a:t>
                      </a:r>
                      <a:endParaRPr lang="en-US" sz="1600" b="1" dirty="0">
                        <a:solidFill>
                          <a:srgbClr val="FF0000"/>
                        </a:solidFill>
                        <a:latin typeface="Arial" pitchFamily="34" charset="0"/>
                        <a:cs typeface="Arial" pitchFamily="34" charset="0"/>
                      </a:endParaRPr>
                    </a:p>
                  </a:txBody>
                  <a:tcPr/>
                </a:tc>
                <a:tc>
                  <a:txBody>
                    <a:bodyPr/>
                    <a:lstStyle/>
                    <a:p>
                      <a:pPr algn="ctr"/>
                      <a:r>
                        <a:rPr lang="en-US" sz="1600" b="1" dirty="0" smtClean="0">
                          <a:latin typeface="Arial" pitchFamily="34" charset="0"/>
                          <a:cs typeface="Arial" pitchFamily="34" charset="0"/>
                        </a:rPr>
                        <a:t>56</a:t>
                      </a:r>
                      <a:endParaRPr lang="en-US" sz="1600" b="1" dirty="0">
                        <a:latin typeface="Arial" pitchFamily="34" charset="0"/>
                        <a:cs typeface="Arial" pitchFamily="34" charset="0"/>
                      </a:endParaRPr>
                    </a:p>
                  </a:txBody>
                  <a:tcPr/>
                </a:tc>
                <a:tc>
                  <a:txBody>
                    <a:bodyPr/>
                    <a:lstStyle/>
                    <a:p>
                      <a:pPr algn="ctr"/>
                      <a:r>
                        <a:rPr lang="en-US" sz="1600" b="1" dirty="0" smtClean="0">
                          <a:latin typeface="Arial" pitchFamily="34" charset="0"/>
                          <a:cs typeface="Arial" pitchFamily="34" charset="0"/>
                        </a:rPr>
                        <a:t>2</a:t>
                      </a:r>
                      <a:endParaRPr lang="en-US" sz="1600" b="1" dirty="0">
                        <a:latin typeface="Arial" pitchFamily="34" charset="0"/>
                        <a:cs typeface="Arial" pitchFamily="34" charset="0"/>
                      </a:endParaRPr>
                    </a:p>
                  </a:txBody>
                  <a:tcPr/>
                </a:tc>
                <a:extLst>
                  <a:ext uri="{0D108BD9-81ED-4DB2-BD59-A6C34878D82A}">
                    <a16:rowId xmlns:a16="http://schemas.microsoft.com/office/drawing/2014/main" val="10007"/>
                  </a:ext>
                </a:extLst>
              </a:tr>
            </a:tbl>
          </a:graphicData>
        </a:graphic>
      </p:graphicFrame>
      <p:sp>
        <p:nvSpPr>
          <p:cNvPr id="24" name="Rectangle 23"/>
          <p:cNvSpPr/>
          <p:nvPr/>
        </p:nvSpPr>
        <p:spPr>
          <a:xfrm>
            <a:off x="595495" y="914400"/>
            <a:ext cx="8077200" cy="3276600"/>
          </a:xfrm>
          <a:prstGeom prst="rect">
            <a:avLst/>
          </a:prstGeom>
          <a:noFill/>
          <a:ln>
            <a:solidFill>
              <a:srgbClr val="241F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509728641"/>
              </p:ext>
            </p:extLst>
          </p:nvPr>
        </p:nvGraphicFramePr>
        <p:xfrm>
          <a:off x="1263013" y="4648200"/>
          <a:ext cx="6966587" cy="980440"/>
        </p:xfrm>
        <a:graphic>
          <a:graphicData uri="http://schemas.openxmlformats.org/drawingml/2006/table">
            <a:tbl>
              <a:tblPr firstRow="1" bandRow="1">
                <a:tableStyleId>{5C22544A-7EE6-4342-B048-85BDC9FD1C3A}</a:tableStyleId>
              </a:tblPr>
              <a:tblGrid>
                <a:gridCol w="1628391">
                  <a:extLst>
                    <a:ext uri="{9D8B030D-6E8A-4147-A177-3AD203B41FA5}">
                      <a16:colId xmlns:a16="http://schemas.microsoft.com/office/drawing/2014/main" val="20000"/>
                    </a:ext>
                  </a:extLst>
                </a:gridCol>
                <a:gridCol w="1628391">
                  <a:extLst>
                    <a:ext uri="{9D8B030D-6E8A-4147-A177-3AD203B41FA5}">
                      <a16:colId xmlns:a16="http://schemas.microsoft.com/office/drawing/2014/main" val="20001"/>
                    </a:ext>
                  </a:extLst>
                </a:gridCol>
                <a:gridCol w="1628391">
                  <a:extLst>
                    <a:ext uri="{9D8B030D-6E8A-4147-A177-3AD203B41FA5}">
                      <a16:colId xmlns:a16="http://schemas.microsoft.com/office/drawing/2014/main" val="20002"/>
                    </a:ext>
                  </a:extLst>
                </a:gridCol>
                <a:gridCol w="2081414">
                  <a:extLst>
                    <a:ext uri="{9D8B030D-6E8A-4147-A177-3AD203B41FA5}">
                      <a16:colId xmlns:a16="http://schemas.microsoft.com/office/drawing/2014/main" val="20003"/>
                    </a:ext>
                  </a:extLst>
                </a:gridCol>
              </a:tblGrid>
              <a:tr h="6096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 </a:t>
                      </a:r>
                      <a:endParaRPr lang="en-US" dirty="0"/>
                    </a:p>
                  </a:txBody>
                  <a:tcPr/>
                </a:tc>
                <a:tc>
                  <a:txBody>
                    <a:bodyPr/>
                    <a:lstStyle/>
                    <a:p>
                      <a:pPr algn="ctr"/>
                      <a:r>
                        <a:rPr lang="en-US" dirty="0" smtClean="0">
                          <a:latin typeface="Arial" pitchFamily="34" charset="0"/>
                          <a:cs typeface="Arial" pitchFamily="34" charset="0"/>
                        </a:rPr>
                        <a:t>Injuries</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Deaths</a:t>
                      </a:r>
                      <a:endParaRPr lang="en-US" dirty="0">
                        <a:latin typeface="Arial" pitchFamily="34" charset="0"/>
                        <a:cs typeface="Arial" pitchFamily="34" charset="0"/>
                      </a:endParaRPr>
                    </a:p>
                  </a:txBody>
                  <a:tcPr/>
                </a:tc>
                <a:tc>
                  <a:txBody>
                    <a:bodyPr/>
                    <a:lstStyle/>
                    <a:p>
                      <a:pPr algn="ctr"/>
                      <a:r>
                        <a:rPr lang="en-US" dirty="0" smtClean="0">
                          <a:latin typeface="Arial" pitchFamily="34" charset="0"/>
                          <a:cs typeface="Arial" pitchFamily="34" charset="0"/>
                        </a:rPr>
                        <a:t>Hostages Taken</a:t>
                      </a:r>
                      <a:endParaRPr lang="en-US"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Total</a:t>
                      </a:r>
                    </a:p>
                  </a:txBody>
                  <a:tcPr/>
                </a:tc>
                <a:tc>
                  <a:txBody>
                    <a:bodyPr/>
                    <a:lstStyle/>
                    <a:p>
                      <a:pPr algn="ctr"/>
                      <a:r>
                        <a:rPr lang="en-US" b="1" baseline="0" dirty="0" smtClean="0"/>
                        <a:t>34</a:t>
                      </a:r>
                      <a:endParaRPr lang="en-US" b="1" dirty="0" smtClean="0"/>
                    </a:p>
                  </a:txBody>
                  <a:tcPr/>
                </a:tc>
                <a:tc>
                  <a:txBody>
                    <a:bodyPr/>
                    <a:lstStyle/>
                    <a:p>
                      <a:pPr algn="ctr"/>
                      <a:r>
                        <a:rPr lang="en-US" b="1" dirty="0" smtClean="0"/>
                        <a:t> 4  </a:t>
                      </a:r>
                      <a:endParaRPr lang="en-US" b="1" dirty="0"/>
                    </a:p>
                  </a:txBody>
                  <a:tcPr/>
                </a:tc>
                <a:tc>
                  <a:txBody>
                    <a:bodyPr/>
                    <a:lstStyle/>
                    <a:p>
                      <a:pPr algn="ctr"/>
                      <a:r>
                        <a:rPr lang="en-US" b="1" dirty="0" smtClean="0"/>
                        <a:t>9</a:t>
                      </a:r>
                      <a:endParaRPr lang="en-US" b="1" dirty="0"/>
                    </a:p>
                  </a:txBody>
                  <a:tcPr/>
                </a:tc>
                <a:extLst>
                  <a:ext uri="{0D108BD9-81ED-4DB2-BD59-A6C34878D82A}">
                    <a16:rowId xmlns:a16="http://schemas.microsoft.com/office/drawing/2014/main" val="10001"/>
                  </a:ext>
                </a:extLst>
              </a:tr>
            </a:tbl>
          </a:graphicData>
        </a:graphic>
      </p:graphicFrame>
      <p:sp>
        <p:nvSpPr>
          <p:cNvPr id="12" name="Rectangle 11"/>
          <p:cNvSpPr/>
          <p:nvPr/>
        </p:nvSpPr>
        <p:spPr>
          <a:xfrm>
            <a:off x="1259005" y="4665260"/>
            <a:ext cx="6975124" cy="990600"/>
          </a:xfrm>
          <a:prstGeom prst="rect">
            <a:avLst/>
          </a:prstGeom>
          <a:noFill/>
          <a:ln>
            <a:solidFill>
              <a:srgbClr val="241F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2"/>
          <p:cNvSpPr txBox="1">
            <a:spLocks noChangeArrowheads="1"/>
          </p:cNvSpPr>
          <p:nvPr/>
        </p:nvSpPr>
        <p:spPr bwMode="auto">
          <a:xfrm>
            <a:off x="107002" y="5410200"/>
            <a:ext cx="905418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endParaRPr lang="en-US" sz="2800" b="1" u="sng" dirty="0" smtClean="0">
              <a:solidFill>
                <a:srgbClr val="000000"/>
              </a:solidFill>
              <a:latin typeface="Sitka Heading" pitchFamily="2" charset="0"/>
            </a:endParaRPr>
          </a:p>
          <a:p>
            <a:pPr>
              <a:defRPr/>
            </a:pPr>
            <a:endParaRPr lang="en-US" sz="2400" dirty="0" smtClean="0">
              <a:latin typeface="Arial" charset="0"/>
              <a:cs typeface="Arial" charset="0"/>
            </a:endParaRPr>
          </a:p>
          <a:p>
            <a:pPr>
              <a:defRPr/>
            </a:pPr>
            <a:r>
              <a:rPr lang="en-US" sz="1600" dirty="0" smtClean="0">
                <a:latin typeface="Arial" charset="0"/>
                <a:cs typeface="Arial" charset="0"/>
              </a:rPr>
              <a:t>Source: </a:t>
            </a:r>
            <a:r>
              <a:rPr lang="en-US" sz="1600" dirty="0">
                <a:hlinkClick r:id="rId5"/>
              </a:rPr>
              <a:t>https://</a:t>
            </a:r>
            <a:r>
              <a:rPr lang="en-US" sz="1600" dirty="0" smtClean="0">
                <a:hlinkClick r:id="rId5"/>
              </a:rPr>
              <a:t>www.fbi.gov/file-repository/bank-crime-statistics-2018.pdf/view</a:t>
            </a:r>
            <a:endParaRPr lang="en-US" sz="1600" dirty="0" smtClean="0"/>
          </a:p>
          <a:p>
            <a:pPr>
              <a:defRPr/>
            </a:pPr>
            <a:endParaRPr lang="en-US" sz="1600" dirty="0">
              <a:latin typeface="Arial" charset="0"/>
              <a:cs typeface="Arial" charset="0"/>
            </a:endParaRPr>
          </a:p>
          <a:p>
            <a:pPr eaLnBrk="1" fontAlgn="base" hangingPunct="1">
              <a:lnSpc>
                <a:spcPct val="200000"/>
              </a:lnSpc>
              <a:spcBef>
                <a:spcPct val="0"/>
              </a:spcBef>
              <a:spcAft>
                <a:spcPct val="0"/>
              </a:spcAft>
              <a:buFont typeface="Arial" pitchFamily="34" charset="0"/>
              <a:buChar char="•"/>
            </a:pPr>
            <a:endParaRPr lang="en-US" sz="2400" b="1" dirty="0" smtClean="0"/>
          </a:p>
          <a:p>
            <a:pPr marL="0" indent="0" eaLnBrk="1" fontAlgn="base" hangingPunct="1">
              <a:spcBef>
                <a:spcPct val="0"/>
              </a:spcBef>
              <a:spcAft>
                <a:spcPct val="0"/>
              </a:spcAft>
            </a:pPr>
            <a:endParaRPr lang="en-US" sz="2400" dirty="0"/>
          </a:p>
          <a:p>
            <a:pPr marL="0" lvl="0" indent="0" eaLnBrk="1" fontAlgn="base" hangingPunct="1">
              <a:spcBef>
                <a:spcPct val="0"/>
              </a:spcBef>
              <a:spcAft>
                <a:spcPct val="0"/>
              </a:spcAft>
            </a:pPr>
            <a:endParaRPr lang="en-US" sz="24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874816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2"/>
          <p:cNvSpPr txBox="1">
            <a:spLocks noChangeArrowheads="1"/>
          </p:cNvSpPr>
          <p:nvPr/>
        </p:nvSpPr>
        <p:spPr bwMode="auto">
          <a:xfrm>
            <a:off x="107002" y="3640991"/>
            <a:ext cx="9054188"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endParaRPr lang="en-US" sz="2400" b="1" u="sng" dirty="0" smtClean="0">
              <a:solidFill>
                <a:srgbClr val="000000"/>
              </a:solidFill>
              <a:latin typeface="Sitka Heading" pitchFamily="2" charset="0"/>
            </a:endParaRPr>
          </a:p>
          <a:p>
            <a:pPr algn="just" eaLnBrk="1" hangingPunct="1">
              <a:buFont typeface="Wingdings" panose="05000000000000000000" pitchFamily="2" charset="2"/>
              <a:buChar char="q"/>
              <a:defRPr/>
            </a:pPr>
            <a:r>
              <a:rPr lang="en-US" sz="2400" dirty="0" smtClean="0"/>
              <a:t>Primarily relies on a human observer</a:t>
            </a:r>
          </a:p>
          <a:p>
            <a:pPr algn="just" eaLnBrk="1" hangingPunct="1">
              <a:buFont typeface="Wingdings" panose="05000000000000000000" pitchFamily="2" charset="2"/>
              <a:buChar char="q"/>
              <a:defRPr/>
            </a:pPr>
            <a:endParaRPr lang="en-US" sz="2400" dirty="0"/>
          </a:p>
          <a:p>
            <a:pPr algn="just" eaLnBrk="1" hangingPunct="1">
              <a:buFont typeface="Wingdings" panose="05000000000000000000" pitchFamily="2" charset="2"/>
              <a:buChar char="q"/>
              <a:defRPr/>
            </a:pPr>
            <a:r>
              <a:rPr lang="en-US" sz="2400" dirty="0" smtClean="0"/>
              <a:t>Continuous monitoring by human observers is impractical</a:t>
            </a:r>
          </a:p>
          <a:p>
            <a:pPr algn="just" eaLnBrk="1" hangingPunct="1">
              <a:buFont typeface="Wingdings" panose="05000000000000000000" pitchFamily="2" charset="2"/>
              <a:buChar char="q"/>
              <a:defRPr/>
            </a:pPr>
            <a:endParaRPr lang="en-US" sz="2400" dirty="0"/>
          </a:p>
          <a:p>
            <a:pPr algn="just" eaLnBrk="1" hangingPunct="1">
              <a:buFont typeface="Wingdings" panose="05000000000000000000" pitchFamily="2" charset="2"/>
              <a:buChar char="q"/>
              <a:defRPr/>
            </a:pPr>
            <a:r>
              <a:rPr lang="en-US" sz="2400" dirty="0" smtClean="0"/>
              <a:t>CCTV surveillance should be completely automatic</a:t>
            </a:r>
            <a:endParaRPr lang="en-US" sz="2400" dirty="0"/>
          </a:p>
          <a:p>
            <a:pPr eaLnBrk="1" fontAlgn="base" hangingPunct="1">
              <a:lnSpc>
                <a:spcPct val="200000"/>
              </a:lnSpc>
              <a:spcBef>
                <a:spcPct val="0"/>
              </a:spcBef>
              <a:spcAft>
                <a:spcPct val="0"/>
              </a:spcAft>
              <a:buFont typeface="Arial" pitchFamily="34" charset="0"/>
              <a:buChar char="•"/>
            </a:pPr>
            <a:endParaRPr lang="en-US" sz="2200" b="1" dirty="0" smtClean="0"/>
          </a:p>
          <a:p>
            <a:pPr marL="0" indent="0" eaLnBrk="1" fontAlgn="base" hangingPunct="1">
              <a:spcBef>
                <a:spcPct val="0"/>
              </a:spcBef>
              <a:spcAft>
                <a:spcPct val="0"/>
              </a:spcAft>
            </a:pPr>
            <a:endParaRPr lang="en-US" sz="2000" dirty="0"/>
          </a:p>
          <a:p>
            <a:pPr marL="0" lvl="0" indent="0" eaLnBrk="1" fontAlgn="base" hangingPunct="1">
              <a:spcBef>
                <a:spcPct val="0"/>
              </a:spcBef>
              <a:spcAft>
                <a:spcPct val="0"/>
              </a:spcAft>
            </a:pPr>
            <a:endParaRPr lang="en-US" sz="24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sp>
        <p:nvSpPr>
          <p:cNvPr id="24"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Conventional CCTV Surveillance</a:t>
            </a:r>
            <a:endParaRPr lang="en-US" sz="2400" b="1" dirty="0" smtClean="0"/>
          </a:p>
        </p:txBody>
      </p:sp>
      <p:pic>
        <p:nvPicPr>
          <p:cNvPr id="25" name="Content Placeholder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1200" y="1417320"/>
            <a:ext cx="3048000" cy="1706880"/>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2562" y="1422815"/>
            <a:ext cx="4909038" cy="1722697"/>
          </a:xfrm>
          <a:prstGeom prst="rect">
            <a:avLst/>
          </a:prstGeom>
        </p:spPr>
      </p:pic>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92821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2">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58000"/>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0" y="621620"/>
            <a:ext cx="9144000" cy="707886"/>
          </a:xfrm>
          <a:prstGeom prst="rect">
            <a:avLst/>
          </a:prstGeom>
          <a:solidFill>
            <a:srgbClr val="241F67"/>
          </a:solidFill>
        </p:spPr>
        <p:txBody>
          <a:bodyPr wrap="square" rtlCol="0">
            <a:spAutoFit/>
          </a:bodyPr>
          <a:lstStyle/>
          <a:p>
            <a:pPr algn="ctr"/>
            <a:r>
              <a:rPr lang="en-US" sz="4000" b="1" dirty="0" smtClean="0">
                <a:solidFill>
                  <a:schemeClr val="bg1"/>
                </a:solidFill>
                <a:latin typeface="Sitka Heading" pitchFamily="2" charset="0"/>
                <a:cs typeface="Times New Roman" pitchFamily="18" charset="0"/>
              </a:rPr>
              <a:t>Proposed Model</a:t>
            </a:r>
            <a:endParaRPr lang="en-US" sz="4000" dirty="0">
              <a:latin typeface="Sitka Heading" pitchFamily="2" charset="0"/>
            </a:endParaRPr>
          </a:p>
        </p:txBody>
      </p:sp>
      <p:grpSp>
        <p:nvGrpSpPr>
          <p:cNvPr id="13" name="Group 12"/>
          <p:cNvGrpSpPr/>
          <p:nvPr/>
        </p:nvGrpSpPr>
        <p:grpSpPr>
          <a:xfrm>
            <a:off x="213573" y="704672"/>
            <a:ext cx="10765975" cy="4934128"/>
            <a:chOff x="213573" y="988583"/>
            <a:chExt cx="10765975" cy="4934128"/>
          </a:xfrm>
        </p:grpSpPr>
        <p:sp>
          <p:nvSpPr>
            <p:cNvPr id="14" name="Rounded Rectangle 13"/>
            <p:cNvSpPr/>
            <p:nvPr/>
          </p:nvSpPr>
          <p:spPr>
            <a:xfrm>
              <a:off x="1640738" y="2277811"/>
              <a:ext cx="5680300" cy="827089"/>
            </a:xfrm>
            <a:prstGeom prst="roundRect">
              <a:avLst/>
            </a:prstGeom>
            <a:solidFill>
              <a:srgbClr val="33CC33">
                <a:alpha val="16000"/>
              </a:srgbClr>
            </a:solidFill>
            <a:ln w="19050" cap="flat" cmpd="sng" algn="ctr">
              <a:solidFill>
                <a:srgbClr val="33CC33"/>
              </a:solidFill>
              <a:prstDash val="lg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Arial"/>
                <a:ea typeface="+mn-ea"/>
                <a:cs typeface="Arial"/>
              </a:endParaRPr>
            </a:p>
          </p:txBody>
        </p:sp>
        <p:sp>
          <p:nvSpPr>
            <p:cNvPr id="15" name="Rounded Rectangle 14"/>
            <p:cNvSpPr/>
            <p:nvPr/>
          </p:nvSpPr>
          <p:spPr>
            <a:xfrm>
              <a:off x="1640737" y="3335063"/>
              <a:ext cx="5662837" cy="1134270"/>
            </a:xfrm>
            <a:prstGeom prst="roundRect">
              <a:avLst/>
            </a:prstGeom>
            <a:solidFill>
              <a:srgbClr val="FF9900">
                <a:alpha val="15000"/>
              </a:srgbClr>
            </a:solidFill>
            <a:ln w="19050" cap="flat" cmpd="sng" algn="ctr">
              <a:solidFill>
                <a:srgbClr val="FF9900"/>
              </a:solidFill>
              <a:prstDash val="lg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Arial"/>
              </a:endParaRPr>
            </a:p>
          </p:txBody>
        </p:sp>
        <p:sp>
          <p:nvSpPr>
            <p:cNvPr id="16" name="Rounded Rectangle 15"/>
            <p:cNvSpPr/>
            <p:nvPr/>
          </p:nvSpPr>
          <p:spPr>
            <a:xfrm>
              <a:off x="1640737" y="4625724"/>
              <a:ext cx="5662838" cy="1114855"/>
            </a:xfrm>
            <a:prstGeom prst="roundRect">
              <a:avLst/>
            </a:prstGeom>
            <a:solidFill>
              <a:srgbClr val="FF9900">
                <a:alpha val="15000"/>
              </a:srgbClr>
            </a:solidFill>
            <a:ln w="19050" cap="flat" cmpd="sng" algn="ctr">
              <a:solidFill>
                <a:srgbClr val="FF9900"/>
              </a:solidFill>
              <a:prstDash val="lg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Arial"/>
              </a:endParaRPr>
            </a:p>
          </p:txBody>
        </p:sp>
        <p:pic>
          <p:nvPicPr>
            <p:cNvPr id="17" name="Picture 2" descr="C:\Users\Zakia\Desktop\bs (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15054" y="4765763"/>
              <a:ext cx="587360" cy="60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descr="C:\Users\Zakia\Desktop\bs (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32528" y="4903275"/>
              <a:ext cx="604238" cy="61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descr="C:\Users\Zakia\Desktop\bs (3).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273816" y="5008312"/>
              <a:ext cx="628992" cy="61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Picture 5" descr="C:\Users\Zakia\Desktop\3297.jpg"/>
            <p:cNvSpPr>
              <a:spLocks noChangeAspect="1" noChangeArrowheads="1"/>
            </p:cNvSpPr>
            <p:nvPr/>
          </p:nvSpPr>
          <p:spPr bwMode="auto">
            <a:xfrm>
              <a:off x="2793488" y="3217612"/>
              <a:ext cx="8699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0" cap="none" spc="0" normalizeH="0" baseline="0" noProof="0" smtClean="0">
                <a:ln>
                  <a:noFill/>
                </a:ln>
                <a:solidFill>
                  <a:sysClr val="windowText" lastClr="000000"/>
                </a:solidFill>
                <a:effectLst/>
                <a:uLnTx/>
                <a:uFillTx/>
              </a:endParaRPr>
            </a:p>
          </p:txBody>
        </p:sp>
        <p:pic>
          <p:nvPicPr>
            <p:cNvPr id="21" name="Picture 6" descr="C:\Users\Zakia\Desktop\3305.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06780" y="3505545"/>
              <a:ext cx="647251" cy="63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Picture 7" descr="C:\Users\Zakia\Desktop\3301.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22667" y="3629983"/>
              <a:ext cx="65864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2" descr="C:\Users\Zakia\Desktop\3285.jpg"/>
            <p:cNvPicPr>
              <a:picLocks noChangeAspect="1" noChangeArrowheads="1"/>
            </p:cNvPicPr>
            <p:nvPr/>
          </p:nvPicPr>
          <p:blipFill>
            <a:blip r:embed="rId9"/>
            <a:srcRect/>
            <a:stretch>
              <a:fillRect/>
            </a:stretch>
          </p:blipFill>
          <p:spPr bwMode="auto">
            <a:xfrm>
              <a:off x="213573" y="3546654"/>
              <a:ext cx="963613" cy="700088"/>
            </a:xfrm>
            <a:prstGeom prst="rect">
              <a:avLst/>
            </a:prstGeom>
            <a:noFill/>
            <a:ln>
              <a:solidFill>
                <a:srgbClr val="FFFFFF">
                  <a:lumMod val="65000"/>
                </a:srgbClr>
              </a:solidFill>
            </a:ln>
            <a:extLst>
              <a:ext uri="{909E8E84-426E-40DD-AFC4-6F175D3DCCD1}">
                <a14:hiddenFill xmlns:a14="http://schemas.microsoft.com/office/drawing/2010/main">
                  <a:solidFill>
                    <a:srgbClr val="FFFFFF"/>
                  </a:solidFill>
                </a14:hiddenFill>
              </a:ext>
            </a:extLst>
          </p:spPr>
        </p:pic>
        <p:pic>
          <p:nvPicPr>
            <p:cNvPr id="24" name="Picture 3" descr="C:\Users\Zakia\Desktop\3291.jpg"/>
            <p:cNvPicPr>
              <a:picLocks noChangeAspect="1" noChangeArrowheads="1"/>
            </p:cNvPicPr>
            <p:nvPr/>
          </p:nvPicPr>
          <p:blipFill>
            <a:blip r:embed="rId10"/>
            <a:srcRect/>
            <a:stretch>
              <a:fillRect/>
            </a:stretch>
          </p:blipFill>
          <p:spPr bwMode="auto">
            <a:xfrm>
              <a:off x="304060" y="3665717"/>
              <a:ext cx="963613" cy="695325"/>
            </a:xfrm>
            <a:prstGeom prst="rect">
              <a:avLst/>
            </a:prstGeom>
            <a:noFill/>
            <a:ln>
              <a:solidFill>
                <a:srgbClr val="FFFFFF">
                  <a:lumMod val="75000"/>
                </a:srgbClr>
              </a:solidFill>
            </a:ln>
            <a:extLst>
              <a:ext uri="{909E8E84-426E-40DD-AFC4-6F175D3DCCD1}">
                <a14:hiddenFill xmlns:a14="http://schemas.microsoft.com/office/drawing/2010/main">
                  <a:solidFill>
                    <a:srgbClr val="FFFFFF"/>
                  </a:solidFill>
                </a14:hiddenFill>
              </a:ext>
            </a:extLst>
          </p:spPr>
        </p:pic>
        <p:pic>
          <p:nvPicPr>
            <p:cNvPr id="25" name="Picture 4" descr="C:\Users\Zakia\Desktop\3301.jpg"/>
            <p:cNvPicPr>
              <a:picLocks noChangeAspect="1" noChangeArrowheads="1"/>
            </p:cNvPicPr>
            <p:nvPr/>
          </p:nvPicPr>
          <p:blipFill>
            <a:blip r:embed="rId11"/>
            <a:srcRect/>
            <a:stretch>
              <a:fillRect/>
            </a:stretch>
          </p:blipFill>
          <p:spPr bwMode="auto">
            <a:xfrm>
              <a:off x="400898" y="3778429"/>
              <a:ext cx="971550" cy="715963"/>
            </a:xfrm>
            <a:prstGeom prst="rect">
              <a:avLst/>
            </a:prstGeom>
            <a:noFill/>
            <a:ln>
              <a:solidFill>
                <a:srgbClr val="FFFFFF">
                  <a:lumMod val="65000"/>
                </a:srgbClr>
              </a:solidFill>
            </a:ln>
            <a:extLst>
              <a:ext uri="{909E8E84-426E-40DD-AFC4-6F175D3DCCD1}">
                <a14:hiddenFill xmlns:a14="http://schemas.microsoft.com/office/drawing/2010/main">
                  <a:solidFill>
                    <a:srgbClr val="FFFFFF"/>
                  </a:solidFill>
                </a14:hiddenFill>
              </a:ext>
            </a:extLst>
          </p:spPr>
        </p:pic>
        <p:sp>
          <p:nvSpPr>
            <p:cNvPr id="26" name="Rectangle 25"/>
            <p:cNvSpPr/>
            <p:nvPr/>
          </p:nvSpPr>
          <p:spPr>
            <a:xfrm>
              <a:off x="1884870" y="3641475"/>
              <a:ext cx="899888" cy="654050"/>
            </a:xfrm>
            <a:prstGeom prst="rect">
              <a:avLst/>
            </a:prstGeom>
            <a:solidFill>
              <a:srgbClr val="0165BF">
                <a:alpha val="38000"/>
              </a:srgbClr>
            </a:solidFill>
            <a:ln w="25400" cap="flat" cmpd="sng" algn="ctr">
              <a:solidFill>
                <a:srgbClr val="0165B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pic>
          <p:nvPicPr>
            <p:cNvPr id="27" name="Picture 6" descr="C:\Users\Zakia\Desktop\3305.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49667" y="3778429"/>
              <a:ext cx="648392" cy="619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7"/>
            <p:cNvSpPr/>
            <p:nvPr/>
          </p:nvSpPr>
          <p:spPr>
            <a:xfrm>
              <a:off x="1884870" y="4884487"/>
              <a:ext cx="917347" cy="650875"/>
            </a:xfrm>
            <a:prstGeom prst="rect">
              <a:avLst/>
            </a:prstGeom>
            <a:solidFill>
              <a:srgbClr val="0165BF">
                <a:alpha val="38000"/>
              </a:srgbClr>
            </a:solidFill>
            <a:ln w="25400" cap="flat" cmpd="sng" algn="ctr">
              <a:solidFill>
                <a:srgbClr val="0165B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29" name="TextBox 140"/>
            <p:cNvSpPr txBox="1">
              <a:spLocks noChangeArrowheads="1"/>
            </p:cNvSpPr>
            <p:nvPr/>
          </p:nvSpPr>
          <p:spPr bwMode="auto">
            <a:xfrm>
              <a:off x="1884870" y="3690141"/>
              <a:ext cx="15811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rPr>
                <a:t> Optical </a:t>
              </a:r>
            </a:p>
            <a:p>
              <a:pPr marL="0" marR="0" lvl="0" indent="0" defTabSz="914400" eaLnBrk="1" fontAlgn="auto" latinLnBrk="0" hangingPunct="1">
                <a:lnSpc>
                  <a:spcPct val="100000"/>
                </a:lnSpc>
                <a:spcBef>
                  <a:spcPts val="0"/>
                </a:spcBef>
                <a:spcAft>
                  <a:spcPts val="0"/>
                </a:spcAft>
                <a:buClrTx/>
                <a:buSzTx/>
                <a:buFontTx/>
                <a:buNone/>
                <a:tabLst/>
                <a:defRPr/>
              </a:pPr>
              <a:r>
                <a:rPr lang="en-US" altLang="en-US" sz="1400" b="1" kern="0" dirty="0">
                  <a:solidFill>
                    <a:srgbClr val="000000"/>
                  </a:solidFill>
                </a:rPr>
                <a:t> </a:t>
              </a:r>
              <a:r>
                <a:rPr lang="en-US" altLang="en-US" sz="1400" b="1" kern="0" dirty="0" smtClean="0">
                  <a:solidFill>
                    <a:srgbClr val="000000"/>
                  </a:solidFill>
                </a:rPr>
                <a:t> </a:t>
              </a:r>
              <a:r>
                <a:rPr kumimoji="0" lang="en-US" altLang="en-US" sz="1400" b="1" i="0" u="none" strike="noStrike" kern="0" cap="none" spc="0" normalizeH="0" baseline="0" noProof="0" dirty="0" smtClean="0">
                  <a:ln>
                    <a:noFill/>
                  </a:ln>
                  <a:solidFill>
                    <a:srgbClr val="000000"/>
                  </a:solidFill>
                  <a:effectLst/>
                  <a:uLnTx/>
                  <a:uFillTx/>
                </a:rPr>
                <a:t>Flows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600" b="1" i="0" u="none" strike="noStrike" kern="0" cap="none" spc="0" normalizeH="0" baseline="0" noProof="0" dirty="0" smtClean="0">
                <a:ln>
                  <a:noFill/>
                </a:ln>
                <a:solidFill>
                  <a:srgbClr val="000000"/>
                </a:solidFill>
                <a:effectLst/>
                <a:uLnTx/>
                <a:uFillTx/>
                <a:latin typeface="Arial" pitchFamily="34" charset="0"/>
                <a:cs typeface="Arial" pitchFamily="34" charset="0"/>
              </a:endParaRPr>
            </a:p>
          </p:txBody>
        </p:sp>
        <p:pic>
          <p:nvPicPr>
            <p:cNvPr id="30" name="Picture 2" descr="C:\Users\Zakia\Desktop\3285.jpg"/>
            <p:cNvPicPr>
              <a:picLocks noChangeAspect="1" noChangeArrowheads="1"/>
            </p:cNvPicPr>
            <p:nvPr/>
          </p:nvPicPr>
          <p:blipFill>
            <a:blip r:embed="rId9"/>
            <a:srcRect/>
            <a:stretch>
              <a:fillRect/>
            </a:stretch>
          </p:blipFill>
          <p:spPr bwMode="auto">
            <a:xfrm>
              <a:off x="215160" y="4794429"/>
              <a:ext cx="963613" cy="700088"/>
            </a:xfrm>
            <a:prstGeom prst="rect">
              <a:avLst/>
            </a:prstGeom>
            <a:noFill/>
            <a:ln>
              <a:solidFill>
                <a:srgbClr val="FFFFFF">
                  <a:lumMod val="65000"/>
                </a:srgbClr>
              </a:solidFill>
            </a:ln>
            <a:extLst>
              <a:ext uri="{909E8E84-426E-40DD-AFC4-6F175D3DCCD1}">
                <a14:hiddenFill xmlns:a14="http://schemas.microsoft.com/office/drawing/2010/main">
                  <a:solidFill>
                    <a:srgbClr val="FFFFFF"/>
                  </a:solidFill>
                </a14:hiddenFill>
              </a:ext>
            </a:extLst>
          </p:spPr>
        </p:pic>
        <p:pic>
          <p:nvPicPr>
            <p:cNvPr id="31" name="Picture 3" descr="C:\Users\Zakia\Desktop\3291.jpg"/>
            <p:cNvPicPr>
              <a:picLocks noChangeAspect="1" noChangeArrowheads="1"/>
            </p:cNvPicPr>
            <p:nvPr/>
          </p:nvPicPr>
          <p:blipFill>
            <a:blip r:embed="rId10"/>
            <a:srcRect/>
            <a:stretch>
              <a:fillRect/>
            </a:stretch>
          </p:blipFill>
          <p:spPr bwMode="auto">
            <a:xfrm>
              <a:off x="305648" y="4915079"/>
              <a:ext cx="963613" cy="695325"/>
            </a:xfrm>
            <a:prstGeom prst="rect">
              <a:avLst/>
            </a:prstGeom>
            <a:noFill/>
            <a:ln>
              <a:solidFill>
                <a:srgbClr val="FFFFFF">
                  <a:lumMod val="75000"/>
                </a:srgbClr>
              </a:solidFill>
            </a:ln>
            <a:extLst>
              <a:ext uri="{909E8E84-426E-40DD-AFC4-6F175D3DCCD1}">
                <a14:hiddenFill xmlns:a14="http://schemas.microsoft.com/office/drawing/2010/main">
                  <a:solidFill>
                    <a:srgbClr val="FFFFFF"/>
                  </a:solidFill>
                </a14:hiddenFill>
              </a:ext>
            </a:extLst>
          </p:spPr>
        </p:pic>
        <p:pic>
          <p:nvPicPr>
            <p:cNvPr id="32" name="Picture 4" descr="C:\Users\Zakia\Desktop\3301.jpg"/>
            <p:cNvPicPr>
              <a:picLocks noChangeAspect="1" noChangeArrowheads="1"/>
            </p:cNvPicPr>
            <p:nvPr/>
          </p:nvPicPr>
          <p:blipFill>
            <a:blip r:embed="rId11"/>
            <a:srcRect/>
            <a:stretch>
              <a:fillRect/>
            </a:stretch>
          </p:blipFill>
          <p:spPr bwMode="auto">
            <a:xfrm>
              <a:off x="400898" y="5024617"/>
              <a:ext cx="974725" cy="715962"/>
            </a:xfrm>
            <a:prstGeom prst="rect">
              <a:avLst/>
            </a:prstGeom>
            <a:noFill/>
            <a:ln>
              <a:solidFill>
                <a:srgbClr val="FFFFFF">
                  <a:lumMod val="65000"/>
                </a:srgbClr>
              </a:solidFill>
            </a:ln>
            <a:extLst>
              <a:ext uri="{909E8E84-426E-40DD-AFC4-6F175D3DCCD1}">
                <a14:hiddenFill xmlns:a14="http://schemas.microsoft.com/office/drawing/2010/main">
                  <a:solidFill>
                    <a:srgbClr val="FFFFFF"/>
                  </a:solidFill>
                </a14:hiddenFill>
              </a:ext>
            </a:extLst>
          </p:spPr>
        </p:pic>
        <p:pic>
          <p:nvPicPr>
            <p:cNvPr id="33" name="Picture 2" descr="C:\Users\Zakia\Desktop\3285.jpg"/>
            <p:cNvPicPr>
              <a:picLocks noChangeAspect="1" noChangeArrowheads="1"/>
            </p:cNvPicPr>
            <p:nvPr/>
          </p:nvPicPr>
          <p:blipFill>
            <a:blip r:embed="rId9"/>
            <a:srcRect/>
            <a:stretch>
              <a:fillRect/>
            </a:stretch>
          </p:blipFill>
          <p:spPr bwMode="auto">
            <a:xfrm>
              <a:off x="213573" y="2341742"/>
              <a:ext cx="965200" cy="700087"/>
            </a:xfrm>
            <a:prstGeom prst="rect">
              <a:avLst/>
            </a:prstGeom>
            <a:noFill/>
            <a:ln>
              <a:solidFill>
                <a:srgbClr val="FFFFFF">
                  <a:lumMod val="65000"/>
                </a:srgbClr>
              </a:solidFill>
            </a:ln>
            <a:extLst>
              <a:ext uri="{909E8E84-426E-40DD-AFC4-6F175D3DCCD1}">
                <a14:hiddenFill xmlns:a14="http://schemas.microsoft.com/office/drawing/2010/main">
                  <a:solidFill>
                    <a:srgbClr val="FFFFFF"/>
                  </a:solidFill>
                </a14:hiddenFill>
              </a:ext>
            </a:extLst>
          </p:spPr>
        </p:pic>
        <p:pic>
          <p:nvPicPr>
            <p:cNvPr id="34" name="Picture 3" descr="C:\Users\Zakia\Desktop\3291.jpg"/>
            <p:cNvPicPr>
              <a:picLocks noChangeAspect="1" noChangeArrowheads="1"/>
            </p:cNvPicPr>
            <p:nvPr/>
          </p:nvPicPr>
          <p:blipFill>
            <a:blip r:embed="rId10"/>
            <a:srcRect/>
            <a:stretch>
              <a:fillRect/>
            </a:stretch>
          </p:blipFill>
          <p:spPr bwMode="auto">
            <a:xfrm>
              <a:off x="304060" y="2460804"/>
              <a:ext cx="965201" cy="695325"/>
            </a:xfrm>
            <a:prstGeom prst="rect">
              <a:avLst/>
            </a:prstGeom>
            <a:noFill/>
            <a:ln>
              <a:solidFill>
                <a:srgbClr val="FFFFFF">
                  <a:lumMod val="75000"/>
                </a:srgbClr>
              </a:solidFill>
            </a:ln>
            <a:extLst>
              <a:ext uri="{909E8E84-426E-40DD-AFC4-6F175D3DCCD1}">
                <a14:hiddenFill xmlns:a14="http://schemas.microsoft.com/office/drawing/2010/main">
                  <a:solidFill>
                    <a:srgbClr val="FFFFFF"/>
                  </a:solidFill>
                </a14:hiddenFill>
              </a:ext>
            </a:extLst>
          </p:spPr>
        </p:pic>
        <p:pic>
          <p:nvPicPr>
            <p:cNvPr id="35" name="Picture 4" descr="C:\Users\Zakia\Desktop\3301.jpg"/>
            <p:cNvPicPr>
              <a:picLocks noChangeAspect="1" noChangeArrowheads="1"/>
            </p:cNvPicPr>
            <p:nvPr/>
          </p:nvPicPr>
          <p:blipFill>
            <a:blip r:embed="rId11"/>
            <a:srcRect/>
            <a:stretch>
              <a:fillRect/>
            </a:stretch>
          </p:blipFill>
          <p:spPr bwMode="auto">
            <a:xfrm>
              <a:off x="400898" y="2573517"/>
              <a:ext cx="971550" cy="714375"/>
            </a:xfrm>
            <a:prstGeom prst="rect">
              <a:avLst/>
            </a:prstGeom>
            <a:noFill/>
            <a:ln>
              <a:solidFill>
                <a:srgbClr val="FFFFFF">
                  <a:lumMod val="65000"/>
                </a:srgbClr>
              </a:solidFill>
            </a:ln>
            <a:extLst>
              <a:ext uri="{909E8E84-426E-40DD-AFC4-6F175D3DCCD1}">
                <a14:hiddenFill xmlns:a14="http://schemas.microsoft.com/office/drawing/2010/main">
                  <a:solidFill>
                    <a:srgbClr val="FFFFFF"/>
                  </a:solidFill>
                </a14:hiddenFill>
              </a:ext>
            </a:extLst>
          </p:spPr>
        </p:pic>
        <p:cxnSp>
          <p:nvCxnSpPr>
            <p:cNvPr id="36" name="Straight Arrow Connector 35"/>
            <p:cNvCxnSpPr/>
            <p:nvPr/>
          </p:nvCxnSpPr>
          <p:spPr>
            <a:xfrm>
              <a:off x="1375623" y="2679450"/>
              <a:ext cx="2879384" cy="1"/>
            </a:xfrm>
            <a:prstGeom prst="straightConnector1">
              <a:avLst/>
            </a:prstGeom>
            <a:noFill/>
            <a:ln w="34925" cap="flat" cmpd="sng" algn="ctr">
              <a:solidFill>
                <a:srgbClr val="000000"/>
              </a:solidFill>
              <a:prstDash val="solid"/>
              <a:tailEnd type="arrow"/>
            </a:ln>
            <a:effectLst/>
          </p:spPr>
        </p:cxnSp>
        <p:sp>
          <p:nvSpPr>
            <p:cNvPr id="37" name="Rounded Rectangle 36"/>
            <p:cNvSpPr/>
            <p:nvPr/>
          </p:nvSpPr>
          <p:spPr>
            <a:xfrm>
              <a:off x="4185269" y="3660525"/>
              <a:ext cx="787400" cy="612775"/>
            </a:xfrm>
            <a:prstGeom prst="roundRect">
              <a:avLst/>
            </a:prstGeom>
            <a:solidFill>
              <a:srgbClr val="0165BF">
                <a:alpha val="10000"/>
              </a:srgbClr>
            </a:solidFill>
            <a:ln w="19050" cap="flat" cmpd="sng" algn="ctr">
              <a:solidFill>
                <a:srgbClr val="3333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Arial"/>
              </a:endParaRPr>
            </a:p>
          </p:txBody>
        </p:sp>
        <p:sp>
          <p:nvSpPr>
            <p:cNvPr id="38" name="TextBox 140"/>
            <p:cNvSpPr txBox="1">
              <a:spLocks noChangeArrowheads="1"/>
            </p:cNvSpPr>
            <p:nvPr/>
          </p:nvSpPr>
          <p:spPr bwMode="auto">
            <a:xfrm>
              <a:off x="4274169" y="3797050"/>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C3D</a:t>
              </a:r>
            </a:p>
          </p:txBody>
        </p:sp>
        <p:sp>
          <p:nvSpPr>
            <p:cNvPr id="39" name="Rounded Rectangle 38"/>
            <p:cNvSpPr/>
            <p:nvPr/>
          </p:nvSpPr>
          <p:spPr>
            <a:xfrm>
              <a:off x="5207282" y="3654175"/>
              <a:ext cx="898525" cy="641350"/>
            </a:xfrm>
            <a:prstGeom prst="roundRect">
              <a:avLst/>
            </a:prstGeom>
            <a:solidFill>
              <a:srgbClr val="990000">
                <a:alpha val="15000"/>
              </a:srgbClr>
            </a:solidFill>
            <a:ln w="19050" cap="flat" cmpd="sng" algn="ctr">
              <a:solidFill>
                <a:srgbClr val="99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40" name="TextBox 140"/>
            <p:cNvSpPr txBox="1">
              <a:spLocks noChangeArrowheads="1"/>
            </p:cNvSpPr>
            <p:nvPr/>
          </p:nvSpPr>
          <p:spPr bwMode="auto">
            <a:xfrm>
              <a:off x="5273957" y="3803400"/>
              <a:ext cx="1004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LSTM</a:t>
              </a:r>
            </a:p>
          </p:txBody>
        </p:sp>
        <p:sp>
          <p:nvSpPr>
            <p:cNvPr id="41" name="Rectangle 40"/>
            <p:cNvSpPr/>
            <p:nvPr/>
          </p:nvSpPr>
          <p:spPr>
            <a:xfrm>
              <a:off x="7594996" y="2277811"/>
              <a:ext cx="598488" cy="3644900"/>
            </a:xfrm>
            <a:prstGeom prst="rect">
              <a:avLst/>
            </a:prstGeom>
            <a:solidFill>
              <a:srgbClr val="CC9900">
                <a:alpha val="36000"/>
              </a:srgbClr>
            </a:solidFill>
            <a:ln w="25400" cap="flat" cmpd="sng" algn="ctr">
              <a:solidFill>
                <a:srgbClr val="CC9900">
                  <a:alpha val="34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42" name="Rectangle 41"/>
            <p:cNvSpPr/>
            <p:nvPr/>
          </p:nvSpPr>
          <p:spPr>
            <a:xfrm>
              <a:off x="8417775" y="2733425"/>
              <a:ext cx="476250" cy="3040062"/>
            </a:xfrm>
            <a:prstGeom prst="rect">
              <a:avLst/>
            </a:prstGeom>
            <a:solidFill>
              <a:srgbClr val="2D2D8A">
                <a:lumMod val="20000"/>
                <a:lumOff val="80000"/>
                <a:alpha val="97000"/>
              </a:srgbClr>
            </a:solidFill>
            <a:ln w="25400" cap="flat" cmpd="sng" algn="ctr">
              <a:solidFill>
                <a:srgbClr val="2D2D8A">
                  <a:lumMod val="40000"/>
                  <a:lumOff val="6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pic>
          <p:nvPicPr>
            <p:cNvPr id="43" name="Picture 3" descr="C:\Users\Zakia\Desktop\PLOTS\2-Frames\3262.jp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08250" y="2733425"/>
              <a:ext cx="515938"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2" descr="C:\Users\Zakia\Desktop\3301.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06663" y="3843087"/>
              <a:ext cx="517525"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 descr="C:\Users\Zakia\Desktop\PLOTS\2-Frames\3284.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06663" y="3104900"/>
              <a:ext cx="5175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5" descr="C:\Users\Zakia\Desktop\PLOTS\2-Frames\3292.jp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06663" y="3471612"/>
              <a:ext cx="51752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7" descr="C:\Users\Zakia\Desktop\PLOTS\2-Frames\3317.jp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06663" y="4224087"/>
              <a:ext cx="51752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C:\Users\Zakia\Desktop\PLOTS\2-Frames\3333.jp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13013" y="4614612"/>
              <a:ext cx="5111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9" descr="C:\Users\Zakia\Desktop\PLOTS\2-Frames\3350.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06663" y="5008312"/>
              <a:ext cx="50958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0" descr="C:\Users\Zakia\Desktop\PLOTS\2-Frames\3365.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406663" y="5392487"/>
              <a:ext cx="5095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Rectangle 50"/>
            <p:cNvSpPr/>
            <p:nvPr/>
          </p:nvSpPr>
          <p:spPr>
            <a:xfrm>
              <a:off x="8406663" y="2733425"/>
              <a:ext cx="509587" cy="1490662"/>
            </a:xfrm>
            <a:prstGeom prst="rect">
              <a:avLst/>
            </a:prstGeom>
            <a:noFill/>
            <a:ln w="50800" cap="flat" cmpd="sng" algn="ctr">
              <a:solidFill>
                <a:srgbClr val="33CC33"/>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52" name="Rectangle 51"/>
            <p:cNvSpPr/>
            <p:nvPr/>
          </p:nvSpPr>
          <p:spPr>
            <a:xfrm>
              <a:off x="8414600" y="4216150"/>
              <a:ext cx="509588" cy="757237"/>
            </a:xfrm>
            <a:prstGeom prst="rect">
              <a:avLst/>
            </a:prstGeom>
            <a:noFill/>
            <a:ln w="50800" cap="flat" cmpd="sng" algn="ctr">
              <a:solidFill>
                <a:srgbClr val="FF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53" name="Rectangle 52"/>
            <p:cNvSpPr/>
            <p:nvPr/>
          </p:nvSpPr>
          <p:spPr>
            <a:xfrm>
              <a:off x="8417775" y="5016250"/>
              <a:ext cx="509588" cy="744537"/>
            </a:xfrm>
            <a:prstGeom prst="rect">
              <a:avLst/>
            </a:prstGeom>
            <a:noFill/>
            <a:ln w="50800" cap="flat" cmpd="sng" algn="ctr">
              <a:solidFill>
                <a:srgbClr val="33CC33"/>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cxnSp>
          <p:nvCxnSpPr>
            <p:cNvPr id="54" name="Straight Arrow Connector 53"/>
            <p:cNvCxnSpPr/>
            <p:nvPr/>
          </p:nvCxnSpPr>
          <p:spPr>
            <a:xfrm flipH="1" flipV="1">
              <a:off x="7756127" y="4163763"/>
              <a:ext cx="0" cy="1074737"/>
            </a:xfrm>
            <a:prstGeom prst="straightConnector1">
              <a:avLst/>
            </a:prstGeom>
            <a:noFill/>
            <a:ln w="34925" cap="flat" cmpd="sng" algn="ctr">
              <a:solidFill>
                <a:srgbClr val="000000"/>
              </a:solidFill>
              <a:prstDash val="solid"/>
              <a:tailEnd type="arrow"/>
            </a:ln>
            <a:effectLst/>
          </p:spPr>
        </p:cxnSp>
        <p:cxnSp>
          <p:nvCxnSpPr>
            <p:cNvPr id="55" name="Straight Arrow Connector 54"/>
            <p:cNvCxnSpPr/>
            <p:nvPr/>
          </p:nvCxnSpPr>
          <p:spPr>
            <a:xfrm>
              <a:off x="7936536" y="4001975"/>
              <a:ext cx="471714" cy="0"/>
            </a:xfrm>
            <a:prstGeom prst="straightConnector1">
              <a:avLst/>
            </a:prstGeom>
            <a:noFill/>
            <a:ln w="34925" cap="flat" cmpd="sng" algn="ctr">
              <a:solidFill>
                <a:srgbClr val="000000"/>
              </a:solidFill>
              <a:prstDash val="solid"/>
              <a:tailEnd type="arrow"/>
            </a:ln>
            <a:effectLst/>
          </p:spPr>
        </p:cxnSp>
        <p:sp>
          <p:nvSpPr>
            <p:cNvPr id="56" name="Oval 55"/>
            <p:cNvSpPr/>
            <p:nvPr/>
          </p:nvSpPr>
          <p:spPr>
            <a:xfrm>
              <a:off x="7566875" y="3816100"/>
              <a:ext cx="352425" cy="358775"/>
            </a:xfrm>
            <a:prstGeom prst="ellipse">
              <a:avLst/>
            </a:prstGeom>
            <a:noFill/>
            <a:ln w="34925" cap="flat" cmpd="sng" algn="ctr">
              <a:solidFill>
                <a:srgbClr val="00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57" name="TextBox 86"/>
            <p:cNvSpPr txBox="1">
              <a:spLocks noChangeArrowheads="1"/>
            </p:cNvSpPr>
            <p:nvPr/>
          </p:nvSpPr>
          <p:spPr bwMode="auto">
            <a:xfrm>
              <a:off x="7563246" y="3763711"/>
              <a:ext cx="319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800" b="1" i="0" u="none" strike="noStrike" kern="0" cap="none" spc="0" normalizeH="0" baseline="0" noProof="0" smtClean="0">
                  <a:ln>
                    <a:noFill/>
                  </a:ln>
                  <a:solidFill>
                    <a:srgbClr val="000000"/>
                  </a:solidFill>
                  <a:effectLst/>
                  <a:uLnTx/>
                  <a:uFillTx/>
                  <a:latin typeface="Arial" pitchFamily="34" charset="0"/>
                  <a:cs typeface="Arial" pitchFamily="34" charset="0"/>
                </a:rPr>
                <a:t>+</a:t>
              </a:r>
            </a:p>
          </p:txBody>
        </p:sp>
        <p:cxnSp>
          <p:nvCxnSpPr>
            <p:cNvPr id="58" name="Straight Arrow Connector 57"/>
            <p:cNvCxnSpPr/>
            <p:nvPr/>
          </p:nvCxnSpPr>
          <p:spPr>
            <a:xfrm>
              <a:off x="7762476" y="2688975"/>
              <a:ext cx="0" cy="1154113"/>
            </a:xfrm>
            <a:prstGeom prst="straightConnector1">
              <a:avLst/>
            </a:prstGeom>
            <a:noFill/>
            <a:ln w="34925" cap="flat" cmpd="sng" algn="ctr">
              <a:solidFill>
                <a:srgbClr val="000000"/>
              </a:solidFill>
              <a:prstDash val="solid"/>
              <a:tailEnd type="arrow"/>
            </a:ln>
            <a:effectLst/>
          </p:spPr>
        </p:cxnSp>
        <p:cxnSp>
          <p:nvCxnSpPr>
            <p:cNvPr id="59" name="Straight Connector 58"/>
            <p:cNvCxnSpPr/>
            <p:nvPr/>
          </p:nvCxnSpPr>
          <p:spPr>
            <a:xfrm flipH="1">
              <a:off x="7282256" y="5244850"/>
              <a:ext cx="480220" cy="0"/>
            </a:xfrm>
            <a:prstGeom prst="line">
              <a:avLst/>
            </a:prstGeom>
            <a:noFill/>
            <a:ln w="34925" cap="flat" cmpd="sng" algn="ctr">
              <a:solidFill>
                <a:srgbClr val="000000"/>
              </a:solidFill>
              <a:prstDash val="solid"/>
            </a:ln>
            <a:effectLst/>
          </p:spPr>
        </p:cxnSp>
        <p:cxnSp>
          <p:nvCxnSpPr>
            <p:cNvPr id="60" name="Straight Arrow Connector 59"/>
            <p:cNvCxnSpPr/>
            <p:nvPr/>
          </p:nvCxnSpPr>
          <p:spPr>
            <a:xfrm flipV="1">
              <a:off x="7258446" y="3972607"/>
              <a:ext cx="304800" cy="2"/>
            </a:xfrm>
            <a:prstGeom prst="straightConnector1">
              <a:avLst/>
            </a:prstGeom>
            <a:noFill/>
            <a:ln w="34925" cap="flat" cmpd="sng" algn="ctr">
              <a:solidFill>
                <a:srgbClr val="000000"/>
              </a:solidFill>
              <a:prstDash val="solid"/>
              <a:tailEnd type="arrow"/>
            </a:ln>
            <a:effectLst/>
          </p:spPr>
        </p:cxnSp>
        <p:sp>
          <p:nvSpPr>
            <p:cNvPr id="61" name="TextBox 185"/>
            <p:cNvSpPr txBox="1">
              <a:spLocks noChangeArrowheads="1"/>
            </p:cNvSpPr>
            <p:nvPr/>
          </p:nvSpPr>
          <p:spPr bwMode="auto">
            <a:xfrm>
              <a:off x="4506400" y="3268412"/>
              <a:ext cx="1539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dirty="0" smtClean="0">
                  <a:ln>
                    <a:noFill/>
                  </a:ln>
                  <a:solidFill>
                    <a:srgbClr val="FF6600"/>
                  </a:solidFill>
                  <a:effectLst/>
                  <a:uLnTx/>
                  <a:uFillTx/>
                  <a:latin typeface="Arial" pitchFamily="34" charset="0"/>
                  <a:cs typeface="Arial" pitchFamily="34" charset="0"/>
                </a:rPr>
                <a:t>Motion-Net1</a:t>
              </a:r>
            </a:p>
          </p:txBody>
        </p:sp>
        <p:sp>
          <p:nvSpPr>
            <p:cNvPr id="62" name="TextBox 185"/>
            <p:cNvSpPr txBox="1">
              <a:spLocks noChangeArrowheads="1"/>
            </p:cNvSpPr>
            <p:nvPr/>
          </p:nvSpPr>
          <p:spPr bwMode="auto">
            <a:xfrm>
              <a:off x="4519100" y="4570162"/>
              <a:ext cx="1539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600" b="1" i="0" u="none" strike="noStrike" kern="0" cap="none" spc="0" normalizeH="0" baseline="0" noProof="0" smtClean="0">
                  <a:ln>
                    <a:noFill/>
                  </a:ln>
                  <a:solidFill>
                    <a:srgbClr val="FF6600"/>
                  </a:solidFill>
                  <a:effectLst/>
                  <a:uLnTx/>
                  <a:uFillTx/>
                  <a:latin typeface="Arial" pitchFamily="34" charset="0"/>
                  <a:cs typeface="Arial" pitchFamily="34" charset="0"/>
                </a:rPr>
                <a:t>Motion-Net2</a:t>
              </a:r>
            </a:p>
          </p:txBody>
        </p:sp>
        <p:sp>
          <p:nvSpPr>
            <p:cNvPr id="63" name="TextBox 188"/>
            <p:cNvSpPr txBox="1">
              <a:spLocks noChangeArrowheads="1"/>
            </p:cNvSpPr>
            <p:nvPr/>
          </p:nvSpPr>
          <p:spPr bwMode="auto">
            <a:xfrm rot="16200000">
              <a:off x="6598047" y="3970085"/>
              <a:ext cx="2876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      Late  Fusion    (averaging)</a:t>
              </a:r>
            </a:p>
          </p:txBody>
        </p:sp>
        <p:sp>
          <p:nvSpPr>
            <p:cNvPr id="64" name="TextBox 188"/>
            <p:cNvSpPr txBox="1">
              <a:spLocks noChangeArrowheads="1"/>
            </p:cNvSpPr>
            <p:nvPr/>
          </p:nvSpPr>
          <p:spPr bwMode="auto">
            <a:xfrm>
              <a:off x="3588312" y="1957387"/>
              <a:ext cx="1570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Deep-Streams</a:t>
              </a:r>
            </a:p>
          </p:txBody>
        </p:sp>
        <p:cxnSp>
          <p:nvCxnSpPr>
            <p:cNvPr id="65" name="Straight Arrow Connector 64"/>
            <p:cNvCxnSpPr/>
            <p:nvPr/>
          </p:nvCxnSpPr>
          <p:spPr>
            <a:xfrm>
              <a:off x="1372448" y="3920898"/>
              <a:ext cx="508001" cy="4763"/>
            </a:xfrm>
            <a:prstGeom prst="straightConnector1">
              <a:avLst/>
            </a:prstGeom>
            <a:noFill/>
            <a:ln w="34925" cap="flat" cmpd="sng" algn="ctr">
              <a:solidFill>
                <a:srgbClr val="000000"/>
              </a:solidFill>
              <a:prstDash val="solid"/>
              <a:tailEnd type="arrow"/>
            </a:ln>
            <a:effectLst/>
          </p:spPr>
        </p:cxnSp>
        <p:cxnSp>
          <p:nvCxnSpPr>
            <p:cNvPr id="66" name="Straight Arrow Connector 65"/>
            <p:cNvCxnSpPr/>
            <p:nvPr/>
          </p:nvCxnSpPr>
          <p:spPr>
            <a:xfrm>
              <a:off x="2775349" y="3981929"/>
              <a:ext cx="242888" cy="0"/>
            </a:xfrm>
            <a:prstGeom prst="straightConnector1">
              <a:avLst/>
            </a:prstGeom>
            <a:noFill/>
            <a:ln w="34925" cap="flat" cmpd="sng" algn="ctr">
              <a:solidFill>
                <a:srgbClr val="000000"/>
              </a:solidFill>
              <a:prstDash val="solid"/>
              <a:tailEnd type="arrow"/>
            </a:ln>
            <a:effectLst/>
          </p:spPr>
        </p:cxnSp>
        <p:sp>
          <p:nvSpPr>
            <p:cNvPr id="67" name="Rectangle 6"/>
            <p:cNvSpPr>
              <a:spLocks noChangeArrowheads="1"/>
            </p:cNvSpPr>
            <p:nvPr/>
          </p:nvSpPr>
          <p:spPr bwMode="auto">
            <a:xfrm>
              <a:off x="1895756" y="5065260"/>
              <a:ext cx="8242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ysClr val="windowText" lastClr="000000"/>
                  </a:solidFill>
                  <a:effectLst/>
                  <a:uLnTx/>
                  <a:uFillTx/>
                </a:rPr>
                <a:t>FG Mask</a:t>
              </a:r>
            </a:p>
          </p:txBody>
        </p:sp>
        <p:sp>
          <p:nvSpPr>
            <p:cNvPr id="68" name="TextBox 188"/>
            <p:cNvSpPr txBox="1">
              <a:spLocks noChangeArrowheads="1"/>
            </p:cNvSpPr>
            <p:nvPr/>
          </p:nvSpPr>
          <p:spPr bwMode="auto">
            <a:xfrm>
              <a:off x="240560" y="1811517"/>
              <a:ext cx="1203326"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Input-video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sequences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endParaRPr>
            </a:p>
          </p:txBody>
        </p:sp>
        <p:cxnSp>
          <p:nvCxnSpPr>
            <p:cNvPr id="69" name="Straight Arrow Connector 68"/>
            <p:cNvCxnSpPr/>
            <p:nvPr/>
          </p:nvCxnSpPr>
          <p:spPr>
            <a:xfrm>
              <a:off x="2793488" y="5205867"/>
              <a:ext cx="242888" cy="0"/>
            </a:xfrm>
            <a:prstGeom prst="straightConnector1">
              <a:avLst/>
            </a:prstGeom>
            <a:noFill/>
            <a:ln w="34925" cap="flat" cmpd="sng" algn="ctr">
              <a:solidFill>
                <a:srgbClr val="000000"/>
              </a:solidFill>
              <a:prstDash val="solid"/>
              <a:tailEnd type="arrow"/>
            </a:ln>
            <a:effectLst/>
          </p:spPr>
        </p:cxnSp>
        <p:sp>
          <p:nvSpPr>
            <p:cNvPr id="70" name="Rounded Rectangle 69"/>
            <p:cNvSpPr/>
            <p:nvPr/>
          </p:nvSpPr>
          <p:spPr>
            <a:xfrm>
              <a:off x="6347107" y="3657350"/>
              <a:ext cx="898525" cy="641350"/>
            </a:xfrm>
            <a:prstGeom prst="roundRect">
              <a:avLst/>
            </a:prstGeom>
            <a:solidFill>
              <a:srgbClr val="990000">
                <a:alpha val="15000"/>
              </a:srgbClr>
            </a:solidFill>
            <a:ln w="19050" cap="flat" cmpd="sng" algn="ctr">
              <a:solidFill>
                <a:srgbClr val="99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71" name="Rectangle 115"/>
            <p:cNvSpPr>
              <a:spLocks noChangeArrowheads="1"/>
            </p:cNvSpPr>
            <p:nvPr/>
          </p:nvSpPr>
          <p:spPr bwMode="auto">
            <a:xfrm>
              <a:off x="6310594" y="3820862"/>
              <a:ext cx="8915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Softmax</a:t>
              </a:r>
            </a:p>
          </p:txBody>
        </p:sp>
        <p:cxnSp>
          <p:nvCxnSpPr>
            <p:cNvPr id="72" name="Straight Arrow Connector 71"/>
            <p:cNvCxnSpPr/>
            <p:nvPr/>
          </p:nvCxnSpPr>
          <p:spPr>
            <a:xfrm>
              <a:off x="6115332" y="3971675"/>
              <a:ext cx="225425" cy="0"/>
            </a:xfrm>
            <a:prstGeom prst="straightConnector1">
              <a:avLst/>
            </a:prstGeom>
            <a:noFill/>
            <a:ln w="34925" cap="flat" cmpd="sng" algn="ctr">
              <a:solidFill>
                <a:srgbClr val="000000"/>
              </a:solidFill>
              <a:prstDash val="solid"/>
              <a:tailEnd type="arrow"/>
            </a:ln>
            <a:effectLst/>
          </p:spPr>
        </p:cxnSp>
        <p:sp>
          <p:nvSpPr>
            <p:cNvPr id="73" name="TextBox 72"/>
            <p:cNvSpPr txBox="1"/>
            <p:nvPr/>
          </p:nvSpPr>
          <p:spPr>
            <a:xfrm>
              <a:off x="6791325" y="988583"/>
              <a:ext cx="0" cy="277813"/>
            </a:xfrm>
            <a:prstGeom prst="rect">
              <a:avLst/>
            </a:prstGeom>
            <a:blipFill rotWithShape="1">
              <a:blip r:embed="rId20"/>
              <a:stretch>
                <a:fillRect t="-8333" r="-19737" b="-26667"/>
              </a:stretch>
            </a:blipFill>
          </p:spPr>
          <p:txBody>
            <a:bodyPr wrap="non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noFill/>
                <a:effectLst/>
                <a:uLnTx/>
                <a:uFillTx/>
              </a:endParaRPr>
            </a:p>
          </p:txBody>
        </p:sp>
        <p:cxnSp>
          <p:nvCxnSpPr>
            <p:cNvPr id="74" name="Straight Connector 73"/>
            <p:cNvCxnSpPr/>
            <p:nvPr/>
          </p:nvCxnSpPr>
          <p:spPr>
            <a:xfrm flipH="1">
              <a:off x="7303575" y="2699884"/>
              <a:ext cx="480220" cy="0"/>
            </a:xfrm>
            <a:prstGeom prst="line">
              <a:avLst/>
            </a:prstGeom>
            <a:noFill/>
            <a:ln w="34925" cap="flat" cmpd="sng" algn="ctr">
              <a:solidFill>
                <a:srgbClr val="000000"/>
              </a:solidFill>
              <a:prstDash val="solid"/>
            </a:ln>
            <a:effectLst/>
          </p:spPr>
        </p:cxnSp>
        <p:cxnSp>
          <p:nvCxnSpPr>
            <p:cNvPr id="75" name="Straight Arrow Connector 74"/>
            <p:cNvCxnSpPr/>
            <p:nvPr/>
          </p:nvCxnSpPr>
          <p:spPr>
            <a:xfrm flipV="1">
              <a:off x="3893625" y="3974875"/>
              <a:ext cx="304800" cy="2"/>
            </a:xfrm>
            <a:prstGeom prst="straightConnector1">
              <a:avLst/>
            </a:prstGeom>
            <a:noFill/>
            <a:ln w="34925" cap="flat" cmpd="sng" algn="ctr">
              <a:solidFill>
                <a:srgbClr val="000000"/>
              </a:solidFill>
              <a:prstDash val="solid"/>
              <a:tailEnd type="arrow"/>
            </a:ln>
            <a:effectLst/>
          </p:spPr>
        </p:cxnSp>
        <p:cxnSp>
          <p:nvCxnSpPr>
            <p:cNvPr id="76" name="Straight Arrow Connector 75"/>
            <p:cNvCxnSpPr/>
            <p:nvPr/>
          </p:nvCxnSpPr>
          <p:spPr>
            <a:xfrm>
              <a:off x="4992175" y="3978957"/>
              <a:ext cx="225425" cy="0"/>
            </a:xfrm>
            <a:prstGeom prst="straightConnector1">
              <a:avLst/>
            </a:prstGeom>
            <a:noFill/>
            <a:ln w="34925" cap="flat" cmpd="sng" algn="ctr">
              <a:solidFill>
                <a:srgbClr val="000000"/>
              </a:solidFill>
              <a:prstDash val="solid"/>
              <a:tailEnd type="arrow"/>
            </a:ln>
            <a:effectLst/>
          </p:spPr>
        </p:cxnSp>
        <p:sp>
          <p:nvSpPr>
            <p:cNvPr id="77" name="Rounded Rectangle 76"/>
            <p:cNvSpPr/>
            <p:nvPr/>
          </p:nvSpPr>
          <p:spPr>
            <a:xfrm>
              <a:off x="4208852" y="2375808"/>
              <a:ext cx="787400" cy="612775"/>
            </a:xfrm>
            <a:prstGeom prst="roundRect">
              <a:avLst/>
            </a:prstGeom>
            <a:solidFill>
              <a:srgbClr val="0165BF">
                <a:alpha val="10000"/>
              </a:srgbClr>
            </a:solidFill>
            <a:ln w="19050" cap="flat" cmpd="sng" algn="ctr">
              <a:solidFill>
                <a:srgbClr val="3333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Arial"/>
              </a:endParaRPr>
            </a:p>
          </p:txBody>
        </p:sp>
        <p:sp>
          <p:nvSpPr>
            <p:cNvPr id="78" name="TextBox 140"/>
            <p:cNvSpPr txBox="1">
              <a:spLocks noChangeArrowheads="1"/>
            </p:cNvSpPr>
            <p:nvPr/>
          </p:nvSpPr>
          <p:spPr bwMode="auto">
            <a:xfrm>
              <a:off x="4297752" y="2512333"/>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C3D</a:t>
              </a:r>
            </a:p>
          </p:txBody>
        </p:sp>
        <p:sp>
          <p:nvSpPr>
            <p:cNvPr id="79" name="Rounded Rectangle 78"/>
            <p:cNvSpPr/>
            <p:nvPr/>
          </p:nvSpPr>
          <p:spPr>
            <a:xfrm>
              <a:off x="5230865" y="2369458"/>
              <a:ext cx="898525" cy="641350"/>
            </a:xfrm>
            <a:prstGeom prst="roundRect">
              <a:avLst/>
            </a:prstGeom>
            <a:solidFill>
              <a:srgbClr val="990000">
                <a:alpha val="15000"/>
              </a:srgbClr>
            </a:solidFill>
            <a:ln w="19050" cap="flat" cmpd="sng" algn="ctr">
              <a:solidFill>
                <a:srgbClr val="99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80" name="TextBox 140"/>
            <p:cNvSpPr txBox="1">
              <a:spLocks noChangeArrowheads="1"/>
            </p:cNvSpPr>
            <p:nvPr/>
          </p:nvSpPr>
          <p:spPr bwMode="auto">
            <a:xfrm>
              <a:off x="5297540" y="2518683"/>
              <a:ext cx="1004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LSTM</a:t>
              </a:r>
            </a:p>
          </p:txBody>
        </p:sp>
        <p:sp>
          <p:nvSpPr>
            <p:cNvPr id="81" name="Rounded Rectangle 80"/>
            <p:cNvSpPr/>
            <p:nvPr/>
          </p:nvSpPr>
          <p:spPr>
            <a:xfrm>
              <a:off x="6370690" y="2372633"/>
              <a:ext cx="898525" cy="641350"/>
            </a:xfrm>
            <a:prstGeom prst="roundRect">
              <a:avLst/>
            </a:prstGeom>
            <a:solidFill>
              <a:srgbClr val="990000">
                <a:alpha val="15000"/>
              </a:srgbClr>
            </a:solidFill>
            <a:ln w="19050" cap="flat" cmpd="sng" algn="ctr">
              <a:solidFill>
                <a:srgbClr val="99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82" name="Rectangle 115"/>
            <p:cNvSpPr>
              <a:spLocks noChangeArrowheads="1"/>
            </p:cNvSpPr>
            <p:nvPr/>
          </p:nvSpPr>
          <p:spPr bwMode="auto">
            <a:xfrm>
              <a:off x="6334177" y="2536145"/>
              <a:ext cx="8915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Softmax</a:t>
              </a:r>
            </a:p>
          </p:txBody>
        </p:sp>
        <p:cxnSp>
          <p:nvCxnSpPr>
            <p:cNvPr id="83" name="Straight Arrow Connector 82"/>
            <p:cNvCxnSpPr/>
            <p:nvPr/>
          </p:nvCxnSpPr>
          <p:spPr>
            <a:xfrm>
              <a:off x="6138915" y="2686958"/>
              <a:ext cx="225425" cy="0"/>
            </a:xfrm>
            <a:prstGeom prst="straightConnector1">
              <a:avLst/>
            </a:prstGeom>
            <a:noFill/>
            <a:ln w="34925" cap="flat" cmpd="sng" algn="ctr">
              <a:solidFill>
                <a:srgbClr val="000000"/>
              </a:solidFill>
              <a:prstDash val="solid"/>
              <a:tailEnd type="arrow"/>
            </a:ln>
            <a:effectLst/>
          </p:spPr>
        </p:cxnSp>
        <p:cxnSp>
          <p:nvCxnSpPr>
            <p:cNvPr id="84" name="Straight Arrow Connector 83"/>
            <p:cNvCxnSpPr/>
            <p:nvPr/>
          </p:nvCxnSpPr>
          <p:spPr>
            <a:xfrm>
              <a:off x="5015758" y="2694240"/>
              <a:ext cx="225425" cy="0"/>
            </a:xfrm>
            <a:prstGeom prst="straightConnector1">
              <a:avLst/>
            </a:prstGeom>
            <a:noFill/>
            <a:ln w="34925" cap="flat" cmpd="sng" algn="ctr">
              <a:solidFill>
                <a:srgbClr val="000000"/>
              </a:solidFill>
              <a:prstDash val="solid"/>
              <a:tailEnd type="arrow"/>
            </a:ln>
            <a:effectLst/>
          </p:spPr>
        </p:cxnSp>
        <p:sp>
          <p:nvSpPr>
            <p:cNvPr id="85" name="Rounded Rectangle 84"/>
            <p:cNvSpPr/>
            <p:nvPr/>
          </p:nvSpPr>
          <p:spPr>
            <a:xfrm>
              <a:off x="4194452" y="4930525"/>
              <a:ext cx="787400" cy="612775"/>
            </a:xfrm>
            <a:prstGeom prst="roundRect">
              <a:avLst/>
            </a:prstGeom>
            <a:solidFill>
              <a:srgbClr val="0165BF">
                <a:alpha val="10000"/>
              </a:srgbClr>
            </a:solidFill>
            <a:ln w="19050" cap="flat" cmpd="sng" algn="ctr">
              <a:solidFill>
                <a:srgbClr val="3333FF"/>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Arial"/>
              </a:endParaRPr>
            </a:p>
          </p:txBody>
        </p:sp>
        <p:sp>
          <p:nvSpPr>
            <p:cNvPr id="86" name="TextBox 140"/>
            <p:cNvSpPr txBox="1">
              <a:spLocks noChangeArrowheads="1"/>
            </p:cNvSpPr>
            <p:nvPr/>
          </p:nvSpPr>
          <p:spPr bwMode="auto">
            <a:xfrm>
              <a:off x="4283352" y="5067050"/>
              <a:ext cx="100488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C3D</a:t>
              </a:r>
            </a:p>
          </p:txBody>
        </p:sp>
        <p:sp>
          <p:nvSpPr>
            <p:cNvPr id="87" name="Rounded Rectangle 86"/>
            <p:cNvSpPr/>
            <p:nvPr/>
          </p:nvSpPr>
          <p:spPr>
            <a:xfrm>
              <a:off x="5216465" y="4924175"/>
              <a:ext cx="898525" cy="641350"/>
            </a:xfrm>
            <a:prstGeom prst="roundRect">
              <a:avLst/>
            </a:prstGeom>
            <a:solidFill>
              <a:srgbClr val="990000">
                <a:alpha val="15000"/>
              </a:srgbClr>
            </a:solidFill>
            <a:ln w="19050" cap="flat" cmpd="sng" algn="ctr">
              <a:solidFill>
                <a:srgbClr val="99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88" name="TextBox 140"/>
            <p:cNvSpPr txBox="1">
              <a:spLocks noChangeArrowheads="1"/>
            </p:cNvSpPr>
            <p:nvPr/>
          </p:nvSpPr>
          <p:spPr bwMode="auto">
            <a:xfrm>
              <a:off x="5283140" y="5073400"/>
              <a:ext cx="10048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rgbClr val="000000"/>
                  </a:solidFill>
                  <a:effectLst/>
                  <a:uLnTx/>
                  <a:uFillTx/>
                  <a:latin typeface="Arial" pitchFamily="34" charset="0"/>
                  <a:cs typeface="Arial" pitchFamily="34" charset="0"/>
                </a:rPr>
                <a:t>LSTM</a:t>
              </a:r>
            </a:p>
          </p:txBody>
        </p:sp>
        <p:sp>
          <p:nvSpPr>
            <p:cNvPr id="89" name="Rounded Rectangle 88"/>
            <p:cNvSpPr/>
            <p:nvPr/>
          </p:nvSpPr>
          <p:spPr>
            <a:xfrm>
              <a:off x="6356290" y="4927350"/>
              <a:ext cx="898525" cy="641350"/>
            </a:xfrm>
            <a:prstGeom prst="roundRect">
              <a:avLst/>
            </a:prstGeom>
            <a:solidFill>
              <a:srgbClr val="990000">
                <a:alpha val="15000"/>
              </a:srgbClr>
            </a:solidFill>
            <a:ln w="19050" cap="flat" cmpd="sng" algn="ctr">
              <a:solidFill>
                <a:srgbClr val="99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Arial"/>
              </a:endParaRPr>
            </a:p>
          </p:txBody>
        </p:sp>
        <p:sp>
          <p:nvSpPr>
            <p:cNvPr id="90" name="Rectangle 115"/>
            <p:cNvSpPr>
              <a:spLocks noChangeArrowheads="1"/>
            </p:cNvSpPr>
            <p:nvPr/>
          </p:nvSpPr>
          <p:spPr bwMode="auto">
            <a:xfrm>
              <a:off x="6319777" y="5090862"/>
              <a:ext cx="89159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1400" b="1" i="0" u="none" strike="noStrike" kern="0" cap="none" spc="0" normalizeH="0" baseline="0" noProof="0" dirty="0" smtClean="0">
                  <a:ln>
                    <a:noFill/>
                  </a:ln>
                  <a:solidFill>
                    <a:sysClr val="windowText" lastClr="000000"/>
                  </a:solidFill>
                  <a:effectLst/>
                  <a:uLnTx/>
                  <a:uFillTx/>
                  <a:latin typeface="Arial" pitchFamily="34" charset="0"/>
                  <a:cs typeface="Arial" pitchFamily="34" charset="0"/>
                </a:rPr>
                <a:t>Softmax</a:t>
              </a:r>
            </a:p>
          </p:txBody>
        </p:sp>
        <p:cxnSp>
          <p:nvCxnSpPr>
            <p:cNvPr id="91" name="Straight Arrow Connector 90"/>
            <p:cNvCxnSpPr/>
            <p:nvPr/>
          </p:nvCxnSpPr>
          <p:spPr>
            <a:xfrm>
              <a:off x="6124515" y="5241675"/>
              <a:ext cx="225425" cy="0"/>
            </a:xfrm>
            <a:prstGeom prst="straightConnector1">
              <a:avLst/>
            </a:prstGeom>
            <a:noFill/>
            <a:ln w="34925" cap="flat" cmpd="sng" algn="ctr">
              <a:solidFill>
                <a:srgbClr val="000000"/>
              </a:solidFill>
              <a:prstDash val="solid"/>
              <a:tailEnd type="arrow"/>
            </a:ln>
            <a:effectLst/>
          </p:spPr>
        </p:cxnSp>
        <p:cxnSp>
          <p:nvCxnSpPr>
            <p:cNvPr id="92" name="Straight Arrow Connector 91"/>
            <p:cNvCxnSpPr/>
            <p:nvPr/>
          </p:nvCxnSpPr>
          <p:spPr>
            <a:xfrm flipV="1">
              <a:off x="3902808" y="5244875"/>
              <a:ext cx="304800" cy="2"/>
            </a:xfrm>
            <a:prstGeom prst="straightConnector1">
              <a:avLst/>
            </a:prstGeom>
            <a:noFill/>
            <a:ln w="34925" cap="flat" cmpd="sng" algn="ctr">
              <a:solidFill>
                <a:srgbClr val="000000"/>
              </a:solidFill>
              <a:prstDash val="solid"/>
              <a:tailEnd type="arrow"/>
            </a:ln>
            <a:effectLst/>
          </p:spPr>
        </p:cxnSp>
        <p:cxnSp>
          <p:nvCxnSpPr>
            <p:cNvPr id="93" name="Straight Arrow Connector 92"/>
            <p:cNvCxnSpPr/>
            <p:nvPr/>
          </p:nvCxnSpPr>
          <p:spPr>
            <a:xfrm>
              <a:off x="5001358" y="5248957"/>
              <a:ext cx="225425" cy="0"/>
            </a:xfrm>
            <a:prstGeom prst="straightConnector1">
              <a:avLst/>
            </a:prstGeom>
            <a:noFill/>
            <a:ln w="34925" cap="flat" cmpd="sng" algn="ctr">
              <a:solidFill>
                <a:srgbClr val="000000"/>
              </a:solidFill>
              <a:prstDash val="solid"/>
              <a:tailEnd type="arrow"/>
            </a:ln>
            <a:effectLst/>
          </p:spPr>
        </p:cxnSp>
        <p:cxnSp>
          <p:nvCxnSpPr>
            <p:cNvPr id="94" name="Straight Arrow Connector 93"/>
            <p:cNvCxnSpPr/>
            <p:nvPr/>
          </p:nvCxnSpPr>
          <p:spPr>
            <a:xfrm>
              <a:off x="1387755" y="5199565"/>
              <a:ext cx="508001" cy="4763"/>
            </a:xfrm>
            <a:prstGeom prst="straightConnector1">
              <a:avLst/>
            </a:prstGeom>
            <a:noFill/>
            <a:ln w="34925" cap="flat" cmpd="sng" algn="ctr">
              <a:solidFill>
                <a:srgbClr val="000000"/>
              </a:solidFill>
              <a:prstDash val="solid"/>
              <a:tailEnd type="arrow"/>
            </a:ln>
            <a:effectLst/>
          </p:spPr>
        </p:cxnSp>
        <p:sp>
          <p:nvSpPr>
            <p:cNvPr id="95" name="TextBox 185"/>
            <p:cNvSpPr txBox="1">
              <a:spLocks noChangeArrowheads="1"/>
            </p:cNvSpPr>
            <p:nvPr/>
          </p:nvSpPr>
          <p:spPr bwMode="auto">
            <a:xfrm>
              <a:off x="1817468" y="2336333"/>
              <a:ext cx="21570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600" b="1" dirty="0" smtClean="0">
                  <a:solidFill>
                    <a:srgbClr val="00B050"/>
                  </a:solidFill>
                </a:rPr>
                <a:t>Appearance- Net</a:t>
              </a:r>
              <a:endParaRPr lang="en-US" altLang="en-US" sz="1600" b="1" dirty="0">
                <a:solidFill>
                  <a:srgbClr val="00B050"/>
                </a:solidFill>
              </a:endParaRPr>
            </a:p>
          </p:txBody>
        </p:sp>
        <mc:AlternateContent xmlns:mc="http://schemas.openxmlformats.org/markup-compatibility/2006" xmlns:a14="http://schemas.microsoft.com/office/drawing/2010/main">
          <mc:Choice Requires="a14">
            <p:sp>
              <p:nvSpPr>
                <p:cNvPr id="96" name="TextBox 95"/>
                <p:cNvSpPr txBox="1"/>
                <p:nvPr/>
              </p:nvSpPr>
              <p:spPr>
                <a:xfrm>
                  <a:off x="7269215" y="2351479"/>
                  <a:ext cx="441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𝑠</m:t>
                            </m:r>
                          </m:e>
                          <m:sub>
                            <m:r>
                              <a:rPr lang="en-US" b="0" i="1" smtClean="0">
                                <a:latin typeface="Cambria Math"/>
                              </a:rPr>
                              <m:t>1</m:t>
                            </m:r>
                          </m:sub>
                        </m:sSub>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7269215" y="2351479"/>
                  <a:ext cx="441339"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7211368" y="3476375"/>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𝑠</m:t>
                            </m:r>
                          </m:e>
                          <m:sub>
                            <m:r>
                              <a:rPr lang="en-US" b="0" i="1" smtClean="0">
                                <a:latin typeface="Cambria Math"/>
                              </a:rPr>
                              <m:t>2</m:t>
                            </m:r>
                          </m:sub>
                        </m:sSub>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7211368" y="3476375"/>
                  <a:ext cx="446661"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7211368" y="4823646"/>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𝑠</m:t>
                            </m:r>
                          </m:e>
                          <m:sub>
                            <m:r>
                              <a:rPr lang="en-US" b="0" i="1" smtClean="0">
                                <a:latin typeface="Cambria Math"/>
                              </a:rPr>
                              <m:t>3</m:t>
                            </m:r>
                          </m:sub>
                        </m:sSub>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7211368" y="4823646"/>
                  <a:ext cx="446661" cy="369332"/>
                </a:xfrm>
                <a:prstGeom prst="rect">
                  <a:avLst/>
                </a:prstGeom>
                <a:blipFill>
                  <a:blip r:embed="rId23"/>
                  <a:stretch>
                    <a:fillRect/>
                  </a:stretch>
                </a:blipFill>
              </p:spPr>
              <p:txBody>
                <a:bodyPr/>
                <a:lstStyle/>
                <a:p>
                  <a:r>
                    <a:rPr lang="en-US">
                      <a:noFill/>
                    </a:rPr>
                    <a:t> </a:t>
                  </a:r>
                </a:p>
              </p:txBody>
            </p:sp>
          </mc:Fallback>
        </mc:AlternateContent>
        <p:sp>
          <p:nvSpPr>
            <p:cNvPr id="99" name="TextBox 186"/>
            <p:cNvSpPr txBox="1">
              <a:spLocks noChangeArrowheads="1"/>
            </p:cNvSpPr>
            <p:nvPr/>
          </p:nvSpPr>
          <p:spPr bwMode="auto">
            <a:xfrm>
              <a:off x="8190310" y="1919466"/>
              <a:ext cx="27892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r>
                <a:rPr lang="en-US" altLang="en-US" sz="1400" b="1" dirty="0"/>
                <a:t>Robbery</a:t>
              </a:r>
            </a:p>
            <a:p>
              <a:pPr eaLnBrk="1" hangingPunct="1"/>
              <a:r>
                <a:rPr lang="en-US" altLang="en-US" sz="1400" b="1" dirty="0"/>
                <a:t>Detection</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12141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58000"/>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6858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0" y="620351"/>
            <a:ext cx="9144000" cy="707886"/>
          </a:xfrm>
          <a:prstGeom prst="rect">
            <a:avLst/>
          </a:prstGeom>
          <a:solidFill>
            <a:srgbClr val="241F67"/>
          </a:solidFill>
        </p:spPr>
        <p:txBody>
          <a:bodyPr wrap="square" rtlCol="0">
            <a:spAutoFit/>
          </a:bodyPr>
          <a:lstStyle/>
          <a:p>
            <a:pPr algn="ctr"/>
            <a:r>
              <a:rPr lang="en-US" sz="4000" b="1" dirty="0" smtClean="0">
                <a:solidFill>
                  <a:schemeClr val="bg1"/>
                </a:solidFill>
                <a:latin typeface="Sitka Banner" pitchFamily="2" charset="0"/>
                <a:cs typeface="Times New Roman" pitchFamily="18" charset="0"/>
              </a:rPr>
              <a:t>The YouTube-Robbery Dataset </a:t>
            </a:r>
            <a:endParaRPr lang="en-US" sz="4000" dirty="0"/>
          </a:p>
        </p:txBody>
      </p:sp>
      <p:sp>
        <p:nvSpPr>
          <p:cNvPr id="12" name="TextBox 2"/>
          <p:cNvSpPr txBox="1">
            <a:spLocks noChangeArrowheads="1"/>
          </p:cNvSpPr>
          <p:nvPr/>
        </p:nvSpPr>
        <p:spPr bwMode="auto">
          <a:xfrm>
            <a:off x="211086" y="1641187"/>
            <a:ext cx="8424863"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buFont typeface="Arial" pitchFamily="34" charset="0"/>
              <a:buAutoNum type="arabicPeriod"/>
            </a:pPr>
            <a:endParaRPr lang="en-US" dirty="0"/>
          </a:p>
          <a:p>
            <a:pPr eaLnBrk="1" hangingPunct="1">
              <a:buFont typeface="Arial" pitchFamily="34" charset="0"/>
              <a:buAutoNum type="arabicPeriod"/>
            </a:pPr>
            <a:endParaRPr lang="en-US" dirty="0"/>
          </a:p>
          <a:p>
            <a:pPr eaLnBrk="1" hangingPunct="1">
              <a:buFont typeface="Arial" pitchFamily="34" charset="0"/>
              <a:buAutoNum type="arabicPeriod"/>
            </a:pPr>
            <a:endParaRPr lang="en-US" dirty="0"/>
          </a:p>
          <a:p>
            <a:pPr eaLnBrk="1" hangingPunct="1">
              <a:lnSpc>
                <a:spcPct val="150000"/>
              </a:lnSpc>
              <a:buFont typeface="Arial" pitchFamily="34" charset="0"/>
              <a:buAutoNum type="arabicPeriod"/>
            </a:pPr>
            <a:endParaRPr lang="en-US" dirty="0">
              <a:solidFill>
                <a:schemeClr val="bg1"/>
              </a:solidFill>
            </a:endParaRPr>
          </a:p>
        </p:txBody>
      </p:sp>
      <p:sp>
        <p:nvSpPr>
          <p:cNvPr id="13" name="TextBox 2"/>
          <p:cNvSpPr txBox="1">
            <a:spLocks noChangeArrowheads="1"/>
          </p:cNvSpPr>
          <p:nvPr/>
        </p:nvSpPr>
        <p:spPr bwMode="auto">
          <a:xfrm>
            <a:off x="107002" y="1527989"/>
            <a:ext cx="9054188"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buFont typeface="Wingdings" panose="05000000000000000000" pitchFamily="2" charset="2"/>
              <a:buChar char="q"/>
            </a:pPr>
            <a:r>
              <a:rPr lang="en-US" sz="2400" dirty="0" smtClean="0"/>
              <a:t>Collected 124 untrimmed CCTV videos from YouTube comprising both robbery and normal activities</a:t>
            </a:r>
          </a:p>
          <a:p>
            <a:pPr eaLnBrk="1" fontAlgn="base" hangingPunct="1">
              <a:spcBef>
                <a:spcPct val="0"/>
              </a:spcBef>
              <a:spcAft>
                <a:spcPct val="0"/>
              </a:spcAft>
              <a:buFont typeface="Arial" pitchFamily="34" charset="0"/>
              <a:buChar char="•"/>
            </a:pPr>
            <a:endParaRPr lang="en-US" sz="2400" dirty="0" smtClean="0"/>
          </a:p>
          <a:p>
            <a:pPr eaLnBrk="1" fontAlgn="base" hangingPunct="1">
              <a:spcBef>
                <a:spcPct val="0"/>
              </a:spcBef>
              <a:spcAft>
                <a:spcPct val="0"/>
              </a:spcAft>
              <a:buFont typeface="Wingdings" panose="05000000000000000000" pitchFamily="2" charset="2"/>
              <a:buChar char="q"/>
            </a:pPr>
            <a:r>
              <a:rPr lang="en-US" sz="2400" dirty="0" smtClean="0"/>
              <a:t>Some statistics:</a:t>
            </a:r>
            <a:endParaRPr lang="en-US" sz="2400" dirty="0"/>
          </a:p>
          <a:p>
            <a:pPr eaLnBrk="1" fontAlgn="base" hangingPunct="1">
              <a:spcBef>
                <a:spcPct val="0"/>
              </a:spcBef>
              <a:spcAft>
                <a:spcPct val="0"/>
              </a:spcAft>
              <a:buFont typeface="Arial" pitchFamily="34" charset="0"/>
              <a:buChar char="•"/>
            </a:pPr>
            <a:endParaRPr lang="en-US" sz="2000" dirty="0" smtClean="0"/>
          </a:p>
          <a:p>
            <a:pPr eaLnBrk="1" fontAlgn="base" hangingPunct="1">
              <a:lnSpc>
                <a:spcPct val="200000"/>
              </a:lnSpc>
              <a:spcBef>
                <a:spcPct val="0"/>
              </a:spcBef>
              <a:spcAft>
                <a:spcPct val="0"/>
              </a:spcAft>
              <a:buFont typeface="Arial" pitchFamily="34" charset="0"/>
              <a:buChar char="•"/>
            </a:pPr>
            <a:endParaRPr lang="en-US" sz="2200" b="1" dirty="0" smtClean="0"/>
          </a:p>
          <a:p>
            <a:pPr marL="0" indent="0" eaLnBrk="1" fontAlgn="base" hangingPunct="1">
              <a:spcBef>
                <a:spcPct val="0"/>
              </a:spcBef>
              <a:spcAft>
                <a:spcPct val="0"/>
              </a:spcAft>
            </a:pPr>
            <a:endParaRPr lang="en-US" sz="2000" dirty="0"/>
          </a:p>
          <a:p>
            <a:pPr marL="0" lvl="0" indent="0" eaLnBrk="1" fontAlgn="base" hangingPunct="1">
              <a:spcBef>
                <a:spcPct val="0"/>
              </a:spcBef>
              <a:spcAft>
                <a:spcPct val="0"/>
              </a:spcAft>
            </a:pPr>
            <a:endParaRPr lang="en-US" sz="2400" b="1" u="sng" dirty="0" smtClean="0">
              <a:solidFill>
                <a:srgbClr val="000000"/>
              </a:solidFill>
            </a:endParaRPr>
          </a:p>
          <a:p>
            <a:pPr marL="0" lvl="0" indent="0" eaLnBrk="1" fontAlgn="base" hangingPunct="1">
              <a:spcBef>
                <a:spcPct val="0"/>
              </a:spcBef>
              <a:spcAft>
                <a:spcPct val="0"/>
              </a:spcAft>
              <a:buFont typeface="Wingdings" pitchFamily="2" charset="2"/>
              <a:buChar char="q"/>
            </a:pPr>
            <a:endParaRPr lang="en-US" sz="2400" b="1" u="sng" dirty="0">
              <a:solidFill>
                <a:srgbClr val="000000"/>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54066051"/>
              </p:ext>
            </p:extLst>
          </p:nvPr>
        </p:nvGraphicFramePr>
        <p:xfrm>
          <a:off x="2304999" y="3134468"/>
          <a:ext cx="5467401" cy="3160458"/>
        </p:xfrm>
        <a:graphic>
          <a:graphicData uri="http://schemas.openxmlformats.org/drawingml/2006/table">
            <a:tbl>
              <a:tblPr firstRow="1" bandRow="1">
                <a:tableStyleId>{BC89EF96-8CEA-46FF-86C4-4CE0E7609802}</a:tableStyleId>
              </a:tblPr>
              <a:tblGrid>
                <a:gridCol w="3428560">
                  <a:extLst>
                    <a:ext uri="{9D8B030D-6E8A-4147-A177-3AD203B41FA5}">
                      <a16:colId xmlns:a16="http://schemas.microsoft.com/office/drawing/2014/main" val="20000"/>
                    </a:ext>
                  </a:extLst>
                </a:gridCol>
                <a:gridCol w="2038841">
                  <a:extLst>
                    <a:ext uri="{9D8B030D-6E8A-4147-A177-3AD203B41FA5}">
                      <a16:colId xmlns:a16="http://schemas.microsoft.com/office/drawing/2014/main" val="20001"/>
                    </a:ext>
                  </a:extLst>
                </a:gridCol>
              </a:tblGrid>
              <a:tr h="404720">
                <a:tc>
                  <a:txBody>
                    <a:bodyPr/>
                    <a:lstStyle/>
                    <a:p>
                      <a:pPr algn="l"/>
                      <a:r>
                        <a:rPr lang="en-US" sz="2200" b="0" dirty="0" smtClean="0">
                          <a:latin typeface="+mn-lt"/>
                          <a:cs typeface="+mn-cs"/>
                        </a:rPr>
                        <a:t>#</a:t>
                      </a:r>
                      <a:r>
                        <a:rPr lang="en-US" sz="2200" b="0" baseline="0" dirty="0" smtClean="0">
                          <a:latin typeface="+mn-lt"/>
                          <a:cs typeface="+mn-cs"/>
                        </a:rPr>
                        <a:t> of Classes</a:t>
                      </a:r>
                      <a:endParaRPr lang="en-US" sz="2200" b="0" dirty="0">
                        <a:latin typeface="Arial" pitchFamily="34" charset="0"/>
                        <a:cs typeface="Arial" pitchFamily="34" charset="0"/>
                      </a:endParaRPr>
                    </a:p>
                  </a:txBody>
                  <a:tcPr marL="91464" marR="91464" marT="45721" marB="45721"/>
                </a:tc>
                <a:tc>
                  <a:txBody>
                    <a:bodyPr/>
                    <a:lstStyle/>
                    <a:p>
                      <a:pPr algn="l"/>
                      <a:r>
                        <a:rPr lang="en-US" sz="2200" b="0" dirty="0" smtClean="0"/>
                        <a:t>2</a:t>
                      </a:r>
                      <a:endParaRPr lang="en-US" sz="2200" b="0" dirty="0">
                        <a:latin typeface="Arial" pitchFamily="34" charset="0"/>
                        <a:cs typeface="Arial" pitchFamily="34" charset="0"/>
                      </a:endParaRPr>
                    </a:p>
                  </a:txBody>
                  <a:tcPr marL="91464" marR="91464" marT="45721" marB="45721"/>
                </a:tc>
                <a:extLst>
                  <a:ext uri="{0D108BD9-81ED-4DB2-BD59-A6C34878D82A}">
                    <a16:rowId xmlns:a16="http://schemas.microsoft.com/office/drawing/2014/main" val="10000"/>
                  </a:ext>
                </a:extLst>
              </a:tr>
              <a:tr h="470073">
                <a:tc>
                  <a:txBody>
                    <a:bodyPr/>
                    <a:lstStyle/>
                    <a:p>
                      <a:r>
                        <a:rPr lang="en-US" sz="2200" b="0" dirty="0" smtClean="0"/>
                        <a:t>Total</a:t>
                      </a:r>
                      <a:r>
                        <a:rPr lang="en-US" sz="2200" b="0" baseline="0" dirty="0" smtClean="0"/>
                        <a:t> Videos</a:t>
                      </a:r>
                      <a:endParaRPr lang="en-US" sz="2200" b="0" dirty="0">
                        <a:latin typeface="Arial" pitchFamily="34" charset="0"/>
                        <a:cs typeface="Arial" pitchFamily="34" charset="0"/>
                      </a:endParaRPr>
                    </a:p>
                  </a:txBody>
                  <a:tcPr marL="91464" marR="91464" marT="45721" marB="45721"/>
                </a:tc>
                <a:tc>
                  <a:txBody>
                    <a:bodyPr/>
                    <a:lstStyle/>
                    <a:p>
                      <a:r>
                        <a:rPr lang="en-US" sz="2200" dirty="0" smtClean="0"/>
                        <a:t>124</a:t>
                      </a:r>
                      <a:endParaRPr lang="en-US" sz="2200" dirty="0">
                        <a:latin typeface="Arial" pitchFamily="34" charset="0"/>
                        <a:cs typeface="Arial" pitchFamily="34" charset="0"/>
                      </a:endParaRPr>
                    </a:p>
                  </a:txBody>
                  <a:tcPr marL="91464" marR="91464" marT="45721" marB="45721"/>
                </a:tc>
                <a:extLst>
                  <a:ext uri="{0D108BD9-81ED-4DB2-BD59-A6C34878D82A}">
                    <a16:rowId xmlns:a16="http://schemas.microsoft.com/office/drawing/2014/main" val="10001"/>
                  </a:ext>
                </a:extLst>
              </a:tr>
              <a:tr h="365779">
                <a:tc>
                  <a:txBody>
                    <a:bodyPr/>
                    <a:lstStyle/>
                    <a:p>
                      <a:r>
                        <a:rPr lang="en-US" sz="2200" b="0" dirty="0" smtClean="0">
                          <a:latin typeface="+mn-lt"/>
                          <a:cs typeface="+mn-cs"/>
                        </a:rPr>
                        <a:t>Total</a:t>
                      </a:r>
                      <a:r>
                        <a:rPr lang="en-US" sz="2200" b="0" baseline="0" dirty="0" smtClean="0">
                          <a:latin typeface="+mn-lt"/>
                          <a:cs typeface="+mn-cs"/>
                        </a:rPr>
                        <a:t> Duration</a:t>
                      </a:r>
                      <a:endParaRPr lang="en-US" sz="2200" b="0" dirty="0">
                        <a:latin typeface="Arial" pitchFamily="34" charset="0"/>
                        <a:cs typeface="Arial" pitchFamily="34" charset="0"/>
                      </a:endParaRPr>
                    </a:p>
                  </a:txBody>
                  <a:tcPr marL="91464" marR="91464" marT="45721" marB="45721"/>
                </a:tc>
                <a:tc>
                  <a:txBody>
                    <a:bodyPr/>
                    <a:lstStyle/>
                    <a:p>
                      <a:r>
                        <a:rPr lang="en-US" sz="2200" dirty="0" smtClean="0"/>
                        <a:t>3 hours approx.</a:t>
                      </a:r>
                      <a:endParaRPr lang="en-US" sz="2200" dirty="0">
                        <a:latin typeface="Arial" pitchFamily="34" charset="0"/>
                        <a:cs typeface="Arial" pitchFamily="34" charset="0"/>
                      </a:endParaRPr>
                    </a:p>
                  </a:txBody>
                  <a:tcPr marL="91464" marR="91464" marT="45721" marB="45721"/>
                </a:tc>
                <a:extLst>
                  <a:ext uri="{0D108BD9-81ED-4DB2-BD59-A6C34878D82A}">
                    <a16:rowId xmlns:a16="http://schemas.microsoft.com/office/drawing/2014/main" val="10002"/>
                  </a:ext>
                </a:extLst>
              </a:tr>
              <a:tr h="470073">
                <a:tc>
                  <a:txBody>
                    <a:bodyPr/>
                    <a:lstStyle/>
                    <a:p>
                      <a:r>
                        <a:rPr lang="en-US" sz="2200" b="0" dirty="0" smtClean="0"/>
                        <a:t>Average Video Duration</a:t>
                      </a:r>
                      <a:endParaRPr lang="en-US" sz="2200" b="0" dirty="0">
                        <a:latin typeface="Arial" pitchFamily="34" charset="0"/>
                        <a:cs typeface="Arial" pitchFamily="34" charset="0"/>
                      </a:endParaRPr>
                    </a:p>
                  </a:txBody>
                  <a:tcPr marL="91464" marR="91464" marT="45721" marB="45721"/>
                </a:tc>
                <a:tc>
                  <a:txBody>
                    <a:bodyPr/>
                    <a:lstStyle/>
                    <a:p>
                      <a:r>
                        <a:rPr lang="en-US" sz="2200" dirty="0" smtClean="0"/>
                        <a:t>79.54 sec.</a:t>
                      </a:r>
                      <a:endParaRPr lang="en-US" sz="2200" dirty="0">
                        <a:latin typeface="Arial" pitchFamily="34" charset="0"/>
                        <a:cs typeface="Arial" pitchFamily="34" charset="0"/>
                      </a:endParaRPr>
                    </a:p>
                  </a:txBody>
                  <a:tcPr marL="91464" marR="91464" marT="45721" marB="45721"/>
                </a:tc>
                <a:extLst>
                  <a:ext uri="{0D108BD9-81ED-4DB2-BD59-A6C34878D82A}">
                    <a16:rowId xmlns:a16="http://schemas.microsoft.com/office/drawing/2014/main" val="10003"/>
                  </a:ext>
                </a:extLst>
              </a:tr>
              <a:tr h="470073">
                <a:tc>
                  <a:txBody>
                    <a:bodyPr/>
                    <a:lstStyle/>
                    <a:p>
                      <a:r>
                        <a:rPr lang="en-US" sz="2200" b="0" dirty="0" smtClean="0"/>
                        <a:t>Min Video Duration</a:t>
                      </a:r>
                      <a:endParaRPr lang="en-US" sz="2200" b="0" dirty="0">
                        <a:latin typeface="Arial" pitchFamily="34" charset="0"/>
                        <a:cs typeface="Arial" pitchFamily="34" charset="0"/>
                      </a:endParaRPr>
                    </a:p>
                  </a:txBody>
                  <a:tcPr marL="91464" marR="91464" marT="45721" marB="45721"/>
                </a:tc>
                <a:tc>
                  <a:txBody>
                    <a:bodyPr/>
                    <a:lstStyle/>
                    <a:p>
                      <a:r>
                        <a:rPr lang="en-US" sz="2200" dirty="0" smtClean="0"/>
                        <a:t>8 seconds</a:t>
                      </a:r>
                      <a:endParaRPr lang="en-US" sz="2200" dirty="0">
                        <a:latin typeface="Arial" pitchFamily="34" charset="0"/>
                        <a:cs typeface="Arial" pitchFamily="34" charset="0"/>
                      </a:endParaRPr>
                    </a:p>
                  </a:txBody>
                  <a:tcPr marL="91464" marR="91464" marT="45721" marB="45721"/>
                </a:tc>
                <a:extLst>
                  <a:ext uri="{0D108BD9-81ED-4DB2-BD59-A6C34878D82A}">
                    <a16:rowId xmlns:a16="http://schemas.microsoft.com/office/drawing/2014/main" val="10004"/>
                  </a:ext>
                </a:extLst>
              </a:tr>
              <a:tr h="470073">
                <a:tc>
                  <a:txBody>
                    <a:bodyPr/>
                    <a:lstStyle/>
                    <a:p>
                      <a:r>
                        <a:rPr lang="en-US" sz="2200" b="0" dirty="0" smtClean="0"/>
                        <a:t>Max</a:t>
                      </a:r>
                      <a:r>
                        <a:rPr lang="en-US" sz="2200" b="0" baseline="0" dirty="0" smtClean="0"/>
                        <a:t> Video Duration</a:t>
                      </a:r>
                      <a:endParaRPr lang="en-US" sz="2200" b="0" dirty="0">
                        <a:latin typeface="Arial" pitchFamily="34" charset="0"/>
                        <a:cs typeface="Arial" pitchFamily="34" charset="0"/>
                      </a:endParaRPr>
                    </a:p>
                  </a:txBody>
                  <a:tcPr marL="91464" marR="91464" marT="45721" marB="45721"/>
                </a:tc>
                <a:tc>
                  <a:txBody>
                    <a:bodyPr/>
                    <a:lstStyle/>
                    <a:p>
                      <a:r>
                        <a:rPr lang="en-US" sz="2200" dirty="0" smtClean="0"/>
                        <a:t>408 seconds</a:t>
                      </a:r>
                      <a:endParaRPr lang="en-US" sz="2200" dirty="0">
                        <a:latin typeface="Arial" pitchFamily="34" charset="0"/>
                        <a:cs typeface="Arial" pitchFamily="34" charset="0"/>
                      </a:endParaRPr>
                    </a:p>
                  </a:txBody>
                  <a:tcPr marL="91464" marR="91464" marT="45721" marB="45721"/>
                </a:tc>
                <a:extLst>
                  <a:ext uri="{0D108BD9-81ED-4DB2-BD59-A6C34878D82A}">
                    <a16:rowId xmlns:a16="http://schemas.microsoft.com/office/drawing/2014/main" val="10005"/>
                  </a:ext>
                </a:extLst>
              </a:tr>
              <a:tr h="321009">
                <a:tc>
                  <a:txBody>
                    <a:bodyPr/>
                    <a:lstStyle/>
                    <a:p>
                      <a:r>
                        <a:rPr lang="en-US" sz="2200" b="0" dirty="0" smtClean="0"/>
                        <a:t>Average Video Frames</a:t>
                      </a:r>
                      <a:endParaRPr lang="en-US" sz="2200" b="0" dirty="0">
                        <a:latin typeface="Arial" pitchFamily="34" charset="0"/>
                        <a:cs typeface="Arial" pitchFamily="34" charset="0"/>
                      </a:endParaRPr>
                    </a:p>
                  </a:txBody>
                  <a:tcPr marL="91464" marR="91464" marT="45721" marB="45721"/>
                </a:tc>
                <a:tc>
                  <a:txBody>
                    <a:bodyPr/>
                    <a:lstStyle/>
                    <a:p>
                      <a:r>
                        <a:rPr lang="en-US" sz="2200" dirty="0" smtClean="0"/>
                        <a:t>2060</a:t>
                      </a:r>
                      <a:endParaRPr lang="en-US" sz="2200" dirty="0">
                        <a:latin typeface="Arial" pitchFamily="34" charset="0"/>
                        <a:cs typeface="Arial" pitchFamily="34" charset="0"/>
                      </a:endParaRPr>
                    </a:p>
                  </a:txBody>
                  <a:tcPr marL="91464" marR="91464" marT="45721" marB="45721"/>
                </a:tc>
                <a:extLst>
                  <a:ext uri="{0D108BD9-81ED-4DB2-BD59-A6C34878D82A}">
                    <a16:rowId xmlns:a16="http://schemas.microsoft.com/office/drawing/2014/main" val="10006"/>
                  </a:ext>
                </a:extLst>
              </a:tr>
            </a:tbl>
          </a:graphicData>
        </a:graphic>
      </p:graphicFrame>
      <p:sp>
        <p:nvSpPr>
          <p:cNvPr id="15" name="Rectangle 14"/>
          <p:cNvSpPr/>
          <p:nvPr/>
        </p:nvSpPr>
        <p:spPr>
          <a:xfrm>
            <a:off x="2286000" y="3124200"/>
            <a:ext cx="5486400" cy="3170726"/>
          </a:xfrm>
          <a:prstGeom prst="rect">
            <a:avLst/>
          </a:prstGeom>
          <a:noFill/>
          <a:ln>
            <a:solidFill>
              <a:srgbClr val="241F6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917687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605" name="Picture 13" descr="C:\Users\Zakia\Desktop\new.jpg"/>
          <p:cNvPicPr>
            <a:picLocks noChangeAspect="1" noChangeArrowheads="1"/>
          </p:cNvPicPr>
          <p:nvPr/>
        </p:nvPicPr>
        <p:blipFill rotWithShape="1">
          <a:blip r:embed="rId3">
            <a:extLst>
              <a:ext uri="{28A0092B-C50C-407E-A947-70E740481C1C}">
                <a14:useLocalDpi xmlns:a14="http://schemas.microsoft.com/office/drawing/2010/main" val="0"/>
              </a:ext>
            </a:extLst>
          </a:blip>
          <a:srcRect r="-188" b="8889"/>
          <a:stretch/>
        </p:blipFill>
        <p:spPr bwMode="auto">
          <a:xfrm>
            <a:off x="0" y="0"/>
            <a:ext cx="916119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0"/>
            <a:ext cx="9161190" cy="6878539"/>
          </a:xfrm>
          <a:prstGeom prst="rect">
            <a:avLst/>
          </a:prstGeom>
          <a:solidFill>
            <a:schemeClr val="bg1">
              <a:lumMod val="95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643706"/>
            <a:ext cx="9144000" cy="135347"/>
          </a:xfrm>
          <a:prstGeom prst="rect">
            <a:avLst/>
          </a:prstGeom>
          <a:solidFill>
            <a:srgbClr val="241F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Sitka Banner" pitchFamily="2" charset="0"/>
                <a:cs typeface="Times New Roman" pitchFamily="18" charset="0"/>
              </a:rPr>
              <a:t/>
            </a:r>
            <a:br>
              <a:rPr lang="en-US" b="1" dirty="0">
                <a:solidFill>
                  <a:schemeClr val="bg1"/>
                </a:solidFill>
                <a:latin typeface="Sitka Banner" pitchFamily="2" charset="0"/>
                <a:cs typeface="Times New Roman" pitchFamily="18" charset="0"/>
              </a:rPr>
            </a:br>
            <a:endParaRPr lang="en-US" dirty="0"/>
          </a:p>
        </p:txBody>
      </p:sp>
      <p:pic>
        <p:nvPicPr>
          <p:cNvPr id="10" name="Picture 2" descr="C:\Users\Zakia\Desktop\images.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836" y="20539"/>
            <a:ext cx="1806354" cy="62316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
          <p:cNvSpPr txBox="1">
            <a:spLocks noChangeArrowheads="1"/>
          </p:cNvSpPr>
          <p:nvPr/>
        </p:nvSpPr>
        <p:spPr bwMode="auto">
          <a:xfrm>
            <a:off x="107002" y="76200"/>
            <a:ext cx="90541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lvl="0" indent="0" eaLnBrk="1" fontAlgn="base" hangingPunct="1">
              <a:spcBef>
                <a:spcPct val="0"/>
              </a:spcBef>
              <a:spcAft>
                <a:spcPct val="0"/>
              </a:spcAft>
            </a:pPr>
            <a:r>
              <a:rPr lang="en-US" sz="3200" b="1" dirty="0" smtClean="0">
                <a:solidFill>
                  <a:srgbClr val="241F67"/>
                </a:solidFill>
                <a:latin typeface="Sitka Heading" pitchFamily="2" charset="0"/>
              </a:rPr>
              <a:t>YouTube-Robbery : Sample Frames</a:t>
            </a:r>
            <a:endParaRPr lang="en-US" sz="3200" b="1" dirty="0" smtClean="0"/>
          </a:p>
        </p:txBody>
      </p:sp>
      <p:pic>
        <p:nvPicPr>
          <p:cNvPr id="23" name="Picture 22" descr="E:\Thesis\Honet-19-20190911T114756Z-001\Honet-19\figs\data_samples.PNG"/>
          <p:cNvPicPr>
            <a:picLocks noChangeAspect="1" noChangeArrowheads="1"/>
          </p:cNvPicPr>
          <p:nvPr/>
        </p:nvPicPr>
        <p:blipFill rotWithShape="1">
          <a:blip r:embed="rId5">
            <a:extLst>
              <a:ext uri="{28A0092B-C50C-407E-A947-70E740481C1C}">
                <a14:useLocalDpi xmlns:a14="http://schemas.microsoft.com/office/drawing/2010/main" val="0"/>
              </a:ext>
            </a:extLst>
          </a:blip>
          <a:srcRect b="49052"/>
          <a:stretch/>
        </p:blipFill>
        <p:spPr bwMode="auto">
          <a:xfrm>
            <a:off x="803696" y="838200"/>
            <a:ext cx="7502104" cy="2514600"/>
          </a:xfrm>
          <a:prstGeom prst="rect">
            <a:avLst/>
          </a:pr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24" name="Picture 23" descr="E:\Thesis\Honet-19-20190911T114756Z-001\Honet-19\figs\data_samples.PNG"/>
          <p:cNvPicPr>
            <a:picLocks noChangeAspect="1" noChangeArrowheads="1"/>
          </p:cNvPicPr>
          <p:nvPr/>
        </p:nvPicPr>
        <p:blipFill rotWithShape="1">
          <a:blip r:embed="rId5">
            <a:extLst>
              <a:ext uri="{28A0092B-C50C-407E-A947-70E740481C1C}">
                <a14:useLocalDpi xmlns:a14="http://schemas.microsoft.com/office/drawing/2010/main" val="0"/>
              </a:ext>
            </a:extLst>
          </a:blip>
          <a:srcRect t="49404"/>
          <a:stretch/>
        </p:blipFill>
        <p:spPr bwMode="auto">
          <a:xfrm>
            <a:off x="762000" y="3733800"/>
            <a:ext cx="7502104" cy="2497244"/>
          </a:xfrm>
          <a:prstGeom prst="rect">
            <a:avLst/>
          </a:pr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3842547" y="3352800"/>
            <a:ext cx="1478602"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smtClean="0">
                <a:solidFill>
                  <a:schemeClr val="tx1"/>
                </a:solidFill>
              </a:rPr>
              <a:t>Robbery</a:t>
            </a:r>
            <a:endParaRPr lang="en-US" dirty="0">
              <a:solidFill>
                <a:schemeClr val="tx1"/>
              </a:solidFill>
            </a:endParaRPr>
          </a:p>
        </p:txBody>
      </p:sp>
      <p:sp>
        <p:nvSpPr>
          <p:cNvPr id="26" name="Rectangle 25"/>
          <p:cNvSpPr/>
          <p:nvPr/>
        </p:nvSpPr>
        <p:spPr>
          <a:xfrm>
            <a:off x="3855398" y="6231044"/>
            <a:ext cx="1478602"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dirty="0" smtClean="0">
                <a:solidFill>
                  <a:schemeClr val="tx1"/>
                </a:solidFill>
              </a:rPr>
              <a:t>No Robbery</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5917687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3378</TotalTime>
  <Words>1357</Words>
  <Application>Microsoft Office PowerPoint</Application>
  <PresentationFormat>On-screen Show (4:3)</PresentationFormat>
  <Paragraphs>477</Paragraphs>
  <Slides>24</Slides>
  <Notes>19</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Cambria Math</vt:lpstr>
      <vt:lpstr>Sitka Banner</vt:lpstr>
      <vt:lpstr>Sitka Heading</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Zakia</dc:creator>
  <cp:lastModifiedBy>Muneeb</cp:lastModifiedBy>
  <cp:revision>198</cp:revision>
  <dcterms:created xsi:type="dcterms:W3CDTF">2006-08-16T00:00:00Z</dcterms:created>
  <dcterms:modified xsi:type="dcterms:W3CDTF">2019-10-07T13:48:51Z</dcterms:modified>
</cp:coreProperties>
</file>