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7" r:id="rId7"/>
    <p:sldId id="263" r:id="rId8"/>
    <p:sldId id="264" r:id="rId9"/>
    <p:sldId id="268" r:id="rId10"/>
    <p:sldId id="265" r:id="rId11"/>
    <p:sldId id="269" r:id="rId12"/>
    <p:sldId id="266" r:id="rId13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5"/>
    </p:embeddedFont>
    <p:embeddedFont>
      <p:font typeface="Rubik" panose="020B0604020202020204" charset="-79"/>
      <p:regular r:id="rId16"/>
      <p:bold r:id="rId17"/>
      <p:italic r:id="rId18"/>
      <p:boldItalic r:id="rId19"/>
    </p:embeddedFont>
    <p:embeddedFont>
      <p:font typeface="Rubik Light" panose="020B0604020202020204" charset="-79"/>
      <p:regular r:id="rId20"/>
      <p:bold r:id="rId21"/>
      <p:italic r:id="rId22"/>
      <p:boldItalic r:id="rId23"/>
    </p:embeddedFont>
    <p:embeddedFont>
      <p:font typeface="Rubik Medium" panose="020B0604020202020204" charset="-79"/>
      <p:regular r:id="rId24"/>
      <p:bold r:id="rId25"/>
      <p:italic r:id="rId26"/>
      <p:boldItalic r:id="rId27"/>
    </p:embeddedFont>
    <p:embeddedFont>
      <p:font typeface="Rubik SemiBold" panose="020B0604020202020204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870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453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5ee86830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5ee86830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871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46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QbJ-pe_e-g2qis-CyUmuBcvZPGdtSKhU/view?usp=sharing" TargetMode="External"/><Relationship Id="rId5" Type="http://schemas.openxmlformats.org/officeDocument/2006/relationships/hyperlink" Target="https://lookerstudio.google.com/reporting/80422a70-f1fd-4b80-847d-98471542082a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rive.google.com/file/d/17rwMkhR0MQHFLJKtge5-tCU9Ghkzi_tC/view?usp=drivesdk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900" y="1596200"/>
            <a:ext cx="6528359" cy="141574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4500"/>
            </a:pPr>
            <a:r>
              <a:rPr lang="en-ID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</a:t>
            </a:r>
            <a:r>
              <a:rPr lang="en-US" sz="40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nal</a:t>
            </a:r>
            <a:r>
              <a:rPr lang="en-US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Task Kimia – </a:t>
            </a:r>
            <a:r>
              <a:rPr lang="en-US" sz="4000" b="1" dirty="0" err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Farma</a:t>
            </a:r>
            <a:r>
              <a:rPr lang="en-US" sz="40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Big Data Analytics</a:t>
            </a:r>
            <a:endParaRPr sz="4000" b="0" i="0" u="none" strike="noStrike" cap="none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097541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0" i="0" u="none" strike="noStrike" cap="none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0" i="0" u="none" strike="noStrike" cap="none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900" y="3693203"/>
            <a:ext cx="4392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1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b="1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Zakia Putri Permana</a:t>
            </a:r>
            <a:endParaRPr sz="3000" b="1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340500" y="1335962"/>
            <a:ext cx="8463000" cy="144652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Link Hasil Looker Studio : </a:t>
            </a:r>
            <a:r>
              <a:rPr lang="en-ID" dirty="0"/>
              <a:t> </a:t>
            </a:r>
          </a:p>
          <a:p>
            <a:r>
              <a:rPr lang="en-ID" u="sng" dirty="0">
                <a:hlinkClick r:id="rId5"/>
              </a:rPr>
              <a:t>https://lookerstudio.google.com/reporting/80422a70-f1fd-4b80-847d-98471542082a</a:t>
            </a:r>
            <a:endParaRPr lang="en-ID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Link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Gdrive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: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r>
              <a:rPr lang="en-US" sz="1200" dirty="0">
                <a:latin typeface="Rubik"/>
                <a:ea typeface="Rubik"/>
                <a:cs typeface="Rubik"/>
                <a:sym typeface="Rubik"/>
                <a:hlinkClick r:id="rId6"/>
              </a:rPr>
              <a:t>https://drive.google.com/file/d/1QbJ-pe_e-g2qis-CyUmuBcvZPGdtSKhU/view?usp=sharing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Link Video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5" name="Google Shape;145;g23ec2985a68_1_56"/>
          <p:cNvSpPr txBox="1"/>
          <p:nvPr/>
        </p:nvSpPr>
        <p:spPr>
          <a:xfrm>
            <a:off x="340500" y="1335962"/>
            <a:ext cx="8463000" cy="120029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Link Video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Penjelasan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:</a:t>
            </a:r>
          </a:p>
          <a:p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hlinkClick r:id="rId5"/>
              </a:rPr>
              <a:t>https://drive.google.com/file/d/17rwMkhR0MQHFLJKtge5-tCU9Ghkzi_tC/view?usp=drivesdk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Rubik"/>
              <a:cs typeface="Rubik"/>
              <a:sym typeface="Rubik"/>
            </a:endParaRPr>
          </a:p>
          <a:p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ubik"/>
                <a:cs typeface="Rubik"/>
                <a:sym typeface="Rubik"/>
              </a:rPr>
              <a:t>Link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ubik"/>
                <a:cs typeface="Rubik"/>
                <a:sym typeface="Rubik"/>
              </a:rPr>
              <a:t>Github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Rubik"/>
                <a:cs typeface="Rubik"/>
                <a:sym typeface="Rubik"/>
              </a:rPr>
              <a:t> :</a:t>
            </a: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5000"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9738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10" name="Google Shape;103;p4">
            <a:extLst>
              <a:ext uri="{FF2B5EF4-FFF2-40B4-BE49-F238E27FC236}">
                <a16:creationId xmlns:a16="http://schemas.microsoft.com/office/drawing/2014/main" id="{38166A21-F2A4-43B1-92CA-BE34218C6B6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445" y="3824025"/>
            <a:ext cx="2666732" cy="8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5028614" y="978281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latin typeface="Rubik SemiBold"/>
                <a:ea typeface="Rubik SemiBold"/>
                <a:cs typeface="Rubik SemiBold"/>
                <a:sym typeface="Rubik SemiBold"/>
              </a:rPr>
              <a:t>Zakia Putri Permana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105700" y="1572586"/>
            <a:ext cx="35046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600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Undergraduate Accounting Student at Universitas Diponegoro</a:t>
            </a:r>
            <a:endParaRPr sz="16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11030" y="2413143"/>
            <a:ext cx="4167625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SzPts val="2000"/>
            </a:pP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An undergraduate Accounting student at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Universitas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</a:t>
            </a:r>
            <a:r>
              <a:rPr lang="en-US" sz="1200" dirty="0" err="1">
                <a:latin typeface="Rubik Medium"/>
                <a:ea typeface="Rubik Medium"/>
                <a:cs typeface="Rubik Medium"/>
                <a:sym typeface="Rubik Medium"/>
              </a:rPr>
              <a:t>Diponegoro</a:t>
            </a:r>
            <a:r>
              <a:rPr lang="en-US" sz="1200" dirty="0">
                <a:latin typeface="Rubik Medium"/>
                <a:ea typeface="Rubik Medium"/>
                <a:cs typeface="Rubik Medium"/>
                <a:sym typeface="Rubik Medium"/>
              </a:rPr>
              <a:t> with strong interest in taxation, auditing, and financial reporting. Experienced in organizational activities and internship, which helped me develop communication, teamwork, and problem-solving skills. I am eager to apply my knowledge in a professional environment and gain practical experience to support my future career.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Semarang, Indonesia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1004800" y="4750550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Zakia Putri Per</a:t>
            </a: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mana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1004800" y="4358988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zakiaputri1306@gmail.com</a:t>
            </a:r>
            <a:endParaRPr sz="12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C810A-BE3D-45E2-8AEB-6FCC2E883E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8597"/>
          <a:stretch/>
        </p:blipFill>
        <p:spPr>
          <a:xfrm>
            <a:off x="610786" y="365480"/>
            <a:ext cx="2893219" cy="31582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265ee868302_0_13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65ee868302_0_13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65ee868302_0_130"/>
          <p:cNvSpPr txBox="1"/>
          <p:nvPr/>
        </p:nvSpPr>
        <p:spPr>
          <a:xfrm>
            <a:off x="340500" y="1406350"/>
            <a:ext cx="8653200" cy="3077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Accounting, Tax, and Audit Bootcamp MySkill | </a:t>
            </a:r>
          </a:p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2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https://drive.google.com/file/d/1uB_jVwjTs2dv02hKgl6SRmUFAbp2IB2N/view?usp=drivesdk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</a:p>
          <a:p>
            <a:pPr lvl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200" b="1" dirty="0" err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Juni</a:t>
            </a:r>
            <a:r>
              <a:rPr lang="en-ID" sz="12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 2025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b="1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Audit Training | </a:t>
            </a:r>
          </a:p>
          <a:p>
            <a:pPr lvl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2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https://drive.google.com/file/d/1brkamXqUr3lWy9aicMSaQ1pg-WfERknY/view?usp=drivesdk</a:t>
            </a:r>
            <a: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	</a:t>
            </a:r>
          </a:p>
          <a:p>
            <a:pPr lvl="0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May 2025</a:t>
            </a:r>
            <a:br>
              <a:rPr lang="en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</a:br>
            <a:endParaRPr b="0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g265ee868302_0_130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340499" y="1098538"/>
            <a:ext cx="532878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Kimia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adalah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perusahaan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milik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negara (BUMN)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memiliki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peran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penting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mendukung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sektor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kesehatan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di Indonesia.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Sebagai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pelopor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industri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Kimia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tidak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hanya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memproduksi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obat-obatan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tetapi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juga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mengelola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distribusi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menyediakan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layanan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kesehatan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melalui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jaringan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apotek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klinik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laboratorium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tersebar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di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seluruh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Indonesia.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Dengan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jaringan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bisnis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luas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Kimia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mampu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menjangkau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berbagai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lapisan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mulai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kota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besar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hingga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daerah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terpencil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.</a:t>
            </a:r>
          </a:p>
          <a:p>
            <a:pPr algn="just"/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Perusahaan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ini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berkomitmen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menyediakan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produk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layanan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kesehatan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berkualitas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aman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terjangkau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sekaligus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mendukung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program-program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pemerintah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meningkatkan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taraf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kesehatan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.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Selain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, Kimia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Farma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terus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inovasi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pengembangan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produk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sesuai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kebutuhan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zaman, agar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menjadi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mitra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terpercaya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menjaga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kesehatan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Indonesia.</a:t>
            </a:r>
          </a:p>
          <a:p>
            <a:pPr algn="just"/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Link Video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Penjelasan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</a:rPr>
              <a:t> : https://drive.google.com/file/d/17rwMkhR0MQHFLJKtge5-tCU9Ghkzi_tC/view?usp=drivesdk</a:t>
            </a: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9780" y="1852822"/>
            <a:ext cx="2904804" cy="1123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15852" y="669566"/>
            <a:ext cx="8340300" cy="4893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b="1" dirty="0" err="1"/>
              <a:t>Latar</a:t>
            </a:r>
            <a:r>
              <a:rPr lang="en-ID" sz="1200" b="1" dirty="0"/>
              <a:t> </a:t>
            </a:r>
            <a:r>
              <a:rPr lang="en-ID" sz="1200" b="1" dirty="0" err="1"/>
              <a:t>Belakang</a:t>
            </a:r>
            <a:br>
              <a:rPr lang="en-ID" sz="1200" dirty="0"/>
            </a:br>
            <a:r>
              <a:rPr lang="en-ID" sz="1200" dirty="0"/>
              <a:t>Project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dibuat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menganalisis</a:t>
            </a:r>
            <a:r>
              <a:rPr lang="en-ID" sz="1200" dirty="0"/>
              <a:t> data </a:t>
            </a:r>
            <a:r>
              <a:rPr lang="en-ID" sz="1200" dirty="0" err="1"/>
              <a:t>transaksi</a:t>
            </a:r>
            <a:r>
              <a:rPr lang="en-ID" sz="1200" dirty="0"/>
              <a:t> Kimia </a:t>
            </a:r>
            <a:r>
              <a:rPr lang="en-ID" sz="1200" dirty="0" err="1"/>
              <a:t>Farma</a:t>
            </a:r>
            <a:r>
              <a:rPr lang="en-ID" sz="1200" dirty="0"/>
              <a:t> </a:t>
            </a:r>
            <a:r>
              <a:rPr lang="en-ID" sz="1200" dirty="0" err="1"/>
              <a:t>guna</a:t>
            </a:r>
            <a:r>
              <a:rPr lang="en-ID" sz="1200" dirty="0"/>
              <a:t> </a:t>
            </a:r>
            <a:r>
              <a:rPr lang="en-ID" sz="1200" dirty="0" err="1"/>
              <a:t>mengetahui</a:t>
            </a:r>
            <a:r>
              <a:rPr lang="en-ID" sz="1200" dirty="0"/>
              <a:t> </a:t>
            </a:r>
            <a:r>
              <a:rPr lang="en-ID" sz="1200" dirty="0" err="1"/>
              <a:t>kinerja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, profit,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kualitas</a:t>
            </a:r>
            <a:r>
              <a:rPr lang="en-ID" sz="1200" dirty="0"/>
              <a:t> </a:t>
            </a:r>
            <a:r>
              <a:rPr lang="en-ID" sz="1200" dirty="0" err="1"/>
              <a:t>layanan</a:t>
            </a:r>
            <a:r>
              <a:rPr lang="en-ID" sz="1200" dirty="0"/>
              <a:t> </a:t>
            </a:r>
            <a:r>
              <a:rPr lang="en-ID" sz="1200" dirty="0" err="1"/>
              <a:t>cabang</a:t>
            </a:r>
            <a:r>
              <a:rPr lang="en-ID" sz="1200" dirty="0"/>
              <a:t>. Hasil </a:t>
            </a: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diharapkan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memberi</a:t>
            </a:r>
            <a:r>
              <a:rPr lang="en-ID" sz="1200" dirty="0"/>
              <a:t> insight yang </a:t>
            </a:r>
            <a:r>
              <a:rPr lang="en-ID" sz="1200" dirty="0" err="1"/>
              <a:t>bermanfaat</a:t>
            </a:r>
            <a:r>
              <a:rPr lang="en-ID" sz="1200" dirty="0"/>
              <a:t> </a:t>
            </a:r>
            <a:r>
              <a:rPr lang="en-ID" sz="1200" dirty="0" err="1"/>
              <a:t>bagi</a:t>
            </a:r>
            <a:r>
              <a:rPr lang="en-ID" sz="1200" dirty="0"/>
              <a:t> </a:t>
            </a:r>
            <a:r>
              <a:rPr lang="en-ID" sz="1200" dirty="0" err="1"/>
              <a:t>strategi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dan </a:t>
            </a:r>
            <a:r>
              <a:rPr lang="en-ID" sz="1200" dirty="0" err="1"/>
              <a:t>pelayanan</a:t>
            </a:r>
            <a:r>
              <a:rPr lang="en-ID" sz="1200" dirty="0"/>
              <a:t>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b="1" dirty="0"/>
              <a:t>Dataset yang </a:t>
            </a:r>
            <a:r>
              <a:rPr lang="en-ID" sz="1200" b="1" dirty="0" err="1"/>
              <a:t>digunakan</a:t>
            </a:r>
            <a:r>
              <a:rPr lang="en-ID" sz="1200" b="1" dirty="0"/>
              <a:t> :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ID" sz="1200" dirty="0"/>
              <a:t>Data </a:t>
            </a:r>
            <a:r>
              <a:rPr lang="en-ID" sz="1200" dirty="0" err="1"/>
              <a:t>transaksi</a:t>
            </a:r>
            <a:r>
              <a:rPr lang="en-ID" sz="1200" dirty="0"/>
              <a:t> </a:t>
            </a:r>
            <a:r>
              <a:rPr lang="en-ID" sz="1200" dirty="0" err="1"/>
              <a:t>penjualan</a:t>
            </a:r>
            <a:r>
              <a:rPr lang="en-ID" sz="1200" dirty="0"/>
              <a:t> </a:t>
            </a:r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ID" sz="1200" dirty="0"/>
              <a:t>Data </a:t>
            </a:r>
            <a:r>
              <a:rPr lang="en-ID" sz="1200" dirty="0" err="1"/>
              <a:t>Produk</a:t>
            </a:r>
            <a:endParaRPr lang="en-ID" sz="12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ID" sz="1200" dirty="0"/>
              <a:t>Data </a:t>
            </a:r>
            <a:r>
              <a:rPr lang="en-ID" sz="1200" dirty="0" err="1"/>
              <a:t>Cabang</a:t>
            </a:r>
            <a:endParaRPr lang="en-ID" sz="1200" dirty="0"/>
          </a:p>
          <a:p>
            <a:pPr marL="171450" indent="-171450">
              <a:lnSpc>
                <a:spcPct val="150000"/>
              </a:lnSpc>
              <a:buClr>
                <a:schemeClr val="dk1"/>
              </a:buClr>
              <a:buSzPts val="1100"/>
              <a:buFontTx/>
              <a:buChar char="-"/>
            </a:pPr>
            <a:r>
              <a:rPr lang="en-ID" sz="1200" dirty="0"/>
              <a:t>Data Inventory 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1200" dirty="0"/>
              <a:t>Data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kemudian</a:t>
            </a:r>
            <a:r>
              <a:rPr lang="en-ID" sz="1200" dirty="0"/>
              <a:t> </a:t>
            </a:r>
            <a:r>
              <a:rPr lang="en-ID" sz="1200" dirty="0" err="1"/>
              <a:t>digabungkan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analisa</a:t>
            </a:r>
            <a:r>
              <a:rPr lang="en-ID" sz="1200" dirty="0"/>
              <a:t> di </a:t>
            </a:r>
            <a:r>
              <a:rPr lang="en-ID" sz="1200" dirty="0" err="1"/>
              <a:t>BigQuery</a:t>
            </a:r>
            <a:r>
              <a:rPr lang="en-ID" sz="1200" dirty="0"/>
              <a:t> (</a:t>
            </a:r>
            <a:r>
              <a:rPr lang="en-ID" sz="1200" dirty="0" err="1"/>
              <a:t>kf_Analisa</a:t>
            </a:r>
            <a:r>
              <a:rPr lang="en-ID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ID" sz="1200" b="1" dirty="0"/>
              <a:t>Problem Statement</a:t>
            </a:r>
            <a:endParaRPr lang="en-ID" sz="1200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tren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dan profit Kimia </a:t>
            </a:r>
            <a:r>
              <a:rPr lang="en-ID" sz="1200" dirty="0" err="1"/>
              <a:t>Farma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tahun</a:t>
            </a:r>
            <a:r>
              <a:rPr lang="en-ID" sz="1200" dirty="0"/>
              <a:t> 2020–2023?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ID" sz="1200" dirty="0" err="1"/>
              <a:t>Provinsi</a:t>
            </a:r>
            <a:r>
              <a:rPr lang="en-ID" sz="1200" dirty="0"/>
              <a:t>/</a:t>
            </a:r>
            <a:r>
              <a:rPr lang="en-ID" sz="1200" dirty="0" err="1"/>
              <a:t>cabang</a:t>
            </a:r>
            <a:r>
              <a:rPr lang="en-ID" sz="1200" dirty="0"/>
              <a:t> mana yang paling </a:t>
            </a:r>
            <a:r>
              <a:rPr lang="en-ID" sz="1200" dirty="0" err="1"/>
              <a:t>berkontribusi</a:t>
            </a:r>
            <a:r>
              <a:rPr lang="en-ID" sz="1200" dirty="0"/>
              <a:t> pada </a:t>
            </a:r>
            <a:r>
              <a:rPr lang="en-ID" sz="1200" dirty="0" err="1"/>
              <a:t>transaksi</a:t>
            </a:r>
            <a:r>
              <a:rPr lang="en-ID" sz="1200" dirty="0"/>
              <a:t> dan nett sales?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distribusi</a:t>
            </a:r>
            <a:r>
              <a:rPr lang="en-ID" sz="1200" dirty="0"/>
              <a:t> profit </a:t>
            </a:r>
            <a:r>
              <a:rPr lang="en-ID" sz="1200" dirty="0" err="1"/>
              <a:t>antar</a:t>
            </a:r>
            <a:r>
              <a:rPr lang="en-ID" sz="1200" dirty="0"/>
              <a:t> wilayah?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ID" sz="1200" dirty="0" err="1"/>
              <a:t>Apakah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gap </a:t>
            </a:r>
            <a:r>
              <a:rPr lang="en-ID" sz="1200" dirty="0" err="1"/>
              <a:t>antara</a:t>
            </a:r>
            <a:r>
              <a:rPr lang="en-ID" sz="1200" dirty="0"/>
              <a:t> rating </a:t>
            </a:r>
            <a:r>
              <a:rPr lang="en-ID" sz="1200" dirty="0" err="1"/>
              <a:t>cabang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rating </a:t>
            </a:r>
            <a:r>
              <a:rPr lang="en-ID" sz="1200" dirty="0" err="1"/>
              <a:t>transaksi</a:t>
            </a:r>
            <a:r>
              <a:rPr lang="en-ID" sz="1200" dirty="0"/>
              <a:t>?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sz="1200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254502" y="27661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565895" y="24449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3ec2985a68_1_33"/>
          <p:cNvSpPr txBox="1"/>
          <p:nvPr/>
        </p:nvSpPr>
        <p:spPr>
          <a:xfrm>
            <a:off x="-53995" y="0"/>
            <a:ext cx="8463000" cy="55396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Importing </a:t>
            </a:r>
            <a:r>
              <a:rPr lang="en" sz="2400" b="1" dirty="0">
                <a:latin typeface="Rubik"/>
                <a:ea typeface="Rubik"/>
                <a:cs typeface="Rubik"/>
                <a:sym typeface="Rubik"/>
              </a:rPr>
              <a:t>Dataset</a:t>
            </a:r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 to BigQuery</a:t>
            </a:r>
            <a:endParaRPr sz="20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1" name="Google Shape;121;g23ec2985a68_1_33"/>
          <p:cNvSpPr txBox="1"/>
          <p:nvPr/>
        </p:nvSpPr>
        <p:spPr>
          <a:xfrm>
            <a:off x="254502" y="501192"/>
            <a:ext cx="8463000" cy="70400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endParaRPr lang="en-ID" sz="105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BE4154-3804-4720-B91E-49866F328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02" y="431839"/>
            <a:ext cx="7846006" cy="2274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Dataset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transaksi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Kimia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Farma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diimpor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BigQuery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dapat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dikelola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SQL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dianalisis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lebih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lanjut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Empat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utama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adalah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kf_final_transaction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kf_product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kf_kantor_cabang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-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kf_inventory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Semua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disimpan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dataset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urier New" panose="02070309020205020404" pitchFamily="49" charset="0"/>
              </a:rPr>
              <a:t>Kimia_Farma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lebih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terstruktur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mudah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diakses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tahap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analisis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berikutnya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F7CFB-174A-4E2D-9175-31D6D8ADE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83" y="2879561"/>
            <a:ext cx="2359606" cy="20743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855BF3-B5BF-4230-BF69-C0833DE06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3807" y="2571750"/>
            <a:ext cx="4765637" cy="240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B3423-888F-43B8-BA06-CF663C04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00" y="1126198"/>
            <a:ext cx="83770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digabung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SQL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analisa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bernama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kf_analisa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berfungsi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single source of truth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memuat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 data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transaksi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cabang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harga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diskon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sales,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nett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profit,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rating.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adanya</a:t>
            </a:r>
            <a:r>
              <a:rPr lang="en-ID" sz="1200" dirty="0"/>
              <a:t> 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, </a:t>
            </a:r>
            <a:r>
              <a:rPr lang="en-ID" sz="1200" dirty="0" err="1"/>
              <a:t>analisis</a:t>
            </a:r>
            <a:r>
              <a:rPr lang="en-ID" sz="1200" dirty="0"/>
              <a:t> di Looker Studio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cepat</a:t>
            </a:r>
            <a:r>
              <a:rPr lang="en-ID" sz="1200" dirty="0"/>
              <a:t> dan </a:t>
            </a:r>
            <a:r>
              <a:rPr lang="en-ID" sz="1200" dirty="0" err="1"/>
              <a:t>konsisten</a:t>
            </a:r>
            <a:r>
              <a:rPr lang="en-ID" sz="1200" dirty="0"/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CA641-25F7-4AA7-A5FF-BA9222CFE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57" y="2055165"/>
            <a:ext cx="5948979" cy="26362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264297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340500" y="1335962"/>
            <a:ext cx="846300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endParaRPr sz="20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E51CB-42FF-40D1-99DA-40A30B0A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500" y="932593"/>
            <a:ext cx="8377002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pembuatan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kf_analisa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query SQL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BigQuery.Pada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tahap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kolom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nett_sales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ourier New" panose="02070309020205020404" pitchFamily="49" charset="0"/>
              </a:rPr>
              <a:t>nett_profit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dihitung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perlu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perhitungan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di dashboard.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68EA3F-B2B1-438A-AE09-062518A5D4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56" y="1723109"/>
            <a:ext cx="6144940" cy="23029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-89211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251289" y="106953"/>
            <a:ext cx="8463000" cy="46163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18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18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E51CB-42FF-40D1-99DA-40A30B0A7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98" y="560146"/>
            <a:ext cx="8377002" cy="4686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D" sz="800" dirty="0"/>
              <a:t>CREATE OR REPLACE TABLE `rakamin-kf-analytics-470402.Kimia_Farma.kf_analisa` AS</a:t>
            </a:r>
          </a:p>
          <a:p>
            <a:r>
              <a:rPr lang="en-ID" sz="800" dirty="0"/>
              <a:t>SELECT 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t.transaction_id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t.date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t.branch_id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b.branch_name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b.kota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b.provinsi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b.rating</a:t>
            </a:r>
            <a:r>
              <a:rPr lang="en-ID" sz="800" dirty="0"/>
              <a:t> AS </a:t>
            </a:r>
            <a:r>
              <a:rPr lang="en-ID" sz="800" dirty="0" err="1"/>
              <a:t>rating_cabang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t.customer_name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p.product_id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p.product_name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t.price</a:t>
            </a:r>
            <a:r>
              <a:rPr lang="en-ID" sz="800" dirty="0"/>
              <a:t> AS </a:t>
            </a:r>
            <a:r>
              <a:rPr lang="en-ID" sz="800" dirty="0" err="1"/>
              <a:t>actual_price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t.discount_percentage</a:t>
            </a:r>
            <a:r>
              <a:rPr lang="en-ID" sz="800" dirty="0"/>
              <a:t>,</a:t>
            </a:r>
          </a:p>
          <a:p>
            <a:r>
              <a:rPr lang="en-ID" sz="800" dirty="0"/>
              <a:t>    CASE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&lt;= 50000 THEN 0.10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50000 AND </a:t>
            </a:r>
            <a:r>
              <a:rPr lang="en-ID" sz="800" dirty="0" err="1"/>
              <a:t>t.price</a:t>
            </a:r>
            <a:r>
              <a:rPr lang="en-ID" sz="800" dirty="0"/>
              <a:t> &lt;= 100000 THEN 0.15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100000 AND </a:t>
            </a:r>
            <a:r>
              <a:rPr lang="en-ID" sz="800" dirty="0" err="1"/>
              <a:t>t.price</a:t>
            </a:r>
            <a:r>
              <a:rPr lang="en-ID" sz="800" dirty="0"/>
              <a:t> &lt;= 300000 THEN 0.20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300000 AND </a:t>
            </a:r>
            <a:r>
              <a:rPr lang="en-ID" sz="800" dirty="0" err="1"/>
              <a:t>t.price</a:t>
            </a:r>
            <a:r>
              <a:rPr lang="en-ID" sz="800" dirty="0"/>
              <a:t> &lt;= 500000 THEN 0.25</a:t>
            </a:r>
          </a:p>
          <a:p>
            <a:r>
              <a:rPr lang="en-ID" sz="800" dirty="0"/>
              <a:t>        ELSE 0.30</a:t>
            </a:r>
          </a:p>
          <a:p>
            <a:r>
              <a:rPr lang="en-ID" sz="800" dirty="0"/>
              <a:t>    END AS </a:t>
            </a:r>
            <a:r>
              <a:rPr lang="en-ID" sz="800" dirty="0" err="1"/>
              <a:t>persentase_gross_laba</a:t>
            </a:r>
            <a:r>
              <a:rPr lang="en-ID" sz="800" dirty="0"/>
              <a:t>,</a:t>
            </a:r>
          </a:p>
          <a:p>
            <a:r>
              <a:rPr lang="en-ID" sz="800" dirty="0"/>
              <a:t>    (</a:t>
            </a:r>
            <a:r>
              <a:rPr lang="en-ID" sz="800" dirty="0" err="1"/>
              <a:t>t.price</a:t>
            </a:r>
            <a:r>
              <a:rPr lang="en-ID" sz="800" dirty="0"/>
              <a:t> - (</a:t>
            </a:r>
            <a:r>
              <a:rPr lang="en-ID" sz="800" dirty="0" err="1"/>
              <a:t>t.price</a:t>
            </a:r>
            <a:r>
              <a:rPr lang="en-ID" sz="800" dirty="0"/>
              <a:t> * </a:t>
            </a:r>
            <a:r>
              <a:rPr lang="en-ID" sz="800" dirty="0" err="1"/>
              <a:t>t.discount_percentage</a:t>
            </a:r>
            <a:r>
              <a:rPr lang="en-ID" sz="800" dirty="0"/>
              <a:t>/100)) AS </a:t>
            </a:r>
            <a:r>
              <a:rPr lang="en-ID" sz="800" dirty="0" err="1"/>
              <a:t>nett_sales</a:t>
            </a:r>
            <a:r>
              <a:rPr lang="en-ID" sz="800" dirty="0"/>
              <a:t>,</a:t>
            </a:r>
          </a:p>
          <a:p>
            <a:r>
              <a:rPr lang="en-ID" sz="800" dirty="0"/>
              <a:t>    ((</a:t>
            </a:r>
            <a:r>
              <a:rPr lang="en-ID" sz="800" dirty="0" err="1"/>
              <a:t>t.price</a:t>
            </a:r>
            <a:r>
              <a:rPr lang="en-ID" sz="800" dirty="0"/>
              <a:t> - (</a:t>
            </a:r>
            <a:r>
              <a:rPr lang="en-ID" sz="800" dirty="0" err="1"/>
              <a:t>t.price</a:t>
            </a:r>
            <a:r>
              <a:rPr lang="en-ID" sz="800" dirty="0"/>
              <a:t> * </a:t>
            </a:r>
            <a:r>
              <a:rPr lang="en-ID" sz="800" dirty="0" err="1"/>
              <a:t>t.discount_percentage</a:t>
            </a:r>
            <a:r>
              <a:rPr lang="en-ID" sz="800" dirty="0"/>
              <a:t>/100)) *</a:t>
            </a:r>
          </a:p>
          <a:p>
            <a:r>
              <a:rPr lang="en-ID" sz="800" dirty="0"/>
              <a:t>      CASE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&lt;= 50000 THEN 0.10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50000 AND </a:t>
            </a:r>
            <a:r>
              <a:rPr lang="en-ID" sz="800" dirty="0" err="1"/>
              <a:t>t.price</a:t>
            </a:r>
            <a:r>
              <a:rPr lang="en-ID" sz="800" dirty="0"/>
              <a:t> &lt;= 100000 THEN 0.15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100000 AND </a:t>
            </a:r>
            <a:r>
              <a:rPr lang="en-ID" sz="800" dirty="0" err="1"/>
              <a:t>t.price</a:t>
            </a:r>
            <a:r>
              <a:rPr lang="en-ID" sz="800" dirty="0"/>
              <a:t> &lt;= 300000 THEN 0.20</a:t>
            </a:r>
          </a:p>
          <a:p>
            <a:r>
              <a:rPr lang="en-ID" sz="800" dirty="0"/>
              <a:t>        WHEN </a:t>
            </a:r>
            <a:r>
              <a:rPr lang="en-ID" sz="800" dirty="0" err="1"/>
              <a:t>t.price</a:t>
            </a:r>
            <a:r>
              <a:rPr lang="en-ID" sz="800" dirty="0"/>
              <a:t> &gt; 300000 AND </a:t>
            </a:r>
            <a:r>
              <a:rPr lang="en-ID" sz="800" dirty="0" err="1"/>
              <a:t>t.price</a:t>
            </a:r>
            <a:r>
              <a:rPr lang="en-ID" sz="800" dirty="0"/>
              <a:t> &lt;= 500000 THEN 0.25</a:t>
            </a:r>
          </a:p>
          <a:p>
            <a:r>
              <a:rPr lang="en-ID" sz="800" dirty="0"/>
              <a:t>        ELSE 0.30</a:t>
            </a:r>
          </a:p>
          <a:p>
            <a:r>
              <a:rPr lang="en-ID" sz="800" dirty="0"/>
              <a:t>      END) AS </a:t>
            </a:r>
            <a:r>
              <a:rPr lang="en-ID" sz="800" dirty="0" err="1"/>
              <a:t>nett_profit</a:t>
            </a:r>
            <a:r>
              <a:rPr lang="en-ID" sz="800" dirty="0"/>
              <a:t>,</a:t>
            </a:r>
          </a:p>
          <a:p>
            <a:r>
              <a:rPr lang="en-ID" sz="800" dirty="0"/>
              <a:t>    </a:t>
            </a:r>
            <a:r>
              <a:rPr lang="en-ID" sz="800" dirty="0" err="1"/>
              <a:t>t.rating</a:t>
            </a:r>
            <a:r>
              <a:rPr lang="en-ID" sz="800" dirty="0"/>
              <a:t> AS </a:t>
            </a:r>
            <a:r>
              <a:rPr lang="en-ID" sz="800" dirty="0" err="1"/>
              <a:t>rating_transaksi</a:t>
            </a:r>
            <a:endParaRPr lang="en-ID" sz="800" dirty="0"/>
          </a:p>
          <a:p>
            <a:r>
              <a:rPr lang="en-ID" sz="800" dirty="0"/>
              <a:t>FROM `rakamin-kf-analytics-470402.Kimia_Farma.kf_final_transaction` t</a:t>
            </a:r>
          </a:p>
          <a:p>
            <a:r>
              <a:rPr lang="en-ID" sz="800" dirty="0"/>
              <a:t>LEFT JOIN `rakamin-kf-analytics-470402.Kimia_Farma.kf_product` p</a:t>
            </a:r>
          </a:p>
          <a:p>
            <a:r>
              <a:rPr lang="en-ID" sz="800" dirty="0"/>
              <a:t>    ON </a:t>
            </a:r>
            <a:r>
              <a:rPr lang="en-ID" sz="800" dirty="0" err="1"/>
              <a:t>t.product_id</a:t>
            </a:r>
            <a:r>
              <a:rPr lang="en-ID" sz="800" dirty="0"/>
              <a:t> = </a:t>
            </a:r>
            <a:r>
              <a:rPr lang="en-ID" sz="800" dirty="0" err="1"/>
              <a:t>p.product_id</a:t>
            </a:r>
            <a:endParaRPr lang="en-ID" sz="800" dirty="0"/>
          </a:p>
          <a:p>
            <a:r>
              <a:rPr lang="en-ID" sz="800" dirty="0"/>
              <a:t>LEFT JOIN `rakamin-kf-analytics-470402.Kimia_Farma.kf_kantor_cabang` b</a:t>
            </a:r>
          </a:p>
          <a:p>
            <a:r>
              <a:rPr lang="en-ID" sz="800" dirty="0"/>
              <a:t>    ON </a:t>
            </a:r>
            <a:r>
              <a:rPr lang="en-ID" sz="800" dirty="0" err="1"/>
              <a:t>t.branch_id</a:t>
            </a:r>
            <a:r>
              <a:rPr lang="en-ID" sz="800" dirty="0"/>
              <a:t> = </a:t>
            </a:r>
            <a:r>
              <a:rPr lang="en-ID" sz="800" dirty="0" err="1"/>
              <a:t>b.branch_id</a:t>
            </a:r>
            <a:r>
              <a:rPr lang="en-ID" sz="800" dirty="0"/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90676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868</Words>
  <Application>Microsoft Office PowerPoint</Application>
  <PresentationFormat>On-screen Show (16:9)</PresentationFormat>
  <Paragraphs>96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Rubik SemiBold</vt:lpstr>
      <vt:lpstr>Rubik Light</vt:lpstr>
      <vt:lpstr>Rubik</vt:lpstr>
      <vt:lpstr>Rubik Medium</vt:lpstr>
      <vt:lpstr>Arial</vt:lpstr>
      <vt:lpstr>Arial Rounded MT 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Zakia Permana</cp:lastModifiedBy>
  <cp:revision>20</cp:revision>
  <dcterms:modified xsi:type="dcterms:W3CDTF">2025-08-31T07:10:23Z</dcterms:modified>
</cp:coreProperties>
</file>