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7"/>
  </p:notesMasterIdLst>
  <p:sldIdLst>
    <p:sldId id="257" r:id="rId2"/>
    <p:sldId id="256" r:id="rId3"/>
    <p:sldId id="265" r:id="rId4"/>
    <p:sldId id="293" r:id="rId5"/>
    <p:sldId id="273" r:id="rId6"/>
    <p:sldId id="292" r:id="rId7"/>
    <p:sldId id="259" r:id="rId8"/>
    <p:sldId id="274" r:id="rId9"/>
    <p:sldId id="276" r:id="rId10"/>
    <p:sldId id="275" r:id="rId11"/>
    <p:sldId id="278" r:id="rId12"/>
    <p:sldId id="279" r:id="rId13"/>
    <p:sldId id="280" r:id="rId14"/>
    <p:sldId id="281" r:id="rId15"/>
    <p:sldId id="282" r:id="rId16"/>
    <p:sldId id="294" r:id="rId17"/>
    <p:sldId id="283" r:id="rId18"/>
    <p:sldId id="284" r:id="rId19"/>
    <p:sldId id="285" r:id="rId20"/>
    <p:sldId id="290" r:id="rId21"/>
    <p:sldId id="263" r:id="rId22"/>
    <p:sldId id="286" r:id="rId23"/>
    <p:sldId id="287" r:id="rId24"/>
    <p:sldId id="288" r:id="rId25"/>
    <p:sldId id="28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525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97" autoAdjust="0"/>
  </p:normalViewPr>
  <p:slideViewPr>
    <p:cSldViewPr snapToGrid="0">
      <p:cViewPr varScale="1">
        <p:scale>
          <a:sx n="80" d="100"/>
          <a:sy n="80" d="100"/>
        </p:scale>
        <p:origin x="14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524FC-599A-42C3-BA47-9681FA8A7BCE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16B73-4FFD-4106-92B1-7328599974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2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AB4A-5E72-452A-8988-BCF5FA357B1A}" type="datetime1">
              <a:rPr lang="ru-RU" smtClean="0"/>
              <a:t>20.06.2024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6D03-8B47-4A3A-9CA2-220A3CEEA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68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74427-4877-402D-8AF1-AA0F84474BEA}" type="datetime1">
              <a:rPr lang="ru-RU" smtClean="0"/>
              <a:t>20.06.2024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6D03-8B47-4A3A-9CA2-220A3CEEA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21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62AF-22E4-45F2-ADE3-0C658D569A4F}" type="datetime1">
              <a:rPr lang="ru-RU" smtClean="0"/>
              <a:t>20.06.2024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6D03-8B47-4A3A-9CA2-220A3CEEA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775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7F10-5F84-4383-BDA2-790074BB24AE}" type="datetime1">
              <a:rPr lang="ru-RU" smtClean="0"/>
              <a:t>20.06.2024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6D03-8B47-4A3A-9CA2-220A3CEEA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91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7DBF-916B-4172-868E-1532356DF3DE}" type="datetime1">
              <a:rPr lang="ru-RU" smtClean="0"/>
              <a:t>20.06.2024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6D03-8B47-4A3A-9CA2-220A3CEEA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60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8B80-CCBC-4366-9B1A-839686A3659A}" type="datetime1">
              <a:rPr lang="ru-RU" smtClean="0"/>
              <a:t>20.06.2024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6D03-8B47-4A3A-9CA2-220A3CEEA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79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2FAE-FBCB-4DD4-A501-F35AFE3FB2E0}" type="datetime1">
              <a:rPr lang="ru-RU" smtClean="0"/>
              <a:t>20.06.2024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6D03-8B47-4A3A-9CA2-220A3CEEA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47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38EA-3314-4175-82CD-EA3694EBEB39}" type="datetime1">
              <a:rPr lang="ru-RU" smtClean="0"/>
              <a:t>20.06.2024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6D03-8B47-4A3A-9CA2-220A3CEEA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98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FBF10-CFF1-4CB9-A324-B70EC630890D}" type="datetime1">
              <a:rPr lang="ru-RU" smtClean="0"/>
              <a:t>20.06.2024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6D03-8B47-4A3A-9CA2-220A3CEEA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0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D220-FAF8-4345-8EF8-31D6B15EFBB6}" type="datetime1">
              <a:rPr lang="ru-RU" smtClean="0"/>
              <a:t>20.06.2024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6D03-8B47-4A3A-9CA2-220A3CEEA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416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8AD8D-CACA-4D5C-AEF5-2CC8617D9011}" type="datetime1">
              <a:rPr lang="ru-RU" smtClean="0"/>
              <a:t>20.06.2024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6D03-8B47-4A3A-9CA2-220A3CEEA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20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30ADF-52ED-4099-A6DB-74351BD98D31}" type="datetime1">
              <a:rPr lang="ru-RU" smtClean="0"/>
              <a:t>20.06.2024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16D03-8B47-4A3A-9CA2-220A3CEEA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574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1.png"/><Relationship Id="rId3" Type="http://schemas.openxmlformats.org/officeDocument/2006/relationships/image" Target="../media/image61.png"/><Relationship Id="rId7" Type="http://schemas.openxmlformats.org/officeDocument/2006/relationships/image" Target="../media/image3.emf"/><Relationship Id="rId12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3.emf"/><Relationship Id="rId14" Type="http://schemas.openxmlformats.org/officeDocument/2006/relationships/image" Target="../media/image7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7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6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8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3" Type="http://schemas.openxmlformats.org/officeDocument/2006/relationships/image" Target="../media/image16.emf"/><Relationship Id="rId7" Type="http://schemas.openxmlformats.org/officeDocument/2006/relationships/image" Target="../media/image730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94.png"/><Relationship Id="rId5" Type="http://schemas.openxmlformats.org/officeDocument/2006/relationships/image" Target="../media/image710.png"/><Relationship Id="rId10" Type="http://schemas.openxmlformats.org/officeDocument/2006/relationships/image" Target="../media/image77.png"/><Relationship Id="rId4" Type="http://schemas.openxmlformats.org/officeDocument/2006/relationships/image" Target="../media/image700.png"/><Relationship Id="rId9" Type="http://schemas.openxmlformats.org/officeDocument/2006/relationships/image" Target="../media/image7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26" Type="http://schemas.openxmlformats.org/officeDocument/2006/relationships/image" Target="../media/image114.png"/><Relationship Id="rId3" Type="http://schemas.openxmlformats.org/officeDocument/2006/relationships/image" Target="../media/image21.emf"/><Relationship Id="rId21" Type="http://schemas.openxmlformats.org/officeDocument/2006/relationships/oleObject" Target="../embeddings/oleObject5.bin"/><Relationship Id="rId7" Type="http://schemas.openxmlformats.org/officeDocument/2006/relationships/image" Target="../media/image22.emf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5" Type="http://schemas.openxmlformats.org/officeDocument/2006/relationships/image" Target="../media/image101.png"/><Relationship Id="rId2" Type="http://schemas.openxmlformats.org/officeDocument/2006/relationships/image" Target="../media/image104.png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040.png"/><Relationship Id="rId24" Type="http://schemas.openxmlformats.org/officeDocument/2006/relationships/image" Target="../media/image23.emf"/><Relationship Id="rId5" Type="http://schemas.openxmlformats.org/officeDocument/2006/relationships/image" Target="../media/image22.emf"/><Relationship Id="rId23" Type="http://schemas.openxmlformats.org/officeDocument/2006/relationships/oleObject" Target="../embeddings/oleObject5.bin"/><Relationship Id="rId15" Type="http://schemas.openxmlformats.org/officeDocument/2006/relationships/image" Target="../media/image108.png"/><Relationship Id="rId19" Type="http://schemas.openxmlformats.org/officeDocument/2006/relationships/image" Target="../media/image112.png"/><Relationship Id="rId10" Type="http://schemas.openxmlformats.org/officeDocument/2006/relationships/image" Target="../media/image103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102.png"/><Relationship Id="rId14" Type="http://schemas.openxmlformats.org/officeDocument/2006/relationships/image" Target="../media/image107.png"/><Relationship Id="rId22" Type="http://schemas.openxmlformats.org/officeDocument/2006/relationships/image" Target="../media/image2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121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24.emf"/><Relationship Id="rId4" Type="http://schemas.openxmlformats.org/officeDocument/2006/relationships/image" Target="../media/image27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24.png"/><Relationship Id="rId3" Type="http://schemas.openxmlformats.org/officeDocument/2006/relationships/oleObject" Target="../embeddings/oleObject7.bin"/><Relationship Id="rId7" Type="http://schemas.openxmlformats.org/officeDocument/2006/relationships/image" Target="../media/image127.png"/><Relationship Id="rId12" Type="http://schemas.openxmlformats.org/officeDocument/2006/relationships/image" Target="../media/image132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0.emf"/><Relationship Id="rId11" Type="http://schemas.openxmlformats.org/officeDocument/2006/relationships/image" Target="../media/image131.png"/><Relationship Id="rId5" Type="http://schemas.openxmlformats.org/officeDocument/2006/relationships/oleObject" Target="../embeddings/oleObject15.bin"/><Relationship Id="rId15" Type="http://schemas.openxmlformats.org/officeDocument/2006/relationships/image" Target="../media/image126.png"/><Relationship Id="rId10" Type="http://schemas.openxmlformats.org/officeDocument/2006/relationships/image" Target="../media/image130.png"/><Relationship Id="rId4" Type="http://schemas.openxmlformats.org/officeDocument/2006/relationships/image" Target="../media/image28.emf"/><Relationship Id="rId9" Type="http://schemas.openxmlformats.org/officeDocument/2006/relationships/image" Target="../media/image129.png"/><Relationship Id="rId14" Type="http://schemas.openxmlformats.org/officeDocument/2006/relationships/image" Target="../media/image12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18" Type="http://schemas.openxmlformats.org/officeDocument/2006/relationships/image" Target="../media/image136.png"/><Relationship Id="rId3" Type="http://schemas.openxmlformats.org/officeDocument/2006/relationships/image" Target="../media/image29.emf"/><Relationship Id="rId21" Type="http://schemas.openxmlformats.org/officeDocument/2006/relationships/image" Target="../media/image141.png"/><Relationship Id="rId7" Type="http://schemas.openxmlformats.org/officeDocument/2006/relationships/image" Target="../media/image133.png"/><Relationship Id="rId12" Type="http://schemas.openxmlformats.org/officeDocument/2006/relationships/image" Target="../media/image30.emf"/><Relationship Id="rId17" Type="http://schemas.openxmlformats.org/officeDocument/2006/relationships/image" Target="../media/image135.png"/><Relationship Id="rId2" Type="http://schemas.openxmlformats.org/officeDocument/2006/relationships/oleObject" Target="../embeddings/oleObject8.bin"/><Relationship Id="rId16" Type="http://schemas.openxmlformats.org/officeDocument/2006/relationships/image" Target="../media/image139.png"/><Relationship Id="rId20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11" Type="http://schemas.openxmlformats.org/officeDocument/2006/relationships/oleObject" Target="../embeddings/oleObject9.bin"/><Relationship Id="rId5" Type="http://schemas.openxmlformats.org/officeDocument/2006/relationships/image" Target="../media/image29.emf"/><Relationship Id="rId10" Type="http://schemas.openxmlformats.org/officeDocument/2006/relationships/image" Target="../media/image30.emf"/><Relationship Id="rId19" Type="http://schemas.openxmlformats.org/officeDocument/2006/relationships/image" Target="../media/image138.png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9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emf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3" Type="http://schemas.openxmlformats.org/officeDocument/2006/relationships/image" Target="../media/image11.png"/><Relationship Id="rId12" Type="http://schemas.openxmlformats.org/officeDocument/2006/relationships/image" Target="../media/image15.png"/><Relationship Id="rId2" Type="http://schemas.openxmlformats.org/officeDocument/2006/relationships/image" Target="../media/image10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emf"/><Relationship Id="rId11" Type="http://schemas.openxmlformats.org/officeDocument/2006/relationships/image" Target="../media/image14.png"/><Relationship Id="rId5" Type="http://schemas.openxmlformats.org/officeDocument/2006/relationships/oleObject" Target="../embeddings/oleObject1.bin"/><Relationship Id="rId15" Type="http://schemas.openxmlformats.org/officeDocument/2006/relationships/image" Target="../media/image13.png"/><Relationship Id="rId10" Type="http://schemas.openxmlformats.org/officeDocument/2006/relationships/image" Target="../media/image1.emf"/><Relationship Id="rId4" Type="http://schemas.openxmlformats.org/officeDocument/2006/relationships/image" Target="../media/image12.png"/><Relationship Id="rId9" Type="http://schemas.openxmlformats.org/officeDocument/2006/relationships/oleObject" Target="../embeddings/oleObject1.bin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11" Type="http://schemas.openxmlformats.org/officeDocument/2006/relationships/image" Target="../media/image36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35.png"/><Relationship Id="rId4" Type="http://schemas.openxmlformats.org/officeDocument/2006/relationships/image" Target="../media/image2.emf"/><Relationship Id="rId9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3.emf"/><Relationship Id="rId7" Type="http://schemas.openxmlformats.org/officeDocument/2006/relationships/image" Target="../media/image40.png"/><Relationship Id="rId12" Type="http://schemas.openxmlformats.org/officeDocument/2006/relationships/image" Target="../media/image38.png"/><Relationship Id="rId17" Type="http://schemas.openxmlformats.org/officeDocument/2006/relationships/image" Target="../media/image50.png"/><Relationship Id="rId2" Type="http://schemas.openxmlformats.org/officeDocument/2006/relationships/oleObject" Target="../embeddings/oleObject3.bin"/><Relationship Id="rId16" Type="http://schemas.openxmlformats.org/officeDocument/2006/relationships/image" Target="../media/image49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31.png"/><Relationship Id="rId5" Type="http://schemas.openxmlformats.org/officeDocument/2006/relationships/image" Target="../media/image3.emf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19" Type="http://schemas.openxmlformats.org/officeDocument/2006/relationships/image" Target="../media/image44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C3B5DB-4E4F-143F-A350-92A6A3EF9181}"/>
              </a:ext>
            </a:extLst>
          </p:cNvPr>
          <p:cNvSpPr txBox="1"/>
          <p:nvPr/>
        </p:nvSpPr>
        <p:spPr>
          <a:xfrm>
            <a:off x="600770" y="2044005"/>
            <a:ext cx="81970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граничных элементов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расчета медленного течения вязкой жидкости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 действием массовых сил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845F96-B772-D4DE-0B9A-89E505A32BC6}"/>
              </a:ext>
            </a:extLst>
          </p:cNvPr>
          <p:cNvSpPr txBox="1"/>
          <p:nvPr/>
        </p:nvSpPr>
        <p:spPr>
          <a:xfrm>
            <a:off x="4471430" y="3579920"/>
            <a:ext cx="37509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обучающийся группы 05-001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Закиев Ислам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Ильнурович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доц. каф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аэрогидромеханики, к.ф.-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м.н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Марданов Ринат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Фаритович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439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EAF8D9-600A-559E-3CF5-00EA17B9B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6D03-8B47-4A3A-9CA2-220A3CEEAC45}" type="slidenum">
              <a:rPr lang="ru-RU" smtClean="0"/>
              <a:t>10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D876AE-C7BF-DE82-7386-69ECD6E9D9E5}"/>
                  </a:ext>
                </a:extLst>
              </p:cNvPr>
              <p:cNvSpPr txBox="1"/>
              <p:nvPr/>
            </p:nvSpPr>
            <p:spPr>
              <a:xfrm>
                <a:off x="842010" y="931135"/>
                <a:ext cx="7978140" cy="22717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При задании на одном участке границы граничных условий для функции </a:t>
                </a:r>
                <a:r>
                  <a:rPr lang="ru-RU" dirty="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завихренности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и ее частной производной метод граничных элементов не в состоянии решить данную задачу.</a:t>
                </a:r>
              </a:p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𝐴𝐷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  <m:r>
                        <a:rPr lang="ru-RU" sz="1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ru-RU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ru-RU" sz="1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ru-RU" sz="1800" i="1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ru-RU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1800" i="1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unc>
                        <m:func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ru-RU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Поэтому на границе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будет задаваться только функции </a:t>
                </a:r>
                <a:r>
                  <a:rPr lang="ru-RU" dirty="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завихренности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а функция тока на этой границе представляется в виде</a:t>
                </a:r>
                <a:endParaRPr lang="ru-RU" kern="1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D876AE-C7BF-DE82-7386-69ECD6E9D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10" y="931135"/>
                <a:ext cx="7978140" cy="2271712"/>
              </a:xfrm>
              <a:prstGeom prst="rect">
                <a:avLst/>
              </a:prstGeom>
              <a:blipFill>
                <a:blip r:embed="rId2"/>
                <a:stretch>
                  <a:fillRect l="-611" t="-1613" b="-34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58EE8B-E556-D6DE-49C0-86DDFFD6E777}"/>
                  </a:ext>
                </a:extLst>
              </p:cNvPr>
              <p:cNvSpPr txBox="1"/>
              <p:nvPr/>
            </p:nvSpPr>
            <p:spPr>
              <a:xfrm>
                <a:off x="2286000" y="3299058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𝐶</m:t>
                      </m:r>
                      <m:func>
                        <m:func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58EE8B-E556-D6DE-49C0-86DDFFD6E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299058"/>
                <a:ext cx="457200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36A88C6-100A-D793-4987-C58F5B69F2F2}"/>
              </a:ext>
            </a:extLst>
          </p:cNvPr>
          <p:cNvSpPr txBox="1"/>
          <p:nvPr/>
        </p:nvSpPr>
        <p:spPr>
          <a:xfrm>
            <a:off x="3233334" y="252000"/>
            <a:ext cx="267733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100" b="1" kern="0" dirty="0">
                <a:latin typeface="Times New Roman" panose="02020603050405020304" pitchFamily="18" charset="0"/>
              </a:rPr>
              <a:t>Численное решение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BCE920-4021-6E7A-74E4-A73DB2668344}"/>
                  </a:ext>
                </a:extLst>
              </p:cNvPr>
              <p:cNvSpPr txBox="1"/>
              <p:nvPr/>
            </p:nvSpPr>
            <p:spPr>
              <a:xfrm>
                <a:off x="838536" y="3824872"/>
                <a:ext cx="496443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Для нахождения константы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было введено условие отсутствия перепада давления в точках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 </a:t>
                </a:r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BCE920-4021-6E7A-74E4-A73DB2668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536" y="3824872"/>
                <a:ext cx="4964430" cy="923330"/>
              </a:xfrm>
              <a:prstGeom prst="rect">
                <a:avLst/>
              </a:prstGeom>
              <a:blipFill>
                <a:blip r:embed="rId4"/>
                <a:stretch>
                  <a:fillRect l="-1106" t="-3289" b="-85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1C6EE7-D4BA-1B80-A8F4-009C9957D5F5}"/>
                  </a:ext>
                </a:extLst>
              </p:cNvPr>
              <p:cNvSpPr txBox="1"/>
              <p:nvPr/>
            </p:nvSpPr>
            <p:spPr>
              <a:xfrm>
                <a:off x="838536" y="4766458"/>
                <a:ext cx="5135880" cy="9271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𝐷𝐴</m:t>
                          </m:r>
                        </m:sub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num>
                                    <m:den>
                                      <m:r>
                                        <a:rPr lang="ru-RU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 0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  <m:r>
                        <a:rPr lang="ru-RU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1C6EE7-D4BA-1B80-A8F4-009C9957D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536" y="4766458"/>
                <a:ext cx="5135880" cy="9271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437EA709-ADE4-25F9-94CF-77F84FB77324}"/>
              </a:ext>
            </a:extLst>
          </p:cNvPr>
          <p:cNvGrpSpPr/>
          <p:nvPr/>
        </p:nvGrpSpPr>
        <p:grpSpPr>
          <a:xfrm>
            <a:off x="5946554" y="3870842"/>
            <a:ext cx="3080192" cy="1754719"/>
            <a:chOff x="5642043" y="2029706"/>
            <a:chExt cx="5978399" cy="3277971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4" name="Объект 23">
                  <a:extLst>
                    <a:ext uri="{FF2B5EF4-FFF2-40B4-BE49-F238E27FC236}">
                      <a16:creationId xmlns:a16="http://schemas.microsoft.com/office/drawing/2014/main" id="{FED1FC28-CD61-20EF-7B1E-4EEF328C3F3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640615874"/>
                    </p:ext>
                  </p:extLst>
                </p:nvPr>
              </p:nvGraphicFramePr>
              <p:xfrm>
                <a:off x="5726348" y="2029706"/>
                <a:ext cx="5538115" cy="279858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CorelDRAW" r:id="rId6" imgW="3870768" imgH="1956065" progId="CorelDraw.Graphic.24">
                        <p:embed/>
                      </p:oleObj>
                    </mc:Choice>
                    <mc:Fallback>
                      <p:oleObj name="CorelDRAW" r:id="rId6" imgW="3870768" imgH="1956065" progId="CorelDraw.Graphic.24">
                        <p:embed/>
                        <p:pic>
                          <p:nvPicPr>
                            <p:cNvPr id="3" name="Объект 2">
                              <a:extLst>
                                <a:ext uri="{FF2B5EF4-FFF2-40B4-BE49-F238E27FC236}">
                                  <a16:creationId xmlns:a16="http://schemas.microsoft.com/office/drawing/2014/main" id="{9B3FADBA-99C5-8095-EC58-635501189D72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26348" y="2029706"/>
                              <a:ext cx="5538115" cy="279858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3" name="Объект 2">
                  <a:extLst>
                    <a:ext uri="{FF2B5EF4-FFF2-40B4-BE49-F238E27FC236}">
                      <a16:creationId xmlns:a16="http://schemas.microsoft.com/office/drawing/2014/main" id="{9B3FADBA-99C5-8095-EC58-635501189D7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262584804"/>
                    </p:ext>
                  </p:extLst>
                </p:nvPr>
              </p:nvGraphicFramePr>
              <p:xfrm>
                <a:off x="5726348" y="2029706"/>
                <a:ext cx="5538115" cy="279858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CorelDRAW" r:id="rId8" imgW="3870768" imgH="1956065" progId="CorelDraw.Graphic.24">
                        <p:embed/>
                      </p:oleObj>
                    </mc:Choice>
                    <mc:Fallback>
                      <p:oleObj name="CorelDRAW" r:id="rId8" imgW="3870768" imgH="1956065" progId="CorelDraw.Graphic.2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26348" y="2029706"/>
                              <a:ext cx="5538115" cy="279858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5F656B3-29CC-1287-37C0-B443D7D45DEC}"/>
                    </a:ext>
                  </a:extLst>
                </p:cNvPr>
                <p:cNvSpPr txBox="1"/>
                <p:nvPr/>
              </p:nvSpPr>
              <p:spPr>
                <a:xfrm>
                  <a:off x="5642043" y="4747097"/>
                  <a:ext cx="647896" cy="560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ru-RU" sz="135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5F656B3-29CC-1287-37C0-B443D7D45D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043" y="4747097"/>
                  <a:ext cx="647896" cy="56058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07795FC-731E-485A-0941-45BAAB14EE41}"/>
                    </a:ext>
                  </a:extLst>
                </p:cNvPr>
                <p:cNvSpPr txBox="1"/>
                <p:nvPr/>
              </p:nvSpPr>
              <p:spPr>
                <a:xfrm>
                  <a:off x="7662008" y="4747097"/>
                  <a:ext cx="663080" cy="560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ru-RU" sz="135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07795FC-731E-485A-0941-45BAAB14EE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2008" y="4747097"/>
                  <a:ext cx="663080" cy="56058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85F6A38-A984-07C0-27E2-ACAD1CFC9EF9}"/>
                    </a:ext>
                  </a:extLst>
                </p:cNvPr>
                <p:cNvSpPr txBox="1"/>
                <p:nvPr/>
              </p:nvSpPr>
              <p:spPr>
                <a:xfrm>
                  <a:off x="8930211" y="4747097"/>
                  <a:ext cx="647026" cy="560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ru-RU" sz="135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85F6A38-A984-07C0-27E2-ACAD1CFC9E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0211" y="4747097"/>
                  <a:ext cx="647026" cy="56058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A4F4C9D-C8DB-505F-78F6-41B428A54DAF}"/>
                    </a:ext>
                  </a:extLst>
                </p:cNvPr>
                <p:cNvSpPr txBox="1"/>
                <p:nvPr/>
              </p:nvSpPr>
              <p:spPr>
                <a:xfrm>
                  <a:off x="10944170" y="4747097"/>
                  <a:ext cx="676272" cy="560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ru-RU" sz="135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A4F4C9D-C8DB-505F-78F6-41B428A54D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44170" y="4747097"/>
                  <a:ext cx="676272" cy="56058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CDFAFDF-09A5-3441-D49A-410BBBB401C8}"/>
                    </a:ext>
                  </a:extLst>
                </p:cNvPr>
                <p:cNvSpPr txBox="1"/>
                <p:nvPr/>
              </p:nvSpPr>
              <p:spPr>
                <a:xfrm>
                  <a:off x="9199124" y="3019070"/>
                  <a:ext cx="1230208" cy="560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ru-RU" sz="135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CDFAFDF-09A5-3441-D49A-410BBBB401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9124" y="3019070"/>
                  <a:ext cx="1230208" cy="56058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35766BFE-B405-BFAE-0DDD-EC12E5CD3C0F}"/>
                    </a:ext>
                  </a:extLst>
                </p:cNvPr>
                <p:cNvSpPr txBox="1"/>
                <p:nvPr/>
              </p:nvSpPr>
              <p:spPr>
                <a:xfrm>
                  <a:off x="8893790" y="4089631"/>
                  <a:ext cx="1316577" cy="560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ru-RU" sz="135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35766BFE-B405-BFAE-0DDD-EC12E5CD3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3790" y="4089631"/>
                  <a:ext cx="1316577" cy="56058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4806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8">
                <a:extLst>
                  <a:ext uri="{FF2B5EF4-FFF2-40B4-BE49-F238E27FC236}">
                    <a16:creationId xmlns:a16="http://schemas.microsoft.com/office/drawing/2014/main" id="{88842EB3-5822-4183-85CA-903F88845F14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628650" y="843279"/>
                <a:ext cx="7886700" cy="3690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В первой серии расчетов рассмотрим случай</a:t>
                </a:r>
                <a:r>
                  <a:rPr lang="ru-RU" sz="18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когда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ru-RU" sz="1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ru-RU" sz="1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𝑐𝑜𝑛𝑠𝑡</m:t>
                    </m:r>
                    <m:r>
                      <a:rPr lang="ru-RU" sz="1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18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r>
                  <a:rPr lang="en-US" sz="18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ru-RU" sz="18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Объект 8">
                <a:extLst>
                  <a:ext uri="{FF2B5EF4-FFF2-40B4-BE49-F238E27FC236}">
                    <a16:creationId xmlns:a16="http://schemas.microsoft.com/office/drawing/2014/main" id="{88842EB3-5822-4183-85CA-903F88845F14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843279"/>
                <a:ext cx="7886700" cy="369075"/>
              </a:xfrm>
              <a:prstGeom prst="rect">
                <a:avLst/>
              </a:prstGeom>
              <a:blipFill>
                <a:blip r:embed="rId2"/>
                <a:stretch>
                  <a:fillRect l="-618" t="-14754" b="-180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982D36-6C75-25E0-EDCF-42ECE9C69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6D03-8B47-4A3A-9CA2-220A3CEEAC45}" type="slidenum">
              <a:rPr lang="ru-RU" smtClean="0"/>
              <a:t>11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B93568-ADAF-9F3A-0997-00437A43FB2B}"/>
                  </a:ext>
                </a:extLst>
              </p:cNvPr>
              <p:cNvSpPr txBox="1"/>
              <p:nvPr/>
            </p:nvSpPr>
            <p:spPr>
              <a:xfrm>
                <a:off x="2171700" y="1987190"/>
                <a:ext cx="4572000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𝐴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ru-RU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𝑟𝐵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𝑟𝐷</m:t>
                          </m:r>
                          <m:func>
                            <m:func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func>
                        </m:e>
                      </m:d>
                      <m:func>
                        <m:func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B93568-ADAF-9F3A-0997-00437A43F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00" y="1987190"/>
                <a:ext cx="4572000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E75DB1-6A83-1D7A-2C87-07606AC2A47F}"/>
                  </a:ext>
                </a:extLst>
              </p:cNvPr>
              <p:cNvSpPr txBox="1"/>
              <p:nvPr/>
            </p:nvSpPr>
            <p:spPr>
              <a:xfrm>
                <a:off x="1828800" y="2775305"/>
                <a:ext cx="5257800" cy="618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49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−24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E75DB1-6A83-1D7A-2C87-07606AC2A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775305"/>
                <a:ext cx="5257800" cy="6183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7D246AFB-DCFD-FE2C-DE89-45E7B2771D18}"/>
              </a:ext>
            </a:extLst>
          </p:cNvPr>
          <p:cNvGrpSpPr/>
          <p:nvPr/>
        </p:nvGrpSpPr>
        <p:grpSpPr>
          <a:xfrm>
            <a:off x="628648" y="3629317"/>
            <a:ext cx="7886702" cy="2610900"/>
            <a:chOff x="638987" y="3109526"/>
            <a:chExt cx="10515601" cy="3481200"/>
          </a:xfrm>
        </p:grpSpPr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DF2488EB-CBAC-8D4F-6461-6C053A306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987" y="3109527"/>
              <a:ext cx="4887433" cy="34811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2C3B372A-B086-C09C-DC71-0F855ABEE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7155" y="3109526"/>
              <a:ext cx="4887433" cy="34811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E5345C4-8EDA-F87F-0308-1142E336279D}"/>
              </a:ext>
            </a:extLst>
          </p:cNvPr>
          <p:cNvSpPr txBox="1"/>
          <p:nvPr/>
        </p:nvSpPr>
        <p:spPr>
          <a:xfrm>
            <a:off x="3097249" y="252000"/>
            <a:ext cx="306205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100" b="1" kern="0" dirty="0">
                <a:latin typeface="Times New Roman" panose="02020603050405020304" pitchFamily="18" charset="0"/>
              </a:rPr>
              <a:t>Функция массовых сил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B35499B-EB78-F46B-C7C5-0DEB56F51804}"/>
                  </a:ext>
                </a:extLst>
              </p:cNvPr>
              <p:cNvSpPr txBox="1"/>
              <p:nvPr/>
            </p:nvSpPr>
            <p:spPr>
              <a:xfrm>
                <a:off x="1943100" y="1446141"/>
                <a:ext cx="5257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B35499B-EB78-F46B-C7C5-0DEB56F51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100" y="1446141"/>
                <a:ext cx="5257800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9115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44F72E-BFA3-5748-7AE7-AF67F0B2C1CD}"/>
                  </a:ext>
                </a:extLst>
              </p:cNvPr>
              <p:cNvSpPr txBox="1"/>
              <p:nvPr/>
            </p:nvSpPr>
            <p:spPr>
              <a:xfrm>
                <a:off x="2801579" y="252000"/>
                <a:ext cx="35408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2100" b="1" kern="0" dirty="0">
                    <a:latin typeface="Times New Roman" panose="02020603050405020304" pitchFamily="18" charset="0"/>
                  </a:rPr>
                  <a:t>Результаты</a:t>
                </a:r>
                <a:r>
                  <a:rPr lang="ru-RU" sz="2400" dirty="0"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1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1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1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sub>
                    </m:sSub>
                    <m:r>
                      <a:rPr lang="ru-RU" sz="21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ru-RU" sz="21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𝒄𝒐𝒏𝒔𝒕</m:t>
                    </m:r>
                    <m:r>
                      <a:rPr lang="ru-RU" sz="21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21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endParaRPr lang="ru-RU" sz="2100" b="1" kern="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44F72E-BFA3-5748-7AE7-AF67F0B2C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579" y="252000"/>
                <a:ext cx="3540842" cy="461665"/>
              </a:xfrm>
              <a:prstGeom prst="rect">
                <a:avLst/>
              </a:prstGeom>
              <a:blipFill>
                <a:blip r:embed="rId2"/>
                <a:stretch>
                  <a:fillRect l="-1552" t="-1316" b="-223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733E24CD-9135-C626-FA9C-31B9E9910E24}"/>
              </a:ext>
            </a:extLst>
          </p:cNvPr>
          <p:cNvGrpSpPr/>
          <p:nvPr/>
        </p:nvGrpSpPr>
        <p:grpSpPr>
          <a:xfrm>
            <a:off x="281010" y="828973"/>
            <a:ext cx="8563863" cy="5953795"/>
            <a:chOff x="423586" y="-59020"/>
            <a:chExt cx="11418483" cy="7938395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9ECADA28-210D-ADC1-75D3-96AA290FF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0896" y="4039374"/>
              <a:ext cx="5391173" cy="3840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092FF52B-6F29-C6D8-2279-2BCA04636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586" y="-59020"/>
              <a:ext cx="5391174" cy="384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77F2EB6B-16BA-3715-5CAE-AEDA987DA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586" y="4039374"/>
              <a:ext cx="5391173" cy="3840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232E115-3E49-D35C-F4F7-ADF9D75207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9611" y="828973"/>
            <a:ext cx="4025262" cy="2880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18FA3D-752C-3BF0-3E07-79DD747A9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5579" y="6306444"/>
            <a:ext cx="2057400" cy="365125"/>
          </a:xfrm>
        </p:spPr>
        <p:txBody>
          <a:bodyPr/>
          <a:lstStyle/>
          <a:p>
            <a:fld id="{38B16D03-8B47-4A3A-9CA2-220A3CEEAC45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1561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8">
                <a:extLst>
                  <a:ext uri="{FF2B5EF4-FFF2-40B4-BE49-F238E27FC236}">
                    <a16:creationId xmlns:a16="http://schemas.microsoft.com/office/drawing/2014/main" id="{B4025FED-E75D-FC75-D433-FC5D9D4C08CD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628650" y="918853"/>
                <a:ext cx="7886700" cy="4540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Во второй серии расчетов рассмотрим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ru-RU" sz="1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ru-RU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ru-RU" sz="1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ru-RU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u-RU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ru-RU" sz="18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ru-RU" sz="1800" dirty="0"/>
              </a:p>
            </p:txBody>
          </p:sp>
        </mc:Choice>
        <mc:Fallback xmlns="">
          <p:sp>
            <p:nvSpPr>
              <p:cNvPr id="9" name="Объект 8">
                <a:extLst>
                  <a:ext uri="{FF2B5EF4-FFF2-40B4-BE49-F238E27FC236}">
                    <a16:creationId xmlns:a16="http://schemas.microsoft.com/office/drawing/2014/main" id="{B4025FED-E75D-FC75-D433-FC5D9D4C08C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918853"/>
                <a:ext cx="7886700" cy="454099"/>
              </a:xfrm>
              <a:prstGeom prst="rect">
                <a:avLst/>
              </a:prstGeom>
              <a:blipFill>
                <a:blip r:embed="rId2"/>
                <a:stretch>
                  <a:fillRect l="-618" t="-2703" b="-81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B71A52-EAB5-2615-C677-826BDD1D0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6D03-8B47-4A3A-9CA2-220A3CEEAC45}" type="slidenum">
              <a:rPr lang="ru-RU" smtClean="0"/>
              <a:t>13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A03195-E309-5490-ABAE-6B3F8CBAD562}"/>
                  </a:ext>
                </a:extLst>
              </p:cNvPr>
              <p:cNvSpPr txBox="1"/>
              <p:nvPr/>
            </p:nvSpPr>
            <p:spPr>
              <a:xfrm>
                <a:off x="2076450" y="2217832"/>
                <a:ext cx="4991100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−1+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𝐴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ru-RU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𝑟𝐵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𝑟𝐷</m:t>
                          </m:r>
                          <m:func>
                            <m:func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func>
                        </m:e>
                      </m:d>
                      <m:func>
                        <m:func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A03195-E309-5490-ABAE-6B3F8CBA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450" y="2217832"/>
                <a:ext cx="4991100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668BCC-490D-34CF-C906-9DDC7775D81C}"/>
                  </a:ext>
                </a:extLst>
              </p:cNvPr>
              <p:cNvSpPr txBox="1"/>
              <p:nvPr/>
            </p:nvSpPr>
            <p:spPr>
              <a:xfrm>
                <a:off x="2286000" y="2940087"/>
                <a:ext cx="4572000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ru-RU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ru-RU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668BCC-490D-34CF-C906-9DDC7775D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940087"/>
                <a:ext cx="4572000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CE50039-1ED0-4055-7EDE-55E3FDDF77CA}"/>
              </a:ext>
            </a:extLst>
          </p:cNvPr>
          <p:cNvSpPr txBox="1"/>
          <p:nvPr/>
        </p:nvSpPr>
        <p:spPr>
          <a:xfrm>
            <a:off x="3097249" y="252000"/>
            <a:ext cx="306205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100" b="1" kern="0" dirty="0">
                <a:latin typeface="Times New Roman" panose="02020603050405020304" pitchFamily="18" charset="0"/>
              </a:rPr>
              <a:t>Функция массовых сил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24BE391B-6EE1-72EE-6171-79081D01C554}"/>
              </a:ext>
            </a:extLst>
          </p:cNvPr>
          <p:cNvGrpSpPr/>
          <p:nvPr/>
        </p:nvGrpSpPr>
        <p:grpSpPr>
          <a:xfrm>
            <a:off x="631347" y="3777396"/>
            <a:ext cx="7884003" cy="2610000"/>
            <a:chOff x="629999" y="3189600"/>
            <a:chExt cx="7884003" cy="2610000"/>
          </a:xfrm>
        </p:grpSpPr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5FEB9D9F-FC27-236C-99D4-3EA5F4852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9689" y="3189600"/>
              <a:ext cx="3664313" cy="261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" name="Рисунок 1">
              <a:extLst>
                <a:ext uri="{FF2B5EF4-FFF2-40B4-BE49-F238E27FC236}">
                  <a16:creationId xmlns:a16="http://schemas.microsoft.com/office/drawing/2014/main" id="{1A0B9D40-328A-73C8-A9AC-553B68C30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999" y="3189600"/>
              <a:ext cx="3664313" cy="2610000"/>
            </a:xfrm>
            <a:prstGeom prst="rect">
              <a:avLst/>
            </a:prstGeom>
            <a:noFill/>
            <a:ln>
              <a:noFill/>
            </a:ln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51B290-B3B7-9A39-FA5E-ED3FB65BE7D6}"/>
                  </a:ext>
                </a:extLst>
              </p:cNvPr>
              <p:cNvSpPr txBox="1"/>
              <p:nvPr/>
            </p:nvSpPr>
            <p:spPr>
              <a:xfrm>
                <a:off x="2076450" y="1526410"/>
                <a:ext cx="4991100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51B290-B3B7-9A39-FA5E-ED3FB65BE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450" y="1526410"/>
                <a:ext cx="4991100" cy="6109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03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DF74E5-DC87-59D7-48F1-1A706DF4A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8938" y="6311963"/>
            <a:ext cx="2057400" cy="365125"/>
          </a:xfrm>
        </p:spPr>
        <p:txBody>
          <a:bodyPr/>
          <a:lstStyle/>
          <a:p>
            <a:fld id="{38B16D03-8B47-4A3A-9CA2-220A3CEEAC45}" type="slidenum">
              <a:rPr lang="ru-RU" smtClean="0"/>
              <a:t>14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7880F2-584C-B0A7-0BD9-505A094949AB}"/>
                  </a:ext>
                </a:extLst>
              </p:cNvPr>
              <p:cNvSpPr txBox="1"/>
              <p:nvPr/>
            </p:nvSpPr>
            <p:spPr>
              <a:xfrm>
                <a:off x="3165689" y="252000"/>
                <a:ext cx="2812629" cy="557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2100" b="1" kern="0" dirty="0">
                    <a:latin typeface="Times New Roman" panose="02020603050405020304" pitchFamily="18" charset="0"/>
                  </a:rPr>
                  <a:t>Результаты</a:t>
                </a:r>
                <a:r>
                  <a:rPr lang="ru-RU" sz="2400" dirty="0"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100" b="1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100" b="1" ker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100" b="1" ker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ru-RU" sz="2100" b="1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100" b="1" ker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ru-RU" sz="2100" b="1" ker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100" b="1" i="1" ker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100" b="1" ker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ru-RU" sz="2100" b="1" i="1" ker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b="1" ker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u-RU" sz="2100" b="1" ker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ru-RU" sz="2100" b="1" kern="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7880F2-584C-B0A7-0BD9-505A09494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689" y="252000"/>
                <a:ext cx="2812629" cy="557525"/>
              </a:xfrm>
              <a:prstGeom prst="rect">
                <a:avLst/>
              </a:prstGeom>
              <a:blipFill>
                <a:blip r:embed="rId2"/>
                <a:stretch>
                  <a:fillRect l="-2165" b="-86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AC0B5E81-0573-E6AB-3BFA-520C12686395}"/>
              </a:ext>
            </a:extLst>
          </p:cNvPr>
          <p:cNvGrpSpPr/>
          <p:nvPr/>
        </p:nvGrpSpPr>
        <p:grpSpPr>
          <a:xfrm>
            <a:off x="262683" y="828000"/>
            <a:ext cx="8583097" cy="5954400"/>
            <a:chOff x="262683" y="828000"/>
            <a:chExt cx="8583097" cy="5954400"/>
          </a:xfrm>
        </p:grpSpPr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F42CAC56-A477-A2F6-F488-6B454FE50771}"/>
                </a:ext>
              </a:extLst>
            </p:cNvPr>
            <p:cNvGrpSpPr/>
            <p:nvPr/>
          </p:nvGrpSpPr>
          <p:grpSpPr>
            <a:xfrm>
              <a:off x="262683" y="3902400"/>
              <a:ext cx="8583097" cy="2880000"/>
              <a:chOff x="448426" y="4060200"/>
              <a:chExt cx="11444129" cy="3840000"/>
            </a:xfrm>
          </p:grpSpPr>
          <p:pic>
            <p:nvPicPr>
              <p:cNvPr id="7" name="Рисунок 6">
                <a:extLst>
                  <a:ext uri="{FF2B5EF4-FFF2-40B4-BE49-F238E27FC236}">
                    <a16:creationId xmlns:a16="http://schemas.microsoft.com/office/drawing/2014/main" id="{52F7C39C-A7CF-94F9-F4AF-16875B6D0C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426" y="4060200"/>
                <a:ext cx="5391173" cy="3840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" name="Рисунок 7">
                <a:extLst>
                  <a:ext uri="{FF2B5EF4-FFF2-40B4-BE49-F238E27FC236}">
                    <a16:creationId xmlns:a16="http://schemas.microsoft.com/office/drawing/2014/main" id="{483C113B-775E-E88D-5B92-4AE4B798B3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01382" y="4060200"/>
                <a:ext cx="5391173" cy="3840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E704CE32-2DD2-AA5F-4184-E01666A80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0800" y="828000"/>
              <a:ext cx="4025263" cy="2880000"/>
            </a:xfrm>
            <a:prstGeom prst="rect">
              <a:avLst/>
            </a:prstGeom>
          </p:spPr>
        </p:pic>
        <p:pic>
          <p:nvPicPr>
            <p:cNvPr id="2" name="Рисунок 1">
              <a:extLst>
                <a:ext uri="{FF2B5EF4-FFF2-40B4-BE49-F238E27FC236}">
                  <a16:creationId xmlns:a16="http://schemas.microsoft.com/office/drawing/2014/main" id="{79F04343-C471-BAAB-EF1A-50CD6C970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02400" y="828000"/>
              <a:ext cx="4025263" cy="28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2318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208377-A88A-A023-CAB2-4B32BE537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6D03-8B47-4A3A-9CA2-220A3CEEAC45}" type="slidenum">
              <a:rPr lang="ru-RU" smtClean="0"/>
              <a:t>15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A6BB91-0634-5B55-609B-AD6F62E1C149}"/>
                  </a:ext>
                </a:extLst>
              </p:cNvPr>
              <p:cNvSpPr txBox="1"/>
              <p:nvPr/>
            </p:nvSpPr>
            <p:spPr>
              <a:xfrm>
                <a:off x="628650" y="948313"/>
                <a:ext cx="7886700" cy="15000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ru-RU" kern="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В третьем примере выберем функцию распределения массовых сил такой, чтобы она имела разрыв первого рода</a:t>
                </a:r>
                <a:r>
                  <a:rPr lang="en-US" kern="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kern="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на линии 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ru-RU" kern="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kern="1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ru-RU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ru-RU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ru-RU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ru-RU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ru-RU" i="1" kern="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 kern="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1,</m:t>
                                  </m:r>
                                  <m:sSub>
                                    <m:sSubPr>
                                      <m:ctrlPr>
                                        <a:rPr lang="ru-RU" i="1" kern="10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kern="10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 kern="10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 kern="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≤</m:t>
                                  </m:r>
                                  <m:r>
                                    <a:rPr lang="en-US" i="1" kern="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en-US" i="1" kern="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≤</m:t>
                                  </m:r>
                                  <m:r>
                                    <a:rPr lang="en-US" i="1" kern="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e>
                                  <m:r>
                                    <a:rPr lang="en-US" i="1" kern="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  <m:r>
                                    <a:rPr lang="ru-RU" i="1" kern="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 </m:t>
                                  </m:r>
                                  <m:r>
                                    <a:rPr lang="en-US" i="1" kern="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  <m:r>
                                    <a:rPr lang="en-US" i="1" kern="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&lt;</m:t>
                                  </m:r>
                                  <m:r>
                                    <a:rPr lang="en-US" i="1" kern="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en-US" i="1" kern="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≤</m:t>
                                  </m:r>
                                  <m:r>
                                    <a:rPr lang="en-US" i="1" kern="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</m:eqArr>
                            </m:e>
                          </m:d>
                        </m:e>
                      </m:eqArr>
                    </m:oMath>
                  </m:oMathPara>
                </a14:m>
                <a:endParaRPr lang="ru-RU" kern="1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A6BB91-0634-5B55-609B-AD6F62E1C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948313"/>
                <a:ext cx="7886700" cy="1500091"/>
              </a:xfrm>
              <a:prstGeom prst="rect">
                <a:avLst/>
              </a:prstGeom>
              <a:blipFill>
                <a:blip r:embed="rId2"/>
                <a:stretch>
                  <a:fillRect l="-618" t="-2439" r="-6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E3BCE12-5A3A-D1BD-431B-33D0485EC15D}"/>
              </a:ext>
            </a:extLst>
          </p:cNvPr>
          <p:cNvSpPr txBox="1"/>
          <p:nvPr/>
        </p:nvSpPr>
        <p:spPr>
          <a:xfrm>
            <a:off x="628650" y="2576514"/>
            <a:ext cx="7886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Разобьем расчетную область на две подобласти и введем граничные условия на общей границей </a:t>
            </a:r>
            <a:endParaRPr lang="ru-RU" dirty="0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A8F31C3D-6A6E-9E70-6F7F-9796D5656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43000" y="71875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/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3D894F5-80D2-7F30-D597-3908A4A3A41B}"/>
              </a:ext>
            </a:extLst>
          </p:cNvPr>
          <p:cNvGrpSpPr/>
          <p:nvPr/>
        </p:nvGrpSpPr>
        <p:grpSpPr>
          <a:xfrm>
            <a:off x="4572000" y="3542247"/>
            <a:ext cx="5110856" cy="2367440"/>
            <a:chOff x="2509520" y="3698933"/>
            <a:chExt cx="5410200" cy="2506101"/>
          </a:xfrm>
        </p:grpSpPr>
        <p:grpSp>
          <p:nvGrpSpPr>
            <p:cNvPr id="20" name="Группа 37">
              <a:extLst>
                <a:ext uri="{FF2B5EF4-FFF2-40B4-BE49-F238E27FC236}">
                  <a16:creationId xmlns:a16="http://schemas.microsoft.com/office/drawing/2014/main" id="{92AB0178-3C5B-4847-597D-CECD984CA1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9520" y="3698933"/>
              <a:ext cx="5410200" cy="2506101"/>
              <a:chOff x="-25113" y="8796"/>
              <a:chExt cx="50604" cy="25840"/>
            </a:xfrm>
          </p:grpSpPr>
          <p:grpSp>
            <p:nvGrpSpPr>
              <p:cNvPr id="21" name="Группа 561577264">
                <a:extLst>
                  <a:ext uri="{FF2B5EF4-FFF2-40B4-BE49-F238E27FC236}">
                    <a16:creationId xmlns:a16="http://schemas.microsoft.com/office/drawing/2014/main" id="{02F97067-4156-E92A-92F2-B635941F06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3815" y="9192"/>
                <a:ext cx="41017" cy="23245"/>
                <a:chOff x="-23087" y="8790"/>
                <a:chExt cx="39827" cy="21803"/>
              </a:xfrm>
            </p:grpSpPr>
            <p:pic>
              <p:nvPicPr>
                <p:cNvPr id="1261048989" name="Рисунок 1261048989">
                  <a:extLst>
                    <a:ext uri="{FF2B5EF4-FFF2-40B4-BE49-F238E27FC236}">
                      <a16:creationId xmlns:a16="http://schemas.microsoft.com/office/drawing/2014/main" id="{9D7A0B73-D9BC-56B7-870B-2DC48B2418D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3087" y="8803"/>
                  <a:ext cx="39827" cy="2081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 Box 15">
                      <a:extLst>
                        <a:ext uri="{FF2B5EF4-FFF2-40B4-BE49-F238E27FC236}">
                          <a16:creationId xmlns:a16="http://schemas.microsoft.com/office/drawing/2014/main" id="{AEE6EAAC-66E6-B8FB-8BE2-B550BAE23DC6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15" y="17253"/>
                      <a:ext cx="10620" cy="495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w="635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8580" tIns="34290" rIns="68580" bIns="3429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ru-RU" sz="105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  <m:r>
                              <a:rPr lang="en-US" altLang="ru-RU" sz="105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ru-RU" sz="105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oMath>
                        </m:oMathPara>
                      </a14:m>
                      <a:endParaRPr lang="en-US" altLang="ru-RU" sz="1350" dirty="0">
                        <a:latin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Text Box 15">
                      <a:extLst>
                        <a:ext uri="{FF2B5EF4-FFF2-40B4-BE49-F238E27FC236}">
                          <a16:creationId xmlns:a16="http://schemas.microsoft.com/office/drawing/2014/main" id="{AEE6EAAC-66E6-B8FB-8BE2-B550BAE23DC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615" y="17253"/>
                      <a:ext cx="10620" cy="4953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635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 Box 3">
                      <a:extLst>
                        <a:ext uri="{FF2B5EF4-FFF2-40B4-BE49-F238E27FC236}">
                          <a16:creationId xmlns:a16="http://schemas.microsoft.com/office/drawing/2014/main" id="{68795439-5280-75CA-E4EE-6A8E6DA01824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08" y="8790"/>
                      <a:ext cx="12234" cy="495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w="635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8580" tIns="34290" rIns="68580" bIns="3429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ru-RU" sz="105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  <m:r>
                              <a:rPr lang="en-US" altLang="ru-RU" sz="105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ru-RU" sz="105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en-US" altLang="ru-RU" sz="1350" dirty="0">
                        <a:latin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 Box 3">
                      <a:extLst>
                        <a:ext uri="{FF2B5EF4-FFF2-40B4-BE49-F238E27FC236}">
                          <a16:creationId xmlns:a16="http://schemas.microsoft.com/office/drawing/2014/main" id="{68795439-5280-75CA-E4EE-6A8E6DA0182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108" y="8790"/>
                      <a:ext cx="12234" cy="4953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635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 Box 4">
                      <a:extLst>
                        <a:ext uri="{FF2B5EF4-FFF2-40B4-BE49-F238E27FC236}">
                          <a16:creationId xmlns:a16="http://schemas.microsoft.com/office/drawing/2014/main" id="{FE19E895-7667-AFAC-4D2E-ADCF18EC787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-1486" y="25640"/>
                      <a:ext cx="8411" cy="495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w="635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8580" tIns="34290" rIns="68580" bIns="3429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ru-RU" sz="105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  <m:r>
                              <a:rPr lang="en-US" altLang="ru-RU" sz="105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oMath>
                        </m:oMathPara>
                      </a14:m>
                      <a:endParaRPr lang="en-US" altLang="ru-RU" sz="1350" dirty="0">
                        <a:latin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4" name="Text Box 4">
                      <a:extLst>
                        <a:ext uri="{FF2B5EF4-FFF2-40B4-BE49-F238E27FC236}">
                          <a16:creationId xmlns:a16="http://schemas.microsoft.com/office/drawing/2014/main" id="{FE19E895-7667-AFAC-4D2E-ADCF18EC787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-1486" y="25640"/>
                      <a:ext cx="8411" cy="4953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635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0">
                    <a:extLst>
                      <a:ext uri="{FF2B5EF4-FFF2-40B4-BE49-F238E27FC236}">
                        <a16:creationId xmlns:a16="http://schemas.microsoft.com/office/drawing/2014/main" id="{61627D47-DA3F-F201-C79C-81B874B2F72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11609" y="23498"/>
                    <a:ext cx="4787" cy="54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ru-RU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altLang="ru-RU" sz="105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ru-RU" sz="10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ru-RU" altLang="ru-RU" sz="1050" dirty="0">
                      <a:latin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0">
                    <a:extLst>
                      <a:ext uri="{FF2B5EF4-FFF2-40B4-BE49-F238E27FC236}">
                        <a16:creationId xmlns:a16="http://schemas.microsoft.com/office/drawing/2014/main" id="{61627D47-DA3F-F201-C79C-81B874B2F7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11609" y="23498"/>
                    <a:ext cx="4787" cy="543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1">
                    <a:extLst>
                      <a:ext uri="{FF2B5EF4-FFF2-40B4-BE49-F238E27FC236}">
                        <a16:creationId xmlns:a16="http://schemas.microsoft.com/office/drawing/2014/main" id="{EB69A5C2-41F0-3D55-31E8-F0C8B1CB405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16902" y="17071"/>
                    <a:ext cx="4796" cy="543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ru-RU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altLang="ru-RU" sz="105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ru-RU" sz="105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ru-RU" sz="1350" dirty="0">
                      <a:latin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Box 21">
                    <a:extLst>
                      <a:ext uri="{FF2B5EF4-FFF2-40B4-BE49-F238E27FC236}">
                        <a16:creationId xmlns:a16="http://schemas.microsoft.com/office/drawing/2014/main" id="{EB69A5C2-41F0-3D55-31E8-F0C8B1CB40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16902" y="17071"/>
                    <a:ext cx="4796" cy="543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TextBox 22">
                <a:extLst>
                  <a:ext uri="{FF2B5EF4-FFF2-40B4-BE49-F238E27FC236}">
                    <a16:creationId xmlns:a16="http://schemas.microsoft.com/office/drawing/2014/main" id="{BD83FE37-AAD9-9440-ECDC-3745450C1B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25113" y="30736"/>
                <a:ext cx="9686" cy="3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1050" i="1">
                    <a:solidFill>
                      <a:srgbClr val="00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A</a:t>
                </a:r>
                <a:endParaRPr lang="en-US" altLang="ru-RU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25" name="TextBox 23">
                <a:extLst>
                  <a:ext uri="{FF2B5EF4-FFF2-40B4-BE49-F238E27FC236}">
                    <a16:creationId xmlns:a16="http://schemas.microsoft.com/office/drawing/2014/main" id="{66D3DFD6-3CFD-AB94-4EBC-4B28D5C413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8798" y="30878"/>
                <a:ext cx="9788" cy="3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1050" i="1">
                    <a:solidFill>
                      <a:srgbClr val="000000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</a:t>
                </a:r>
                <a:endParaRPr lang="en-US" altLang="ru-RU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26" name="TextBox 24">
                <a:extLst>
                  <a:ext uri="{FF2B5EF4-FFF2-40B4-BE49-F238E27FC236}">
                    <a16:creationId xmlns:a16="http://schemas.microsoft.com/office/drawing/2014/main" id="{79F31E40-027B-4455-470B-7DEE7BB45C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791" y="31017"/>
                <a:ext cx="9675" cy="36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1050" i="1">
                    <a:solidFill>
                      <a:srgbClr val="000000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</a:t>
                </a:r>
                <a:endParaRPr lang="en-US" altLang="ru-RU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TextBox 25">
                <a:extLst>
                  <a:ext uri="{FF2B5EF4-FFF2-40B4-BE49-F238E27FC236}">
                    <a16:creationId xmlns:a16="http://schemas.microsoft.com/office/drawing/2014/main" id="{084B793C-BCFB-EAED-006E-001EC70DCF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99" y="30877"/>
                <a:ext cx="9892" cy="3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1050" i="1">
                    <a:solidFill>
                      <a:srgbClr val="000000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</a:t>
                </a:r>
                <a:endParaRPr lang="en-US" altLang="ru-RU" sz="1350"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7">
                    <a:extLst>
                      <a:ext uri="{FF2B5EF4-FFF2-40B4-BE49-F238E27FC236}">
                        <a16:creationId xmlns:a16="http://schemas.microsoft.com/office/drawing/2014/main" id="{8AC4E90E-6C94-EB50-8C4D-BEFDD6A3FC8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19325" y="8796"/>
                    <a:ext cx="10218" cy="54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ru-RU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ru-RU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ru-RU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l-GR" altLang="ru-RU" sz="1050" dirty="0">
                      <a:latin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7">
                    <a:extLst>
                      <a:ext uri="{FF2B5EF4-FFF2-40B4-BE49-F238E27FC236}">
                        <a16:creationId xmlns:a16="http://schemas.microsoft.com/office/drawing/2014/main" id="{8AC4E90E-6C94-EB50-8C4D-BEFDD6A3FC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19325" y="8796"/>
                    <a:ext cx="10218" cy="543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TextBox 35">
                <a:extLst>
                  <a:ext uri="{FF2B5EF4-FFF2-40B4-BE49-F238E27FC236}">
                    <a16:creationId xmlns:a16="http://schemas.microsoft.com/office/drawing/2014/main" id="{674E0E01-695E-B987-F268-FB6EA00AF1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6902" y="30879"/>
                <a:ext cx="9901" cy="35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1050" i="1">
                    <a:solidFill>
                      <a:srgbClr val="000000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K</a:t>
                </a:r>
                <a:endParaRPr lang="en-US" altLang="ru-RU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1" name="TextBox 36">
                <a:extLst>
                  <a:ext uri="{FF2B5EF4-FFF2-40B4-BE49-F238E27FC236}">
                    <a16:creationId xmlns:a16="http://schemas.microsoft.com/office/drawing/2014/main" id="{C048E07F-4915-E142-8A16-2002B5155F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51" y="31016"/>
                <a:ext cx="9443" cy="3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1050" i="1">
                    <a:solidFill>
                      <a:srgbClr val="000000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</a:t>
                </a:r>
                <a:endParaRPr lang="en-US" altLang="ru-RU" sz="1350">
                  <a:latin typeface="Arial" panose="020B060402020202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27">
                  <a:extLst>
                    <a:ext uri="{FF2B5EF4-FFF2-40B4-BE49-F238E27FC236}">
                      <a16:creationId xmlns:a16="http://schemas.microsoft.com/office/drawing/2014/main" id="{C4A3D6BF-46E0-CBD8-B856-97FDECABBF3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55150" y="5124561"/>
                  <a:ext cx="1092432" cy="41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just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ru-RU" sz="10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ru-RU" sz="10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altLang="ru-RU" sz="10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l-GR" altLang="ru-RU" sz="1050" dirty="0"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27">
                  <a:extLst>
                    <a:ext uri="{FF2B5EF4-FFF2-40B4-BE49-F238E27FC236}">
                      <a16:creationId xmlns:a16="http://schemas.microsoft.com/office/drawing/2014/main" id="{C4A3D6BF-46E0-CBD8-B856-97FDECABBF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55150" y="5124561"/>
                  <a:ext cx="1092432" cy="41303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C3D36E3-EC29-B1E4-F7B8-76647FE11C23}"/>
                  </a:ext>
                </a:extLst>
              </p:cNvPr>
              <p:cNvSpPr txBox="1"/>
              <p:nvPr/>
            </p:nvSpPr>
            <p:spPr>
              <a:xfrm>
                <a:off x="464075" y="3484893"/>
                <a:ext cx="4570553" cy="14368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ru-RU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ru-RU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ru-RU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ru-RU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ru-RU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ru-RU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ru-RU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i="1">
                                                <a:latin typeface="Cambria Math" panose="02040503050406030204" pitchFamily="18" charset="0"/>
                                              </a:rPr>
                                              <m:t>𝜓</m:t>
                                            </m:r>
                                          </m:e>
                                          <m:sub>
                                            <m:r>
                                              <a:rPr lang="ru-RU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ru-RU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ru-RU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ru-RU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i="1">
                                                <a:latin typeface="Cambria Math" panose="02040503050406030204" pitchFamily="18" charset="0"/>
                                              </a:rPr>
                                              <m:t>𝜓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ru-RU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ru-RU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ru-RU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ru-RU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ru-RU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ru-RU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ru-RU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sSub>
                              <m:sSubPr>
                                <m:ctrlP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ru-RU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ru-RU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ru-RU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ru-RU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ru-RU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ru-RU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ru-RU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ru-RU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ru-RU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ru-RU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ru-RU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ru-RU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ru-RU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ru-RU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ru-RU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C3D36E3-EC29-B1E4-F7B8-76647FE11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75" y="3484893"/>
                <a:ext cx="4570553" cy="143686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B113F790-FE62-983F-A615-5013DCDDF9A4}"/>
              </a:ext>
            </a:extLst>
          </p:cNvPr>
          <p:cNvSpPr txBox="1"/>
          <p:nvPr/>
        </p:nvSpPr>
        <p:spPr>
          <a:xfrm>
            <a:off x="3097249" y="252000"/>
            <a:ext cx="306205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100" b="1" kern="0" dirty="0">
                <a:latin typeface="Times New Roman" panose="02020603050405020304" pitchFamily="18" charset="0"/>
              </a:rPr>
              <a:t>Функция массовых сил</a:t>
            </a:r>
          </a:p>
        </p:txBody>
      </p:sp>
    </p:spTree>
    <p:extLst>
      <p:ext uri="{BB962C8B-B14F-4D97-AF65-F5344CB8AC3E}">
        <p14:creationId xmlns:p14="http://schemas.microsoft.com/office/powerpoint/2010/main" val="2517986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7FB220-C2BF-0CBA-8A1C-303B7A304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6D03-8B47-4A3A-9CA2-220A3CEEAC45}" type="slidenum">
              <a:rPr lang="ru-RU" smtClean="0"/>
              <a:t>16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3A1722-1A63-0AB2-0F81-9FF92B503B88}"/>
                  </a:ext>
                </a:extLst>
              </p:cNvPr>
              <p:cNvSpPr txBox="1"/>
              <p:nvPr/>
            </p:nvSpPr>
            <p:spPr>
              <a:xfrm>
                <a:off x="1598173" y="252000"/>
                <a:ext cx="5947654" cy="8131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100" b="1" kern="0" dirty="0">
                    <a:latin typeface="Times New Roman" panose="02020603050405020304" pitchFamily="18" charset="0"/>
                  </a:rPr>
                  <a:t>Аналитическое решение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100" b="1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100" b="1" i="1" ker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ru-RU" sz="2100" b="1" i="1" ker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d>
                      <m:dPr>
                        <m:ctrlPr>
                          <a:rPr lang="ru-RU" sz="2100" b="1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1" i="1" ker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ru-RU" sz="2100" b="1" ker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ru-RU" sz="2100" b="1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100" b="1" i="1" ker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100" b="1" i="1" ker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100" b="1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sz="2100" b="1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b="1" i="1" ker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2100" b="1" i="1" ker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2100" b="1" ker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100" b="1" i="1" kern="0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sz="2100" b="1" ker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100" b="1" i="1" ker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e>
                            <m:r>
                              <a:rPr lang="en-US" sz="2100" b="1" i="1" ker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ru-RU" sz="2100" b="1" ker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100" b="1" i="1" kern="0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sz="2100" b="1" ker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100" b="1" i="1" kern="0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sz="2100" b="1" ker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100" b="1" i="1" ker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</m:eqArr>
                      </m:e>
                    </m:d>
                  </m:oMath>
                </a14:m>
                <a:endParaRPr lang="ru-RU" sz="2100" b="1" kern="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3A1722-1A63-0AB2-0F81-9FF92B503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173" y="252000"/>
                <a:ext cx="5947654" cy="813171"/>
              </a:xfrm>
              <a:prstGeom prst="rect">
                <a:avLst/>
              </a:prstGeom>
              <a:blipFill>
                <a:blip r:embed="rId2"/>
                <a:stretch>
                  <a:fillRect l="-12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29F695-358C-2E42-7103-B8403D67F2D1}"/>
                  </a:ext>
                </a:extLst>
              </p:cNvPr>
              <p:cNvSpPr txBox="1"/>
              <p:nvPr/>
            </p:nvSpPr>
            <p:spPr>
              <a:xfrm>
                <a:off x="1785937" y="1373690"/>
                <a:ext cx="5572125" cy="10515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p>
                                  <m:r>
                                    <a:rPr lang="ru-RU" sz="2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ru-RU" sz="2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ru-RU" sz="2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ru-RU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ru-RU" sz="2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ru-RU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ru-RU" sz="24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ru-RU" sz="2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  <m:r>
                                <a:rPr lang="ru-RU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e>
                              <m:r>
                                <a:rPr lang="ru-RU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ru-RU" sz="2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ru-RU" sz="2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ru-RU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ru-RU" sz="2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ru-RU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endChr m:val="]"/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ru-RU" sz="2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ru-RU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29F695-358C-2E42-7103-B8403D67F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937" y="1373690"/>
                <a:ext cx="5572125" cy="10515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BF1014-3C68-759D-986A-5BB70B26F7E9}"/>
                  </a:ext>
                </a:extLst>
              </p:cNvPr>
              <p:cNvSpPr txBox="1"/>
              <p:nvPr/>
            </p:nvSpPr>
            <p:spPr>
              <a:xfrm>
                <a:off x="1785937" y="2639496"/>
                <a:ext cx="5572125" cy="13370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ru-RU" sz="1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func>
                        </m:e>
                      </m:d>
                      <m:func>
                        <m:func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func>
                        </m:e>
                      </m:d>
                      <m:func>
                        <m:func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BF1014-3C68-759D-986A-5BB70B26F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937" y="2639496"/>
                <a:ext cx="5572125" cy="13370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A2C8F9-A760-F002-9AF2-F09BD1473DC9}"/>
                  </a:ext>
                </a:extLst>
              </p:cNvPr>
              <p:cNvSpPr txBox="1"/>
              <p:nvPr/>
            </p:nvSpPr>
            <p:spPr>
              <a:xfrm>
                <a:off x="438149" y="4118711"/>
                <a:ext cx="8486775" cy="14294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RU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17</m:t>
                          </m:r>
                        </m:num>
                        <m:den>
                          <m:r>
                            <a:rPr lang="en-US" b="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16</m:t>
                          </m:r>
                        </m:den>
                      </m:f>
                      <m:r>
                        <a:rPr lang="ru-RU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ru-RU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−1</m:t>
                      </m:r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b="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b="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ru-RU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ru-RU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ru-RU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16</m:t>
                          </m:r>
                        </m:den>
                      </m:f>
                      <m:r>
                        <a:rPr lang="ru-RU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</m:oMath>
                  </m:oMathPara>
                </a14:m>
                <a:endParaRPr lang="ru-RU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284</m:t>
                          </m:r>
                        </m:num>
                        <m:den>
                          <m:r>
                            <a:rPr lang="en-US" b="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64</m:t>
                          </m:r>
                        </m:den>
                      </m:f>
                      <m:r>
                        <a:rPr lang="en-US" b="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ru-RU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(−35+72</m:t>
                          </m:r>
                          <m:func>
                            <m:funcPr>
                              <m:ctrlPr>
                                <a:rPr lang="en-US" b="0" i="1" kern="10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kern="10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kern="100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kern="100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e>
                              </m:d>
                              <m:r>
                                <a:rPr lang="en-US" b="0" i="1" kern="10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32</m:t>
                          </m:r>
                        </m:den>
                      </m:f>
                      <m:r>
                        <a:rPr lang="ru-RU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ru-RU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</m:t>
                      </m:r>
                      <m:r>
                        <a:rPr lang="ru-RU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ru-RU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</m:t>
                      </m:r>
                      <m:r>
                        <a:rPr lang="ru-RU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ru-RU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A2C8F9-A760-F002-9AF2-F09BD1473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49" y="4118711"/>
                <a:ext cx="8486775" cy="14294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632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4BBEF2-C3D5-0EC4-D01B-797E8B34E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8366" y="6329718"/>
            <a:ext cx="2057400" cy="365125"/>
          </a:xfrm>
        </p:spPr>
        <p:txBody>
          <a:bodyPr/>
          <a:lstStyle/>
          <a:p>
            <a:fld id="{38B16D03-8B47-4A3A-9CA2-220A3CEEAC45}" type="slidenum">
              <a:rPr lang="ru-RU" smtClean="0"/>
              <a:t>17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90ACB0-7BBF-F6D3-A6E9-F7B03E845858}"/>
                  </a:ext>
                </a:extLst>
              </p:cNvPr>
              <p:cNvSpPr txBox="1"/>
              <p:nvPr/>
            </p:nvSpPr>
            <p:spPr>
              <a:xfrm>
                <a:off x="2380437" y="136524"/>
                <a:ext cx="4383124" cy="8131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2100" b="1" kern="0" dirty="0">
                    <a:latin typeface="Times New Roman" panose="02020603050405020304" pitchFamily="18" charset="0"/>
                  </a:rPr>
                  <a:t>Результаты 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ru-RU" sz="2100" b="1" i="1" kern="0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sSub>
                          <m:sSubPr>
                            <m:ctrlPr>
                              <a:rPr lang="ru-RU" sz="2100" b="1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100" b="1" i="1" ker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ru-RU" sz="2100" b="1" i="1" ker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d>
                          <m:dPr>
                            <m:ctrlPr>
                              <a:rPr lang="ru-RU" sz="2100" b="1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00" b="1" i="1" ker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d>
                        <m:r>
                          <a:rPr lang="ru-RU" sz="2100" b="1" ker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ru-RU" sz="2100" b="1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ru-RU" sz="2100" b="1" i="1" ker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2100" b="1" i="1" ker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100" b="1" ker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ru-RU" sz="2100" b="1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ker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sz="2100" b="1" i="1" ker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en-US" sz="2100" b="1" ker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100" b="1" i="1" ker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2100" b="1" ker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100" b="1" i="1" ker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e>
                                <m:r>
                                  <a:rPr lang="en-US" sz="2100" b="1" i="1" ker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ru-RU" sz="2100" b="1" ker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100" b="1" i="1" ker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2100" b="1" ker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2100" b="1" i="1" ker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2100" b="1" ker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100" b="1" i="1" ker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</m:eqArr>
                          </m:e>
                        </m:d>
                      </m:e>
                    </m:eqArr>
                  </m:oMath>
                </a14:m>
                <a:endParaRPr lang="ru-RU" sz="2100" b="1" kern="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90ACB0-7BBF-F6D3-A6E9-F7B03E845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437" y="136524"/>
                <a:ext cx="4383124" cy="813171"/>
              </a:xfrm>
              <a:prstGeom prst="rect">
                <a:avLst/>
              </a:prstGeom>
              <a:blipFill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9649C9A4-5116-1E24-996A-BF3F91879304}"/>
              </a:ext>
            </a:extLst>
          </p:cNvPr>
          <p:cNvGrpSpPr/>
          <p:nvPr/>
        </p:nvGrpSpPr>
        <p:grpSpPr>
          <a:xfrm>
            <a:off x="265223" y="949695"/>
            <a:ext cx="8526546" cy="5832705"/>
            <a:chOff x="265223" y="949695"/>
            <a:chExt cx="8526546" cy="5832705"/>
          </a:xfrm>
        </p:grpSpPr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2C60DBE5-A8D7-066E-E10C-890BDF08F5DF}"/>
                </a:ext>
              </a:extLst>
            </p:cNvPr>
            <p:cNvGrpSpPr/>
            <p:nvPr/>
          </p:nvGrpSpPr>
          <p:grpSpPr>
            <a:xfrm>
              <a:off x="265223" y="3902400"/>
              <a:ext cx="8526546" cy="2880000"/>
              <a:chOff x="353631" y="4060200"/>
              <a:chExt cx="11368728" cy="3840000"/>
            </a:xfrm>
          </p:grpSpPr>
          <p:pic>
            <p:nvPicPr>
              <p:cNvPr id="7" name="Рисунок 6">
                <a:extLst>
                  <a:ext uri="{FF2B5EF4-FFF2-40B4-BE49-F238E27FC236}">
                    <a16:creationId xmlns:a16="http://schemas.microsoft.com/office/drawing/2014/main" id="{02EBDCC7-97BF-216D-0642-653B250ECD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34572" y="4060200"/>
                <a:ext cx="5387787" cy="3840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" name="Рисунок 5">
                <a:extLst>
                  <a:ext uri="{FF2B5EF4-FFF2-40B4-BE49-F238E27FC236}">
                    <a16:creationId xmlns:a16="http://schemas.microsoft.com/office/drawing/2014/main" id="{DAD17370-FAD4-578A-F442-AE4711AFB3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3631" y="4060200"/>
                <a:ext cx="5387787" cy="3840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1CCEA3E2-7B1C-5BB2-CAC3-43057908D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0800" y="949695"/>
              <a:ext cx="4025263" cy="2880000"/>
            </a:xfrm>
            <a:prstGeom prst="rect">
              <a:avLst/>
            </a:prstGeom>
          </p:spPr>
        </p:pic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9CCD4B06-F752-5D12-F9DB-A5F480209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50929" y="949695"/>
              <a:ext cx="4025263" cy="28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4426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519A98D-9445-DE77-8DD0-D10D52DE7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6D03-8B47-4A3A-9CA2-220A3CEEAC45}" type="slidenum">
              <a:rPr lang="ru-RU" smtClean="0"/>
              <a:t>18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78E30C-C74F-E21D-41BC-365A94D7FE43}"/>
              </a:ext>
            </a:extLst>
          </p:cNvPr>
          <p:cNvSpPr txBox="1"/>
          <p:nvPr/>
        </p:nvSpPr>
        <p:spPr>
          <a:xfrm>
            <a:off x="3097249" y="252000"/>
            <a:ext cx="306205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100" b="1" kern="0" dirty="0">
                <a:latin typeface="Times New Roman" panose="02020603050405020304" pitchFamily="18" charset="0"/>
              </a:rPr>
              <a:t>Функция массовых сил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E6DE31-A193-ED0A-E5E0-BEDD50952B0A}"/>
                  </a:ext>
                </a:extLst>
              </p:cNvPr>
              <p:cNvSpPr txBox="1"/>
              <p:nvPr/>
            </p:nvSpPr>
            <p:spPr>
              <a:xfrm>
                <a:off x="684927" y="923496"/>
                <a:ext cx="7886699" cy="13499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ru-RU" kern="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Замена разрывной функции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ru-RU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ru-RU" kern="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на кусочно-линейную функцию</a:t>
                </a:r>
                <a:endParaRPr lang="ru-RU" kern="1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1,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≤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≤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𝜀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𝑎𝑟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𝜀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≤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≤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𝜀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𝜀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≤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≤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</m:eqArr>
                            </m:e>
                          </m:d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𝜀</m:t>
                              </m:r>
                            </m:den>
                          </m:f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𝜀</m:t>
                              </m:r>
                            </m:den>
                          </m:f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𝜀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E6DE31-A193-ED0A-E5E0-BEDD50952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27" y="923496"/>
                <a:ext cx="7886699" cy="1349921"/>
              </a:xfrm>
              <a:prstGeom prst="rect">
                <a:avLst/>
              </a:prstGeom>
              <a:blipFill>
                <a:blip r:embed="rId2"/>
                <a:stretch>
                  <a:fillRect l="-618" t="-22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E0746BE-BC3F-701A-9129-601F23FDE4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850" y="2463506"/>
            <a:ext cx="4252888" cy="41032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Группа 82">
            <a:extLst>
              <a:ext uri="{FF2B5EF4-FFF2-40B4-BE49-F238E27FC236}">
                <a16:creationId xmlns:a16="http://schemas.microsoft.com/office/drawing/2014/main" id="{590E716C-FDD1-6791-F5B7-40CF4ED95658}"/>
              </a:ext>
            </a:extLst>
          </p:cNvPr>
          <p:cNvGrpSpPr/>
          <p:nvPr/>
        </p:nvGrpSpPr>
        <p:grpSpPr>
          <a:xfrm>
            <a:off x="1283333" y="2216231"/>
            <a:ext cx="2541524" cy="2203602"/>
            <a:chOff x="1793730" y="995742"/>
            <a:chExt cx="4319452" cy="3582163"/>
          </a:xfrm>
        </p:grpSpPr>
        <p:grpSp>
          <p:nvGrpSpPr>
            <p:cNvPr id="84" name="Группа 83">
              <a:extLst>
                <a:ext uri="{FF2B5EF4-FFF2-40B4-BE49-F238E27FC236}">
                  <a16:creationId xmlns:a16="http://schemas.microsoft.com/office/drawing/2014/main" id="{6DAC2E83-516A-93A6-AD0A-FD859F996351}"/>
                </a:ext>
              </a:extLst>
            </p:cNvPr>
            <p:cNvGrpSpPr/>
            <p:nvPr/>
          </p:nvGrpSpPr>
          <p:grpSpPr>
            <a:xfrm>
              <a:off x="1793730" y="995742"/>
              <a:ext cx="4319452" cy="3582163"/>
              <a:chOff x="1793730" y="995742"/>
              <a:chExt cx="4319452" cy="3582163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89" name="Объект 88">
                    <a:extLst>
                      <a:ext uri="{FF2B5EF4-FFF2-40B4-BE49-F238E27FC236}">
                        <a16:creationId xmlns:a16="http://schemas.microsoft.com/office/drawing/2014/main" id="{62D1CD96-0771-6C01-3DFB-6D9459006ED3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292432273"/>
                      </p:ext>
                    </p:extLst>
                  </p:nvPr>
                </p:nvGraphicFramePr>
                <p:xfrm>
                  <a:off x="1793730" y="1156023"/>
                  <a:ext cx="3992141" cy="342188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CorelDRAW" r:id="rId4" imgW="2640066" imgH="2263908" progId="CorelDraw.Graphic.24">
                          <p:embed/>
                        </p:oleObj>
                      </mc:Choice>
                      <mc:Fallback>
                        <p:oleObj name="CorelDRAW" r:id="rId4" imgW="2640066" imgH="2263908" progId="CorelDraw.Graphic.24">
                          <p:embed/>
                          <p:pic>
                            <p:nvPicPr>
                              <p:cNvPr id="48" name="Объект 47">
                                <a:extLst>
                                  <a:ext uri="{FF2B5EF4-FFF2-40B4-BE49-F238E27FC236}">
                                    <a16:creationId xmlns:a16="http://schemas.microsoft.com/office/drawing/2014/main" id="{6EE29DAA-A0F8-712F-E6D3-8339AB6B759E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5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793730" y="1156023"/>
                                <a:ext cx="3992141" cy="3421882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89" name="Объект 88">
                    <a:extLst>
                      <a:ext uri="{FF2B5EF4-FFF2-40B4-BE49-F238E27FC236}">
                        <a16:creationId xmlns:a16="http://schemas.microsoft.com/office/drawing/2014/main" id="{62D1CD96-0771-6C01-3DFB-6D9459006ED3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292432273"/>
                      </p:ext>
                    </p:extLst>
                  </p:nvPr>
                </p:nvGraphicFramePr>
                <p:xfrm>
                  <a:off x="1793730" y="1156023"/>
                  <a:ext cx="3992141" cy="342188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CorelDRAW" r:id="rId6" imgW="2640066" imgH="2263908" progId="CorelDraw.Graphic.24">
                          <p:embed/>
                        </p:oleObj>
                      </mc:Choice>
                      <mc:Fallback>
                        <p:oleObj name="CorelDRAW" r:id="rId6" imgW="2640066" imgH="2263908" progId="CorelDraw.Graphic.24">
                          <p:embed/>
                          <p:pic>
                            <p:nvPicPr>
                              <p:cNvPr id="48" name="Объект 47">
                                <a:extLst>
                                  <a:ext uri="{FF2B5EF4-FFF2-40B4-BE49-F238E27FC236}">
                                    <a16:creationId xmlns:a16="http://schemas.microsoft.com/office/drawing/2014/main" id="{6EE29DAA-A0F8-712F-E6D3-8339AB6B759E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7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793730" y="1156023"/>
                                <a:ext cx="3992141" cy="3421882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999CDE43-03A7-764D-505D-A57E275890EC}"/>
                      </a:ext>
                    </a:extLst>
                  </p:cNvPr>
                  <p:cNvSpPr txBox="1"/>
                  <p:nvPr/>
                </p:nvSpPr>
                <p:spPr>
                  <a:xfrm>
                    <a:off x="3486685" y="3768696"/>
                    <a:ext cx="493127" cy="40010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ru-RU" sz="1350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72D2D5BA-345E-F1AF-9727-B612FB3DE6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6685" y="3768696"/>
                    <a:ext cx="493127" cy="40010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8163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2B527B59-58E4-6757-641F-55AADA5F9CB9}"/>
                      </a:ext>
                    </a:extLst>
                  </p:cNvPr>
                  <p:cNvSpPr txBox="1"/>
                  <p:nvPr/>
                </p:nvSpPr>
                <p:spPr>
                  <a:xfrm>
                    <a:off x="5520582" y="3768696"/>
                    <a:ext cx="493127" cy="40010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ru-RU" sz="1350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570616F-7872-D1FC-2A43-8C707713D4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0582" y="3768696"/>
                    <a:ext cx="493127" cy="40010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8163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5B1BDF89-FC7E-A641-39B1-B0222B91AC13}"/>
                      </a:ext>
                    </a:extLst>
                  </p:cNvPr>
                  <p:cNvSpPr txBox="1"/>
                  <p:nvPr/>
                </p:nvSpPr>
                <p:spPr>
                  <a:xfrm>
                    <a:off x="3221765" y="3862700"/>
                    <a:ext cx="425757" cy="40010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ru-RU" sz="1350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4FCDF37-B628-C68D-1DFE-506FF765E2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1765" y="3862700"/>
                    <a:ext cx="425757" cy="40010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969A2655-1171-89D7-C1D2-71D5C9C2250F}"/>
                      </a:ext>
                    </a:extLst>
                  </p:cNvPr>
                  <p:cNvSpPr txBox="1"/>
                  <p:nvPr/>
                </p:nvSpPr>
                <p:spPr>
                  <a:xfrm>
                    <a:off x="5238325" y="3862700"/>
                    <a:ext cx="425757" cy="40010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ru-RU" sz="1350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883E0873-DE85-DC55-F901-992E4CCEF2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8325" y="3862700"/>
                    <a:ext cx="425757" cy="40010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167778CB-2C26-902E-D02F-38DDECE47FD8}"/>
                      </a:ext>
                    </a:extLst>
                  </p:cNvPr>
                  <p:cNvSpPr txBox="1"/>
                  <p:nvPr/>
                </p:nvSpPr>
                <p:spPr>
                  <a:xfrm>
                    <a:off x="1795593" y="3863632"/>
                    <a:ext cx="425757" cy="40010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ru-RU" sz="1350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EEE74A34-BB91-FD46-B181-BED113F7DD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5593" y="3863632"/>
                    <a:ext cx="425757" cy="40010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9DF5D5BF-8775-F639-769B-7A0CF227314C}"/>
                      </a:ext>
                    </a:extLst>
                  </p:cNvPr>
                  <p:cNvSpPr txBox="1"/>
                  <p:nvPr/>
                </p:nvSpPr>
                <p:spPr>
                  <a:xfrm>
                    <a:off x="3812153" y="3862700"/>
                    <a:ext cx="425757" cy="40010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ru-RU" sz="1350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52ABD36B-090E-80F3-EF41-6300062B09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2153" y="3862700"/>
                    <a:ext cx="425757" cy="40010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C0B368B8-6FE8-D388-9607-19BF41EB1FC3}"/>
                      </a:ext>
                    </a:extLst>
                  </p:cNvPr>
                  <p:cNvSpPr txBox="1"/>
                  <p:nvPr/>
                </p:nvSpPr>
                <p:spPr>
                  <a:xfrm>
                    <a:off x="2050014" y="3862700"/>
                    <a:ext cx="425757" cy="40010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ru-RU" sz="1350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D1FE3BDE-2FA3-D4DF-075F-907DC2499C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0014" y="3862700"/>
                    <a:ext cx="425757" cy="40010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A0C8C332-C4DE-5331-F162-3E710A8ABF37}"/>
                      </a:ext>
                    </a:extLst>
                  </p:cNvPr>
                  <p:cNvSpPr txBox="1"/>
                  <p:nvPr/>
                </p:nvSpPr>
                <p:spPr>
                  <a:xfrm>
                    <a:off x="4091771" y="3862700"/>
                    <a:ext cx="425757" cy="40010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ru-RU" sz="1350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1D2E4D92-D3C9-B935-0A24-EBC4A7EDFD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1771" y="3862700"/>
                    <a:ext cx="425757" cy="40010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F3E36014-E23E-A9CA-C269-8703784E7FD8}"/>
                      </a:ext>
                    </a:extLst>
                  </p:cNvPr>
                  <p:cNvSpPr txBox="1"/>
                  <p:nvPr/>
                </p:nvSpPr>
                <p:spPr>
                  <a:xfrm>
                    <a:off x="1794906" y="1256233"/>
                    <a:ext cx="429691" cy="40010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lang="ru-RU" sz="1350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E2D1B2ED-2486-01E9-7AC0-82FAB4F01B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4906" y="1256233"/>
                    <a:ext cx="429691" cy="40010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76A51270-DAAA-43B7-68B8-3F36FAD705E2}"/>
                      </a:ext>
                    </a:extLst>
                  </p:cNvPr>
                  <p:cNvSpPr txBox="1"/>
                  <p:nvPr/>
                </p:nvSpPr>
                <p:spPr>
                  <a:xfrm>
                    <a:off x="3812153" y="1256233"/>
                    <a:ext cx="429691" cy="40010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lang="ru-RU" sz="1350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90BDA12-E57E-70CE-A834-1B6332B73D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2153" y="1256233"/>
                    <a:ext cx="429691" cy="40010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5A9BC77-5C55-1FA2-AC79-F92D5491919F}"/>
                  </a:ext>
                </a:extLst>
              </p:cNvPr>
              <p:cNvSpPr txBox="1"/>
              <p:nvPr/>
            </p:nvSpPr>
            <p:spPr>
              <a:xfrm>
                <a:off x="5829401" y="1256233"/>
                <a:ext cx="283781" cy="4409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ru-RU" sz="135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1732072F-87CB-7A16-7314-9D8623E974E1}"/>
                      </a:ext>
                    </a:extLst>
                  </p:cNvPr>
                  <p:cNvSpPr txBox="1"/>
                  <p:nvPr/>
                </p:nvSpPr>
                <p:spPr>
                  <a:xfrm>
                    <a:off x="1794905" y="2647332"/>
                    <a:ext cx="451748" cy="40010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ru-RU" sz="1350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09C518E2-AAD0-AEAB-1286-33FFB9CA59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4905" y="2647332"/>
                    <a:ext cx="451748" cy="40010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6784A280-DB8A-A9E9-F637-A0AEB741405E}"/>
                      </a:ext>
                    </a:extLst>
                  </p:cNvPr>
                  <p:cNvSpPr txBox="1"/>
                  <p:nvPr/>
                </p:nvSpPr>
                <p:spPr>
                  <a:xfrm>
                    <a:off x="3812152" y="2647332"/>
                    <a:ext cx="451748" cy="40010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ru-RU" sz="1350" dirty="0"/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1307673A-B323-06F6-DFCF-F6D90AC6EF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2152" y="2647332"/>
                    <a:ext cx="451748" cy="40010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B6E757F0-648C-0AC2-5FE9-B66240398611}"/>
                      </a:ext>
                    </a:extLst>
                  </p:cNvPr>
                  <p:cNvSpPr txBox="1"/>
                  <p:nvPr/>
                </p:nvSpPr>
                <p:spPr>
                  <a:xfrm>
                    <a:off x="2152348" y="995742"/>
                    <a:ext cx="411565" cy="40010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ru-RU" sz="1350" dirty="0"/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9D954027-2937-7B26-1DF1-0D104FE946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2348" y="995742"/>
                    <a:ext cx="411565" cy="40010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8CD46600-92DB-AFD6-98FE-327B02A8F0A4}"/>
                      </a:ext>
                    </a:extLst>
                  </p:cNvPr>
                  <p:cNvSpPr txBox="1"/>
                  <p:nvPr/>
                </p:nvSpPr>
                <p:spPr>
                  <a:xfrm>
                    <a:off x="4155395" y="995742"/>
                    <a:ext cx="411565" cy="40010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ru-RU" sz="1350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6926E38C-D7A8-33CB-9FDB-FC1C039670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5395" y="995742"/>
                    <a:ext cx="411565" cy="40010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5" name="Прямая со стрелкой 84">
              <a:extLst>
                <a:ext uri="{FF2B5EF4-FFF2-40B4-BE49-F238E27FC236}">
                  <a16:creationId xmlns:a16="http://schemas.microsoft.com/office/drawing/2014/main" id="{C2EFEEAD-A432-60AF-107D-5ED177173373}"/>
                </a:ext>
              </a:extLst>
            </p:cNvPr>
            <p:cNvCxnSpPr/>
            <p:nvPr/>
          </p:nvCxnSpPr>
          <p:spPr>
            <a:xfrm>
              <a:off x="3404668" y="2203348"/>
              <a:ext cx="0" cy="13462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07816340-4E58-5D05-004C-2A05D3A5FE75}"/>
                    </a:ext>
                  </a:extLst>
                </p:cNvPr>
                <p:cNvSpPr txBox="1"/>
                <p:nvPr/>
              </p:nvSpPr>
              <p:spPr>
                <a:xfrm>
                  <a:off x="3275809" y="2688040"/>
                  <a:ext cx="489165" cy="338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0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ru-RU" sz="10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ru-RU" sz="105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DF98DA4-37E2-5D9A-A147-77F3644D60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809" y="2688040"/>
                  <a:ext cx="489165" cy="33855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Прямая со стрелкой 86">
              <a:extLst>
                <a:ext uri="{FF2B5EF4-FFF2-40B4-BE49-F238E27FC236}">
                  <a16:creationId xmlns:a16="http://schemas.microsoft.com/office/drawing/2014/main" id="{4C2849F4-84AB-58C0-6050-D6BF59FCCEB0}"/>
                </a:ext>
              </a:extLst>
            </p:cNvPr>
            <p:cNvCxnSpPr>
              <a:cxnSpLocks/>
            </p:cNvCxnSpPr>
            <p:nvPr/>
          </p:nvCxnSpPr>
          <p:spPr>
            <a:xfrm>
              <a:off x="5390715" y="2543242"/>
              <a:ext cx="0" cy="66973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E96C8E96-7498-49CC-5BEA-C81A24D051BF}"/>
                    </a:ext>
                  </a:extLst>
                </p:cNvPr>
                <p:cNvSpPr txBox="1"/>
                <p:nvPr/>
              </p:nvSpPr>
              <p:spPr>
                <a:xfrm>
                  <a:off x="5261856" y="2688040"/>
                  <a:ext cx="489165" cy="338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0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ru-RU" sz="10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ru-RU" sz="105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1E538E1-7E6F-0855-4013-068D702B66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1856" y="2688040"/>
                  <a:ext cx="489165" cy="33855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Группа 104">
            <a:extLst>
              <a:ext uri="{FF2B5EF4-FFF2-40B4-BE49-F238E27FC236}">
                <a16:creationId xmlns:a16="http://schemas.microsoft.com/office/drawing/2014/main" id="{745EB2BA-2A5A-AE28-759B-FACE654478E8}"/>
              </a:ext>
            </a:extLst>
          </p:cNvPr>
          <p:cNvGrpSpPr/>
          <p:nvPr/>
        </p:nvGrpSpPr>
        <p:grpSpPr>
          <a:xfrm>
            <a:off x="1240166" y="4401746"/>
            <a:ext cx="2516394" cy="2204254"/>
            <a:chOff x="5829400" y="995742"/>
            <a:chExt cx="4252106" cy="3562584"/>
          </a:xfrm>
        </p:grpSpPr>
        <p:grpSp>
          <p:nvGrpSpPr>
            <p:cNvPr id="106" name="Группа 105">
              <a:extLst>
                <a:ext uri="{FF2B5EF4-FFF2-40B4-BE49-F238E27FC236}">
                  <a16:creationId xmlns:a16="http://schemas.microsoft.com/office/drawing/2014/main" id="{AEA666DC-4664-36B4-4792-FADB7696241F}"/>
                </a:ext>
              </a:extLst>
            </p:cNvPr>
            <p:cNvGrpSpPr/>
            <p:nvPr/>
          </p:nvGrpSpPr>
          <p:grpSpPr>
            <a:xfrm>
              <a:off x="5829400" y="995742"/>
              <a:ext cx="4252106" cy="3562584"/>
              <a:chOff x="5829400" y="995742"/>
              <a:chExt cx="4252106" cy="3562584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08" name="Объект 107">
                    <a:extLst>
                      <a:ext uri="{FF2B5EF4-FFF2-40B4-BE49-F238E27FC236}">
                        <a16:creationId xmlns:a16="http://schemas.microsoft.com/office/drawing/2014/main" id="{66138EF8-C91F-F008-DE3D-10010941D157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762575824"/>
                      </p:ext>
                    </p:extLst>
                  </p:nvPr>
                </p:nvGraphicFramePr>
                <p:xfrm>
                  <a:off x="5937290" y="1136443"/>
                  <a:ext cx="3992141" cy="342188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CorelDRAW" r:id="rId21" imgW="2640066" imgH="2263908" progId="CorelDraw.Graphic.24">
                          <p:embed/>
                        </p:oleObj>
                      </mc:Choice>
                      <mc:Fallback>
                        <p:oleObj name="CorelDRAW" r:id="rId21" imgW="2640066" imgH="2263908" progId="CorelDraw.Graphic.24">
                          <p:embed/>
                          <p:pic>
                            <p:nvPicPr>
                              <p:cNvPr id="12" name="Объект 11">
                                <a:extLst>
                                  <a:ext uri="{FF2B5EF4-FFF2-40B4-BE49-F238E27FC236}">
                                    <a16:creationId xmlns:a16="http://schemas.microsoft.com/office/drawing/2014/main" id="{CB35BC37-FCE0-803E-0E29-7165D83985EE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22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937290" y="1136443"/>
                                <a:ext cx="3992141" cy="3421883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108" name="Объект 107">
                    <a:extLst>
                      <a:ext uri="{FF2B5EF4-FFF2-40B4-BE49-F238E27FC236}">
                        <a16:creationId xmlns:a16="http://schemas.microsoft.com/office/drawing/2014/main" id="{66138EF8-C91F-F008-DE3D-10010941D157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762575824"/>
                      </p:ext>
                    </p:extLst>
                  </p:nvPr>
                </p:nvGraphicFramePr>
                <p:xfrm>
                  <a:off x="5937290" y="1136443"/>
                  <a:ext cx="3992141" cy="342188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CorelDRAW" r:id="rId23" imgW="2640066" imgH="2263908" progId="CorelDraw.Graphic.24">
                          <p:embed/>
                        </p:oleObj>
                      </mc:Choice>
                      <mc:Fallback>
                        <p:oleObj name="CorelDRAW" r:id="rId23" imgW="2640066" imgH="2263908" progId="CorelDraw.Graphic.24">
                          <p:embed/>
                          <p:pic>
                            <p:nvPicPr>
                              <p:cNvPr id="12" name="Объект 11">
                                <a:extLst>
                                  <a:ext uri="{FF2B5EF4-FFF2-40B4-BE49-F238E27FC236}">
                                    <a16:creationId xmlns:a16="http://schemas.microsoft.com/office/drawing/2014/main" id="{CB35BC37-FCE0-803E-0E29-7165D83985EE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2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937290" y="1136443"/>
                                <a:ext cx="3992141" cy="3421883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EB3AFFB2-A9B8-CA47-B842-0E8176C36388}"/>
                      </a:ext>
                    </a:extLst>
                  </p:cNvPr>
                  <p:cNvSpPr txBox="1"/>
                  <p:nvPr/>
                </p:nvSpPr>
                <p:spPr>
                  <a:xfrm>
                    <a:off x="7554481" y="3768696"/>
                    <a:ext cx="493127" cy="40010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ru-RU" sz="1350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7A1716A5-C8EA-73BA-9692-A21DF9215F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54481" y="3768696"/>
                    <a:ext cx="493127" cy="400109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8163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A0897B80-B83A-323B-574C-421953F87521}"/>
                      </a:ext>
                    </a:extLst>
                  </p:cNvPr>
                  <p:cNvSpPr txBox="1"/>
                  <p:nvPr/>
                </p:nvSpPr>
                <p:spPr>
                  <a:xfrm>
                    <a:off x="9588379" y="3768696"/>
                    <a:ext cx="493127" cy="40010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ru-RU" sz="135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900E9545-B810-819B-72FD-793FE67344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88379" y="3768696"/>
                    <a:ext cx="493127" cy="40010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8163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BFDEBDB7-06D0-A3DA-2EE6-F61D5E40F0F8}"/>
                      </a:ext>
                    </a:extLst>
                  </p:cNvPr>
                  <p:cNvSpPr txBox="1"/>
                  <p:nvPr/>
                </p:nvSpPr>
                <p:spPr>
                  <a:xfrm>
                    <a:off x="7277056" y="3862700"/>
                    <a:ext cx="425757" cy="40010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ru-RU" sz="1350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872CAA14-9582-08AA-4626-A8D5CD1886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7056" y="3862700"/>
                    <a:ext cx="425757" cy="40010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FFDBE031-2965-A727-BCB4-7E7F4E5E513E}"/>
                      </a:ext>
                    </a:extLst>
                  </p:cNvPr>
                  <p:cNvSpPr txBox="1"/>
                  <p:nvPr/>
                </p:nvSpPr>
                <p:spPr>
                  <a:xfrm>
                    <a:off x="9312321" y="3855085"/>
                    <a:ext cx="425757" cy="40010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ru-RU" sz="1350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6F031F17-5213-AA51-A682-F1342CDB89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12321" y="3855085"/>
                    <a:ext cx="425757" cy="40010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F50FE83B-7119-824C-8C16-22903143E0E2}"/>
                      </a:ext>
                    </a:extLst>
                  </p:cNvPr>
                  <p:cNvSpPr txBox="1"/>
                  <p:nvPr/>
                </p:nvSpPr>
                <p:spPr>
                  <a:xfrm>
                    <a:off x="5840385" y="3862700"/>
                    <a:ext cx="425757" cy="40010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ru-RU" sz="1350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65669094-6CBE-3D51-6C87-9123D2CA68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0385" y="3862700"/>
                    <a:ext cx="425757" cy="40010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11E7B5FE-CAE0-FF3A-1C80-EF8C6B145C71}"/>
                      </a:ext>
                    </a:extLst>
                  </p:cNvPr>
                  <p:cNvSpPr txBox="1"/>
                  <p:nvPr/>
                </p:nvSpPr>
                <p:spPr>
                  <a:xfrm>
                    <a:off x="7875650" y="3862700"/>
                    <a:ext cx="425757" cy="40010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ru-RU" sz="1350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3A2DEE9A-3766-95E6-DF79-6A023DE4CF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75650" y="3862700"/>
                    <a:ext cx="425757" cy="40010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F4FB9AE6-098E-DB81-A5EA-BDDBBC2003EA}"/>
                      </a:ext>
                    </a:extLst>
                  </p:cNvPr>
                  <p:cNvSpPr txBox="1"/>
                  <p:nvPr/>
                </p:nvSpPr>
                <p:spPr>
                  <a:xfrm>
                    <a:off x="6110578" y="3862700"/>
                    <a:ext cx="425757" cy="40010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ru-RU" sz="1350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141A3805-F247-12C4-9CD1-CDD130976B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10578" y="3862700"/>
                    <a:ext cx="425757" cy="40010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3FE47891-8F1A-ADE8-7A31-6CD1CA1AB348}"/>
                      </a:ext>
                    </a:extLst>
                  </p:cNvPr>
                  <p:cNvSpPr txBox="1"/>
                  <p:nvPr/>
                </p:nvSpPr>
                <p:spPr>
                  <a:xfrm>
                    <a:off x="8151407" y="3862700"/>
                    <a:ext cx="425757" cy="40010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ru-RU" sz="1350" dirty="0"/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8434B232-09A6-3B21-8AB0-AF49E696E1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51407" y="3862700"/>
                    <a:ext cx="425757" cy="40010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61244B3C-D867-08AC-DF29-A2B431CCB565}"/>
                      </a:ext>
                    </a:extLst>
                  </p:cNvPr>
                  <p:cNvSpPr txBox="1"/>
                  <p:nvPr/>
                </p:nvSpPr>
                <p:spPr>
                  <a:xfrm>
                    <a:off x="5829400" y="1256233"/>
                    <a:ext cx="429691" cy="40010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lang="ru-RU" sz="1350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134DE2C0-B41B-4EFF-96D4-4EE68A3D55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9400" y="1256233"/>
                    <a:ext cx="429691" cy="40010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9E1D58FC-81F6-BC34-AC4F-6E77D79B53E8}"/>
                      </a:ext>
                    </a:extLst>
                  </p:cNvPr>
                  <p:cNvSpPr txBox="1"/>
                  <p:nvPr/>
                </p:nvSpPr>
                <p:spPr>
                  <a:xfrm>
                    <a:off x="7846616" y="1256233"/>
                    <a:ext cx="429691" cy="40010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lang="ru-RU" sz="1350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1FAE6575-E8D9-2F5A-1736-3768661792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6616" y="1256233"/>
                    <a:ext cx="429691" cy="40010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2F8551A6-3E84-61D9-8978-06E03CECA4B1}"/>
                      </a:ext>
                    </a:extLst>
                  </p:cNvPr>
                  <p:cNvSpPr txBox="1"/>
                  <p:nvPr/>
                </p:nvSpPr>
                <p:spPr>
                  <a:xfrm>
                    <a:off x="5834305" y="2595707"/>
                    <a:ext cx="451748" cy="40010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ru-RU" sz="1350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A734BC7F-0F88-510E-B6CC-68E950D4C8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34305" y="2595707"/>
                    <a:ext cx="451748" cy="40010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B9C98850-9826-B19C-D4D2-19E33FF3653B}"/>
                      </a:ext>
                    </a:extLst>
                  </p:cNvPr>
                  <p:cNvSpPr txBox="1"/>
                  <p:nvPr/>
                </p:nvSpPr>
                <p:spPr>
                  <a:xfrm>
                    <a:off x="7875651" y="2647332"/>
                    <a:ext cx="451748" cy="40010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ru-RU" sz="1350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DBD4849C-1A41-45E7-5F51-9354A39F1A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75651" y="2647332"/>
                    <a:ext cx="451748" cy="40010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FAA66625-0C30-CAAA-5546-2399AFC8E4F8}"/>
                      </a:ext>
                    </a:extLst>
                  </p:cNvPr>
                  <p:cNvSpPr txBox="1"/>
                  <p:nvPr/>
                </p:nvSpPr>
                <p:spPr>
                  <a:xfrm>
                    <a:off x="6195206" y="995742"/>
                    <a:ext cx="411565" cy="40010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ru-RU" sz="1350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950D79B0-4A05-26DC-ECD9-DC4FDF5A2C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95206" y="995742"/>
                    <a:ext cx="411565" cy="40010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B9613940-7BA6-F130-D17F-705F78553520}"/>
                      </a:ext>
                    </a:extLst>
                  </p:cNvPr>
                  <p:cNvSpPr txBox="1"/>
                  <p:nvPr/>
                </p:nvSpPr>
                <p:spPr>
                  <a:xfrm>
                    <a:off x="8232247" y="995742"/>
                    <a:ext cx="411565" cy="40010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ru-RU" sz="1350" dirty="0"/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CA4313F5-964A-0246-2990-BE840025A6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32247" y="995742"/>
                    <a:ext cx="411565" cy="40010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85B82224-27AA-F0CA-978A-771E2BDFB01D}"/>
                    </a:ext>
                  </a:extLst>
                </p:cNvPr>
                <p:cNvSpPr txBox="1"/>
                <p:nvPr/>
              </p:nvSpPr>
              <p:spPr>
                <a:xfrm>
                  <a:off x="7253688" y="2678108"/>
                  <a:ext cx="489165" cy="338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0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ru-RU" sz="10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ru-RU" sz="105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812D2EF-4CE6-280E-8A2D-DBFA9B0C8B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3688" y="2678108"/>
                  <a:ext cx="489165" cy="338555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65295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F034B98-F87B-30D5-38B4-95F0E0B2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6D03-8B47-4A3A-9CA2-220A3CEEAC45}" type="slidenum">
              <a:rPr lang="ru-RU" smtClean="0"/>
              <a:t>19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41C624-B885-20CA-398E-341CC6B2EED0}"/>
                  </a:ext>
                </a:extLst>
              </p:cNvPr>
              <p:cNvSpPr txBox="1"/>
              <p:nvPr/>
            </p:nvSpPr>
            <p:spPr>
              <a:xfrm>
                <a:off x="3347148" y="252000"/>
                <a:ext cx="2449710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2100" b="1" kern="0" dirty="0">
                    <a:latin typeface="Times New Roman" panose="02020603050405020304" pitchFamily="18" charset="0"/>
                  </a:rPr>
                  <a:t>Результаты </a:t>
                </a:r>
                <a14:m>
                  <m:oMath xmlns:m="http://schemas.openxmlformats.org/officeDocument/2006/math">
                    <m:r>
                      <a:rPr lang="en-US" sz="2100" b="1" i="1" kern="0"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ru-RU" sz="2100" b="1" kern="0" dirty="0">
                    <a:latin typeface="Times New Roman" panose="02020603050405020304" pitchFamily="18" charset="0"/>
                  </a:rPr>
                  <a:t>=0.01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41C624-B885-20CA-398E-341CC6B2E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148" y="252000"/>
                <a:ext cx="2449710" cy="415498"/>
              </a:xfrm>
              <a:prstGeom prst="rect">
                <a:avLst/>
              </a:prstGeom>
              <a:blipFill>
                <a:blip r:embed="rId2"/>
                <a:stretch>
                  <a:fillRect l="-2736" t="-8824" r="-2488" b="-294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5465A592-3792-4F5C-38B4-0EEA48B260B1}"/>
              </a:ext>
            </a:extLst>
          </p:cNvPr>
          <p:cNvGrpSpPr/>
          <p:nvPr/>
        </p:nvGrpSpPr>
        <p:grpSpPr>
          <a:xfrm>
            <a:off x="280800" y="950400"/>
            <a:ext cx="8512040" cy="5832000"/>
            <a:chOff x="374400" y="124200"/>
            <a:chExt cx="11349387" cy="7776000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156CF83C-7944-79B5-F73E-ECCF0FDB3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00" y="124200"/>
              <a:ext cx="5387787" cy="384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BF7F7977-A229-1D2D-74E0-C9F8A62D1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00" y="4060200"/>
              <a:ext cx="5387787" cy="384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EC791B92-DB13-6143-F64E-BF3D1AE49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6000" y="4060200"/>
              <a:ext cx="5387787" cy="3840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BB0E986-C302-1060-1340-B9AFC5380F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7577" y="950400"/>
            <a:ext cx="4025263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34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935EED8-E664-B9C1-F5AF-24D890325425}"/>
                  </a:ext>
                </a:extLst>
              </p:cNvPr>
              <p:cNvSpPr txBox="1"/>
              <p:nvPr/>
            </p:nvSpPr>
            <p:spPr>
              <a:xfrm>
                <a:off x="817980" y="941464"/>
                <a:ext cx="4570784" cy="8583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750"/>
                  </a:spcAft>
                </a:pP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Модель Стокса</m:t>
                    </m:r>
                    <m:r>
                      <a:rPr lang="ru-RU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ru-RU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eqArrPr>
                      <m:e>
                        <m:acc>
                          <m:accPr>
                            <m:chr m:val="⃗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ru-RU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𝜇</m:t>
                        </m:r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Δ</m:t>
                        </m:r>
                        <m:acc>
                          <m:accPr>
                            <m:chr m:val="⃗"/>
                            <m:ctrlP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𝜌</m:t>
                        </m:r>
                        <m:acc>
                          <m:accPr>
                            <m:chr m:val="⃗"/>
                            <m:ctrlP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</m:acc>
                      </m:e>
                    </m:eqArr>
                  </m:oMath>
                </a14:m>
                <a:endParaRPr lang="ru-RU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750"/>
                  </a:spcAft>
                </a:pPr>
                <a:r>
                  <a:rPr lang="ru-RU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Уравнение неразрывности: 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eqArr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div</m:t>
                        </m:r>
                        <m:r>
                          <a:rPr lang="ru-RU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ru-RU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=0 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#</m:t>
                        </m:r>
                      </m:e>
                    </m:eqAr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935EED8-E664-B9C1-F5AF-24D890325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980" y="941464"/>
                <a:ext cx="4570784" cy="858312"/>
              </a:xfrm>
              <a:prstGeom prst="rect">
                <a:avLst/>
              </a:prstGeom>
              <a:blipFill>
                <a:blip r:embed="rId2"/>
                <a:stretch>
                  <a:fillRect l="-1067" t="-5674" b="-92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F54C998-F7EC-A849-70A1-C4FB0839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6D03-8B47-4A3A-9CA2-220A3CEEAC45}" type="slidenum">
              <a:rPr lang="ru-RU" smtClean="0"/>
              <a:t>2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8D5FEC-6C23-E8A1-7E22-1819085D716C}"/>
              </a:ext>
            </a:extLst>
          </p:cNvPr>
          <p:cNvSpPr txBox="1"/>
          <p:nvPr/>
        </p:nvSpPr>
        <p:spPr>
          <a:xfrm>
            <a:off x="1675660" y="252000"/>
            <a:ext cx="5792680" cy="54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  <a:spcBef>
                <a:spcPts val="1200"/>
              </a:spcBef>
            </a:pPr>
            <a:r>
              <a:rPr lang="ru-RU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Стокса с массовыми силами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5D999F-206B-60ED-5B85-144911F99AE3}"/>
                  </a:ext>
                </a:extLst>
              </p:cNvPr>
              <p:cNvSpPr txBox="1"/>
              <p:nvPr/>
            </p:nvSpPr>
            <p:spPr>
              <a:xfrm>
                <a:off x="1104038" y="3719778"/>
                <a:ext cx="2513864" cy="14364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ru-RU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num>
                                    <m:den>
                                      <m:r>
                                        <a:rPr lang="ru-RU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=−</m:t>
                                  </m:r>
                                  <m:f>
                                    <m:f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num>
                                    <m:den>
                                      <m:r>
                                        <a:rPr lang="ru-RU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den>
                                  </m:f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  <m:e>
                              <m: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ru-RU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num>
                                    <m:den>
                                      <m:r>
                                        <a:rPr lang="ru-RU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den>
                                  </m:f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num>
                                    <m:den>
                                      <m:r>
                                        <a:rPr lang="ru-RU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  <m:f>
                                <m:f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5D999F-206B-60ED-5B85-144911F99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038" y="3719778"/>
                <a:ext cx="2513864" cy="14364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F466EE-BE72-C13A-0D33-EA0067234C6D}"/>
                  </a:ext>
                </a:extLst>
              </p:cNvPr>
              <p:cNvSpPr txBox="1"/>
              <p:nvPr/>
            </p:nvSpPr>
            <p:spPr>
              <a:xfrm>
                <a:off x="3271421" y="4101035"/>
                <a:ext cx="4572000" cy="673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ru-RU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ru-RU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ru-RU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F466EE-BE72-C13A-0D33-EA0067234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421" y="4101035"/>
                <a:ext cx="4572000" cy="6739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B3249B4-BD1B-6234-6D03-44F6E3D540B9}"/>
                  </a:ext>
                </a:extLst>
              </p:cNvPr>
              <p:cNvSpPr txBox="1"/>
              <p:nvPr/>
            </p:nvSpPr>
            <p:spPr>
              <a:xfrm>
                <a:off x="5175804" y="2288341"/>
                <a:ext cx="1356065" cy="369332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acc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∇</m:t>
                      </m:r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𝜐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B3249B4-BD1B-6234-6D03-44F6E3D54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804" y="2288341"/>
                <a:ext cx="1356065" cy="369332"/>
              </a:xfrm>
              <a:prstGeom prst="rect">
                <a:avLst/>
              </a:prstGeom>
              <a:blipFill>
                <a:blip r:embed="rId5"/>
                <a:stretch>
                  <a:fillRect t="-22581" r="-11607"/>
                </a:stretch>
              </a:blipFill>
              <a:ln w="635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2FA9079-D577-C39A-7F7E-EBB6C48B53F9}"/>
                  </a:ext>
                </a:extLst>
              </p:cNvPr>
              <p:cNvSpPr txBox="1"/>
              <p:nvPr/>
            </p:nvSpPr>
            <p:spPr>
              <a:xfrm>
                <a:off x="5184559" y="1312616"/>
                <a:ext cx="3747363" cy="666336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𝜐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ru-RU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ru-RU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𝜐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ru-RU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2FA9079-D577-C39A-7F7E-EBB6C48B5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559" y="1312616"/>
                <a:ext cx="3747363" cy="6663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635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DC63FD7D-6553-7C8C-AFBF-7FD7600B63B2}"/>
              </a:ext>
            </a:extLst>
          </p:cNvPr>
          <p:cNvCxnSpPr>
            <a:cxnSpLocks/>
          </p:cNvCxnSpPr>
          <p:nvPr/>
        </p:nvCxnSpPr>
        <p:spPr>
          <a:xfrm flipV="1">
            <a:off x="4725756" y="1645782"/>
            <a:ext cx="45880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031DF78-B32B-660B-8399-6D10F8386903}"/>
                  </a:ext>
                </a:extLst>
              </p:cNvPr>
              <p:cNvSpPr txBox="1"/>
              <p:nvPr/>
            </p:nvSpPr>
            <p:spPr>
              <a:xfrm>
                <a:off x="5184559" y="2792069"/>
                <a:ext cx="2326381" cy="609269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ru-RU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𝜐</m:t>
                              </m:r>
                            </m:e>
                            <m:sub>
                              <m:r>
                                <a:rPr lang="ru-RU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ru-RU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ru-RU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𝜐</m:t>
                              </m:r>
                            </m:e>
                            <m:sub>
                              <m:r>
                                <a:rPr lang="ru-RU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ru-RU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ru-RU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𝛥𝜓</m:t>
                      </m:r>
                    </m:oMath>
                  </m:oMathPara>
                </a14:m>
                <a:endParaRPr lang="ru-RU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031DF78-B32B-660B-8399-6D10F8386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559" y="2792069"/>
                <a:ext cx="2326381" cy="6092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635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Стрелка: вправо 41">
            <a:extLst>
              <a:ext uri="{FF2B5EF4-FFF2-40B4-BE49-F238E27FC236}">
                <a16:creationId xmlns:a16="http://schemas.microsoft.com/office/drawing/2014/main" id="{333B3A82-DF10-D250-DC6D-E6BD22F9CBFF}"/>
              </a:ext>
            </a:extLst>
          </p:cNvPr>
          <p:cNvSpPr/>
          <p:nvPr/>
        </p:nvSpPr>
        <p:spPr>
          <a:xfrm>
            <a:off x="3467961" y="4362526"/>
            <a:ext cx="363243" cy="15092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1" name="Группа 70">
            <a:extLst>
              <a:ext uri="{FF2B5EF4-FFF2-40B4-BE49-F238E27FC236}">
                <a16:creationId xmlns:a16="http://schemas.microsoft.com/office/drawing/2014/main" id="{0A8AF05E-10F9-4FC2-1662-2E7BEB6DFC31}"/>
              </a:ext>
            </a:extLst>
          </p:cNvPr>
          <p:cNvGrpSpPr/>
          <p:nvPr/>
        </p:nvGrpSpPr>
        <p:grpSpPr>
          <a:xfrm>
            <a:off x="1093186" y="2128381"/>
            <a:ext cx="3173768" cy="1201573"/>
            <a:chOff x="1093186" y="2527876"/>
            <a:chExt cx="3173768" cy="12015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EA64B6A-315A-A306-0E05-BD7696FCE3AE}"/>
                    </a:ext>
                  </a:extLst>
                </p:cNvPr>
                <p:cNvSpPr txBox="1"/>
                <p:nvPr/>
              </p:nvSpPr>
              <p:spPr>
                <a:xfrm>
                  <a:off x="1093187" y="2527876"/>
                  <a:ext cx="3173767" cy="41094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ru-RU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</m:acc>
                        <m:r>
                          <a:rPr lang="ru-RU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ru-RU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ru-RU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acc>
                          <m:accPr>
                            <m:chr m:val="⃗"/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ru-RU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r>
                          <a:rPr lang="ru-RU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EA64B6A-315A-A306-0E05-BD7696FCE3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3187" y="2527876"/>
                  <a:ext cx="3173767" cy="410946"/>
                </a:xfrm>
                <a:prstGeom prst="rect">
                  <a:avLst/>
                </a:prstGeom>
                <a:blipFill>
                  <a:blip r:embed="rId8"/>
                  <a:stretch>
                    <a:fillRect t="-19718" b="-8451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12E3940A-2605-F2E0-2F50-31CA5B23615D}"/>
                    </a:ext>
                  </a:extLst>
                </p:cNvPr>
                <p:cNvSpPr txBox="1"/>
                <p:nvPr/>
              </p:nvSpPr>
              <p:spPr>
                <a:xfrm>
                  <a:off x="1093186" y="3063113"/>
                  <a:ext cx="3173767" cy="66633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8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𝜐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𝜕𝜔</m:t>
                            </m:r>
                          </m:num>
                          <m:den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b="0" i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𝜐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𝜕𝜔</m:t>
                            </m:r>
                          </m:num>
                          <m:den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den>
                        </m:f>
                      </m:oMath>
                    </m:oMathPara>
                  </a14:m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12E3940A-2605-F2E0-2F50-31CA5B2361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3186" y="3063113"/>
                  <a:ext cx="3173767" cy="66633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Группа 109">
            <a:extLst>
              <a:ext uri="{FF2B5EF4-FFF2-40B4-BE49-F238E27FC236}">
                <a16:creationId xmlns:a16="http://schemas.microsoft.com/office/drawing/2014/main" id="{806CEFB7-2B56-856F-ACC0-D1735465265F}"/>
              </a:ext>
            </a:extLst>
          </p:cNvPr>
          <p:cNvGrpSpPr/>
          <p:nvPr/>
        </p:nvGrpSpPr>
        <p:grpSpPr>
          <a:xfrm>
            <a:off x="618301" y="2333854"/>
            <a:ext cx="485737" cy="2104134"/>
            <a:chOff x="618301" y="2333854"/>
            <a:chExt cx="485737" cy="2104134"/>
          </a:xfrm>
        </p:grpSpPr>
        <p:cxnSp>
          <p:nvCxnSpPr>
            <p:cNvPr id="102" name="Соединитель: уступ 101">
              <a:extLst>
                <a:ext uri="{FF2B5EF4-FFF2-40B4-BE49-F238E27FC236}">
                  <a16:creationId xmlns:a16="http://schemas.microsoft.com/office/drawing/2014/main" id="{E43A31E5-83E5-F910-A135-8884960C035E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 rot="16200000" flipH="1">
              <a:off x="-30365" y="3303585"/>
              <a:ext cx="1783070" cy="485736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Соединитель: уступ 105">
              <a:extLst>
                <a:ext uri="{FF2B5EF4-FFF2-40B4-BE49-F238E27FC236}">
                  <a16:creationId xmlns:a16="http://schemas.microsoft.com/office/drawing/2014/main" id="{A3193E3F-C181-73C6-47D2-5D263792A5CD}"/>
                </a:ext>
              </a:extLst>
            </p:cNvPr>
            <p:cNvCxnSpPr>
              <a:stCxn id="25" idx="1"/>
              <a:endCxn id="51" idx="1"/>
            </p:cNvCxnSpPr>
            <p:nvPr/>
          </p:nvCxnSpPr>
          <p:spPr>
            <a:xfrm rot="10800000" flipV="1">
              <a:off x="1093187" y="2333854"/>
              <a:ext cx="1" cy="662932"/>
            </a:xfrm>
            <a:prstGeom prst="bentConnector3">
              <a:avLst>
                <a:gd name="adj1" fmla="val 22860100000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>
              <a:extLst>
                <a:ext uri="{FF2B5EF4-FFF2-40B4-BE49-F238E27FC236}">
                  <a16:creationId xmlns:a16="http://schemas.microsoft.com/office/drawing/2014/main" id="{6F56D849-2539-955D-FF55-D09C29CD8D4C}"/>
                </a:ext>
              </a:extLst>
            </p:cNvPr>
            <p:cNvCxnSpPr/>
            <p:nvPr/>
          </p:nvCxnSpPr>
          <p:spPr>
            <a:xfrm>
              <a:off x="618301" y="2663618"/>
              <a:ext cx="24968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FE283099-9E69-15FC-870F-EA7C23FA616B}"/>
                  </a:ext>
                </a:extLst>
              </p:cNvPr>
              <p:cNvSpPr txBox="1"/>
              <p:nvPr/>
            </p:nvSpPr>
            <p:spPr>
              <a:xfrm>
                <a:off x="2570085" y="5273002"/>
                <a:ext cx="4572000" cy="67390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ru-RU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ru-RU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ru-RU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ru-RU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FE283099-9E69-15FC-870F-EA7C23FA6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085" y="5273002"/>
                <a:ext cx="4572000" cy="67390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Соединитель: уступ 115">
            <a:extLst>
              <a:ext uri="{FF2B5EF4-FFF2-40B4-BE49-F238E27FC236}">
                <a16:creationId xmlns:a16="http://schemas.microsoft.com/office/drawing/2014/main" id="{2C8B405E-475C-5CE6-2CF1-B3A027564086}"/>
              </a:ext>
            </a:extLst>
          </p:cNvPr>
          <p:cNvCxnSpPr>
            <a:cxnSpLocks/>
            <a:stCxn id="38" idx="1"/>
            <a:endCxn id="51" idx="3"/>
          </p:cNvCxnSpPr>
          <p:nvPr/>
        </p:nvCxnSpPr>
        <p:spPr>
          <a:xfrm rot="10800000">
            <a:off x="4266953" y="2996786"/>
            <a:ext cx="917606" cy="999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Соединитель: уступ 2">
            <a:extLst>
              <a:ext uri="{FF2B5EF4-FFF2-40B4-BE49-F238E27FC236}">
                <a16:creationId xmlns:a16="http://schemas.microsoft.com/office/drawing/2014/main" id="{B175C0AF-7D16-E533-5241-723B62553C3F}"/>
              </a:ext>
            </a:extLst>
          </p:cNvPr>
          <p:cNvCxnSpPr>
            <a:cxnSpLocks/>
          </p:cNvCxnSpPr>
          <p:nvPr/>
        </p:nvCxnSpPr>
        <p:spPr>
          <a:xfrm rot="5400000">
            <a:off x="4008754" y="1573753"/>
            <a:ext cx="1126491" cy="4204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F9A52A2-73B4-A930-7696-C6E4115E6A26}"/>
              </a:ext>
            </a:extLst>
          </p:cNvPr>
          <p:cNvCxnSpPr/>
          <p:nvPr/>
        </p:nvCxnSpPr>
        <p:spPr>
          <a:xfrm>
            <a:off x="4181383" y="1220735"/>
            <a:ext cx="600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857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4FBD67-0D1A-CEA2-F107-D16BDBA7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6D03-8B47-4A3A-9CA2-220A3CEEAC45}" type="slidenum">
              <a:rPr lang="ru-RU" smtClean="0"/>
              <a:t>20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0FAB1-EFB0-304E-0411-BB5899295207}"/>
              </a:ext>
            </a:extLst>
          </p:cNvPr>
          <p:cNvSpPr txBox="1"/>
          <p:nvPr/>
        </p:nvSpPr>
        <p:spPr>
          <a:xfrm>
            <a:off x="3036964" y="252000"/>
            <a:ext cx="30700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100" b="1" kern="0" dirty="0">
                <a:latin typeface="Times New Roman" panose="02020603050405020304" pitchFamily="18" charset="0"/>
              </a:rPr>
              <a:t>Сравнение результатов</a:t>
            </a:r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C03B408-E0C4-B03A-6539-F7EA7AE48C41}"/>
              </a:ext>
            </a:extLst>
          </p:cNvPr>
          <p:cNvGrpSpPr/>
          <p:nvPr/>
        </p:nvGrpSpPr>
        <p:grpSpPr>
          <a:xfrm>
            <a:off x="685800" y="2032326"/>
            <a:ext cx="7842110" cy="4689150"/>
            <a:chOff x="685800" y="2032326"/>
            <a:chExt cx="7842110" cy="4689150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0F38456C-2B6D-AB2D-FEBE-A7A5F183B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5800" y="2041476"/>
              <a:ext cx="3270527" cy="2340000"/>
            </a:xfrm>
            <a:prstGeom prst="rect">
              <a:avLst/>
            </a:prstGeom>
          </p:spPr>
        </p:pic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42F56B9C-3F73-C676-D48F-FD0050298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801" y="4381476"/>
              <a:ext cx="3270526" cy="2340000"/>
            </a:xfrm>
            <a:prstGeom prst="rect">
              <a:avLst/>
            </a:prstGeom>
          </p:spPr>
        </p:pic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AD816370-6B29-D229-8D90-68A854C9E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57384" y="4381476"/>
              <a:ext cx="3270526" cy="2340000"/>
            </a:xfrm>
            <a:prstGeom prst="rect">
              <a:avLst/>
            </a:prstGeom>
          </p:spPr>
        </p:pic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CEA3D8BB-917E-4FE7-479A-C10185E28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2244" y="2032326"/>
              <a:ext cx="3283183" cy="2340000"/>
            </a:xfrm>
            <a:prstGeom prst="rect">
              <a:avLst/>
            </a:prstGeom>
            <a:noFill/>
            <a:ln>
              <a:noFill/>
            </a:ln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10829F5-763A-C444-21E7-64A27B844E1E}"/>
                  </a:ext>
                </a:extLst>
              </p:cNvPr>
              <p:cNvSpPr txBox="1"/>
              <p:nvPr/>
            </p:nvSpPr>
            <p:spPr>
              <a:xfrm>
                <a:off x="377963" y="1095793"/>
                <a:ext cx="3886200" cy="641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b="0" i="1" ker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ru-RU" sz="1600" b="0" i="1" ker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ru-RU" sz="16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ker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ru-RU" sz="1600" b="0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16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600" i="1" ker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16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ker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b="0" i="1" ker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600" b="0" ker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1600" b="0" i="1" ker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600" b="0" ker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1600" b="0" i="1" ker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e>
                              <m:r>
                                <a:rPr lang="en-US" sz="1600" b="0" i="1" ker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ru-RU" sz="1600" b="0" ker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600" b="0" i="1" ker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600" b="0" ker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600" b="0" i="1" ker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600" b="0" ker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1600" b="0" i="1" ker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10829F5-763A-C444-21E7-64A27B844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63" y="1095793"/>
                <a:ext cx="3886200" cy="6415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3B4705-3969-7B20-F9BF-03B4CB82A4D8}"/>
                  </a:ext>
                </a:extLst>
              </p:cNvPr>
              <p:cNvSpPr txBox="1"/>
              <p:nvPr/>
            </p:nvSpPr>
            <p:spPr>
              <a:xfrm>
                <a:off x="4572000" y="815492"/>
                <a:ext cx="4572000" cy="1202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160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ru-R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ru-R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1,</m:t>
                                  </m:r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≤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≤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𝜀</m:t>
                                  </m:r>
                                </m:e>
                                <m:e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ru-R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𝜀</m:t>
                                      </m:r>
                                    </m:den>
                                  </m:f>
                                  <m:r>
                                    <a:rPr lang="ru-RU" sz="1600" b="0" i="1" smtClean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ru-RU" sz="1600" b="0" i="1" smtClean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ru-R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𝑅</m:t>
                                      </m:r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𝜀</m:t>
                                      </m:r>
                                    </m:e>
                                  </m:d>
                                  <m:r>
                                    <a:rPr lang="ru-RU" sz="1600" b="0" i="1" smtClean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 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𝜀</m:t>
                                  </m:r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≤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≤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𝜀</m:t>
                                  </m:r>
                                </m:e>
                                <m:e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0,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𝜀</m:t>
                                  </m:r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≤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≤</m:t>
                                  </m:r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</m:eqArr>
                            </m:e>
                          </m:d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3B4705-3969-7B20-F9BF-03B4CB82A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815492"/>
                <a:ext cx="4572000" cy="12021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Полилиния: фигура 18">
            <a:extLst>
              <a:ext uri="{FF2B5EF4-FFF2-40B4-BE49-F238E27FC236}">
                <a16:creationId xmlns:a16="http://schemas.microsoft.com/office/drawing/2014/main" id="{CBDAB010-2E11-7A75-BB6A-4059530AA1D3}"/>
              </a:ext>
            </a:extLst>
          </p:cNvPr>
          <p:cNvSpPr/>
          <p:nvPr/>
        </p:nvSpPr>
        <p:spPr>
          <a:xfrm>
            <a:off x="2166469" y="-19050"/>
            <a:ext cx="4834406" cy="927583"/>
          </a:xfrm>
          <a:custGeom>
            <a:avLst/>
            <a:gdLst>
              <a:gd name="connsiteX0" fmla="*/ 14756 w 4834406"/>
              <a:gd name="connsiteY0" fmla="*/ 0 h 927583"/>
              <a:gd name="connsiteX1" fmla="*/ 357656 w 4834406"/>
              <a:gd name="connsiteY1" fmla="*/ 723900 h 927583"/>
              <a:gd name="connsiteX2" fmla="*/ 2415056 w 4834406"/>
              <a:gd name="connsiteY2" fmla="*/ 923925 h 927583"/>
              <a:gd name="connsiteX3" fmla="*/ 4424831 w 4834406"/>
              <a:gd name="connsiteY3" fmla="*/ 600075 h 927583"/>
              <a:gd name="connsiteX4" fmla="*/ 4834406 w 4834406"/>
              <a:gd name="connsiteY4" fmla="*/ 47625 h 92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4406" h="927583">
                <a:moveTo>
                  <a:pt x="14756" y="0"/>
                </a:moveTo>
                <a:cubicBezTo>
                  <a:pt x="-13819" y="284956"/>
                  <a:pt x="-42394" y="569913"/>
                  <a:pt x="357656" y="723900"/>
                </a:cubicBezTo>
                <a:cubicBezTo>
                  <a:pt x="757706" y="877888"/>
                  <a:pt x="1737194" y="944562"/>
                  <a:pt x="2415056" y="923925"/>
                </a:cubicBezTo>
                <a:cubicBezTo>
                  <a:pt x="3092918" y="903288"/>
                  <a:pt x="4021606" y="746125"/>
                  <a:pt x="4424831" y="600075"/>
                </a:cubicBezTo>
                <a:cubicBezTo>
                  <a:pt x="4828056" y="454025"/>
                  <a:pt x="4831231" y="250825"/>
                  <a:pt x="4834406" y="47625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лилиния: фигура 19">
            <a:extLst>
              <a:ext uri="{FF2B5EF4-FFF2-40B4-BE49-F238E27FC236}">
                <a16:creationId xmlns:a16="http://schemas.microsoft.com/office/drawing/2014/main" id="{6CE71F94-9356-A12F-19B2-941D4738CAC5}"/>
              </a:ext>
            </a:extLst>
          </p:cNvPr>
          <p:cNvSpPr/>
          <p:nvPr/>
        </p:nvSpPr>
        <p:spPr>
          <a:xfrm>
            <a:off x="4490940" y="908533"/>
            <a:ext cx="147735" cy="5949466"/>
          </a:xfrm>
          <a:custGeom>
            <a:avLst/>
            <a:gdLst>
              <a:gd name="connsiteX0" fmla="*/ 66868 w 190693"/>
              <a:gd name="connsiteY0" fmla="*/ 5953125 h 6223176"/>
              <a:gd name="connsiteX1" fmla="*/ 66868 w 190693"/>
              <a:gd name="connsiteY1" fmla="*/ 6105525 h 6223176"/>
              <a:gd name="connsiteX2" fmla="*/ 38293 w 190693"/>
              <a:gd name="connsiteY2" fmla="*/ 4438650 h 6223176"/>
              <a:gd name="connsiteX3" fmla="*/ 152593 w 190693"/>
              <a:gd name="connsiteY3" fmla="*/ 3238500 h 6223176"/>
              <a:gd name="connsiteX4" fmla="*/ 193 w 190693"/>
              <a:gd name="connsiteY4" fmla="*/ 1285875 h 6223176"/>
              <a:gd name="connsiteX5" fmla="*/ 190693 w 190693"/>
              <a:gd name="connsiteY5" fmla="*/ 0 h 6223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693" h="6223176">
                <a:moveTo>
                  <a:pt x="66868" y="5953125"/>
                </a:moveTo>
                <a:cubicBezTo>
                  <a:pt x="69249" y="6155531"/>
                  <a:pt x="71630" y="6357937"/>
                  <a:pt x="66868" y="6105525"/>
                </a:cubicBezTo>
                <a:cubicBezTo>
                  <a:pt x="62106" y="5853113"/>
                  <a:pt x="24005" y="4916487"/>
                  <a:pt x="38293" y="4438650"/>
                </a:cubicBezTo>
                <a:cubicBezTo>
                  <a:pt x="52580" y="3960812"/>
                  <a:pt x="158943" y="3763962"/>
                  <a:pt x="152593" y="3238500"/>
                </a:cubicBezTo>
                <a:cubicBezTo>
                  <a:pt x="146243" y="2713038"/>
                  <a:pt x="-6157" y="1825625"/>
                  <a:pt x="193" y="1285875"/>
                </a:cubicBezTo>
                <a:cubicBezTo>
                  <a:pt x="6543" y="746125"/>
                  <a:pt x="98618" y="373062"/>
                  <a:pt x="190693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949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649B043-C2CB-3818-B046-F4B2AE1F1DC1}"/>
              </a:ext>
            </a:extLst>
          </p:cNvPr>
          <p:cNvSpPr txBox="1"/>
          <p:nvPr/>
        </p:nvSpPr>
        <p:spPr>
          <a:xfrm>
            <a:off x="2244658" y="252000"/>
            <a:ext cx="465468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100" b="1" kern="0" dirty="0">
                <a:latin typeface="Times New Roman" panose="02020603050405020304" pitchFamily="18" charset="0"/>
                <a:ea typeface="Calibri" panose="020F0502020204030204" pitchFamily="34" charset="0"/>
              </a:rPr>
              <a:t>Граничные условия</a:t>
            </a:r>
            <a:endParaRPr lang="ru-RU" sz="2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676F921-4218-FCD4-8DBD-AA31C4353A1B}"/>
                  </a:ext>
                </a:extLst>
              </p:cNvPr>
              <p:cNvSpPr txBox="1"/>
              <p:nvPr/>
            </p:nvSpPr>
            <p:spPr>
              <a:xfrm>
                <a:off x="359182" y="1226153"/>
                <a:ext cx="4857571" cy="2982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На поверхности твердого тела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𝜕𝜓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На внешней границе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𝐾𝐺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𝜕𝜓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𝜕𝜏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На внешней границе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На внешней границе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𝐾𝐿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𝐺𝐸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𝐺𝐸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𝜕𝜔</m:t>
                              </m:r>
                            </m:num>
                            <m:den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676F921-4218-FCD4-8DBD-AA31C4353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82" y="1226153"/>
                <a:ext cx="4857571" cy="29820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29E5786A-C568-9DBB-11B1-4D66F727A129}"/>
              </a:ext>
            </a:extLst>
          </p:cNvPr>
          <p:cNvGrpSpPr/>
          <p:nvPr/>
        </p:nvGrpSpPr>
        <p:grpSpPr>
          <a:xfrm>
            <a:off x="5080914" y="990999"/>
            <a:ext cx="3636857" cy="3483397"/>
            <a:chOff x="5080914" y="990999"/>
            <a:chExt cx="3636857" cy="3483397"/>
          </a:xfrm>
        </p:grpSpPr>
        <p:grpSp>
          <p:nvGrpSpPr>
            <p:cNvPr id="2" name="Группа 1">
              <a:extLst>
                <a:ext uri="{FF2B5EF4-FFF2-40B4-BE49-F238E27FC236}">
                  <a16:creationId xmlns:a16="http://schemas.microsoft.com/office/drawing/2014/main" id="{10F72F17-0B35-B536-F3E3-81EA4ED83AD5}"/>
                </a:ext>
              </a:extLst>
            </p:cNvPr>
            <p:cNvGrpSpPr/>
            <p:nvPr/>
          </p:nvGrpSpPr>
          <p:grpSpPr>
            <a:xfrm>
              <a:off x="5080914" y="990999"/>
              <a:ext cx="3636857" cy="3483397"/>
              <a:chOff x="6194904" y="1064697"/>
              <a:chExt cx="4849143" cy="4644528"/>
            </a:xfrm>
          </p:grpSpPr>
          <p:grpSp>
            <p:nvGrpSpPr>
              <p:cNvPr id="74" name="Группа 73">
                <a:extLst>
                  <a:ext uri="{FF2B5EF4-FFF2-40B4-BE49-F238E27FC236}">
                    <a16:creationId xmlns:a16="http://schemas.microsoft.com/office/drawing/2014/main" id="{7EB44E54-E8D7-F8DD-3F2F-30FE9B110052}"/>
                  </a:ext>
                </a:extLst>
              </p:cNvPr>
              <p:cNvGrpSpPr/>
              <p:nvPr/>
            </p:nvGrpSpPr>
            <p:grpSpPr>
              <a:xfrm>
                <a:off x="6194904" y="1064697"/>
                <a:ext cx="4849143" cy="4644528"/>
                <a:chOff x="700556" y="734886"/>
                <a:chExt cx="4849143" cy="464452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75" name="Объект 74">
                      <a:extLst>
                        <a:ext uri="{FF2B5EF4-FFF2-40B4-BE49-F238E27FC236}">
                          <a16:creationId xmlns:a16="http://schemas.microsoft.com/office/drawing/2014/main" id="{19B68557-AC1F-1895-9176-DFEC39E17D36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133179568"/>
                        </p:ext>
                      </p:extLst>
                    </p:nvPr>
                  </p:nvGraphicFramePr>
                  <p:xfrm>
                    <a:off x="1090182" y="1104218"/>
                    <a:ext cx="3870325" cy="3875087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name="CorelDRAW" r:id="rId3" imgW="3870768" imgH="3875282" progId="CorelDraw.Graphic.24">
                            <p:embed/>
                          </p:oleObj>
                        </mc:Choice>
                        <mc:Fallback>
                          <p:oleObj name="CorelDRAW" r:id="rId3" imgW="3870768" imgH="3875282" progId="CorelDraw.Graphic.24">
                            <p:embed/>
                            <p:pic>
                              <p:nvPicPr>
                                <p:cNvPr id="38" name="Объект 37">
                                  <a:extLst>
                                    <a:ext uri="{FF2B5EF4-FFF2-40B4-BE49-F238E27FC236}">
                                      <a16:creationId xmlns:a16="http://schemas.microsoft.com/office/drawing/2014/main" id="{424C8B71-74A1-6CCE-D3A9-14512BC98533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4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1090182" y="1104218"/>
                                  <a:ext cx="3870325" cy="3875087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 xmlns="">
                <p:graphicFrame>
                  <p:nvGraphicFramePr>
                    <p:cNvPr id="75" name="Объект 74">
                      <a:extLst>
                        <a:ext uri="{FF2B5EF4-FFF2-40B4-BE49-F238E27FC236}">
                          <a16:creationId xmlns:a16="http://schemas.microsoft.com/office/drawing/2014/main" id="{19B68557-AC1F-1895-9176-DFEC39E17D36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423258525"/>
                        </p:ext>
                      </p:extLst>
                    </p:nvPr>
                  </p:nvGraphicFramePr>
                  <p:xfrm>
                    <a:off x="1090182" y="1104218"/>
                    <a:ext cx="3870325" cy="3875087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name="CorelDRAW" r:id="rId5" imgW="3870768" imgH="3875282" progId="CorelDraw.Graphic.24">
                            <p:embed/>
                          </p:oleObj>
                        </mc:Choice>
                        <mc:Fallback>
                          <p:oleObj name="CorelDRAW" r:id="rId5" imgW="3870768" imgH="3875282" progId="CorelDraw.Graphic.24">
                            <p:embed/>
                            <p:pic>
                              <p:nvPicPr>
                                <p:cNvPr id="38" name="Объект 37">
                                  <a:extLst>
                                    <a:ext uri="{FF2B5EF4-FFF2-40B4-BE49-F238E27FC236}">
                                      <a16:creationId xmlns:a16="http://schemas.microsoft.com/office/drawing/2014/main" id="{424C8B71-74A1-6CCE-D3A9-14512BC98533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6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1090182" y="1104218"/>
                                  <a:ext cx="3870325" cy="3875087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E1D9063B-1DA4-3387-27E4-3BCBF3DA45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03875" y="848370"/>
                      <a:ext cx="449696" cy="40010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oMath>
                        </m:oMathPara>
                      </a14:m>
                      <a:endParaRPr lang="ru-RU" sz="1350" dirty="0"/>
                    </a:p>
                  </p:txBody>
                </p:sp>
              </mc:Choice>
              <mc:Fallback xmlns="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E1D9063B-1DA4-3387-27E4-3BCBF3DA455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03875" y="848370"/>
                      <a:ext cx="449696" cy="40010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B42E9D30-55EC-D7E0-1751-7D176C29FAB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0556" y="872221"/>
                      <a:ext cx="453031" cy="40010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oMath>
                        </m:oMathPara>
                      </a14:m>
                      <a:endParaRPr lang="ru-RU" sz="1350" dirty="0"/>
                    </a:p>
                  </p:txBody>
                </p:sp>
              </mc:Choice>
              <mc:Fallback xmlns=""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B42E9D30-55EC-D7E0-1751-7D176C29FAB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0556" y="872221"/>
                      <a:ext cx="453031" cy="40010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2" name="Прямая со стрелкой 81">
                  <a:extLst>
                    <a:ext uri="{FF2B5EF4-FFF2-40B4-BE49-F238E27FC236}">
                      <a16:creationId xmlns:a16="http://schemas.microsoft.com/office/drawing/2014/main" id="{4D8D3A42-9BA0-5721-E216-B775D44839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16330" y="1065302"/>
                  <a:ext cx="3819525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TextBox 82">
                      <a:extLst>
                        <a:ext uri="{FF2B5EF4-FFF2-40B4-BE49-F238E27FC236}">
                          <a16:creationId xmlns:a16="http://schemas.microsoft.com/office/drawing/2014/main" id="{58A1F4D6-CFF8-70DC-709A-E1F58B5815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78305" y="734886"/>
                      <a:ext cx="557931" cy="40010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ru-RU" sz="135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ru-RU" sz="1350" dirty="0"/>
                    </a:p>
                  </p:txBody>
                </p:sp>
              </mc:Choice>
              <mc:Fallback xmlns="">
                <p:sp>
                  <p:nvSpPr>
                    <p:cNvPr id="83" name="TextBox 82">
                      <a:extLst>
                        <a:ext uri="{FF2B5EF4-FFF2-40B4-BE49-F238E27FC236}">
                          <a16:creationId xmlns:a16="http://schemas.microsoft.com/office/drawing/2014/main" id="{58A1F4D6-CFF8-70DC-709A-E1F58B5815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78305" y="734886"/>
                      <a:ext cx="557931" cy="40010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4" name="Прямая со стрелкой 83">
                  <a:extLst>
                    <a:ext uri="{FF2B5EF4-FFF2-40B4-BE49-F238E27FC236}">
                      <a16:creationId xmlns:a16="http://schemas.microsoft.com/office/drawing/2014/main" id="{6CF233D5-B06B-2F98-DDB5-B905DD2256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91768" y="1127760"/>
                  <a:ext cx="0" cy="382916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TextBox 84">
                      <a:extLst>
                        <a:ext uri="{FF2B5EF4-FFF2-40B4-BE49-F238E27FC236}">
                          <a16:creationId xmlns:a16="http://schemas.microsoft.com/office/drawing/2014/main" id="{2FBA2FA5-B2C0-5B0A-1448-97E727A657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1768" y="2857095"/>
                      <a:ext cx="557931" cy="40010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ru-RU" sz="135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ru-RU" sz="1350" dirty="0"/>
                    </a:p>
                  </p:txBody>
                </p:sp>
              </mc:Choice>
              <mc:Fallback xmlns="">
                <p:sp>
                  <p:nvSpPr>
                    <p:cNvPr id="85" name="TextBox 84">
                      <a:extLst>
                        <a:ext uri="{FF2B5EF4-FFF2-40B4-BE49-F238E27FC236}">
                          <a16:creationId xmlns:a16="http://schemas.microsoft.com/office/drawing/2014/main" id="{2FBA2FA5-B2C0-5B0A-1448-97E727A657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1768" y="2857095"/>
                      <a:ext cx="557931" cy="40010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TextBox 85">
                      <a:extLst>
                        <a:ext uri="{FF2B5EF4-FFF2-40B4-BE49-F238E27FC236}">
                          <a16:creationId xmlns:a16="http://schemas.microsoft.com/office/drawing/2014/main" id="{58F703D2-7EC9-76FF-2E6C-BF4D67EC6F7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2761" y="4979304"/>
                      <a:ext cx="464829" cy="40010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oMath>
                        </m:oMathPara>
                      </a14:m>
                      <a:endParaRPr lang="ru-RU" sz="1350" dirty="0"/>
                    </a:p>
                  </p:txBody>
                </p:sp>
              </mc:Choice>
              <mc:Fallback xmlns="">
                <p:sp>
                  <p:nvSpPr>
                    <p:cNvPr id="86" name="TextBox 85">
                      <a:extLst>
                        <a:ext uri="{FF2B5EF4-FFF2-40B4-BE49-F238E27FC236}">
                          <a16:creationId xmlns:a16="http://schemas.microsoft.com/office/drawing/2014/main" id="{58F703D2-7EC9-76FF-2E6C-BF4D67EC6F7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2761" y="4979304"/>
                      <a:ext cx="464829" cy="40010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Box 86">
                      <a:extLst>
                        <a:ext uri="{FF2B5EF4-FFF2-40B4-BE49-F238E27FC236}">
                          <a16:creationId xmlns:a16="http://schemas.microsoft.com/office/drawing/2014/main" id="{49E695E8-3DAF-A1C9-11C0-7D35926D299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16442" y="4979305"/>
                      <a:ext cx="424048" cy="40010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oMath>
                        </m:oMathPara>
                      </a14:m>
                      <a:endParaRPr lang="ru-RU" sz="1350" dirty="0"/>
                    </a:p>
                  </p:txBody>
                </p:sp>
              </mc:Choice>
              <mc:Fallback xmlns="">
                <p:sp>
                  <p:nvSpPr>
                    <p:cNvPr id="87" name="TextBox 86">
                      <a:extLst>
                        <a:ext uri="{FF2B5EF4-FFF2-40B4-BE49-F238E27FC236}">
                          <a16:creationId xmlns:a16="http://schemas.microsoft.com/office/drawing/2014/main" id="{49E695E8-3DAF-A1C9-11C0-7D35926D299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16442" y="4979305"/>
                      <a:ext cx="424048" cy="40010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14574376-D35A-3B64-4201-88B3559E9D84}"/>
                      </a:ext>
                    </a:extLst>
                  </p:cNvPr>
                  <p:cNvSpPr txBox="1"/>
                  <p:nvPr/>
                </p:nvSpPr>
                <p:spPr>
                  <a:xfrm>
                    <a:off x="8348697" y="2648947"/>
                    <a:ext cx="957479" cy="4001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ru-RU" sz="1350" dirty="0"/>
                  </a:p>
                </p:txBody>
              </p:sp>
            </mc:Choice>
            <mc:Fallback xmlns="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14574376-D35A-3B64-4201-88B3559E9D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48697" y="2648947"/>
                    <a:ext cx="957479" cy="40010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61C76A8-2297-74CD-5E03-7AAADE4D8247}"/>
                    </a:ext>
                  </a:extLst>
                </p:cNvPr>
                <p:cNvSpPr txBox="1"/>
                <p:nvPr/>
              </p:nvSpPr>
              <p:spPr>
                <a:xfrm>
                  <a:off x="6619449" y="2549453"/>
                  <a:ext cx="410112" cy="3000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sz="135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61C76A8-2297-74CD-5E03-7AAADE4D82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9449" y="2549453"/>
                  <a:ext cx="410112" cy="30008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FA29B69-8C4A-306D-53DF-43507D8F6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6D03-8B47-4A3A-9CA2-220A3CEEAC45}" type="slidenum">
              <a:rPr lang="ru-RU" smtClean="0"/>
              <a:t>21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FC4179-081F-69EE-C700-9DBCA85DA290}"/>
                  </a:ext>
                </a:extLst>
              </p:cNvPr>
              <p:cNvSpPr txBox="1"/>
              <p:nvPr/>
            </p:nvSpPr>
            <p:spPr>
              <a:xfrm>
                <a:off x="-219567" y="4387946"/>
                <a:ext cx="6565830" cy="9596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𝜕𝜏</m:t>
                              </m:r>
                            </m:den>
                          </m:f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</m:nary>
                      <m:r>
                        <a:rPr lang="ru-RU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nary>
                        <m:naryPr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num>
                                    <m:den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𝜕𝜃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­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nary>
                      <m:r>
                        <a:rPr lang="ru-RU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𝜕𝜔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nary>
                      <m:r>
                        <a:rPr lang="ru-RU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FC4179-081F-69EE-C700-9DBCA85DA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9567" y="4387946"/>
                <a:ext cx="6565830" cy="95968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204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D19010D-D81E-9BB8-C3EF-8407FC47C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6D03-8B47-4A3A-9CA2-220A3CEEAC45}" type="slidenum">
              <a:rPr lang="ru-RU" smtClean="0"/>
              <a:t>22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D76092-479C-4454-F3DE-EF8F90CBBADA}"/>
              </a:ext>
            </a:extLst>
          </p:cNvPr>
          <p:cNvSpPr txBox="1"/>
          <p:nvPr/>
        </p:nvSpPr>
        <p:spPr>
          <a:xfrm>
            <a:off x="3097249" y="252000"/>
            <a:ext cx="306205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100" b="1" kern="0" dirty="0">
                <a:latin typeface="Times New Roman" panose="02020603050405020304" pitchFamily="18" charset="0"/>
              </a:rPr>
              <a:t>Функция массовых сил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21C4B5-3A58-1AA0-7606-5775CDA05E44}"/>
              </a:ext>
            </a:extLst>
          </p:cNvPr>
          <p:cNvSpPr txBox="1"/>
          <p:nvPr/>
        </p:nvSpPr>
        <p:spPr>
          <a:xfrm>
            <a:off x="628650" y="985578"/>
            <a:ext cx="7886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Было рассмотрено два случая распределения сил</a:t>
            </a:r>
            <a:r>
              <a:rPr lang="ru-RU" kern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с наличием линии разрыва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ru-RU" dirty="0"/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A0060E68-21D2-240A-B59D-ACAEEC7E823F}"/>
              </a:ext>
            </a:extLst>
          </p:cNvPr>
          <p:cNvGrpSpPr/>
          <p:nvPr/>
        </p:nvGrpSpPr>
        <p:grpSpPr>
          <a:xfrm>
            <a:off x="1394776" y="1465683"/>
            <a:ext cx="6354448" cy="2455661"/>
            <a:chOff x="1368839" y="1177796"/>
            <a:chExt cx="8472598" cy="3274215"/>
          </a:xfrm>
        </p:grpSpPr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D6BD45F5-6F51-FA22-ED59-4A1255E87EF8}"/>
                </a:ext>
              </a:extLst>
            </p:cNvPr>
            <p:cNvGrpSpPr/>
            <p:nvPr/>
          </p:nvGrpSpPr>
          <p:grpSpPr>
            <a:xfrm>
              <a:off x="6398041" y="1177796"/>
              <a:ext cx="3443396" cy="3274215"/>
              <a:chOff x="6941081" y="2055238"/>
              <a:chExt cx="3712628" cy="3716433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1" name="Объект 10">
                    <a:extLst>
                      <a:ext uri="{FF2B5EF4-FFF2-40B4-BE49-F238E27FC236}">
                        <a16:creationId xmlns:a16="http://schemas.microsoft.com/office/drawing/2014/main" id="{8CFADFEF-5EBE-BC2A-265B-28AFB8DD636B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690210449"/>
                      </p:ext>
                    </p:extLst>
                  </p:nvPr>
                </p:nvGraphicFramePr>
                <p:xfrm>
                  <a:off x="6941081" y="2055238"/>
                  <a:ext cx="3712628" cy="371643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CorelDRAW" r:id="rId2" imgW="3096615" imgH="3100225" progId="CorelDraw.Graphic.24">
                          <p:embed/>
                        </p:oleObj>
                      </mc:Choice>
                      <mc:Fallback>
                        <p:oleObj name="CorelDRAW" r:id="rId2" imgW="3096615" imgH="3100225" progId="CorelDraw.Graphic.24">
                          <p:embed/>
                          <p:pic>
                            <p:nvPicPr>
                              <p:cNvPr id="7" name="Объект 6">
                                <a:extLst>
                                  <a:ext uri="{FF2B5EF4-FFF2-40B4-BE49-F238E27FC236}">
                                    <a16:creationId xmlns:a16="http://schemas.microsoft.com/office/drawing/2014/main" id="{336D00F5-B3EB-C4A9-A77E-D62B3F3B7E6D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3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6941081" y="2055238"/>
                                <a:ext cx="3712628" cy="3716433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11" name="Объект 10">
                    <a:extLst>
                      <a:ext uri="{FF2B5EF4-FFF2-40B4-BE49-F238E27FC236}">
                        <a16:creationId xmlns:a16="http://schemas.microsoft.com/office/drawing/2014/main" id="{8CFADFEF-5EBE-BC2A-265B-28AFB8DD636B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690210449"/>
                      </p:ext>
                    </p:extLst>
                  </p:nvPr>
                </p:nvGraphicFramePr>
                <p:xfrm>
                  <a:off x="6941081" y="2055238"/>
                  <a:ext cx="3712628" cy="371643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CorelDRAW" r:id="rId4" imgW="3096615" imgH="3100225" progId="CorelDraw.Graphic.24">
                          <p:embed/>
                        </p:oleObj>
                      </mc:Choice>
                      <mc:Fallback>
                        <p:oleObj name="CorelDRAW" r:id="rId4" imgW="3096615" imgH="3100225" progId="CorelDraw.Graphic.24">
                          <p:embed/>
                          <p:pic>
                            <p:nvPicPr>
                              <p:cNvPr id="7" name="Объект 6">
                                <a:extLst>
                                  <a:ext uri="{FF2B5EF4-FFF2-40B4-BE49-F238E27FC236}">
                                    <a16:creationId xmlns:a16="http://schemas.microsoft.com/office/drawing/2014/main" id="{336D00F5-B3EB-C4A9-A77E-D62B3F3B7E6D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5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6941081" y="2055238"/>
                                <a:ext cx="3712628" cy="3716433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19F165A9-648E-D8A4-BFD9-EA26EC7949ED}"/>
                      </a:ext>
                    </a:extLst>
                  </p:cNvPr>
                  <p:cNvSpPr txBox="1"/>
                  <p:nvPr/>
                </p:nvSpPr>
                <p:spPr>
                  <a:xfrm>
                    <a:off x="8540738" y="3640532"/>
                    <a:ext cx="589570" cy="45414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ru-RU" sz="1350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19F165A9-648E-D8A4-BFD9-EA26EC7949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40738" y="3640532"/>
                    <a:ext cx="589570" cy="45414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71E76129-7F9C-0F86-81F9-EB0785746309}"/>
                      </a:ext>
                    </a:extLst>
                  </p:cNvPr>
                  <p:cNvSpPr txBox="1"/>
                  <p:nvPr/>
                </p:nvSpPr>
                <p:spPr>
                  <a:xfrm>
                    <a:off x="9784369" y="4003962"/>
                    <a:ext cx="486352" cy="45414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ru-RU" sz="1350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71E76129-7F9C-0F86-81F9-EB07857463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84369" y="4003962"/>
                    <a:ext cx="486352" cy="45414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0698DD0-0711-4848-68B1-7D9F32B00408}"/>
                      </a:ext>
                    </a:extLst>
                  </p:cNvPr>
                  <p:cNvSpPr txBox="1"/>
                  <p:nvPr/>
                </p:nvSpPr>
                <p:spPr>
                  <a:xfrm>
                    <a:off x="7929067" y="4025686"/>
                    <a:ext cx="547182" cy="47928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ru-RU" sz="1350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0698DD0-0711-4848-68B1-7D9F32B004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29067" y="4025686"/>
                    <a:ext cx="547182" cy="47928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3846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5D349629-1455-DC2A-B1D2-509113EC583A}"/>
                </a:ext>
              </a:extLst>
            </p:cNvPr>
            <p:cNvGrpSpPr/>
            <p:nvPr/>
          </p:nvGrpSpPr>
          <p:grpSpPr>
            <a:xfrm>
              <a:off x="1368839" y="1177796"/>
              <a:ext cx="3443396" cy="3274215"/>
              <a:chOff x="896556" y="2017939"/>
              <a:chExt cx="3712628" cy="3716433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8" name="Объект 17">
                    <a:extLst>
                      <a:ext uri="{FF2B5EF4-FFF2-40B4-BE49-F238E27FC236}">
                        <a16:creationId xmlns:a16="http://schemas.microsoft.com/office/drawing/2014/main" id="{94058D0A-6D04-E1BE-FD26-CAE0DF1AE139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50793610"/>
                      </p:ext>
                    </p:extLst>
                  </p:nvPr>
                </p:nvGraphicFramePr>
                <p:xfrm>
                  <a:off x="896556" y="2017939"/>
                  <a:ext cx="3712628" cy="371643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CorelDRAW" r:id="rId9" imgW="3096615" imgH="3100225" progId="CorelDraw.Graphic.24">
                          <p:embed/>
                        </p:oleObj>
                      </mc:Choice>
                      <mc:Fallback>
                        <p:oleObj name="CorelDRAW" r:id="rId9" imgW="3096615" imgH="3100225" progId="CorelDraw.Graphic.24">
                          <p:embed/>
                          <p:pic>
                            <p:nvPicPr>
                              <p:cNvPr id="9" name="Объект 8">
                                <a:extLst>
                                  <a:ext uri="{FF2B5EF4-FFF2-40B4-BE49-F238E27FC236}">
                                    <a16:creationId xmlns:a16="http://schemas.microsoft.com/office/drawing/2014/main" id="{E42DBA82-E2FD-B4C5-1AE0-B696AAF853FB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10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896556" y="2017939"/>
                                <a:ext cx="3712628" cy="3716433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18" name="Объект 17">
                    <a:extLst>
                      <a:ext uri="{FF2B5EF4-FFF2-40B4-BE49-F238E27FC236}">
                        <a16:creationId xmlns:a16="http://schemas.microsoft.com/office/drawing/2014/main" id="{94058D0A-6D04-E1BE-FD26-CAE0DF1AE139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50793610"/>
                      </p:ext>
                    </p:extLst>
                  </p:nvPr>
                </p:nvGraphicFramePr>
                <p:xfrm>
                  <a:off x="896556" y="2017939"/>
                  <a:ext cx="3712628" cy="371643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CorelDRAW" r:id="rId11" imgW="3096615" imgH="3100225" progId="CorelDraw.Graphic.24">
                          <p:embed/>
                        </p:oleObj>
                      </mc:Choice>
                      <mc:Fallback>
                        <p:oleObj name="CorelDRAW" r:id="rId11" imgW="3096615" imgH="3100225" progId="CorelDraw.Graphic.24">
                          <p:embed/>
                          <p:pic>
                            <p:nvPicPr>
                              <p:cNvPr id="9" name="Объект 8">
                                <a:extLst>
                                  <a:ext uri="{FF2B5EF4-FFF2-40B4-BE49-F238E27FC236}">
                                    <a16:creationId xmlns:a16="http://schemas.microsoft.com/office/drawing/2014/main" id="{E42DBA82-E2FD-B4C5-1AE0-B696AAF853FB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12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896556" y="2017939"/>
                                <a:ext cx="3712628" cy="3716433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DB7091BF-EB70-2FF3-1436-340DB2DA07C0}"/>
                      </a:ext>
                    </a:extLst>
                  </p:cNvPr>
                  <p:cNvSpPr txBox="1"/>
                  <p:nvPr/>
                </p:nvSpPr>
                <p:spPr>
                  <a:xfrm>
                    <a:off x="2458084" y="3619307"/>
                    <a:ext cx="589570" cy="45414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ru-RU" sz="1350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DB7091BF-EB70-2FF3-1436-340DB2DA07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8084" y="3619307"/>
                    <a:ext cx="589570" cy="45414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F6B34397-23E1-5E87-AEEA-9A82C7EE77A0}"/>
                      </a:ext>
                    </a:extLst>
                  </p:cNvPr>
                  <p:cNvSpPr txBox="1"/>
                  <p:nvPr/>
                </p:nvSpPr>
                <p:spPr>
                  <a:xfrm>
                    <a:off x="3165248" y="3165159"/>
                    <a:ext cx="486352" cy="45414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ru-RU" sz="1350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F6B34397-23E1-5E87-AEEA-9A82C7EE77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5248" y="3165159"/>
                    <a:ext cx="486352" cy="454148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B6491815-68AE-A3B2-8243-F647F77C96C4}"/>
                      </a:ext>
                    </a:extLst>
                  </p:cNvPr>
                  <p:cNvSpPr txBox="1"/>
                  <p:nvPr/>
                </p:nvSpPr>
                <p:spPr>
                  <a:xfrm>
                    <a:off x="2594228" y="4822052"/>
                    <a:ext cx="547182" cy="47928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ru-RU" sz="1350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B6491815-68AE-A3B2-8243-F647F77C96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4228" y="4822052"/>
                    <a:ext cx="547182" cy="47928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3846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8C9B14C-D172-19AB-2F1C-30AB0C224A74}"/>
                  </a:ext>
                </a:extLst>
              </p:cNvPr>
              <p:cNvSpPr txBox="1"/>
              <p:nvPr/>
            </p:nvSpPr>
            <p:spPr>
              <a:xfrm>
                <a:off x="628650" y="3949317"/>
                <a:ext cx="7886700" cy="2528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750"/>
                  </a:spcAft>
                </a:pPr>
                <a:r>
                  <a:rPr lang="ru-RU" kern="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На общих границах </a:t>
                </a:r>
                <a:r>
                  <a:rPr lang="ru-RU" kern="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будут выполняться следующие условия:</a:t>
                </a:r>
                <a:endParaRPr lang="ru-RU" kern="1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75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ru-RU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0" i="1" kern="10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 </m:t>
                          </m:r>
                          <m:f>
                            <m:fPr>
                              <m:ctrlPr>
                                <a:rPr lang="en-US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 kern="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 kern="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i="1" kern="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f>
                            <m:fPr>
                              <m:ctrlPr>
                                <a:rPr lang="en-US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 kern="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 kern="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i="1" kern="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0" i="1" kern="100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ru-RU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0" i="1" kern="10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eqArr>
                    </m:oMath>
                  </m:oMathPara>
                </a14:m>
                <a:endParaRPr lang="ru-RU" kern="1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⇔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i="1" kern="10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 kern="10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r>
                                  <a:rPr lang="en-US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+1=−</m:t>
                            </m:r>
                            <m:f>
                              <m:fPr>
                                <m:ctrlPr>
                                  <a:rPr lang="en-US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i="1" kern="10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r>
                                  <a:rPr lang="en-US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m:rPr>
                                <m:nor/>
                              </m:rPr>
                              <a:rPr lang="en-US" b="0" i="0" kern="100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ru-RU" dirty="0"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</a:rPr>
                              <m:t>в случае </m:t>
                            </m:r>
                            <m:r>
                              <m:rPr>
                                <m:nor/>
                              </m:rPr>
                              <a:rPr lang="ru-RU" dirty="0">
                                <a:latin typeface="Times New Roman" panose="02020603050405020304" pitchFamily="18" charset="0"/>
                                <a:ea typeface="Calibri" panose="020F0502020204030204" pitchFamily="34" charset="0"/>
                              </a:rPr>
                              <m:t>горизонтального разрыва</m:t>
                            </m:r>
                          </m:e>
                          <m:e>
                            <m:f>
                              <m:fPr>
                                <m:ctrlPr>
                                  <a:rPr lang="en-US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i="1" kern="10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 kern="10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r>
                                  <a:rPr lang="en-US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=−</m:t>
                            </m:r>
                            <m:f>
                              <m:fPr>
                                <m:ctrlPr>
                                  <a:rPr lang="en-US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i="1" kern="10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r>
                                  <a:rPr lang="en-US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m:rPr>
                                <m:nor/>
                              </m:rPr>
                              <a:rPr lang="en-US" b="0" i="0" kern="100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ru-RU" dirty="0"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</a:rPr>
                              <m:t>в случае </m:t>
                            </m:r>
                            <m:r>
                              <m:rPr>
                                <m:nor/>
                              </m:rPr>
                              <a:rPr lang="ru-RU" dirty="0">
                                <a:latin typeface="Times New Roman" panose="02020603050405020304" pitchFamily="18" charset="0"/>
                                <a:ea typeface="Calibri" panose="020F0502020204030204" pitchFamily="34" charset="0"/>
                              </a:rPr>
                              <m:t>вертикального разрыва</m:t>
                            </m:r>
                          </m:e>
                        </m:eqAr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8C9B14C-D172-19AB-2F1C-30AB0C224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949317"/>
                <a:ext cx="7886700" cy="2528706"/>
              </a:xfrm>
              <a:prstGeom prst="rect">
                <a:avLst/>
              </a:prstGeom>
              <a:blipFill>
                <a:blip r:embed="rId17"/>
                <a:stretch>
                  <a:fillRect l="-6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5E220C-CD9A-8ED2-B03E-FF7272F67654}"/>
                  </a:ext>
                </a:extLst>
              </p:cNvPr>
              <p:cNvSpPr txBox="1"/>
              <p:nvPr/>
            </p:nvSpPr>
            <p:spPr>
              <a:xfrm>
                <a:off x="1518386" y="2971433"/>
                <a:ext cx="1321670" cy="316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3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≡0</m:t>
                      </m:r>
                    </m:oMath>
                  </m:oMathPara>
                </a14:m>
                <a:endParaRPr lang="ru-RU" sz="135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5E220C-CD9A-8ED2-B03E-FF7272F67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386" y="2971433"/>
                <a:ext cx="1321670" cy="316433"/>
              </a:xfrm>
              <a:prstGeom prst="rect">
                <a:avLst/>
              </a:prstGeom>
              <a:blipFill>
                <a:blip r:embed="rId18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CA1521-D996-F647-8FF5-680E0150BE4B}"/>
                  </a:ext>
                </a:extLst>
              </p:cNvPr>
              <p:cNvSpPr txBox="1"/>
              <p:nvPr/>
            </p:nvSpPr>
            <p:spPr>
              <a:xfrm>
                <a:off x="1554695" y="2020213"/>
                <a:ext cx="1249053" cy="316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3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13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</m:t>
                      </m:r>
                      <m:sSub>
                        <m:sSubPr>
                          <m:ctrlPr>
                            <a:rPr lang="en-US" sz="13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13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sz="135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CA1521-D996-F647-8FF5-680E0150B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695" y="2020213"/>
                <a:ext cx="1249053" cy="316433"/>
              </a:xfrm>
              <a:prstGeom prst="rect">
                <a:avLst/>
              </a:prstGeom>
              <a:blipFill>
                <a:blip r:embed="rId19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BF9B04-0B2F-253C-641A-0F23DB611C15}"/>
                  </a:ext>
                </a:extLst>
              </p:cNvPr>
              <p:cNvSpPr txBox="1"/>
              <p:nvPr/>
            </p:nvSpPr>
            <p:spPr>
              <a:xfrm>
                <a:off x="5166677" y="1870047"/>
                <a:ext cx="1321670" cy="316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3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≡0</m:t>
                      </m:r>
                    </m:oMath>
                  </m:oMathPara>
                </a14:m>
                <a:endParaRPr lang="ru-RU" sz="135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BF9B04-0B2F-253C-641A-0F23DB611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677" y="1870047"/>
                <a:ext cx="1321670" cy="316433"/>
              </a:xfrm>
              <a:prstGeom prst="rect">
                <a:avLst/>
              </a:prstGeom>
              <a:blipFill>
                <a:blip r:embed="rId20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74D085-8F70-71EF-2148-698D1E45BA5F}"/>
                  </a:ext>
                </a:extLst>
              </p:cNvPr>
              <p:cNvSpPr txBox="1"/>
              <p:nvPr/>
            </p:nvSpPr>
            <p:spPr>
              <a:xfrm>
                <a:off x="6428648" y="1870046"/>
                <a:ext cx="1249053" cy="316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3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13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</m:t>
                      </m:r>
                      <m:sSub>
                        <m:sSubPr>
                          <m:ctrlPr>
                            <a:rPr lang="en-US" sz="13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13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sz="135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74D085-8F70-71EF-2148-698D1E45B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648" y="1870046"/>
                <a:ext cx="1249053" cy="316433"/>
              </a:xfrm>
              <a:prstGeom prst="rect">
                <a:avLst/>
              </a:prstGeom>
              <a:blipFill>
                <a:blip r:embed="rId21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607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23C249-E2B6-A62F-698C-5E5D6C6D3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6D03-8B47-4A3A-9CA2-220A3CEEAC45}" type="slidenum">
              <a:rPr lang="ru-RU" smtClean="0"/>
              <a:t>23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AF54AE-B786-D452-68FC-76E2FB839E14}"/>
              </a:ext>
            </a:extLst>
          </p:cNvPr>
          <p:cNvSpPr txBox="1"/>
          <p:nvPr/>
        </p:nvSpPr>
        <p:spPr>
          <a:xfrm>
            <a:off x="2961016" y="252000"/>
            <a:ext cx="32219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100" b="1" dirty="0">
                <a:latin typeface="Times New Roman" panose="02020603050405020304" pitchFamily="18" charset="0"/>
                <a:ea typeface="Calibri" panose="020F0502020204030204" pitchFamily="34" charset="0"/>
              </a:rPr>
              <a:t>Горизонтальный разрыв</a:t>
            </a:r>
            <a:endParaRPr lang="ru-RU" sz="2100" b="1" kern="0" dirty="0">
              <a:latin typeface="Times New Roman" panose="02020603050405020304" pitchFamily="18" charset="0"/>
            </a:endParaRP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6A14C71E-08D6-ACA0-97C9-1B7AFCCA6A6A}"/>
              </a:ext>
            </a:extLst>
          </p:cNvPr>
          <p:cNvGrpSpPr/>
          <p:nvPr/>
        </p:nvGrpSpPr>
        <p:grpSpPr>
          <a:xfrm>
            <a:off x="1744398" y="3789000"/>
            <a:ext cx="6213553" cy="3059430"/>
            <a:chOff x="1598994" y="3789000"/>
            <a:chExt cx="6213553" cy="3059430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CF7FDEC3-9692-2F57-5839-9CDF30AA9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8994" y="3789000"/>
              <a:ext cx="2861945" cy="30594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90BCE3FE-5CA7-29C2-0BEE-97C861428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0602" y="3789000"/>
              <a:ext cx="2861945" cy="305943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16AD7694-B7E5-1CE1-AC04-17375CD84FB1}"/>
              </a:ext>
            </a:extLst>
          </p:cNvPr>
          <p:cNvGrpSpPr/>
          <p:nvPr/>
        </p:nvGrpSpPr>
        <p:grpSpPr>
          <a:xfrm>
            <a:off x="312892" y="698249"/>
            <a:ext cx="8600299" cy="3060151"/>
            <a:chOff x="459629" y="698249"/>
            <a:chExt cx="8600299" cy="3060151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628B2004-4DB4-3321-9547-01C643CAD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629" y="698249"/>
              <a:ext cx="2862478" cy="30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EC6764B4-4176-9766-88C7-794543962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7143" y="698400"/>
              <a:ext cx="2862478" cy="30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0CA90338-28D1-2099-C2BB-6F5B405E8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06846" y="698400"/>
              <a:ext cx="2853082" cy="30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8500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F74E796-5230-4AD0-4FB0-6312A0BBE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6D03-8B47-4A3A-9CA2-220A3CEEAC45}" type="slidenum">
              <a:rPr lang="ru-RU" smtClean="0"/>
              <a:t>24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8A8787-3F44-7DCB-8566-D0CF5C8A2D32}"/>
              </a:ext>
            </a:extLst>
          </p:cNvPr>
          <p:cNvSpPr txBox="1"/>
          <p:nvPr/>
        </p:nvSpPr>
        <p:spPr>
          <a:xfrm>
            <a:off x="3078867" y="252000"/>
            <a:ext cx="29862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100" b="1" dirty="0">
                <a:latin typeface="Times New Roman" panose="02020603050405020304" pitchFamily="18" charset="0"/>
                <a:ea typeface="Calibri" panose="020F0502020204030204" pitchFamily="34" charset="0"/>
              </a:rPr>
              <a:t>Вертикальный разрыв</a:t>
            </a:r>
            <a:endParaRPr lang="ru-RU" sz="2100" b="1" kern="0" dirty="0">
              <a:latin typeface="Times New Roman" panose="02020603050405020304" pitchFamily="18" charset="0"/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C754047-9B83-8098-49C0-63BEE770D454}"/>
              </a:ext>
            </a:extLst>
          </p:cNvPr>
          <p:cNvGrpSpPr/>
          <p:nvPr/>
        </p:nvGrpSpPr>
        <p:grpSpPr>
          <a:xfrm>
            <a:off x="313200" y="698400"/>
            <a:ext cx="8598682" cy="3060000"/>
            <a:chOff x="661501" y="740936"/>
            <a:chExt cx="8598682" cy="3060000"/>
          </a:xfrm>
        </p:grpSpPr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50BEBA0A-2F7D-509C-6E38-32D311646B2F}"/>
                </a:ext>
              </a:extLst>
            </p:cNvPr>
            <p:cNvGrpSpPr/>
            <p:nvPr/>
          </p:nvGrpSpPr>
          <p:grpSpPr>
            <a:xfrm>
              <a:off x="661501" y="740936"/>
              <a:ext cx="5749678" cy="3060000"/>
              <a:chOff x="753129" y="720000"/>
              <a:chExt cx="7666237" cy="4080000"/>
            </a:xfrm>
          </p:grpSpPr>
          <p:pic>
            <p:nvPicPr>
              <p:cNvPr id="7" name="Рисунок 6">
                <a:extLst>
                  <a:ext uri="{FF2B5EF4-FFF2-40B4-BE49-F238E27FC236}">
                    <a16:creationId xmlns:a16="http://schemas.microsoft.com/office/drawing/2014/main" id="{A1C17FB9-15BF-3CC8-C4CF-1765A4520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3129" y="720000"/>
                <a:ext cx="3816637" cy="4080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" name="Рисунок 7">
                <a:extLst>
                  <a:ext uri="{FF2B5EF4-FFF2-40B4-BE49-F238E27FC236}">
                    <a16:creationId xmlns:a16="http://schemas.microsoft.com/office/drawing/2014/main" id="{C494D3BB-D633-1B4C-39A0-51A75E5FFB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02729" y="720000"/>
                <a:ext cx="3816637" cy="4080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" name="Рисунок 1">
              <a:extLst>
                <a:ext uri="{FF2B5EF4-FFF2-40B4-BE49-F238E27FC236}">
                  <a16:creationId xmlns:a16="http://schemas.microsoft.com/office/drawing/2014/main" id="{8F06B93F-309A-A5C5-51E3-9AEEAEF73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07101" y="740936"/>
              <a:ext cx="2853082" cy="3060000"/>
            </a:xfrm>
            <a:prstGeom prst="rect">
              <a:avLst/>
            </a:prstGeom>
          </p:spPr>
        </p:pic>
      </p:grp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ADFC6E2-CFBD-67F5-9C60-0BA449B25C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000" y="3790800"/>
            <a:ext cx="2861945" cy="3059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567C672-126A-A287-F901-1A8D8DC8AB4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600" y="3790800"/>
            <a:ext cx="2861945" cy="30594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1211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B412E55-A2C3-AA7F-6F18-25970FC74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195638"/>
            <a:ext cx="7886700" cy="4667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300" dirty="0"/>
              <a:t>Спасибо за внимание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F1055D-8EF5-11FF-9876-F255B193A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6D03-8B47-4A3A-9CA2-220A3CEEAC45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052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62258-443E-6372-B2AC-6911A1F2F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2000"/>
            <a:ext cx="7886700" cy="681899"/>
          </a:xfrm>
        </p:spPr>
        <p:txBody>
          <a:bodyPr>
            <a:normAutofit/>
          </a:bodyPr>
          <a:lstStyle/>
          <a:p>
            <a:pPr algn="ctr"/>
            <a:r>
              <a:rPr lang="ru-RU" sz="2100" b="1" kern="0" dirty="0">
                <a:latin typeface="Times New Roman" panose="02020603050405020304" pitchFamily="18" charset="0"/>
                <a:cs typeface="+mn-cs"/>
              </a:rPr>
              <a:t>Метод</a:t>
            </a:r>
            <a:r>
              <a:rPr lang="ru-RU" sz="2100" dirty="0">
                <a:latin typeface="-apple-system"/>
              </a:rPr>
              <a:t> </a:t>
            </a:r>
            <a:r>
              <a:rPr lang="ru-RU" sz="2100" b="1" kern="0" dirty="0">
                <a:latin typeface="Times New Roman" panose="02020603050405020304" pitchFamily="18" charset="0"/>
                <a:cs typeface="+mn-cs"/>
              </a:rPr>
              <a:t>граничных</a:t>
            </a:r>
            <a:r>
              <a:rPr lang="ru-RU" sz="2100" dirty="0">
                <a:latin typeface="-apple-system"/>
              </a:rPr>
              <a:t> </a:t>
            </a:r>
            <a:r>
              <a:rPr lang="ru-RU" sz="2100" b="1" kern="0" dirty="0">
                <a:latin typeface="Times New Roman" panose="02020603050405020304" pitchFamily="18" charset="0"/>
                <a:cs typeface="+mn-cs"/>
              </a:rPr>
              <a:t>элементов</a:t>
            </a:r>
            <a:r>
              <a:rPr lang="ru-RU" sz="2100" dirty="0">
                <a:latin typeface="-apple-system"/>
              </a:rPr>
              <a:t> </a:t>
            </a:r>
            <a:endParaRPr lang="en-US" sz="2100" dirty="0">
              <a:latin typeface="-apple-system"/>
            </a:endParaRP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355D0FB9-4429-3DDB-4DEA-D8E31799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6D03-8B47-4A3A-9CA2-220A3CEEAC45}" type="slidenum">
              <a:rPr lang="ru-RU" smtClean="0"/>
              <a:t>3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7BFFAE-87C4-D645-FC48-12B48C24F376}"/>
                  </a:ext>
                </a:extLst>
              </p:cNvPr>
              <p:cNvSpPr txBox="1"/>
              <p:nvPr/>
            </p:nvSpPr>
            <p:spPr>
              <a:xfrm>
                <a:off x="604369" y="3867773"/>
                <a:ext cx="3372827" cy="22692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область расчета,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𝛤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граница 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внешняя нормаль,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функция Грина,</a:t>
                </a:r>
                <a:r>
                  <a:rPr lang="ru-RU" dirty="0">
                    <a:ea typeface="Cambria Math" panose="02040503050406030204" pitchFamily="18" charset="0"/>
                  </a:rPr>
                  <a:t> </a:t>
                </a:r>
                <a:endParaRPr lang="ru-RU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ru-RU" sz="1350"/>
                                <m:t>∉</m:t>
                              </m:r>
                              <m:r>
                                <m:rPr>
                                  <m:nor/>
                                </m:rPr>
                                <a:rPr lang="en-US" sz="1350"/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𝛤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ru-RU"/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ru-RU"/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𝛤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7BFFAE-87C4-D645-FC48-12B48C24F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69" y="3867773"/>
                <a:ext cx="3372827" cy="2269276"/>
              </a:xfrm>
              <a:prstGeom prst="rect">
                <a:avLst/>
              </a:prstGeom>
              <a:blipFill>
                <a:blip r:embed="rId2"/>
                <a:stretch>
                  <a:fillRect l="-2351" t="-3485" r="-25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8B40FF0-6E20-EBDE-34B0-D90859E0EA2B}"/>
                  </a:ext>
                </a:extLst>
              </p:cNvPr>
              <p:cNvSpPr txBox="1"/>
              <p:nvPr/>
            </p:nvSpPr>
            <p:spPr>
              <a:xfrm>
                <a:off x="577580" y="5662320"/>
                <a:ext cx="69090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внутренний к области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угол в точки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лежащей на границе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𝛤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8B40FF0-6E20-EBDE-34B0-D90859E0E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80" y="5662320"/>
                <a:ext cx="6909070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95C59C-8531-F189-86E9-6E6A3DB2A01E}"/>
                  </a:ext>
                </a:extLst>
              </p:cNvPr>
              <p:cNvSpPr txBox="1"/>
              <p:nvPr/>
            </p:nvSpPr>
            <p:spPr>
              <a:xfrm>
                <a:off x="3365202" y="4568492"/>
                <a:ext cx="3936054" cy="9817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95C59C-8531-F189-86E9-6E6A3DB2A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202" y="4568492"/>
                <a:ext cx="3936054" cy="981744"/>
              </a:xfrm>
              <a:prstGeom prst="rect">
                <a:avLst/>
              </a:prstGeom>
              <a:blipFill>
                <a:blip r:embed="rId4"/>
                <a:stretch>
                  <a:fillRect b="-24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590D4AD7-DF88-B848-9902-B4A7BF36B2B4}"/>
              </a:ext>
            </a:extLst>
          </p:cNvPr>
          <p:cNvGrpSpPr/>
          <p:nvPr/>
        </p:nvGrpSpPr>
        <p:grpSpPr>
          <a:xfrm>
            <a:off x="6838807" y="3560834"/>
            <a:ext cx="2062725" cy="1314597"/>
            <a:chOff x="9224941" y="3247533"/>
            <a:chExt cx="2750300" cy="1752796"/>
          </a:xfrm>
        </p:grpSpPr>
        <p:grpSp>
          <p:nvGrpSpPr>
            <p:cNvPr id="3" name="Группа 2">
              <a:extLst>
                <a:ext uri="{FF2B5EF4-FFF2-40B4-BE49-F238E27FC236}">
                  <a16:creationId xmlns:a16="http://schemas.microsoft.com/office/drawing/2014/main" id="{B8722B39-07D9-7790-1701-FC14B7C96817}"/>
                </a:ext>
              </a:extLst>
            </p:cNvPr>
            <p:cNvGrpSpPr/>
            <p:nvPr/>
          </p:nvGrpSpPr>
          <p:grpSpPr>
            <a:xfrm>
              <a:off x="9224941" y="3247533"/>
              <a:ext cx="2750300" cy="1752796"/>
              <a:chOff x="7055181" y="3500957"/>
              <a:chExt cx="3889375" cy="2153750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24" name="Объект 23">
                    <a:extLst>
                      <a:ext uri="{FF2B5EF4-FFF2-40B4-BE49-F238E27FC236}">
                        <a16:creationId xmlns:a16="http://schemas.microsoft.com/office/drawing/2014/main" id="{E5385043-80CF-9FC1-3794-2D711B1648E6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240027206"/>
                      </p:ext>
                    </p:extLst>
                  </p:nvPr>
                </p:nvGraphicFramePr>
                <p:xfrm>
                  <a:off x="7055181" y="3694145"/>
                  <a:ext cx="3889375" cy="196056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CorelDRAW" r:id="rId5" imgW="3889555" imgH="1960288" progId="CorelDraw.Graphic.24">
                          <p:embed/>
                        </p:oleObj>
                      </mc:Choice>
                      <mc:Fallback>
                        <p:oleObj name="CorelDRAW" r:id="rId5" imgW="3889555" imgH="1960288" progId="CorelDraw.Graphic.24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7055181" y="3694145"/>
                                <a:ext cx="3889375" cy="1960562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24" name="Объект 23">
                    <a:extLst>
                      <a:ext uri="{FF2B5EF4-FFF2-40B4-BE49-F238E27FC236}">
                        <a16:creationId xmlns:a16="http://schemas.microsoft.com/office/drawing/2014/main" id="{E5385043-80CF-9FC1-3794-2D711B1648E6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240027206"/>
                      </p:ext>
                    </p:extLst>
                  </p:nvPr>
                </p:nvGraphicFramePr>
                <p:xfrm>
                  <a:off x="7055181" y="3694145"/>
                  <a:ext cx="3889375" cy="196056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CorelDRAW" r:id="rId9" imgW="3889555" imgH="1960288" progId="CorelDraw.Graphic.24">
                          <p:embed/>
                        </p:oleObj>
                      </mc:Choice>
                      <mc:Fallback>
                        <p:oleObj name="CorelDRAW" r:id="rId9" imgW="3889555" imgH="1960288" progId="CorelDraw.Graphic.24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10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7055181" y="3694145"/>
                                <a:ext cx="3889375" cy="1960562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2E9BD300-0485-86F0-C939-857A0435DC39}"/>
                      </a:ext>
                    </a:extLst>
                  </p:cNvPr>
                  <p:cNvSpPr txBox="1"/>
                  <p:nvPr/>
                </p:nvSpPr>
                <p:spPr>
                  <a:xfrm>
                    <a:off x="10231120" y="3858728"/>
                    <a:ext cx="308784" cy="34036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𝛤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ru-RU" sz="1350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2E9BD300-0485-86F0-C939-857A0435DC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31120" y="3858728"/>
                    <a:ext cx="308784" cy="34036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5926" r="-11111" b="-14706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Прямая со стрелкой 26">
                <a:extLst>
                  <a:ext uri="{FF2B5EF4-FFF2-40B4-BE49-F238E27FC236}">
                    <a16:creationId xmlns:a16="http://schemas.microsoft.com/office/drawing/2014/main" id="{28D8E2C4-DAC8-DFAC-8E2B-E432643EFBBC}"/>
                  </a:ext>
                </a:extLst>
              </p:cNvPr>
              <p:cNvCxnSpPr/>
              <p:nvPr/>
            </p:nvCxnSpPr>
            <p:spPr>
              <a:xfrm>
                <a:off x="9890760" y="3870960"/>
                <a:ext cx="680720" cy="51816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5F2AE83-BAF2-CFE9-951F-21175FE905E5}"/>
                  </a:ext>
                </a:extLst>
              </p:cNvPr>
              <p:cNvSpPr txBox="1"/>
              <p:nvPr/>
            </p:nvSpPr>
            <p:spPr>
              <a:xfrm>
                <a:off x="8749770" y="4285796"/>
                <a:ext cx="123" cy="340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ru-RU" sz="135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486EB832-2ABE-C342-7CB6-C27EF3B8BF13}"/>
                      </a:ext>
                    </a:extLst>
                  </p:cNvPr>
                  <p:cNvSpPr txBox="1"/>
                  <p:nvPr/>
                </p:nvSpPr>
                <p:spPr>
                  <a:xfrm>
                    <a:off x="9404301" y="3500957"/>
                    <a:ext cx="281581" cy="34036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𝛤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ru-RU" sz="1350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486EB832-2ABE-C342-7CB6-C27EF3B8BF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04301" y="3500957"/>
                    <a:ext cx="281581" cy="34036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8000" r="-20000" b="-5882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9" name="Прямоугольник 58">
              <a:extLst>
                <a:ext uri="{FF2B5EF4-FFF2-40B4-BE49-F238E27FC236}">
                  <a16:creationId xmlns:a16="http://schemas.microsoft.com/office/drawing/2014/main" id="{E281BB50-12A0-1384-6222-DDDD044ACD27}"/>
                </a:ext>
              </a:extLst>
            </p:cNvPr>
            <p:cNvSpPr/>
            <p:nvPr/>
          </p:nvSpPr>
          <p:spPr>
            <a:xfrm>
              <a:off x="11029914" y="4133098"/>
              <a:ext cx="209391" cy="214425"/>
            </a:xfrm>
            <a:custGeom>
              <a:avLst/>
              <a:gdLst>
                <a:gd name="connsiteX0" fmla="*/ 0 w 247650"/>
                <a:gd name="connsiteY0" fmla="*/ 0 h 466725"/>
                <a:gd name="connsiteX1" fmla="*/ 247650 w 247650"/>
                <a:gd name="connsiteY1" fmla="*/ 0 h 466725"/>
                <a:gd name="connsiteX2" fmla="*/ 247650 w 247650"/>
                <a:gd name="connsiteY2" fmla="*/ 466725 h 466725"/>
                <a:gd name="connsiteX3" fmla="*/ 0 w 247650"/>
                <a:gd name="connsiteY3" fmla="*/ 466725 h 466725"/>
                <a:gd name="connsiteX4" fmla="*/ 0 w 247650"/>
                <a:gd name="connsiteY4" fmla="*/ 0 h 466725"/>
                <a:gd name="connsiteX0" fmla="*/ 91440 w 339090"/>
                <a:gd name="connsiteY0" fmla="*/ 0 h 466725"/>
                <a:gd name="connsiteX1" fmla="*/ 339090 w 339090"/>
                <a:gd name="connsiteY1" fmla="*/ 0 h 466725"/>
                <a:gd name="connsiteX2" fmla="*/ 339090 w 339090"/>
                <a:gd name="connsiteY2" fmla="*/ 466725 h 466725"/>
                <a:gd name="connsiteX3" fmla="*/ 0 w 339090"/>
                <a:gd name="connsiteY3" fmla="*/ 213360 h 466725"/>
                <a:gd name="connsiteX4" fmla="*/ 91440 w 339090"/>
                <a:gd name="connsiteY4" fmla="*/ 0 h 466725"/>
                <a:gd name="connsiteX0" fmla="*/ 91440 w 339090"/>
                <a:gd name="connsiteY0" fmla="*/ 0 h 295275"/>
                <a:gd name="connsiteX1" fmla="*/ 339090 w 339090"/>
                <a:gd name="connsiteY1" fmla="*/ 0 h 295275"/>
                <a:gd name="connsiteX2" fmla="*/ 102870 w 339090"/>
                <a:gd name="connsiteY2" fmla="*/ 295275 h 295275"/>
                <a:gd name="connsiteX3" fmla="*/ 0 w 339090"/>
                <a:gd name="connsiteY3" fmla="*/ 213360 h 295275"/>
                <a:gd name="connsiteX4" fmla="*/ 91440 w 339090"/>
                <a:gd name="connsiteY4" fmla="*/ 0 h 295275"/>
                <a:gd name="connsiteX0" fmla="*/ 91440 w 350520"/>
                <a:gd name="connsiteY0" fmla="*/ 0 h 295275"/>
                <a:gd name="connsiteX1" fmla="*/ 350520 w 350520"/>
                <a:gd name="connsiteY1" fmla="*/ 137160 h 295275"/>
                <a:gd name="connsiteX2" fmla="*/ 102870 w 350520"/>
                <a:gd name="connsiteY2" fmla="*/ 295275 h 295275"/>
                <a:gd name="connsiteX3" fmla="*/ 0 w 350520"/>
                <a:gd name="connsiteY3" fmla="*/ 213360 h 295275"/>
                <a:gd name="connsiteX4" fmla="*/ 91440 w 350520"/>
                <a:gd name="connsiteY4" fmla="*/ 0 h 295275"/>
                <a:gd name="connsiteX0" fmla="*/ 120015 w 350520"/>
                <a:gd name="connsiteY0" fmla="*/ 0 h 358140"/>
                <a:gd name="connsiteX1" fmla="*/ 350520 w 350520"/>
                <a:gd name="connsiteY1" fmla="*/ 200025 h 358140"/>
                <a:gd name="connsiteX2" fmla="*/ 102870 w 350520"/>
                <a:gd name="connsiteY2" fmla="*/ 358140 h 358140"/>
                <a:gd name="connsiteX3" fmla="*/ 0 w 350520"/>
                <a:gd name="connsiteY3" fmla="*/ 276225 h 358140"/>
                <a:gd name="connsiteX4" fmla="*/ 120015 w 350520"/>
                <a:gd name="connsiteY4" fmla="*/ 0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520" h="358140">
                  <a:moveTo>
                    <a:pt x="120015" y="0"/>
                  </a:moveTo>
                  <a:lnTo>
                    <a:pt x="350520" y="200025"/>
                  </a:lnTo>
                  <a:lnTo>
                    <a:pt x="102870" y="358140"/>
                  </a:lnTo>
                  <a:lnTo>
                    <a:pt x="0" y="276225"/>
                  </a:lnTo>
                  <a:lnTo>
                    <a:pt x="1200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862174BD-BF40-6C18-1BCF-41B6D580B241}"/>
                    </a:ext>
                  </a:extLst>
                </p:cNvPr>
                <p:cNvSpPr txBox="1"/>
                <p:nvPr/>
              </p:nvSpPr>
              <p:spPr>
                <a:xfrm>
                  <a:off x="11229144" y="3994600"/>
                  <a:ext cx="3152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ru-RU" sz="135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862174BD-BF40-6C18-1BCF-41B6D580B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29144" y="3994600"/>
                  <a:ext cx="315215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7949" r="-2564" b="-1470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9F57113-D825-B8B3-1B8E-AF90614F2D4D}"/>
                    </a:ext>
                  </a:extLst>
                </p:cNvPr>
                <p:cNvSpPr txBox="1"/>
                <p:nvPr/>
              </p:nvSpPr>
              <p:spPr>
                <a:xfrm>
                  <a:off x="10467170" y="3886262"/>
                  <a:ext cx="21835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ru-RU" sz="135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9F57113-D825-B8B3-1B8E-AF90614F2D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7170" y="3886262"/>
                  <a:ext cx="218351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25926" r="-18519" b="-588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8DCB31-39B7-C541-E117-43A7AA46E716}"/>
                  </a:ext>
                </a:extLst>
              </p:cNvPr>
              <p:cNvSpPr txBox="1"/>
              <p:nvPr/>
            </p:nvSpPr>
            <p:spPr>
              <a:xfrm>
                <a:off x="141913" y="1058645"/>
                <a:ext cx="8886547" cy="15851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  <m:d>
                            <m:dPr>
                              <m:ctrlPr>
                                <a:rPr lang="ru-R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limLoc m:val="undOvr"/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sub>
                            <m:sup>
                              <m: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𝑑𝑛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ru-RU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  <m:r>
                                    <a:rPr lang="ru-RU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𝑑𝑛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ru-RU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ru-RU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  <m:r>
                                    <a:rPr lang="ru-RU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𝑑𝑛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ru-RU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  <m:d>
                                    <m:dPr>
                                      <m:begChr m:val=""/>
                                      <m:endChr m:val="]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𝑑𝑛</m:t>
                                          </m:r>
                                        </m:den>
                                      </m:f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ru-RU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ru-RU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𝑑𝑠</m:t>
                                  </m:r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</m:e>
                              </m:d>
                            </m:e>
                          </m:nary>
                        </m:e>
                        <m:e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limLoc m:val="undOvr"/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>
                              <m: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ru-RU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ru-RU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𝑑𝑆</m:t>
                              </m:r>
                            </m:e>
                          </m:nary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eqAr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8DCB31-39B7-C541-E117-43A7AA46E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13" y="1058645"/>
                <a:ext cx="8886547" cy="158511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E2235D-76EA-1710-C3D4-4B3F54411F38}"/>
                  </a:ext>
                </a:extLst>
              </p:cNvPr>
              <p:cNvSpPr txBox="1"/>
              <p:nvPr/>
            </p:nvSpPr>
            <p:spPr>
              <a:xfrm>
                <a:off x="141913" y="2665734"/>
                <a:ext cx="8886547" cy="8552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ru-RU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ru-RU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sub>
                        <m:sup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𝑑𝑛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ru-RU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𝑑𝑛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ru-RU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ru-RU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ru-RU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ru-RU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ru-RU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𝛤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E2235D-76EA-1710-C3D4-4B3F54411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13" y="2665734"/>
                <a:ext cx="8886547" cy="85523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19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62258-443E-6372-B2AC-6911A1F2F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2000"/>
            <a:ext cx="7886700" cy="681899"/>
          </a:xfrm>
        </p:spPr>
        <p:txBody>
          <a:bodyPr>
            <a:normAutofit/>
          </a:bodyPr>
          <a:lstStyle/>
          <a:p>
            <a:pPr algn="ctr"/>
            <a:r>
              <a:rPr lang="ru-RU" sz="2100" b="1" kern="0" dirty="0">
                <a:latin typeface="Times New Roman" panose="02020603050405020304" pitchFamily="18" charset="0"/>
                <a:cs typeface="+mn-cs"/>
              </a:rPr>
              <a:t>Метод</a:t>
            </a:r>
            <a:r>
              <a:rPr lang="ru-RU" sz="2100" dirty="0">
                <a:latin typeface="-apple-system"/>
              </a:rPr>
              <a:t> </a:t>
            </a:r>
            <a:r>
              <a:rPr lang="ru-RU" sz="2100" b="1" kern="0" dirty="0">
                <a:latin typeface="Times New Roman" panose="02020603050405020304" pitchFamily="18" charset="0"/>
                <a:cs typeface="+mn-cs"/>
              </a:rPr>
              <a:t>граничных</a:t>
            </a:r>
            <a:r>
              <a:rPr lang="ru-RU" sz="2100" dirty="0">
                <a:latin typeface="-apple-system"/>
              </a:rPr>
              <a:t> </a:t>
            </a:r>
            <a:r>
              <a:rPr lang="ru-RU" sz="2100" b="1" kern="0" dirty="0">
                <a:latin typeface="Times New Roman" panose="02020603050405020304" pitchFamily="18" charset="0"/>
                <a:cs typeface="+mn-cs"/>
              </a:rPr>
              <a:t>элементов</a:t>
            </a:r>
            <a:r>
              <a:rPr lang="ru-RU" sz="2100" dirty="0">
                <a:latin typeface="-apple-system"/>
              </a:rPr>
              <a:t> </a:t>
            </a:r>
            <a:endParaRPr lang="en-US" sz="2100" dirty="0">
              <a:latin typeface="-apple-system"/>
            </a:endParaRP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355D0FB9-4429-3DDB-4DEA-D8E31799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6D03-8B47-4A3A-9CA2-220A3CEEAC45}" type="slidenum">
              <a:rPr lang="ru-RU" smtClean="0"/>
              <a:t>4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E4AA6F-6697-97CD-F857-43E72C75203D}"/>
                  </a:ext>
                </a:extLst>
              </p:cNvPr>
              <p:cNvSpPr txBox="1"/>
              <p:nvPr/>
            </p:nvSpPr>
            <p:spPr>
              <a:xfrm>
                <a:off x="-1" y="1714813"/>
                <a:ext cx="9134273" cy="17141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limLoc m:val="undOvr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𝑑𝑛</m:t>
                                      </m:r>
                                    </m:den>
                                  </m:f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𝑑𝑠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𝑑𝑛</m:t>
                                  </m:r>
                                </m:den>
                              </m:f>
                              <m:nary>
                                <m:naryPr>
                                  <m:limLoc m:val="undOvr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𝑑𝑠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limLoc m:val="undOvr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𝛤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24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𝑑𝑛</m:t>
                                      </m:r>
                                    </m:den>
                                  </m:f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𝑑𝑠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𝑑𝑛</m:t>
                                  </m:r>
                                </m:den>
                              </m:f>
                              <m:nary>
                                <m:naryPr>
                                  <m:limLoc m:val="undOvr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𝛤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24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𝑑𝑠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𝑑𝑆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E4AA6F-6697-97CD-F857-43E72C752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714813"/>
                <a:ext cx="9134273" cy="17141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D92083-884C-204B-922A-1BD9DEF7E9DD}"/>
                  </a:ext>
                </a:extLst>
              </p:cNvPr>
              <p:cNvSpPr txBox="1"/>
              <p:nvPr/>
            </p:nvSpPr>
            <p:spPr>
              <a:xfrm>
                <a:off x="0" y="3884089"/>
                <a:ext cx="9134273" cy="935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limLoc m:val="undOvr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𝑑𝑛</m:t>
                                      </m:r>
                                    </m:den>
                                  </m:f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𝑑𝑠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𝑑𝑛</m:t>
                                  </m:r>
                                </m:den>
                              </m:f>
                              <m:nary>
                                <m:naryPr>
                                  <m:limLoc m:val="undOvr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𝑑𝑠</m:t>
                                  </m:r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𝑑𝑆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D92083-884C-204B-922A-1BD9DEF7E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84089"/>
                <a:ext cx="9134273" cy="9353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875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AE878C0-976F-6F5F-342F-9296D6A004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33240" y="1269931"/>
                <a:ext cx="4343400" cy="921353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8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8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ru-RU" sz="8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8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8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ru-RU" sz="8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ru-RU" sz="8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8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ru-RU" sz="8000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sz="8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ru-RU" sz="8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80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sz="8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8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8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en-US" sz="8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8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sz="8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8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𝑑𝑛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ru-RU" sz="8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80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sz="8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sz="8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0" i="1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sz="8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ru-RU" sz="8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80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sz="8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8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8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en-US" sz="8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8000" i="1">
                                              <a:latin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en-US" sz="8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8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𝑑𝑛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ru-RU" sz="8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80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sz="8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US" sz="8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8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8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ru-RU" sz="8000" dirty="0"/>
                                <m:t> </m:t>
                              </m:r>
                            </m:e>
                            <m:e>
                              <m:r>
                                <a:rPr lang="ru-RU" sz="8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ru-RU" sz="8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8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8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ru-RU" sz="8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ru-RU" sz="8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ru-RU" sz="8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0" i="1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sz="8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ru-RU" sz="8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80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sz="8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8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8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en-US" sz="8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8000" i="1">
                                              <a:latin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en-US" sz="8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8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𝑑𝑛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ru-RU" sz="8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80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sz="8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US" sz="8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8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8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RU" sz="8000" dirty="0"/>
              </a:p>
              <a:p>
                <a:pPr marL="0" indent="0">
                  <a:buNone/>
                </a:pPr>
                <a:endParaRPr lang="ru-RU" sz="18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AE878C0-976F-6F5F-342F-9296D6A00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33240" y="1269931"/>
                <a:ext cx="4343400" cy="921353"/>
              </a:xfrm>
              <a:blipFill>
                <a:blip r:embed="rId2"/>
                <a:stretch>
                  <a:fillRect t="-7285" r="-12640" b="-894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C4B6A3-3CA6-FE74-D81D-4028658F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6D03-8B47-4A3A-9CA2-220A3CEEAC45}" type="slidenum">
              <a:rPr lang="ru-RU" smtClean="0"/>
              <a:t>5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0329AE-931D-BFAE-7597-1359483A517B}"/>
                  </a:ext>
                </a:extLst>
              </p:cNvPr>
              <p:cNvSpPr txBox="1"/>
              <p:nvPr/>
            </p:nvSpPr>
            <p:spPr>
              <a:xfrm>
                <a:off x="5511237" y="2347744"/>
                <a:ext cx="2401308" cy="4008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0329AE-931D-BFAE-7597-1359483A5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237" y="2347744"/>
                <a:ext cx="2401308" cy="400815"/>
              </a:xfrm>
              <a:prstGeom prst="rect">
                <a:avLst/>
              </a:prstGeom>
              <a:blipFill>
                <a:blip r:embed="rId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68124CF1-1C24-5AB1-593D-2A9E590D56BB}"/>
              </a:ext>
            </a:extLst>
          </p:cNvPr>
          <p:cNvGrpSpPr/>
          <p:nvPr/>
        </p:nvGrpSpPr>
        <p:grpSpPr>
          <a:xfrm>
            <a:off x="1118026" y="3186463"/>
            <a:ext cx="7809252" cy="2444160"/>
            <a:chOff x="789551" y="3422229"/>
            <a:chExt cx="7809252" cy="24441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BFF7294-3D96-41B9-CBA2-A8C2D613AB08}"/>
                    </a:ext>
                  </a:extLst>
                </p:cNvPr>
                <p:cNvSpPr txBox="1"/>
                <p:nvPr/>
              </p:nvSpPr>
              <p:spPr>
                <a:xfrm>
                  <a:off x="789551" y="3422229"/>
                  <a:ext cx="3615542" cy="7716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ru-RU" sz="160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limLoc m:val="undOvr"/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ru-RU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ru-RU" sz="1600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r>
                              <a:rPr lang="ru-RU" sz="160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𝑑𝑛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ru-RU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𝑐𝑗</m:t>
                                    </m:r>
                                  </m:sub>
                                </m:sSub>
                                <m:r>
                                  <a:rPr lang="ru-RU" sz="16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𝑐𝑗</m:t>
                                    </m:r>
                                  </m:sub>
                                </m:sSub>
                                <m:r>
                                  <a:rPr lang="ru-RU" sz="16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𝑑𝑠</m:t>
                            </m:r>
                          </m:e>
                        </m:nary>
                        <m:r>
                          <a:rPr lang="ru-RU" sz="16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BFF7294-3D96-41B9-CBA2-A8C2D613AB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551" y="3422229"/>
                  <a:ext cx="3615542" cy="7716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F66A03C-F44C-E04F-A0CA-7174AFCB1344}"/>
                    </a:ext>
                  </a:extLst>
                </p:cNvPr>
                <p:cNvSpPr txBox="1"/>
                <p:nvPr/>
              </p:nvSpPr>
              <p:spPr>
                <a:xfrm>
                  <a:off x="4739259" y="3422230"/>
                  <a:ext cx="3678556" cy="7716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ru-RU" sz="1600">
                            <a:latin typeface="Cambria Math" panose="02040503050406030204" pitchFamily="18" charset="0"/>
                          </a:rPr>
                          <m:t>=−</m:t>
                        </m:r>
                        <m:nary>
                          <m:naryPr>
                            <m:limLoc m:val="undOvr"/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ru-RU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ru-RU" sz="1600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r>
                              <a:rPr lang="ru-RU" sz="160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ru-RU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ru-RU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ru-RU" sz="16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ru-RU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𝑐𝑗</m:t>
                                    </m:r>
                                  </m:sub>
                                </m:sSub>
                                <m:r>
                                  <a:rPr lang="ru-RU" sz="16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𝑐𝑗</m:t>
                                    </m:r>
                                  </m:sub>
                                </m:sSub>
                                <m:r>
                                  <a:rPr lang="ru-RU" sz="16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𝑑𝑠</m:t>
                            </m:r>
                          </m:e>
                        </m:nary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F66A03C-F44C-E04F-A0CA-7174AFCB13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9259" y="3422230"/>
                  <a:ext cx="3678556" cy="7716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F48A978-5C37-DD40-7AFD-4536073DB970}"/>
                    </a:ext>
                  </a:extLst>
                </p:cNvPr>
                <p:cNvSpPr txBox="1"/>
                <p:nvPr/>
              </p:nvSpPr>
              <p:spPr>
                <a:xfrm>
                  <a:off x="789551" y="4203974"/>
                  <a:ext cx="3275732" cy="7716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ru-RU" sz="160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limLoc m:val="undOvr"/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ru-RU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ru-RU" sz="1600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r>
                              <a:rPr lang="ru-RU" sz="160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𝑑𝑛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ru-RU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𝑐𝑗</m:t>
                                    </m:r>
                                  </m:sub>
                                </m:sSub>
                                <m:r>
                                  <a:rPr lang="ru-RU" sz="16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𝑐𝑗</m:t>
                                    </m:r>
                                  </m:sub>
                                </m:sSub>
                                <m:r>
                                  <a:rPr lang="ru-RU" sz="16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𝑑𝑠</m:t>
                            </m:r>
                          </m:e>
                        </m:nary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F48A978-5C37-DD40-7AFD-4536073DB9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551" y="4203974"/>
                  <a:ext cx="3275732" cy="7716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243833B-A19F-44A0-1A7E-1A1910E830A9}"/>
                    </a:ext>
                  </a:extLst>
                </p:cNvPr>
                <p:cNvSpPr txBox="1"/>
                <p:nvPr/>
              </p:nvSpPr>
              <p:spPr>
                <a:xfrm>
                  <a:off x="4738909" y="4169193"/>
                  <a:ext cx="3173636" cy="7716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ru-RU" sz="1600">
                            <a:latin typeface="Cambria Math" panose="02040503050406030204" pitchFamily="18" charset="0"/>
                          </a:rPr>
                          <m:t>=−</m:t>
                        </m:r>
                        <m:nary>
                          <m:naryPr>
                            <m:limLoc m:val="undOvr"/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ru-RU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ru-RU" sz="1600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r>
                              <a:rPr lang="ru-RU" sz="160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ru-RU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ru-RU" sz="16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ru-RU" sz="16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ru-RU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𝑐𝑗</m:t>
                                    </m:r>
                                  </m:sub>
                                </m:sSub>
                                <m:r>
                                  <a:rPr lang="ru-RU" sz="16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𝑐𝑗</m:t>
                                    </m:r>
                                  </m:sub>
                                </m:sSub>
                                <m:r>
                                  <a:rPr lang="ru-RU" sz="16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𝑑𝑠</m:t>
                            </m:r>
                          </m:e>
                        </m:nary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243833B-A19F-44A0-1A7E-1A1910E830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8909" y="4169193"/>
                  <a:ext cx="3173636" cy="7716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9FDEB6F-9FB2-6565-A313-EFF026EA4C8E}"/>
                    </a:ext>
                  </a:extLst>
                </p:cNvPr>
                <p:cNvSpPr txBox="1"/>
                <p:nvPr/>
              </p:nvSpPr>
              <p:spPr>
                <a:xfrm>
                  <a:off x="789551" y="5025710"/>
                  <a:ext cx="3485965" cy="84067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ru-RU" sz="1600">
                            <a:latin typeface="Cambria Math" panose="02040503050406030204" pitchFamily="18" charset="0"/>
                          </a:rPr>
                          <m:t>=−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ru-RU" sz="160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sSub>
                              <m:sSubPr>
                                <m:ctrlPr>
                                  <a:rPr lang="ru-RU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nary>
                              <m:naryPr>
                                <m:limLoc m:val="undOvr"/>
                                <m:ctrlPr>
                                  <a:rPr lang="ru-RU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ru-RU" sz="16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ru-RU" sz="16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ru-RU" sz="1600" i="1">
                                            <a:latin typeface="Cambria Math" panose="02040503050406030204" pitchFamily="18" charset="0"/>
                                          </a:rPr>
                                          <m:t>𝑐𝑗</m:t>
                                        </m:r>
                                      </m:sub>
                                    </m:sSub>
                                    <m:r>
                                      <a:rPr lang="ru-RU" sz="16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ru-RU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ru-RU" sz="1600" i="1">
                                            <a:latin typeface="Cambria Math" panose="02040503050406030204" pitchFamily="18" charset="0"/>
                                          </a:rPr>
                                          <m:t>𝑐𝑗</m:t>
                                        </m:r>
                                      </m:sub>
                                    </m:sSub>
                                    <m:r>
                                      <a:rPr lang="ru-RU" sz="16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𝑑𝑆</m:t>
                                </m:r>
                              </m:e>
                            </m:nary>
                          </m:e>
                        </m:nary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9FDEB6F-9FB2-6565-A313-EFF026EA4C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551" y="5025710"/>
                  <a:ext cx="3485965" cy="84067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2689B34B-292E-0496-3A5E-25303779421D}"/>
                    </a:ext>
                  </a:extLst>
                </p:cNvPr>
                <p:cNvSpPr txBox="1"/>
                <p:nvPr/>
              </p:nvSpPr>
              <p:spPr>
                <a:xfrm>
                  <a:off x="4738909" y="5023003"/>
                  <a:ext cx="3859894" cy="84067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ru-RU" sz="1600">
                            <a:latin typeface="Cambria Math" panose="02040503050406030204" pitchFamily="18" charset="0"/>
                          </a:rPr>
                          <m:t>=−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ru-RU" sz="160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sSub>
                              <m:sSubPr>
                                <m:ctrlPr>
                                  <a:rPr lang="ru-RU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nary>
                              <m:naryPr>
                                <m:limLoc m:val="undOvr"/>
                                <m:ctrlPr>
                                  <a:rPr lang="ru-RU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ru-RU" sz="16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ru-RU" sz="16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ru-RU" sz="1600" i="1">
                                            <a:latin typeface="Cambria Math" panose="02040503050406030204" pitchFamily="18" charset="0"/>
                                          </a:rPr>
                                          <m:t>𝑐𝑗</m:t>
                                        </m:r>
                                      </m:sub>
                                    </m:sSub>
                                    <m:r>
                                      <a:rPr lang="ru-RU" sz="16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ru-RU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ru-RU" sz="1600" i="1">
                                            <a:latin typeface="Cambria Math" panose="02040503050406030204" pitchFamily="18" charset="0"/>
                                          </a:rPr>
                                          <m:t>𝑐𝑗</m:t>
                                        </m:r>
                                      </m:sub>
                                    </m:sSub>
                                    <m:r>
                                      <a:rPr lang="ru-RU" sz="16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ru-RU" sz="16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𝑑𝑆</m:t>
                                </m:r>
                              </m:e>
                            </m:nary>
                          </m:e>
                        </m:nary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2689B34B-292E-0496-3A5E-2530377942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8909" y="5023003"/>
                  <a:ext cx="3859894" cy="84067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ED3EA9-7664-C5A9-20BF-A3147A4ED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2000"/>
            <a:ext cx="7886700" cy="681899"/>
          </a:xfrm>
        </p:spPr>
        <p:txBody>
          <a:bodyPr>
            <a:normAutofit/>
          </a:bodyPr>
          <a:lstStyle/>
          <a:p>
            <a:pPr algn="ctr"/>
            <a:r>
              <a:rPr lang="ru-RU" sz="2100" b="1" kern="0" dirty="0">
                <a:latin typeface="Times New Roman" panose="02020603050405020304" pitchFamily="18" charset="0"/>
                <a:cs typeface="+mn-cs"/>
              </a:rPr>
              <a:t>Метод</a:t>
            </a:r>
            <a:r>
              <a:rPr lang="ru-RU" sz="2100" dirty="0">
                <a:latin typeface="-apple-system"/>
              </a:rPr>
              <a:t> </a:t>
            </a:r>
            <a:r>
              <a:rPr lang="ru-RU" sz="2100" b="1" kern="0" dirty="0">
                <a:latin typeface="Times New Roman" panose="02020603050405020304" pitchFamily="18" charset="0"/>
                <a:cs typeface="+mn-cs"/>
              </a:rPr>
              <a:t>граничных</a:t>
            </a:r>
            <a:r>
              <a:rPr lang="ru-RU" sz="2100" dirty="0">
                <a:latin typeface="-apple-system"/>
              </a:rPr>
              <a:t> </a:t>
            </a:r>
            <a:r>
              <a:rPr lang="ru-RU" sz="2100" b="1" kern="0" dirty="0">
                <a:latin typeface="Times New Roman" panose="02020603050405020304" pitchFamily="18" charset="0"/>
                <a:cs typeface="+mn-cs"/>
              </a:rPr>
              <a:t>элементов</a:t>
            </a:r>
            <a:r>
              <a:rPr lang="ru-RU" sz="2100" dirty="0">
                <a:latin typeface="-apple-system"/>
              </a:rPr>
              <a:t> </a:t>
            </a:r>
            <a:endParaRPr lang="en-US" sz="2100" dirty="0">
              <a:latin typeface="-apple-syste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CAF726-E849-1BE5-1B91-75A19A5C3538}"/>
              </a:ext>
            </a:extLst>
          </p:cNvPr>
          <p:cNvSpPr txBox="1"/>
          <p:nvPr/>
        </p:nvSpPr>
        <p:spPr>
          <a:xfrm>
            <a:off x="293975" y="5828616"/>
            <a:ext cx="7956176" cy="1029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9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Р.Ф. Марданов, А.Е. Марданова. Метод граничных элементов для решения неоднородного бигармонического уравнения с неизвестной функцией и ее производными в правой части // Журнал вычислительной математики и математической физики, 2021, Т.61, №4, С.608-624.</a:t>
            </a:r>
            <a:endParaRPr lang="en-US" sz="9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9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Mardanov</a:t>
            </a:r>
            <a:r>
              <a:rPr lang="en-US" sz="9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R.F., Dunnett, S.J., </a:t>
            </a:r>
            <a:r>
              <a:rPr lang="en-US" sz="9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Zaripov</a:t>
            </a:r>
            <a:r>
              <a:rPr lang="en-US" sz="9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S.K. Modeling of fluid flow in periodic cell with porous cylinder using a boundary element method (2016) Engineering Analysis with Boundary Elements, 68, pp. 54-62</a:t>
            </a:r>
            <a:r>
              <a:rPr lang="en-US" sz="9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9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90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CBE577-7D04-B7CF-949C-F6AB358837E0}"/>
                  </a:ext>
                </a:extLst>
              </p:cNvPr>
              <p:cNvSpPr txBox="1"/>
              <p:nvPr/>
            </p:nvSpPr>
            <p:spPr>
              <a:xfrm>
                <a:off x="935107" y="2485313"/>
                <a:ext cx="4054610" cy="15327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75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 </m:t>
                    </m:r>
                  </m:oMath>
                </a14:m>
                <a:r>
                  <a:rPr lang="ru-RU" sz="1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область непроницаемого твердого тела</a:t>
                </a:r>
                <a:endParaRPr lang="en-US" sz="16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75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 </m:t>
                    </m:r>
                  </m:oMath>
                </a14:m>
                <a:r>
                  <a:rPr lang="ru-RU" sz="1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расчетная область</a:t>
                </a:r>
              </a:p>
              <a:p>
                <a:pPr algn="just">
                  <a:lnSpc>
                    <a:spcPct val="115000"/>
                  </a:lnSpc>
                  <a:spcAft>
                    <a:spcPts val="75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 </m:t>
                    </m:r>
                  </m:oMath>
                </a14:m>
                <a:r>
                  <a:rPr lang="ru-RU" sz="1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область действия массовых сил</a:t>
                </a:r>
              </a:p>
              <a:p>
                <a:pPr algn="just">
                  <a:lnSpc>
                    <a:spcPct val="115000"/>
                  </a:lnSpc>
                  <a:spcAft>
                    <a:spcPts val="75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граница области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sz="16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CBE577-7D04-B7CF-949C-F6AB35883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07" y="2485313"/>
                <a:ext cx="4054610" cy="1532727"/>
              </a:xfrm>
              <a:prstGeom prst="rect">
                <a:avLst/>
              </a:prstGeom>
              <a:blipFill>
                <a:blip r:embed="rId2"/>
                <a:stretch>
                  <a:fillRect b="-43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649B043-C2CB-3818-B046-F4B2AE1F1DC1}"/>
              </a:ext>
            </a:extLst>
          </p:cNvPr>
          <p:cNvSpPr txBox="1"/>
          <p:nvPr/>
        </p:nvSpPr>
        <p:spPr>
          <a:xfrm>
            <a:off x="1761836" y="252000"/>
            <a:ext cx="5624060" cy="54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100" b="1" kern="0" dirty="0">
                <a:latin typeface="Times New Roman" panose="02020603050405020304" pitchFamily="18" charset="0"/>
                <a:ea typeface="Calibri" panose="020F0502020204030204" pitchFamily="34" charset="0"/>
              </a:rPr>
              <a:t>Течение в периодической круговой ячейке</a:t>
            </a:r>
            <a:endParaRPr lang="ru-RU" sz="2100" b="1" dirty="0"/>
          </a:p>
        </p:txBody>
      </p: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C07CBB05-5397-C71D-F639-DD21B1B1EB9F}"/>
              </a:ext>
            </a:extLst>
          </p:cNvPr>
          <p:cNvGrpSpPr/>
          <p:nvPr/>
        </p:nvGrpSpPr>
        <p:grpSpPr>
          <a:xfrm>
            <a:off x="5022276" y="2595092"/>
            <a:ext cx="3433817" cy="3267578"/>
            <a:chOff x="6569468" y="1434030"/>
            <a:chExt cx="3982643" cy="3875087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1" name="Объект 20">
                  <a:extLst>
                    <a:ext uri="{FF2B5EF4-FFF2-40B4-BE49-F238E27FC236}">
                      <a16:creationId xmlns:a16="http://schemas.microsoft.com/office/drawing/2014/main" id="{27F2B64B-D777-B69F-6E4B-F7EB6F671A3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569468" y="1434030"/>
                <a:ext cx="3870325" cy="387508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CorelDRAW" r:id="rId3" imgW="3870768" imgH="3875282" progId="CorelDraw.Graphic.24">
                        <p:embed/>
                      </p:oleObj>
                    </mc:Choice>
                    <mc:Fallback>
                      <p:oleObj name="CorelDRAW" r:id="rId3" imgW="3870768" imgH="3875282" progId="CorelDraw.Graphic.24">
                        <p:embed/>
                        <p:pic>
                          <p:nvPicPr>
                            <p:cNvPr id="21" name="Объект 20">
                              <a:extLst>
                                <a:ext uri="{FF2B5EF4-FFF2-40B4-BE49-F238E27FC236}">
                                  <a16:creationId xmlns:a16="http://schemas.microsoft.com/office/drawing/2014/main" id="{27F2B64B-D777-B69F-6E4B-F7EB6F671A3B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569468" y="1434030"/>
                              <a:ext cx="3870325" cy="387508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1" name="Объект 20">
                  <a:extLst>
                    <a:ext uri="{FF2B5EF4-FFF2-40B4-BE49-F238E27FC236}">
                      <a16:creationId xmlns:a16="http://schemas.microsoft.com/office/drawing/2014/main" id="{27F2B64B-D777-B69F-6E4B-F7EB6F671A3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19775327"/>
                    </p:ext>
                  </p:extLst>
                </p:nvPr>
              </p:nvGraphicFramePr>
              <p:xfrm>
                <a:off x="6569468" y="1434030"/>
                <a:ext cx="3870325" cy="387508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CorelDRAW" r:id="rId5" imgW="3870768" imgH="3875282" progId="CorelDraw.Graphic.24">
                        <p:embed/>
                      </p:oleObj>
                    </mc:Choice>
                    <mc:Fallback>
                      <p:oleObj name="CorelDRAW" r:id="rId5" imgW="3870768" imgH="3875282" progId="CorelDraw.Graphic.2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569468" y="1434030"/>
                              <a:ext cx="3870325" cy="387508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4DA3C29-5F2C-550E-C100-410388DB21A2}"/>
                    </a:ext>
                  </a:extLst>
                </p:cNvPr>
                <p:cNvSpPr txBox="1"/>
                <p:nvPr/>
              </p:nvSpPr>
              <p:spPr>
                <a:xfrm>
                  <a:off x="10130628" y="2320766"/>
                  <a:ext cx="42148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oMath>
                    </m:oMathPara>
                  </a14:m>
                  <a:endParaRPr lang="ru-RU" sz="135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4DA3C29-5F2C-550E-C100-410388DB21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0628" y="2320766"/>
                  <a:ext cx="421483" cy="40010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F0DDE7B-9E29-44C1-675F-2F975AFDB656}"/>
                    </a:ext>
                  </a:extLst>
                </p:cNvPr>
                <p:cNvSpPr txBox="1"/>
                <p:nvPr/>
              </p:nvSpPr>
              <p:spPr>
                <a:xfrm>
                  <a:off x="8176156" y="3059667"/>
                  <a:ext cx="546816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sz="135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F0DDE7B-9E29-44C1-675F-2F975AFDB6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6156" y="3059667"/>
                  <a:ext cx="546816" cy="40010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8D7C31D-021E-551F-5C52-2A510C3C6788}"/>
                    </a:ext>
                  </a:extLst>
                </p:cNvPr>
                <p:cNvSpPr txBox="1"/>
                <p:nvPr/>
              </p:nvSpPr>
              <p:spPr>
                <a:xfrm>
                  <a:off x="9604686" y="2875002"/>
                  <a:ext cx="486352" cy="4001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sz="135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8D7C31D-021E-551F-5C52-2A510C3C67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4686" y="2875002"/>
                  <a:ext cx="486352" cy="40010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F22D22D-433B-9007-1E1A-7B245D3B451A}"/>
                    </a:ext>
                  </a:extLst>
                </p:cNvPr>
                <p:cNvSpPr txBox="1"/>
                <p:nvPr/>
              </p:nvSpPr>
              <p:spPr>
                <a:xfrm>
                  <a:off x="8762190" y="3458964"/>
                  <a:ext cx="547181" cy="42225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ru-RU" sz="135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F22D22D-433B-9007-1E1A-7B245D3B45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190" y="3458964"/>
                  <a:ext cx="547181" cy="42225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F54C998-F7EC-A849-70A1-C4FB0839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6D03-8B47-4A3A-9CA2-220A3CEEAC45}" type="slidenum">
              <a:rPr lang="ru-RU" smtClean="0"/>
              <a:t>6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E40CF7-6776-06FA-E5DF-1AF0B150870D}"/>
                  </a:ext>
                </a:extLst>
              </p:cNvPr>
              <p:cNvSpPr txBox="1"/>
              <p:nvPr/>
            </p:nvSpPr>
            <p:spPr>
              <a:xfrm>
                <a:off x="1826367" y="1457655"/>
                <a:ext cx="5491265" cy="71468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𝜕𝜃</m:t>
                              </m:r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𝜕𝜃</m:t>
                              </m:r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E40CF7-6776-06FA-E5DF-1AF0B1508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367" y="1457655"/>
                <a:ext cx="5491265" cy="71468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2994FCA-2F84-ABDE-9490-9397558DB0B0}"/>
                  </a:ext>
                </a:extLst>
              </p:cNvPr>
              <p:cNvSpPr txBox="1"/>
              <p:nvPr/>
            </p:nvSpPr>
            <p:spPr>
              <a:xfrm>
                <a:off x="2285999" y="807729"/>
                <a:ext cx="4572000" cy="609269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ru-RU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ru-RU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ru-RU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ru-RU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ru-RU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ru-RU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2994FCA-2F84-ABDE-9490-9397558DB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999" y="807729"/>
                <a:ext cx="4572000" cy="60926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857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E059BDD-ECF1-3157-4B98-4D09C60C2EDD}"/>
              </a:ext>
            </a:extLst>
          </p:cNvPr>
          <p:cNvSpPr txBox="1"/>
          <p:nvPr/>
        </p:nvSpPr>
        <p:spPr>
          <a:xfrm>
            <a:off x="935107" y="4027256"/>
            <a:ext cx="4054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Ввиду симметрии течения жидкости, </a:t>
            </a:r>
          </a:p>
          <a:p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б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ыла рассмотрена верхняя часть ячейки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412763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649B043-C2CB-3818-B046-F4B2AE1F1DC1}"/>
              </a:ext>
            </a:extLst>
          </p:cNvPr>
          <p:cNvSpPr txBox="1"/>
          <p:nvPr/>
        </p:nvSpPr>
        <p:spPr>
          <a:xfrm>
            <a:off x="2244658" y="252000"/>
            <a:ext cx="465468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100" b="1" kern="0" dirty="0">
                <a:latin typeface="Times New Roman" panose="02020603050405020304" pitchFamily="18" charset="0"/>
                <a:ea typeface="Calibri" panose="020F0502020204030204" pitchFamily="34" charset="0"/>
              </a:rPr>
              <a:t>Граничные условия</a:t>
            </a:r>
            <a:endParaRPr lang="ru-RU" sz="2100" b="1" dirty="0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A3D6D26D-2781-01C1-B771-83F9AFD6DC63}"/>
              </a:ext>
            </a:extLst>
          </p:cNvPr>
          <p:cNvGrpSpPr/>
          <p:nvPr/>
        </p:nvGrpSpPr>
        <p:grpSpPr>
          <a:xfrm>
            <a:off x="1960356" y="924184"/>
            <a:ext cx="5223287" cy="2951749"/>
            <a:chOff x="5642043" y="2029706"/>
            <a:chExt cx="5886230" cy="3201571"/>
          </a:xfrm>
        </p:grpSpPr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77520C39-86DB-A927-E8B9-11F1ABD389D4}"/>
                </a:ext>
              </a:extLst>
            </p:cNvPr>
            <p:cNvGrpSpPr/>
            <p:nvPr/>
          </p:nvGrpSpPr>
          <p:grpSpPr>
            <a:xfrm>
              <a:off x="5642043" y="2029706"/>
              <a:ext cx="5886230" cy="3201571"/>
              <a:chOff x="5642043" y="2029706"/>
              <a:chExt cx="5886230" cy="3201571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" name="Объект 2">
                    <a:extLst>
                      <a:ext uri="{FF2B5EF4-FFF2-40B4-BE49-F238E27FC236}">
                        <a16:creationId xmlns:a16="http://schemas.microsoft.com/office/drawing/2014/main" id="{9B3FADBA-99C5-8095-EC58-635501189D72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262584804"/>
                      </p:ext>
                    </p:extLst>
                  </p:nvPr>
                </p:nvGraphicFramePr>
                <p:xfrm>
                  <a:off x="5726348" y="2029706"/>
                  <a:ext cx="5538115" cy="2798588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CorelDRAW" r:id="rId2" imgW="3870768" imgH="1956065" progId="CorelDraw.Graphic.24">
                          <p:embed/>
                        </p:oleObj>
                      </mc:Choice>
                      <mc:Fallback>
                        <p:oleObj name="CorelDRAW" r:id="rId2" imgW="3870768" imgH="1956065" progId="CorelDraw.Graphic.24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3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726348" y="2029706"/>
                                <a:ext cx="5538115" cy="2798588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3" name="Объект 2">
                    <a:extLst>
                      <a:ext uri="{FF2B5EF4-FFF2-40B4-BE49-F238E27FC236}">
                        <a16:creationId xmlns:a16="http://schemas.microsoft.com/office/drawing/2014/main" id="{9B3FADBA-99C5-8095-EC58-635501189D72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262584804"/>
                      </p:ext>
                    </p:extLst>
                  </p:nvPr>
                </p:nvGraphicFramePr>
                <p:xfrm>
                  <a:off x="5726348" y="2029706"/>
                  <a:ext cx="5538115" cy="2798588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CorelDRAW" r:id="rId4" imgW="3870768" imgH="1956065" progId="CorelDraw.Graphic.24">
                          <p:embed/>
                        </p:oleObj>
                      </mc:Choice>
                      <mc:Fallback>
                        <p:oleObj name="CorelDRAW" r:id="rId4" imgW="3870768" imgH="1956065" progId="CorelDraw.Graphic.24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5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726348" y="2029706"/>
                                <a:ext cx="5538115" cy="2798588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4F735389-18BE-1F8B-0C2F-36313B3CEFFE}"/>
                      </a:ext>
                    </a:extLst>
                  </p:cNvPr>
                  <p:cNvSpPr txBox="1"/>
                  <p:nvPr/>
                </p:nvSpPr>
                <p:spPr>
                  <a:xfrm>
                    <a:off x="5642043" y="4747098"/>
                    <a:ext cx="559595" cy="48417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ru-RU" sz="1350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4F735389-18BE-1F8B-0C2F-36313B3CEF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42043" y="4747098"/>
                    <a:ext cx="559595" cy="48417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AB63E4B-4195-95F0-046D-19BC4D5C2285}"/>
                      </a:ext>
                    </a:extLst>
                  </p:cNvPr>
                  <p:cNvSpPr txBox="1"/>
                  <p:nvPr/>
                </p:nvSpPr>
                <p:spPr>
                  <a:xfrm>
                    <a:off x="7662010" y="4747098"/>
                    <a:ext cx="572710" cy="48417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ru-RU" sz="1350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AB63E4B-4195-95F0-046D-19BC4D5C22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010" y="4747098"/>
                    <a:ext cx="572710" cy="48417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ABB8FA46-98ED-81F6-D042-8AC7967C5CDA}"/>
                      </a:ext>
                    </a:extLst>
                  </p:cNvPr>
                  <p:cNvSpPr txBox="1"/>
                  <p:nvPr/>
                </p:nvSpPr>
                <p:spPr>
                  <a:xfrm>
                    <a:off x="8930214" y="4747098"/>
                    <a:ext cx="558844" cy="48417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ru-RU" sz="1350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ABB8FA46-98ED-81F6-D042-8AC7967C5C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30214" y="4747098"/>
                    <a:ext cx="558844" cy="48417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3358B199-CEBA-1F03-616F-2F7224ECB4EB}"/>
                      </a:ext>
                    </a:extLst>
                  </p:cNvPr>
                  <p:cNvSpPr txBox="1"/>
                  <p:nvPr/>
                </p:nvSpPr>
                <p:spPr>
                  <a:xfrm>
                    <a:off x="10944169" y="4747098"/>
                    <a:ext cx="584104" cy="48417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ru-RU" sz="1350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3358B199-CEBA-1F03-616F-2F7224ECB4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44169" y="4747098"/>
                    <a:ext cx="584104" cy="48417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373120D4-3D1D-665E-4FEE-0967439A2683}"/>
                      </a:ext>
                    </a:extLst>
                  </p:cNvPr>
                  <p:cNvSpPr txBox="1"/>
                  <p:nvPr/>
                </p:nvSpPr>
                <p:spPr>
                  <a:xfrm>
                    <a:off x="9199124" y="3019071"/>
                    <a:ext cx="1062545" cy="48417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lang="ru-RU" sz="1350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373120D4-3D1D-665E-4FEE-0967439A26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9124" y="3019071"/>
                    <a:ext cx="1062545" cy="48417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FAFBB7C5-C3E8-32E1-F9B6-AC3D1A572595}"/>
                      </a:ext>
                    </a:extLst>
                  </p:cNvPr>
                  <p:cNvSpPr txBox="1"/>
                  <p:nvPr/>
                </p:nvSpPr>
                <p:spPr>
                  <a:xfrm>
                    <a:off x="8863139" y="4191178"/>
                    <a:ext cx="710949" cy="3254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35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35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ru-RU" sz="1350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FAFBB7C5-C3E8-32E1-F9B6-AC3D1A5725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63139" y="4191178"/>
                    <a:ext cx="710949" cy="32548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4FFAA3D-6464-C9BB-22AB-7C32219ED03F}"/>
                    </a:ext>
                  </a:extLst>
                </p:cNvPr>
                <p:cNvSpPr txBox="1"/>
                <p:nvPr/>
              </p:nvSpPr>
              <p:spPr>
                <a:xfrm>
                  <a:off x="7774451" y="4000595"/>
                  <a:ext cx="627100" cy="4841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3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3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ru-RU" sz="13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sz="135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4FFAA3D-6464-C9BB-22AB-7C32219ED0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4451" y="4000595"/>
                  <a:ext cx="627100" cy="48417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94EFE56-F9BF-6BD3-06FB-692F693BD267}"/>
                    </a:ext>
                  </a:extLst>
                </p:cNvPr>
                <p:cNvSpPr txBox="1"/>
                <p:nvPr/>
              </p:nvSpPr>
              <p:spPr>
                <a:xfrm>
                  <a:off x="10249155" y="2503464"/>
                  <a:ext cx="633873" cy="4841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3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3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ru-RU" sz="13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sz="135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94EFE56-F9BF-6BD3-06FB-692F693BD2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9155" y="2503464"/>
                  <a:ext cx="633873" cy="48417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3620081-8E13-0D1F-3E2A-31A8EF055798}"/>
                    </a:ext>
                  </a:extLst>
                </p:cNvPr>
                <p:cNvSpPr txBox="1"/>
                <p:nvPr/>
              </p:nvSpPr>
              <p:spPr>
                <a:xfrm>
                  <a:off x="8058080" y="4353918"/>
                  <a:ext cx="687509" cy="4841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sz="135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3620081-8E13-0D1F-3E2A-31A8EF0557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8080" y="4353918"/>
                  <a:ext cx="687509" cy="48417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7785502-6C23-49BD-D9AB-CA4B3EB05319}"/>
                    </a:ext>
                  </a:extLst>
                </p:cNvPr>
                <p:cNvSpPr txBox="1"/>
                <p:nvPr/>
              </p:nvSpPr>
              <p:spPr>
                <a:xfrm>
                  <a:off x="9984338" y="3481211"/>
                  <a:ext cx="486352" cy="48417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sz="135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7785502-6C23-49BD-D9AB-CA4B3EB053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4338" y="3481211"/>
                  <a:ext cx="486352" cy="484179"/>
                </a:xfrm>
                <a:prstGeom prst="rect">
                  <a:avLst/>
                </a:prstGeom>
                <a:blipFill>
                  <a:blip r:embed="rId15"/>
                  <a:stretch>
                    <a:fillRect r="-625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1BE61FF-EC26-BA6D-B832-AE227D126884}"/>
                    </a:ext>
                  </a:extLst>
                </p:cNvPr>
                <p:cNvSpPr txBox="1"/>
                <p:nvPr/>
              </p:nvSpPr>
              <p:spPr>
                <a:xfrm>
                  <a:off x="7312862" y="4331668"/>
                  <a:ext cx="547182" cy="51097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ru-RU" sz="135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1BE61FF-EC26-BA6D-B832-AE227D1268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2862" y="4331668"/>
                  <a:ext cx="547182" cy="510976"/>
                </a:xfrm>
                <a:prstGeom prst="rect">
                  <a:avLst/>
                </a:prstGeom>
                <a:blipFill>
                  <a:blip r:embed="rId16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0FE2B9E4-268C-B661-763D-F78B86C4A267}"/>
              </a:ext>
            </a:extLst>
          </p:cNvPr>
          <p:cNvGrpSpPr/>
          <p:nvPr/>
        </p:nvGrpSpPr>
        <p:grpSpPr>
          <a:xfrm>
            <a:off x="895223" y="4625724"/>
            <a:ext cx="5095547" cy="1468406"/>
            <a:chOff x="578081" y="1249275"/>
            <a:chExt cx="6794062" cy="19578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676F921-4218-FCD4-8DBD-AA31C4353A1B}"/>
                    </a:ext>
                  </a:extLst>
                </p:cNvPr>
                <p:cNvSpPr txBox="1"/>
                <p:nvPr/>
              </p:nvSpPr>
              <p:spPr>
                <a:xfrm>
                  <a:off x="578081" y="1249275"/>
                  <a:ext cx="6794062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1500" dirty="0"/>
                    <a:t> </a:t>
                  </a:r>
                  <a:r>
                    <a:rPr lang="ru-RU" sz="15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На границе симметрии </a:t>
                  </a:r>
                  <a14:m>
                    <m:oMath xmlns:m="http://schemas.openxmlformats.org/officeDocument/2006/math">
                      <m:r>
                        <a:rPr lang="en-US" sz="1500" i="1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ru-RU" sz="1500" i="1">
                          <a:latin typeface="Cambria Math" panose="02040503050406030204" pitchFamily="18" charset="0"/>
                        </a:rPr>
                        <m:t> и 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𝐶𝐷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</m:t>
                      </m:r>
                      <m:r>
                        <a:rPr lang="en-US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676F921-4218-FCD4-8DBD-AA31C4353A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081" y="1249275"/>
                  <a:ext cx="6794062" cy="430887"/>
                </a:xfrm>
                <a:prstGeom prst="rect">
                  <a:avLst/>
                </a:prstGeom>
                <a:blipFill>
                  <a:blip r:embed="rId17"/>
                  <a:stretch>
                    <a:fillRect t="-5660" b="-1698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F689FF3-1155-3198-BF57-097316DB8548}"/>
                    </a:ext>
                  </a:extLst>
                </p:cNvPr>
                <p:cNvSpPr txBox="1"/>
                <p:nvPr/>
              </p:nvSpPr>
              <p:spPr>
                <a:xfrm>
                  <a:off x="639040" y="1729838"/>
                  <a:ext cx="6113343" cy="70831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ru-RU" sz="15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На поверхности твердого тела</m:t>
                        </m:r>
                        <m:r>
                          <a:rPr lang="ru-RU" sz="15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𝐵𝐶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=0, </m:t>
                        </m:r>
                        <m:f>
                          <m:fPr>
                            <m:ctrlPr>
                              <a:rPr lang="en-US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𝜕𝜓</m:t>
                            </m:r>
                          </m:num>
                          <m:den>
                            <m:r>
                              <a:rPr lang="en-US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F689FF3-1155-3198-BF57-097316DB85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040" y="1729838"/>
                  <a:ext cx="6113343" cy="70831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7934EBF-FE9A-B32F-A992-97A3BE78BC21}"/>
                    </a:ext>
                  </a:extLst>
                </p:cNvPr>
                <p:cNvSpPr txBox="1"/>
                <p:nvPr/>
              </p:nvSpPr>
              <p:spPr>
                <a:xfrm>
                  <a:off x="637904" y="2498835"/>
                  <a:ext cx="6327369" cy="70831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ru-RU" sz="15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На внешней границе</m:t>
                        </m:r>
                        <m:r>
                          <a:rPr lang="ru-RU" sz="15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𝐷𝐴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  <m:r>
                          <a:rPr lang="ru-RU" sz="15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ru-RU" sz="15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15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ru-RU" sz="15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ru-RU" sz="1500" i="1">
                                <a:latin typeface="Cambria Math" panose="02040503050406030204" pitchFamily="18" charset="0"/>
                              </a:rPr>
                              <m:t>𝜕𝜃</m:t>
                            </m:r>
                          </m:den>
                        </m:f>
                        <m:r>
                          <a:rPr lang="ru-RU" sz="15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ru-RU" sz="15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num>
                          <m:den>
                            <m:r>
                              <a:rPr lang="en-US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func>
                          <m:funcPr>
                            <m:ctrlPr>
                              <a:rPr lang="ru-RU" sz="15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5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ru-RU" sz="15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ru-RU" sz="15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7934EBF-FE9A-B32F-A992-97A3BE78BC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904" y="2498835"/>
                  <a:ext cx="6327369" cy="70831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980CD7D-3B37-5DFF-0879-81B99B730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6D03-8B47-4A3A-9CA2-220A3CEEAC45}" type="slidenum">
              <a:rPr lang="ru-RU" smtClean="0"/>
              <a:t>7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40054B-D0BF-F6DC-7629-DE85EC180C7A}"/>
                  </a:ext>
                </a:extLst>
              </p:cNvPr>
              <p:cNvSpPr txBox="1"/>
              <p:nvPr/>
            </p:nvSpPr>
            <p:spPr>
              <a:xfrm>
                <a:off x="1746722" y="3770096"/>
                <a:ext cx="5491265" cy="64556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𝜕𝜃</m:t>
                              </m:r>
                            </m:den>
                          </m:f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𝜕𝜃</m:t>
                              </m:r>
                            </m:den>
                          </m:f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40054B-D0BF-F6DC-7629-DE85EC180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722" y="3770096"/>
                <a:ext cx="5491265" cy="64556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446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BB96072-565C-811F-B55E-6CDE70AC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6D03-8B47-4A3A-9CA2-220A3CEEAC45}" type="slidenum">
              <a:rPr lang="ru-RU" smtClean="0"/>
              <a:t>8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5C64C3-C512-7353-CC58-CA1B3746634E}"/>
                  </a:ext>
                </a:extLst>
              </p:cNvPr>
              <p:cNvSpPr txBox="1"/>
              <p:nvPr/>
            </p:nvSpPr>
            <p:spPr>
              <a:xfrm>
                <a:off x="896715" y="2997310"/>
                <a:ext cx="7373429" cy="12447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  <m:acc>
                            <m:accPr>
                              <m:chr m:val="̅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acc>
                          <m:r>
                            <a:rPr lang="ru-RU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func>
                        <m:func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𝜕𝜃</m:t>
                              </m:r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ru-RU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𝜕𝜃</m:t>
                              </m:r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5C64C3-C512-7353-CC58-CA1B37466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15" y="2997310"/>
                <a:ext cx="7373429" cy="12447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66BED2-CA8F-D830-B7F2-799261A00896}"/>
                  </a:ext>
                </a:extLst>
              </p:cNvPr>
              <p:cNvSpPr txBox="1"/>
              <p:nvPr/>
            </p:nvSpPr>
            <p:spPr>
              <a:xfrm>
                <a:off x="2286000" y="1381813"/>
                <a:ext cx="4572000" cy="372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acc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func>
                        <m:func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66BED2-CA8F-D830-B7F2-799261A0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381813"/>
                <a:ext cx="4572000" cy="372218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79193D2-25C0-42FB-34A7-040CE27BE8EC}"/>
                  </a:ext>
                </a:extLst>
              </p:cNvPr>
              <p:cNvSpPr txBox="1"/>
              <p:nvPr/>
            </p:nvSpPr>
            <p:spPr>
              <a:xfrm>
                <a:off x="1680210" y="1956895"/>
                <a:ext cx="5806440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  <m:acc>
                            <m:accPr>
                              <m:chr m:val="̅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acc>
                          <m:r>
                            <a:rPr lang="ru-RU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func>
                        <m:func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79193D2-25C0-42FB-34A7-040CE27BE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210" y="1956895"/>
                <a:ext cx="5806440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D1018D-6637-7AD4-E509-076413BDBE5E}"/>
                  </a:ext>
                </a:extLst>
              </p:cNvPr>
              <p:cNvSpPr txBox="1"/>
              <p:nvPr/>
            </p:nvSpPr>
            <p:spPr>
              <a:xfrm>
                <a:off x="3573780" y="4551773"/>
                <a:ext cx="1996440" cy="3912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ru-RU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≡0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D1018D-6637-7AD4-E509-076413BDB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780" y="4551773"/>
                <a:ext cx="1996440" cy="391261"/>
              </a:xfrm>
              <a:prstGeom prst="rect">
                <a:avLst/>
              </a:prstGeom>
              <a:blipFill>
                <a:blip r:embed="rId5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CF8DD5E-E95E-BABA-6379-76B2F2EB1703}"/>
              </a:ext>
            </a:extLst>
          </p:cNvPr>
          <p:cNvSpPr txBox="1"/>
          <p:nvPr/>
        </p:nvSpPr>
        <p:spPr>
          <a:xfrm>
            <a:off x="2947196" y="252000"/>
            <a:ext cx="324960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100" b="1" kern="0" dirty="0">
                <a:latin typeface="Times New Roman" panose="02020603050405020304" pitchFamily="18" charset="0"/>
              </a:rPr>
              <a:t>Аналитическое решение </a:t>
            </a:r>
          </a:p>
        </p:txBody>
      </p:sp>
    </p:spTree>
    <p:extLst>
      <p:ext uri="{BB962C8B-B14F-4D97-AF65-F5344CB8AC3E}">
        <p14:creationId xmlns:p14="http://schemas.microsoft.com/office/powerpoint/2010/main" val="3197362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EAF8D9-600A-559E-3CF5-00EA17B9B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6D03-8B47-4A3A-9CA2-220A3CEEAC45}" type="slidenum">
              <a:rPr lang="ru-RU" smtClean="0"/>
              <a:t>9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D876AE-C7BF-DE82-7386-69ECD6E9D9E5}"/>
                  </a:ext>
                </a:extLst>
              </p:cNvPr>
              <p:cNvSpPr txBox="1"/>
              <p:nvPr/>
            </p:nvSpPr>
            <p:spPr>
              <a:xfrm>
                <a:off x="868681" y="2390151"/>
                <a:ext cx="7692389" cy="3808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ru-RU" kern="1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Решение: </a:t>
                </a:r>
                <a14:m>
                  <m:oMath xmlns:m="http://schemas.openxmlformats.org/officeDocument/2006/math">
                    <m:r>
                      <a:rPr lang="ru-RU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𝜓</m:t>
                    </m:r>
                    <m:r>
                      <a:rPr lang="ru-RU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ru-RU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ru-RU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𝜓</m:t>
                        </m:r>
                      </m:e>
                    </m:acc>
                  </m:oMath>
                </a14:m>
                <a:r>
                  <a:rPr lang="ru-RU" kern="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kern="1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D876AE-C7BF-DE82-7386-69ECD6E9D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1" y="2390151"/>
                <a:ext cx="7692389" cy="380873"/>
              </a:xfrm>
              <a:prstGeom prst="rect">
                <a:avLst/>
              </a:prstGeom>
              <a:blipFill>
                <a:blip r:embed="rId2"/>
                <a:stretch>
                  <a:fillRect l="-714" t="-6349" b="-238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58EE8B-E556-D6DE-49C0-86DDFFD6E777}"/>
                  </a:ext>
                </a:extLst>
              </p:cNvPr>
              <p:cNvSpPr txBox="1"/>
              <p:nvPr/>
            </p:nvSpPr>
            <p:spPr>
              <a:xfrm>
                <a:off x="2282190" y="2972153"/>
                <a:ext cx="4572000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𝐴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ru-RU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𝑟𝐵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𝑟𝐷</m:t>
                          </m:r>
                          <m:func>
                            <m:func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func>
                        </m:e>
                      </m:d>
                      <m:func>
                        <m:func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58EE8B-E556-D6DE-49C0-86DDFFD6E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190" y="2972153"/>
                <a:ext cx="4572000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E8A048F-7295-ACC3-F597-4A9759AF0902}"/>
                  </a:ext>
                </a:extLst>
              </p:cNvPr>
              <p:cNvSpPr txBox="1"/>
              <p:nvPr/>
            </p:nvSpPr>
            <p:spPr>
              <a:xfrm>
                <a:off x="914400" y="4086976"/>
                <a:ext cx="76466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dirty="0"/>
                  <a:t> будут зависеть от граничных условия, а коэффициенты частного решения от правой части неоднородного дифференциального уравнения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E8A048F-7295-ACC3-F597-4A9759AF0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086976"/>
                <a:ext cx="7646670" cy="923330"/>
              </a:xfrm>
              <a:prstGeom prst="rect">
                <a:avLst/>
              </a:prstGeom>
              <a:blipFill>
                <a:blip r:embed="rId4"/>
                <a:stretch>
                  <a:fillRect l="-638" t="-3289" b="-9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D9BC78E-0716-B94B-F22D-F87F7F0984A9}"/>
                  </a:ext>
                </a:extLst>
              </p:cNvPr>
              <p:cNvSpPr txBox="1"/>
              <p:nvPr/>
            </p:nvSpPr>
            <p:spPr>
              <a:xfrm>
                <a:off x="1649730" y="1386897"/>
                <a:ext cx="5836920" cy="626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ru-RU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ru-RU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D9BC78E-0716-B94B-F22D-F87F7F098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730" y="1386897"/>
                <a:ext cx="5836920" cy="6266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AD13AA0-C382-6514-80ED-5D0A425DD279}"/>
              </a:ext>
            </a:extLst>
          </p:cNvPr>
          <p:cNvSpPr txBox="1"/>
          <p:nvPr/>
        </p:nvSpPr>
        <p:spPr>
          <a:xfrm>
            <a:off x="2947196" y="252000"/>
            <a:ext cx="324960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100" b="1" kern="0" dirty="0">
                <a:latin typeface="Times New Roman" panose="02020603050405020304" pitchFamily="18" charset="0"/>
              </a:rPr>
              <a:t>Аналитическое решение </a:t>
            </a:r>
          </a:p>
        </p:txBody>
      </p:sp>
    </p:spTree>
    <p:extLst>
      <p:ext uri="{BB962C8B-B14F-4D97-AF65-F5344CB8AC3E}">
        <p14:creationId xmlns:p14="http://schemas.microsoft.com/office/powerpoint/2010/main" val="36974003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8242</TotalTime>
  <Words>1099</Words>
  <Application>Microsoft Office PowerPoint</Application>
  <PresentationFormat>Экран (4:3)</PresentationFormat>
  <Paragraphs>236</Paragraphs>
  <Slides>25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3" baseType="lpstr">
      <vt:lpstr>-apple-system</vt:lpstr>
      <vt:lpstr>Arial</vt:lpstr>
      <vt:lpstr>Calibri</vt:lpstr>
      <vt:lpstr>Calibri Light</vt:lpstr>
      <vt:lpstr>Cambria Math</vt:lpstr>
      <vt:lpstr>Times New Roman</vt:lpstr>
      <vt:lpstr>Тема Office</vt:lpstr>
      <vt:lpstr>CorelDRAW</vt:lpstr>
      <vt:lpstr>Презентация PowerPoint</vt:lpstr>
      <vt:lpstr>Презентация PowerPoint</vt:lpstr>
      <vt:lpstr>Метод граничных элементов </vt:lpstr>
      <vt:lpstr>Метод граничных элементов </vt:lpstr>
      <vt:lpstr>Метод граничных элементов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islam zakiev</dc:creator>
  <cp:lastModifiedBy>islam zakiev</cp:lastModifiedBy>
  <cp:revision>23</cp:revision>
  <dcterms:created xsi:type="dcterms:W3CDTF">2024-03-24T17:18:58Z</dcterms:created>
  <dcterms:modified xsi:type="dcterms:W3CDTF">2024-06-20T19:09:33Z</dcterms:modified>
</cp:coreProperties>
</file>