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1"/>
  </p:notesMasterIdLst>
  <p:sldIdLst>
    <p:sldId id="312" r:id="rId2"/>
    <p:sldId id="371" r:id="rId3"/>
    <p:sldId id="381" r:id="rId4"/>
    <p:sldId id="423" r:id="rId5"/>
    <p:sldId id="436" r:id="rId6"/>
    <p:sldId id="438" r:id="rId7"/>
    <p:sldId id="437" r:id="rId8"/>
    <p:sldId id="424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66" r:id="rId28"/>
    <p:sldId id="467" r:id="rId29"/>
    <p:sldId id="468" r:id="rId30"/>
    <p:sldId id="469" r:id="rId31"/>
    <p:sldId id="470" r:id="rId32"/>
    <p:sldId id="471" r:id="rId33"/>
    <p:sldId id="472" r:id="rId34"/>
    <p:sldId id="439" r:id="rId35"/>
    <p:sldId id="446" r:id="rId36"/>
    <p:sldId id="474" r:id="rId37"/>
    <p:sldId id="475" r:id="rId38"/>
    <p:sldId id="476" r:id="rId39"/>
    <p:sldId id="477" r:id="rId40"/>
    <p:sldId id="478" r:id="rId41"/>
    <p:sldId id="479" r:id="rId42"/>
    <p:sldId id="480" r:id="rId43"/>
    <p:sldId id="481" r:id="rId44"/>
    <p:sldId id="482" r:id="rId45"/>
    <p:sldId id="483" r:id="rId46"/>
    <p:sldId id="484" r:id="rId47"/>
    <p:sldId id="485" r:id="rId48"/>
    <p:sldId id="486" r:id="rId49"/>
    <p:sldId id="487" r:id="rId50"/>
    <p:sldId id="488" r:id="rId51"/>
    <p:sldId id="489" r:id="rId52"/>
    <p:sldId id="490" r:id="rId53"/>
    <p:sldId id="491" r:id="rId54"/>
    <p:sldId id="492" r:id="rId55"/>
    <p:sldId id="493" r:id="rId56"/>
    <p:sldId id="494" r:id="rId57"/>
    <p:sldId id="495" r:id="rId58"/>
    <p:sldId id="496" r:id="rId59"/>
    <p:sldId id="497" r:id="rId60"/>
    <p:sldId id="498" r:id="rId61"/>
    <p:sldId id="499" r:id="rId62"/>
    <p:sldId id="500" r:id="rId63"/>
    <p:sldId id="501" r:id="rId64"/>
    <p:sldId id="502" r:id="rId65"/>
    <p:sldId id="503" r:id="rId66"/>
    <p:sldId id="504" r:id="rId67"/>
    <p:sldId id="505" r:id="rId68"/>
    <p:sldId id="440" r:id="rId69"/>
    <p:sldId id="441" r:id="rId70"/>
    <p:sldId id="442" r:id="rId71"/>
    <p:sldId id="443" r:id="rId72"/>
    <p:sldId id="447" r:id="rId73"/>
    <p:sldId id="444" r:id="rId74"/>
    <p:sldId id="473" r:id="rId75"/>
    <p:sldId id="445" r:id="rId76"/>
    <p:sldId id="426" r:id="rId77"/>
    <p:sldId id="427" r:id="rId78"/>
    <p:sldId id="428" r:id="rId79"/>
    <p:sldId id="383" r:id="rId80"/>
  </p:sldIdLst>
  <p:sldSz cx="9144000" cy="6858000" type="screen4x3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6DF0342A-930C-404D-951A-542BE09377F6}">
          <p14:sldIdLst>
            <p14:sldId id="312"/>
            <p14:sldId id="371"/>
            <p14:sldId id="381"/>
            <p14:sldId id="423"/>
            <p14:sldId id="436"/>
            <p14:sldId id="438"/>
            <p14:sldId id="437"/>
            <p14:sldId id="424"/>
          </p14:sldIdLst>
        </p14:section>
        <p14:section name="1. DataSet. Свойста объекта" id="{58942836-2451-423E-9E65-6AD524D01670}">
          <p14:sldIdLst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</p14:sldIdLst>
        </p14:section>
        <p14:section name="2. DataSet. Методы объекта" id="{8B2922BF-33B7-4E5F-819F-7AF780EA410C}">
          <p14:sldIdLst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</p14:sldIdLst>
        </p14:section>
        <p14:section name="3. DataSet. События объекта" id="{DD314FC4-A1F9-460C-B229-321D87274CDD}">
          <p14:sldIdLst>
            <p14:sldId id="472"/>
          </p14:sldIdLst>
        </p14:section>
        <p14:section name="1. DataTable. Объект" id="{F9B800B4-73B1-45BF-A904-60104E5B4205}">
          <p14:sldIdLst>
            <p14:sldId id="439"/>
            <p14:sldId id="446"/>
          </p14:sldIdLst>
        </p14:section>
        <p14:section name="2. DataTable. Свойства объекта" id="{D4A6948A-2B05-4DCA-9930-76DC2F923066}">
          <p14:sldIdLst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</p14:sldIdLst>
        </p14:section>
        <p14:section name="3. DataTable. Методы объекта" id="{DB32778B-756A-4069-A7AD-FAA9B3B07631}">
          <p14:sldIdLst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</p14:sldIdLst>
        </p14:section>
        <p14:section name="4. DataTable. События объекта" id="{D9FAE817-78F0-4DD6-9053-93B500587597}">
          <p14:sldIdLst>
            <p14:sldId id="502"/>
            <p14:sldId id="503"/>
            <p14:sldId id="504"/>
            <p14:sldId id="505"/>
          </p14:sldIdLst>
        </p14:section>
        <p14:section name="1. DataColumn. Объект" id="{3CAE12AA-2521-4418-983E-A8273FA858AF}">
          <p14:sldIdLst>
            <p14:sldId id="440"/>
            <p14:sldId id="441"/>
          </p14:sldIdLst>
        </p14:section>
        <p14:section name="1. DataRow. Объект" id="{4DC18EBD-C340-40B8-AB6E-D60929851280}">
          <p14:sldIdLst>
            <p14:sldId id="442"/>
            <p14:sldId id="443"/>
            <p14:sldId id="447"/>
            <p14:sldId id="444"/>
          </p14:sldIdLst>
        </p14:section>
        <p14:section name="Применение и работа" id="{464FC6C3-7055-48BB-8618-440AB40DA0C7}">
          <p14:sldIdLst>
            <p14:sldId id="473"/>
            <p14:sldId id="445"/>
            <p14:sldId id="426"/>
            <p14:sldId id="427"/>
            <p14:sldId id="428"/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6" autoAdjust="0"/>
    <p:restoredTop sz="36625" autoAdjust="0"/>
  </p:normalViewPr>
  <p:slideViewPr>
    <p:cSldViewPr>
      <p:cViewPr varScale="1">
        <p:scale>
          <a:sx n="27" d="100"/>
          <a:sy n="27" d="100"/>
        </p:scale>
        <p:origin x="242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792A6-4014-49C8-A208-B34E46E8464D}" type="datetimeFigureOut">
              <a:rPr lang="ru-RU" smtClean="0"/>
              <a:pPr/>
              <a:t>15.01.2018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8FE6E-F7EA-4D13-B0C7-4B11270A3E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48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Предыдущие три главы посвящены базовой функциональности соединенных классов объектной модели ADO.NET, формирующих поставщика данных .NET, 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мы обсудим отсоединенную половину — классы, с помощью которых ADO.NET предоставляет многофункциональный, реляционный, отсоединенный кэш данных. 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 расскажу об основах хранения данных в классе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также в других классах, входящих в состав объекта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847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Свойство </a:t>
            </a:r>
            <a:r>
              <a:rPr lang="ru-RU" b="1" dirty="0" err="1" smtClean="0"/>
              <a:t>CaseSensitive</a:t>
            </a:r>
            <a:r>
              <a:rPr lang="ru-RU" dirty="0" smtClean="0"/>
              <a:t> объекта </a:t>
            </a:r>
            <a:r>
              <a:rPr lang="ru-RU" i="1" dirty="0" err="1" smtClean="0"/>
              <a:t>DataSet</a:t>
            </a:r>
            <a:r>
              <a:rPr lang="ru-RU" dirty="0" smtClean="0"/>
              <a:t> определяет, различается ли регистр символов при сравнении строк в объекте </a:t>
            </a:r>
            <a:r>
              <a:rPr lang="ru-RU" i="1" dirty="0" err="1" smtClean="0"/>
              <a:t>DataSet</a:t>
            </a:r>
            <a:r>
              <a:rPr lang="ru-RU" dirty="0" smtClean="0"/>
              <a:t>. Значение данного свойства по умолчанию — </a:t>
            </a:r>
            <a:r>
              <a:rPr lang="ru-RU" b="1" dirty="0" err="1" smtClean="0"/>
              <a:t>False</a:t>
            </a:r>
            <a:r>
              <a:rPr lang="ru-RU" b="1" dirty="0" smtClean="0"/>
              <a:t>.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dirty="0" smtClean="0"/>
              <a:t>Если изменить значение свойства </a:t>
            </a:r>
            <a:r>
              <a:rPr lang="ru-RU" b="1" dirty="0" err="1" smtClean="0"/>
              <a:t>CaseSensitive</a:t>
            </a:r>
            <a:r>
              <a:rPr lang="ru-RU" dirty="0" smtClean="0"/>
              <a:t> объекта </a:t>
            </a:r>
            <a:r>
              <a:rPr lang="ru-RU" i="1" dirty="0" err="1" smtClean="0"/>
              <a:t>DataSet</a:t>
            </a:r>
            <a:r>
              <a:rPr lang="ru-RU" dirty="0" smtClean="0"/>
              <a:t>, аналогичным образом от корректируется значение свойства </a:t>
            </a:r>
            <a:r>
              <a:rPr lang="ru-RU" b="1" dirty="0" err="1" smtClean="0"/>
              <a:t>CaseSensitive</a:t>
            </a:r>
            <a:r>
              <a:rPr lang="ru-RU" dirty="0" smtClean="0"/>
              <a:t> всех объектов </a:t>
            </a:r>
            <a:r>
              <a:rPr lang="ru-RU" i="1" dirty="0" err="1" smtClean="0"/>
              <a:t>DataTable</a:t>
            </a:r>
            <a:r>
              <a:rPr lang="ru-RU" dirty="0" smtClean="0"/>
              <a:t> из состава этого </a:t>
            </a:r>
            <a:r>
              <a:rPr lang="ru-RU" i="1" dirty="0" err="1" smtClean="0"/>
              <a:t>DataSet</a:t>
            </a:r>
            <a:r>
              <a:rPr lang="ru-RU" dirty="0" smtClean="0"/>
              <a:t>, для которых значение данного свойства не было задано.</a:t>
            </a:r>
          </a:p>
          <a:p>
            <a:pPr algn="just"/>
            <a:endParaRPr lang="ru-RU" b="1" dirty="0" smtClean="0"/>
          </a:p>
          <a:p>
            <a:pPr algn="just"/>
            <a:r>
              <a:rPr lang="ru-RU" dirty="0" smtClean="0"/>
              <a:t>Объект </a:t>
            </a:r>
            <a:r>
              <a:rPr lang="ru-RU" dirty="0" err="1" smtClean="0"/>
              <a:t>DataTable</a:t>
            </a:r>
            <a:r>
              <a:rPr lang="ru-RU" dirty="0" smtClean="0"/>
              <a:t> также предоставляет свойство </a:t>
            </a:r>
            <a:r>
              <a:rPr lang="ru-RU" dirty="0" err="1" smtClean="0"/>
              <a:t>CaseSensitive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482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Свойство </a:t>
            </a:r>
            <a:r>
              <a:rPr lang="ru-RU" b="1" dirty="0" err="1" smtClean="0"/>
              <a:t>DataSetName</a:t>
            </a:r>
            <a:r>
              <a:rPr lang="ru-RU" dirty="0" smtClean="0"/>
              <a:t> содержит имя объекта </a:t>
            </a:r>
            <a:r>
              <a:rPr lang="ru-RU" i="1" dirty="0" err="1" smtClean="0"/>
              <a:t>DataSet</a:t>
            </a:r>
            <a:r>
              <a:rPr lang="ru-RU" dirty="0" smtClean="0"/>
              <a:t>. Его значение можно задать в конструкторе </a:t>
            </a:r>
            <a:r>
              <a:rPr lang="ru-RU" i="1" dirty="0" err="1" smtClean="0"/>
              <a:t>DataSet</a:t>
            </a:r>
            <a:r>
              <a:rPr lang="ru-RU" dirty="0" smtClean="0"/>
              <a:t>. Если значение опущено, свойству </a:t>
            </a:r>
            <a:r>
              <a:rPr lang="ru-RU" b="1" dirty="0" err="1" smtClean="0"/>
              <a:t>DataSetName</a:t>
            </a:r>
            <a:r>
              <a:rPr lang="ru-RU" dirty="0" smtClean="0"/>
              <a:t> автоматически задается значение </a:t>
            </a:r>
            <a:r>
              <a:rPr lang="ru-RU" i="1" dirty="0" err="1" smtClean="0"/>
              <a:t>NewDataSet</a:t>
            </a:r>
            <a:r>
              <a:rPr lang="ru-RU" dirty="0" smtClean="0"/>
              <a:t>. 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При записи содержимого </a:t>
            </a:r>
            <a:r>
              <a:rPr lang="ru-RU" i="1" dirty="0" err="1" smtClean="0"/>
              <a:t>DataSet</a:t>
            </a:r>
            <a:r>
              <a:rPr lang="ru-RU" dirty="0" smtClean="0"/>
              <a:t> в</a:t>
            </a:r>
            <a:r>
              <a:rPr lang="ru-RU" baseline="0" dirty="0" smtClean="0"/>
              <a:t> </a:t>
            </a:r>
            <a:r>
              <a:rPr lang="ru-RU" dirty="0" smtClean="0"/>
              <a:t>XML-документ свойство </a:t>
            </a:r>
            <a:r>
              <a:rPr lang="ru-RU" b="1" dirty="0" err="1" smtClean="0"/>
              <a:t>DataSetName</a:t>
            </a:r>
            <a:r>
              <a:rPr lang="ru-RU" dirty="0" smtClean="0"/>
              <a:t> определяет имя корневого элемента этого документа. Кроме того, данное свойство также определяет имя класса, генерируемого при создании средствами утилиты XSD.exe файла класса на основе файла XML-схемы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250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Свойство </a:t>
            </a:r>
            <a:r>
              <a:rPr lang="ru-RU" b="1" dirty="0" err="1" smtClean="0"/>
              <a:t>DesignMode</a:t>
            </a:r>
            <a:r>
              <a:rPr lang="ru-RU" dirty="0" smtClean="0"/>
              <a:t> возвращает логическое значение, указывающее, находится ли объект </a:t>
            </a:r>
            <a:r>
              <a:rPr lang="ru-RU" i="1" dirty="0" err="1" smtClean="0"/>
              <a:t>DataSet</a:t>
            </a:r>
            <a:r>
              <a:rPr lang="ru-RU" dirty="0" smtClean="0"/>
              <a:t> в режиме </a:t>
            </a:r>
            <a:r>
              <a:rPr lang="ru-RU" b="1" dirty="0" smtClean="0"/>
              <a:t>проектирования</a:t>
            </a:r>
            <a:r>
              <a:rPr lang="ru-RU" dirty="0" smtClean="0"/>
              <a:t>. Это свойство полезно при написании кода в нестандартном элементе управления. Если объект </a:t>
            </a:r>
            <a:r>
              <a:rPr lang="ru-RU" i="1" dirty="0" err="1" smtClean="0"/>
              <a:t>DataSet</a:t>
            </a:r>
            <a:r>
              <a:rPr lang="ru-RU" dirty="0" smtClean="0"/>
              <a:t> используется в компоненте в период разработки, свойство </a:t>
            </a:r>
            <a:r>
              <a:rPr lang="ru-RU" b="1" dirty="0" err="1" smtClean="0"/>
              <a:t>DesignMode</a:t>
            </a:r>
            <a:r>
              <a:rPr lang="ru-RU" dirty="0" smtClean="0"/>
              <a:t> возвращает </a:t>
            </a:r>
            <a:r>
              <a:rPr lang="ru-RU" b="1" dirty="0" err="1" smtClean="0"/>
              <a:t>True</a:t>
            </a:r>
            <a:r>
              <a:rPr lang="ru-RU" dirty="0" smtClean="0"/>
              <a:t>. В противном случае оно возвращает </a:t>
            </a:r>
            <a:r>
              <a:rPr lang="ru-RU" b="1" dirty="0" err="1" smtClean="0"/>
              <a:t>False</a:t>
            </a:r>
            <a:endParaRPr lang="ru-RU" b="1" dirty="0" smtClean="0"/>
          </a:p>
          <a:p>
            <a:pPr algn="just"/>
            <a:endParaRPr lang="ru-RU" b="1" dirty="0" smtClean="0"/>
          </a:p>
          <a:p>
            <a:pPr algn="just"/>
            <a:r>
              <a:rPr lang="ru-RU" dirty="0" smtClean="0"/>
              <a:t>Объект </a:t>
            </a:r>
            <a:r>
              <a:rPr lang="ru-RU" b="1" dirty="0" err="1" smtClean="0"/>
              <a:t>DataTable</a:t>
            </a:r>
            <a:r>
              <a:rPr lang="ru-RU" dirty="0" smtClean="0"/>
              <a:t> также предоставляет свойство </a:t>
            </a:r>
            <a:r>
              <a:rPr lang="ru-RU" b="1" dirty="0" err="1" smtClean="0"/>
              <a:t>DesignMode</a:t>
            </a:r>
            <a:r>
              <a:rPr lang="ru-RU" dirty="0" smtClean="0"/>
              <a:t>. </a:t>
            </a:r>
            <a:r>
              <a:rPr lang="ru-RU" i="1" dirty="0" smtClean="0"/>
              <a:t>Оно доступно только для чтения</a:t>
            </a: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884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Свойство </a:t>
            </a:r>
            <a:r>
              <a:rPr lang="ru-RU" b="1" dirty="0" err="1" smtClean="0"/>
              <a:t>EnforceConstraints</a:t>
            </a:r>
            <a:r>
              <a:rPr lang="ru-RU" dirty="0" smtClean="0"/>
              <a:t> определяет, обеспечивает ли объект </a:t>
            </a:r>
            <a:r>
              <a:rPr lang="ru-RU" i="1" dirty="0" err="1" smtClean="0"/>
              <a:t>DataSet</a:t>
            </a:r>
            <a:r>
              <a:rPr lang="ru-RU" dirty="0" smtClean="0"/>
              <a:t> выполнение определенных на нем ограничений. Значение свойства данного свойства по умолчанию — </a:t>
            </a:r>
            <a:r>
              <a:rPr lang="ru-RU" b="1" dirty="0" err="1" smtClean="0"/>
              <a:t>True</a:t>
            </a:r>
            <a:r>
              <a:rPr lang="ru-RU" dirty="0" smtClean="0"/>
              <a:t>. Если нужно временно отключить ограничения, задайте свойству </a:t>
            </a:r>
            <a:r>
              <a:rPr lang="ru-RU" b="1" dirty="0" err="1" smtClean="0"/>
              <a:t>EnforceConstraints</a:t>
            </a:r>
            <a:r>
              <a:rPr lang="ru-RU" dirty="0" smtClean="0"/>
              <a:t> значение </a:t>
            </a:r>
            <a:r>
              <a:rPr lang="ru-RU" b="1" dirty="0" err="1" smtClean="0"/>
              <a:t>False</a:t>
            </a:r>
            <a:endParaRPr lang="ru-RU" b="1" dirty="0" smtClean="0"/>
          </a:p>
          <a:p>
            <a:pPr algn="just"/>
            <a:endParaRPr lang="ru-RU" b="1" dirty="0" smtClean="0"/>
          </a:p>
          <a:p>
            <a:pPr algn="just"/>
            <a:r>
              <a:rPr lang="ru-RU" dirty="0" smtClean="0"/>
              <a:t>Если вы задали свойству </a:t>
            </a:r>
            <a:r>
              <a:rPr lang="ru-RU" b="1" dirty="0" err="1" smtClean="0"/>
              <a:t>EnforceConstraints</a:t>
            </a:r>
            <a:r>
              <a:rPr lang="ru-RU" dirty="0" smtClean="0"/>
              <a:t> значение </a:t>
            </a:r>
            <a:r>
              <a:rPr lang="ru-RU" b="1" dirty="0" err="1" smtClean="0"/>
              <a:t>True</a:t>
            </a:r>
            <a:r>
              <a:rPr lang="ru-RU" dirty="0" smtClean="0"/>
              <a:t> и текущее содержимое </a:t>
            </a:r>
            <a:r>
              <a:rPr lang="ru-RU" i="1" dirty="0" err="1" smtClean="0"/>
              <a:t>DataSet</a:t>
            </a:r>
            <a:r>
              <a:rPr lang="ru-RU" dirty="0" smtClean="0"/>
              <a:t> нарушает какие-либо из назначенных ограничений, ADO.NET сгенерирует исключение </a:t>
            </a:r>
            <a:r>
              <a:rPr lang="ru-RU" b="1" dirty="0" err="1" smtClean="0"/>
              <a:t>ConstraintException</a:t>
            </a:r>
            <a:r>
              <a:rPr lang="ru-RU" dirty="0" smtClean="0"/>
              <a:t>.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306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Свойство </a:t>
            </a:r>
            <a:r>
              <a:rPr lang="ru-RU" b="1" dirty="0" err="1" smtClean="0"/>
              <a:t>ExtendedProperties</a:t>
            </a:r>
            <a:r>
              <a:rPr lang="ru-RU" dirty="0" smtClean="0"/>
              <a:t> объекта </a:t>
            </a:r>
            <a:r>
              <a:rPr lang="ru-RU" i="1" dirty="0" err="1" smtClean="0"/>
              <a:t>DataSet</a:t>
            </a:r>
            <a:r>
              <a:rPr lang="ru-RU" dirty="0" smtClean="0"/>
              <a:t> позволяет хранить различную информацию. Оно возвращает объект </a:t>
            </a:r>
            <a:r>
              <a:rPr lang="ru-RU" b="1" dirty="0" err="1" smtClean="0"/>
              <a:t>PropertyCollection</a:t>
            </a:r>
            <a:r>
              <a:rPr lang="ru-RU" dirty="0" smtClean="0"/>
              <a:t>, предназначенный для хранения разнообразных объектов. Несмотря на то что свойство </a:t>
            </a:r>
            <a:r>
              <a:rPr lang="ru-RU" b="1" dirty="0" err="1" smtClean="0"/>
              <a:t>ExtendedProperties</a:t>
            </a:r>
            <a:r>
              <a:rPr lang="ru-RU" dirty="0" smtClean="0"/>
              <a:t> предоставляет довольно большие возможности, рекомендую вам ограничиться хранением простых строк.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Когда вы сохраняете содержимое схемы объекта </a:t>
            </a:r>
            <a:r>
              <a:rPr lang="ru-RU" i="1" dirty="0" err="1" smtClean="0"/>
              <a:t>DataSet</a:t>
            </a:r>
            <a:r>
              <a:rPr lang="ru-RU" dirty="0" smtClean="0"/>
              <a:t> как файл или поток, ADO.NET записывает содержимое набора </a:t>
            </a:r>
            <a:r>
              <a:rPr lang="ru-RU" b="1" dirty="0" err="1" smtClean="0"/>
              <a:t>ExtendedProperties</a:t>
            </a:r>
            <a:r>
              <a:rPr lang="ru-RU" dirty="0" smtClean="0"/>
              <a:t> в виде строк.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Объекты </a:t>
            </a:r>
            <a:r>
              <a:rPr lang="en-US" b="1" dirty="0" err="1" smtClean="0"/>
              <a:t>DataTable</a:t>
            </a:r>
            <a:r>
              <a:rPr lang="en-US" dirty="0" smtClean="0"/>
              <a:t>, </a:t>
            </a:r>
            <a:r>
              <a:rPr lang="en-US" b="1" dirty="0" err="1" smtClean="0"/>
              <a:t>DataColumn</a:t>
            </a:r>
            <a:r>
              <a:rPr lang="en-US" dirty="0" smtClean="0"/>
              <a:t>, </a:t>
            </a:r>
            <a:r>
              <a:rPr lang="en-US" b="1" dirty="0" err="1" smtClean="0"/>
              <a:t>DataRelation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smtClean="0"/>
              <a:t>Constraint</a:t>
            </a:r>
            <a:r>
              <a:rPr lang="en-US" dirty="0" smtClean="0"/>
              <a:t> </a:t>
            </a:r>
            <a:r>
              <a:rPr lang="ru-RU" dirty="0" smtClean="0"/>
              <a:t>также предоставляют свойство </a:t>
            </a:r>
            <a:r>
              <a:rPr lang="en-US" b="1" dirty="0" err="1" smtClean="0"/>
              <a:t>ExtendedProperties</a:t>
            </a:r>
            <a:r>
              <a:rPr lang="en-US" dirty="0" smtClean="0"/>
              <a:t>. 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//Добавьте "</a:t>
            </a:r>
            <a:r>
              <a:rPr lang="en-US" dirty="0" smtClean="0"/>
              <a:t>using </a:t>
            </a:r>
            <a:r>
              <a:rPr lang="en-US" dirty="0" err="1" smtClean="0"/>
              <a:t>System.Collections</a:t>
            </a:r>
            <a:r>
              <a:rPr lang="en-US" dirty="0" smtClean="0"/>
              <a:t>«</a:t>
            </a:r>
            <a:endParaRPr lang="ru-RU" dirty="0" smtClean="0"/>
          </a:p>
          <a:p>
            <a:pPr algn="just"/>
            <a:r>
              <a:rPr lang="en-US" dirty="0" err="1" smtClean="0"/>
              <a:t>DataSet</a:t>
            </a:r>
            <a:r>
              <a:rPr lang="en-US" dirty="0" smtClean="0"/>
              <a:t> ds = new </a:t>
            </a:r>
            <a:r>
              <a:rPr lang="en-US" dirty="0" err="1" smtClean="0"/>
              <a:t>DataSet</a:t>
            </a:r>
            <a:r>
              <a:rPr lang="en-US" dirty="0" smtClean="0"/>
              <a:t>(); 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//Добавляем дополнительные свойства</a:t>
            </a:r>
          </a:p>
          <a:p>
            <a:pPr algn="just"/>
            <a:r>
              <a:rPr lang="en-US" dirty="0" err="1" smtClean="0"/>
              <a:t>ds.ExtendedProperties.Add</a:t>
            </a:r>
            <a:r>
              <a:rPr lang="en-US" dirty="0" smtClean="0"/>
              <a:t>("Prop1", "</a:t>
            </a:r>
            <a:r>
              <a:rPr lang="en-US" dirty="0" err="1" smtClean="0"/>
              <a:t>Valuel</a:t>
            </a:r>
            <a:r>
              <a:rPr lang="en-US" dirty="0" smtClean="0"/>
              <a:t>");</a:t>
            </a:r>
            <a:endParaRPr lang="ru-RU" dirty="0" smtClean="0"/>
          </a:p>
          <a:p>
            <a:pPr algn="just"/>
            <a:r>
              <a:rPr lang="en-US" dirty="0" err="1" smtClean="0"/>
              <a:t>ds.Extended?roperties.Add</a:t>
            </a:r>
            <a:r>
              <a:rPr lang="en-US" dirty="0" smtClean="0"/>
              <a:t>("Prop2", "Value2");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//Получаем значение дополнительного свойства</a:t>
            </a:r>
          </a:p>
          <a:p>
            <a:pPr algn="just"/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ds.ExtendedProperties</a:t>
            </a:r>
            <a:r>
              <a:rPr lang="en-US" dirty="0" smtClean="0"/>
              <a:t>["Prop2"]);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//Получаем и перечисляем все дополнительные свойства</a:t>
            </a:r>
          </a:p>
          <a:p>
            <a:pPr algn="just"/>
            <a:r>
              <a:rPr lang="en-US" dirty="0" err="1" smtClean="0"/>
              <a:t>IDictionaryEnumerator</a:t>
            </a:r>
            <a:r>
              <a:rPr lang="en-US" dirty="0" smtClean="0"/>
              <a:t> </a:t>
            </a:r>
            <a:r>
              <a:rPr lang="en-US" dirty="0" err="1" smtClean="0"/>
              <a:t>objEnum</a:t>
            </a:r>
            <a:r>
              <a:rPr lang="en-US" dirty="0" smtClean="0"/>
              <a:t>;</a:t>
            </a:r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en-US" dirty="0" err="1" smtClean="0"/>
              <a:t>objEnum</a:t>
            </a:r>
            <a:r>
              <a:rPr lang="en-US" dirty="0" smtClean="0"/>
              <a:t> = ds. </a:t>
            </a:r>
            <a:r>
              <a:rPr lang="en-US" dirty="0" err="1" smtClean="0"/>
              <a:t>ExtendedProperties.GetEnumeratorO</a:t>
            </a:r>
            <a:r>
              <a:rPr lang="en-US" dirty="0" smtClean="0"/>
              <a:t>;</a:t>
            </a:r>
            <a:endParaRPr lang="ru-RU" dirty="0" smtClean="0"/>
          </a:p>
          <a:p>
            <a:pPr algn="just"/>
            <a:r>
              <a:rPr lang="en-US" dirty="0" smtClean="0"/>
              <a:t>while (</a:t>
            </a:r>
            <a:r>
              <a:rPr lang="en-US" dirty="0" err="1" smtClean="0"/>
              <a:t>obj</a:t>
            </a:r>
            <a:r>
              <a:rPr lang="en-US" dirty="0" smtClean="0"/>
              <a:t> </a:t>
            </a:r>
            <a:r>
              <a:rPr lang="en-US" dirty="0" err="1" smtClean="0"/>
              <a:t>Enurn</a:t>
            </a:r>
            <a:r>
              <a:rPr lang="en-US" dirty="0" smtClean="0"/>
              <a:t>. </a:t>
            </a:r>
            <a:r>
              <a:rPr lang="en-US" dirty="0" err="1" smtClean="0"/>
              <a:t>MoveNext</a:t>
            </a:r>
            <a:r>
              <a:rPr lang="en-US" dirty="0" smtClean="0"/>
              <a:t>()) </a:t>
            </a:r>
            <a:endParaRPr lang="ru-RU" dirty="0" smtClean="0"/>
          </a:p>
          <a:p>
            <a:pPr algn="just"/>
            <a:r>
              <a:rPr lang="ru-RU" dirty="0" smtClean="0"/>
              <a:t>	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objEnum.Key</a:t>
            </a:r>
            <a:r>
              <a:rPr lang="en-US" dirty="0" smtClean="0"/>
              <a:t> + " = " + </a:t>
            </a:r>
            <a:r>
              <a:rPr lang="en-US" dirty="0" err="1" smtClean="0"/>
              <a:t>objEnum.Value</a:t>
            </a:r>
            <a:r>
              <a:rPr lang="en-US" dirty="0" smtClean="0"/>
              <a:t>);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024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Свойство </a:t>
            </a:r>
            <a:r>
              <a:rPr lang="ru-RU" b="1" dirty="0" err="1" smtClean="0"/>
              <a:t>HasErrors</a:t>
            </a:r>
            <a:r>
              <a:rPr lang="ru-RU" dirty="0" smtClean="0"/>
              <a:t> возвращает логическое значение, указывающее, содержат ли объекты </a:t>
            </a:r>
            <a:r>
              <a:rPr lang="ru-RU" i="1" dirty="0" err="1" smtClean="0"/>
              <a:t>DataRo</a:t>
            </a:r>
            <a:r>
              <a:rPr lang="en-US" i="1" dirty="0" smtClean="0"/>
              <a:t>w</a:t>
            </a:r>
            <a:r>
              <a:rPr lang="ru-RU" dirty="0" smtClean="0"/>
              <a:t>, входящие в состав </a:t>
            </a:r>
            <a:r>
              <a:rPr lang="ru-RU" i="1" dirty="0" err="1" smtClean="0"/>
              <a:t>DataSet</a:t>
            </a:r>
            <a:r>
              <a:rPr lang="ru-RU" dirty="0" smtClean="0"/>
              <a:t>, ошибки. Если вы передаете в БД пакеты изменений и задали свойству </a:t>
            </a:r>
            <a:r>
              <a:rPr lang="ru-RU" b="1" dirty="0" err="1" smtClean="0"/>
              <a:t>ContinueUpdateOnError</a:t>
            </a:r>
            <a:r>
              <a:rPr lang="ru-RU" dirty="0" smtClean="0"/>
              <a:t> объектов </a:t>
            </a:r>
            <a:r>
              <a:rPr lang="ru-RU" b="1" dirty="0" err="1" smtClean="0"/>
              <a:t>DataAdapter</a:t>
            </a:r>
            <a:r>
              <a:rPr lang="ru-RU" dirty="0" smtClean="0"/>
              <a:t> значение </a:t>
            </a:r>
            <a:r>
              <a:rPr lang="ru-RU" b="1" dirty="0" err="1" smtClean="0"/>
              <a:t>True</a:t>
            </a:r>
            <a:r>
              <a:rPr lang="ru-RU" dirty="0" smtClean="0"/>
              <a:t>, проверяйте по завершении передачи значение свойства </a:t>
            </a:r>
            <a:r>
              <a:rPr lang="ru-RU" b="1" dirty="0" err="1" smtClean="0"/>
              <a:t>HasErrors</a:t>
            </a:r>
            <a:r>
              <a:rPr lang="ru-RU" dirty="0" smtClean="0"/>
              <a:t> объектов </a:t>
            </a:r>
            <a:r>
              <a:rPr lang="ru-RU" i="1" dirty="0" err="1" smtClean="0"/>
              <a:t>DataSet</a:t>
            </a:r>
            <a:r>
              <a:rPr lang="ru-RU" dirty="0" smtClean="0"/>
              <a:t>. Таким образом вы узнаете, все ли операции передачи изменений завершились успешно.</a:t>
            </a:r>
          </a:p>
          <a:p>
            <a:pPr algn="just"/>
            <a:endParaRPr lang="ru-RU" dirty="0" smtClean="0"/>
          </a:p>
          <a:p>
            <a:pPr algn="just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087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В различных языках действуют разные правила сравнения строк. По умолчанию объект </a:t>
            </a:r>
            <a:r>
              <a:rPr lang="ru-RU" i="1" dirty="0" err="1" smtClean="0"/>
              <a:t>DataSet</a:t>
            </a:r>
            <a:r>
              <a:rPr lang="ru-RU" dirty="0" smtClean="0"/>
              <a:t> сравнивает строки, используя текущие региональные параметры системы. Изменить это поведение удается при помощи свойства </a:t>
            </a:r>
            <a:r>
              <a:rPr lang="ru-RU" b="1" dirty="0" err="1" smtClean="0"/>
              <a:t>Locale</a:t>
            </a:r>
            <a:r>
              <a:rPr lang="ru-RU" dirty="0" smtClean="0"/>
              <a:t> объекта </a:t>
            </a:r>
            <a:r>
              <a:rPr lang="ru-RU" i="1" dirty="0" err="1" smtClean="0"/>
              <a:t>DataSet</a:t>
            </a:r>
            <a:endParaRPr lang="ru-RU" i="1" dirty="0" smtClean="0"/>
          </a:p>
          <a:p>
            <a:pPr algn="just"/>
            <a:endParaRPr lang="ru-RU" i="1" dirty="0" smtClean="0"/>
          </a:p>
          <a:p>
            <a:pPr algn="just"/>
            <a:r>
              <a:rPr lang="ru-RU" dirty="0" smtClean="0"/>
              <a:t>Данное свойство принимает объект </a:t>
            </a:r>
            <a:r>
              <a:rPr lang="ru-RU" b="1" dirty="0" err="1" smtClean="0"/>
              <a:t>Culturelnfo</a:t>
            </a:r>
            <a:r>
              <a:rPr lang="ru-RU" dirty="0" smtClean="0"/>
              <a:t>, относящийся к пространству имен </a:t>
            </a:r>
            <a:r>
              <a:rPr lang="ru-RU" b="1" dirty="0" err="1" smtClean="0"/>
              <a:t>System.Globalization</a:t>
            </a:r>
            <a:r>
              <a:rPr lang="ru-RU" b="1" dirty="0" smtClean="0"/>
              <a:t>.</a:t>
            </a:r>
          </a:p>
          <a:p>
            <a:pPr algn="just"/>
            <a:endParaRPr lang="ru-RU" b="1" i="1" dirty="0" smtClean="0"/>
          </a:p>
          <a:p>
            <a:pPr algn="just"/>
            <a:r>
              <a:rPr lang="en-US" dirty="0" err="1" smtClean="0"/>
              <a:t>DataSet</a:t>
            </a:r>
            <a:r>
              <a:rPr lang="en-US" dirty="0" smtClean="0"/>
              <a:t> ds = new </a:t>
            </a:r>
            <a:r>
              <a:rPr lang="en-US" dirty="0" err="1" smtClean="0"/>
              <a:t>DataSet</a:t>
            </a:r>
            <a:r>
              <a:rPr lang="ru-RU" dirty="0" smtClean="0"/>
              <a:t>();</a:t>
            </a:r>
          </a:p>
          <a:p>
            <a:pPr algn="just"/>
            <a:r>
              <a:rPr lang="en-US" dirty="0" err="1" smtClean="0"/>
              <a:t>ds.Locale</a:t>
            </a:r>
            <a:r>
              <a:rPr lang="en-US" dirty="0" smtClean="0"/>
              <a:t> = new </a:t>
            </a:r>
            <a:r>
              <a:rPr lang="en-US" dirty="0" err="1" smtClean="0"/>
              <a:t>System.Globalization,CultureInfo</a:t>
            </a:r>
            <a:r>
              <a:rPr lang="en-US" dirty="0" smtClean="0"/>
              <a:t>("</a:t>
            </a:r>
            <a:r>
              <a:rPr lang="en-US" dirty="0" err="1" smtClean="0"/>
              <a:t>en</a:t>
            </a:r>
            <a:r>
              <a:rPr lang="en-US" dirty="0" smtClean="0"/>
              <a:t>-AU");</a:t>
            </a:r>
            <a:endParaRPr lang="ru-RU" dirty="0" smtClean="0"/>
          </a:p>
          <a:p>
            <a:pPr algn="just"/>
            <a:r>
              <a:rPr lang="en-US" dirty="0" err="1" smtClean="0"/>
              <a:t>Console.WriteLlne</a:t>
            </a:r>
            <a:r>
              <a:rPr lang="en-US" dirty="0" smtClean="0"/>
              <a:t>(</a:t>
            </a:r>
            <a:r>
              <a:rPr lang="en-US" dirty="0" err="1" smtClean="0"/>
              <a:t>ds.Locale.DisplayName</a:t>
            </a:r>
            <a:r>
              <a:rPr lang="en-US" dirty="0" smtClean="0"/>
              <a:t>};</a:t>
            </a: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297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Свойства </a:t>
            </a:r>
            <a:r>
              <a:rPr lang="ru-RU" b="1" dirty="0" err="1" smtClean="0"/>
              <a:t>Namespace</a:t>
            </a:r>
            <a:r>
              <a:rPr lang="ru-RU" dirty="0" smtClean="0"/>
              <a:t> и </a:t>
            </a:r>
            <a:r>
              <a:rPr lang="ru-RU" b="1" dirty="0" err="1" smtClean="0"/>
              <a:t>Рге</a:t>
            </a:r>
            <a:r>
              <a:rPr lang="en-US" b="1" dirty="0" smtClean="0"/>
              <a:t>fix</a:t>
            </a:r>
            <a:r>
              <a:rPr lang="ru-RU" dirty="0" smtClean="0"/>
              <a:t> позволяют задать для объекта </a:t>
            </a:r>
            <a:r>
              <a:rPr lang="ru-RU" i="1" dirty="0" err="1" smtClean="0"/>
              <a:t>DataSet</a:t>
            </a:r>
            <a:r>
              <a:rPr lang="ru-RU" dirty="0" smtClean="0"/>
              <a:t> префикс и пространство имен </a:t>
            </a:r>
            <a:r>
              <a:rPr lang="ru-RU" b="1" dirty="0" smtClean="0"/>
              <a:t>XML</a:t>
            </a:r>
            <a:r>
              <a:rPr lang="ru-RU" dirty="0" smtClean="0"/>
              <a:t>. ADO.NET использует значения этих свойств при записи содержимого </a:t>
            </a:r>
            <a:r>
              <a:rPr lang="ru-RU" i="1" dirty="0" err="1" smtClean="0"/>
              <a:t>DataSet</a:t>
            </a:r>
            <a:r>
              <a:rPr lang="ru-RU" dirty="0" smtClean="0"/>
              <a:t> в XML-файл, а также при загрузке XML-документа в объект </a:t>
            </a:r>
            <a:r>
              <a:rPr lang="ru-RU" i="1" dirty="0" err="1" smtClean="0"/>
              <a:t>DataSet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591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Свойство </a:t>
            </a:r>
            <a:r>
              <a:rPr lang="ru-RU" b="1" dirty="0" err="1" smtClean="0"/>
              <a:t>Relations</a:t>
            </a:r>
            <a:r>
              <a:rPr lang="ru-RU" dirty="0" smtClean="0"/>
              <a:t> возвращает объект </a:t>
            </a:r>
            <a:r>
              <a:rPr lang="ru-RU" b="1" dirty="0" err="1" smtClean="0"/>
              <a:t>DataRelationCottection</a:t>
            </a:r>
            <a:r>
              <a:rPr lang="ru-RU" dirty="0" smtClean="0"/>
              <a:t>, содержащий входящие в объект </a:t>
            </a:r>
            <a:r>
              <a:rPr lang="ru-RU" i="1" dirty="0" err="1" smtClean="0"/>
              <a:t>DataSet</a:t>
            </a:r>
            <a:r>
              <a:rPr lang="ru-RU" dirty="0" smtClean="0"/>
              <a:t> объекты </a:t>
            </a:r>
            <a:r>
              <a:rPr lang="ru-RU" b="1" dirty="0" err="1" smtClean="0"/>
              <a:t>DataRelation</a:t>
            </a:r>
            <a:r>
              <a:rPr lang="ru-RU" dirty="0" smtClean="0"/>
              <a:t>. Данное свойство позволяет просматривать, добавлять, изменять и удалять объекты </a:t>
            </a:r>
            <a:r>
              <a:rPr lang="ru-RU" b="1" dirty="0" err="1" smtClean="0"/>
              <a:t>DataRelation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186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Свойство </a:t>
            </a:r>
            <a:r>
              <a:rPr lang="ru-RU" b="1" dirty="0" err="1" smtClean="0"/>
              <a:t>Tables</a:t>
            </a:r>
            <a:r>
              <a:rPr lang="ru-RU" dirty="0" smtClean="0"/>
              <a:t> позволяет просматривать, добавлять, изменять и удалять объекты </a:t>
            </a:r>
            <a:r>
              <a:rPr lang="ru-RU" b="1" dirty="0" err="1" smtClean="0"/>
              <a:t>DataRelation</a:t>
            </a:r>
            <a:r>
              <a:rPr lang="ru-RU" dirty="0" smtClean="0"/>
              <a:t>. Оно возвращает объект </a:t>
            </a:r>
            <a:r>
              <a:rPr lang="ru-RU" b="1" dirty="0" err="1" smtClean="0"/>
              <a:t>DataTableCollection</a:t>
            </a:r>
            <a:r>
              <a:rPr lang="ru-RU" dirty="0" smtClean="0"/>
              <a:t>, содержащий входящие в объект </a:t>
            </a:r>
            <a:r>
              <a:rPr lang="ru-RU" i="1" dirty="0" err="1" smtClean="0"/>
              <a:t>DataSet</a:t>
            </a:r>
            <a:r>
              <a:rPr lang="ru-RU" dirty="0" smtClean="0"/>
              <a:t> объекты </a:t>
            </a:r>
            <a:r>
              <a:rPr lang="ru-RU" b="1" dirty="0" err="1" smtClean="0"/>
              <a:t>DataTable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Обращаться к объектам </a:t>
            </a:r>
            <a:r>
              <a:rPr lang="ru-RU" b="1" dirty="0" err="1" smtClean="0"/>
              <a:t>DataTable</a:t>
            </a:r>
            <a:r>
              <a:rPr lang="ru-RU" dirty="0" smtClean="0"/>
              <a:t> через свойство </a:t>
            </a:r>
            <a:r>
              <a:rPr lang="ru-RU" b="1" dirty="0" err="1" smtClean="0"/>
              <a:t>Tables</a:t>
            </a:r>
            <a:r>
              <a:rPr lang="ru-RU" dirty="0" smtClean="0"/>
              <a:t> разрешается по их имени (свойство </a:t>
            </a:r>
            <a:r>
              <a:rPr lang="ru-RU" dirty="0" err="1" smtClean="0"/>
              <a:t>TableName</a:t>
            </a:r>
            <a:r>
              <a:rPr lang="ru-RU" dirty="0" smtClean="0"/>
              <a:t>) или порядковому номеру. В последнем случае производительность выше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51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i="0" dirty="0" smtClean="0"/>
              <a:t>По сути, объект </a:t>
            </a:r>
            <a:r>
              <a:rPr lang="ru-RU" i="1" dirty="0" err="1" smtClean="0"/>
              <a:t>DataSet</a:t>
            </a:r>
            <a:r>
              <a:rPr lang="ru-RU" i="0" dirty="0" smtClean="0"/>
              <a:t> — это набор данных. Обычно разработчики представляют результаты, возвращаемые запросом, при помощи сетки, во многом напоминающей электронную таблицу </a:t>
            </a:r>
            <a:r>
              <a:rPr lang="ru-RU" i="0" dirty="0" err="1" smtClean="0"/>
              <a:t>Microsoft</a:t>
            </a:r>
            <a:r>
              <a:rPr lang="ru-RU" i="0" dirty="0" smtClean="0"/>
              <a:t> </a:t>
            </a:r>
            <a:r>
              <a:rPr lang="ru-RU" i="0" dirty="0" err="1" smtClean="0"/>
              <a:t>Excel</a:t>
            </a:r>
            <a:r>
              <a:rPr lang="ru-RU" i="0" dirty="0" smtClean="0"/>
              <a:t>. Объект </a:t>
            </a:r>
            <a:r>
              <a:rPr lang="ru-RU" i="1" dirty="0" err="1" smtClean="0"/>
              <a:t>DataSet</a:t>
            </a:r>
            <a:r>
              <a:rPr lang="ru-RU" i="0" dirty="0" smtClean="0"/>
              <a:t> годится для хранения результатов отдельного запроса, но его скорее следует сравнивать с книгой </a:t>
            </a:r>
            <a:r>
              <a:rPr lang="ru-RU" i="0" dirty="0" err="1" smtClean="0"/>
              <a:t>Excel</a:t>
            </a:r>
            <a:r>
              <a:rPr lang="ru-RU" i="0" dirty="0" smtClean="0"/>
              <a:t>, поскольку в нем можно разместить результаты нескольких запросов.</a:t>
            </a:r>
          </a:p>
          <a:p>
            <a:pPr algn="just"/>
            <a:endParaRPr lang="ru-RU" i="0" dirty="0" smtClean="0"/>
          </a:p>
          <a:p>
            <a:pPr algn="just"/>
            <a:r>
              <a:rPr lang="ru-RU" i="0" dirty="0" smtClean="0"/>
              <a:t>Модель ADO.NET уже включает средство просмотра результатов запроса объект </a:t>
            </a:r>
            <a:r>
              <a:rPr lang="ru-RU" i="1" dirty="0" err="1" smtClean="0"/>
              <a:t>DataReader</a:t>
            </a:r>
            <a:r>
              <a:rPr lang="ru-RU" i="0" dirty="0" smtClean="0"/>
              <a:t>. </a:t>
            </a:r>
            <a:r>
              <a:rPr lang="ru-RU" i="0" u="sng" dirty="0" smtClean="0"/>
              <a:t>Зачем же нужен еще один объект? </a:t>
            </a:r>
          </a:p>
          <a:p>
            <a:pPr algn="just"/>
            <a:endParaRPr lang="ru-RU" i="0" u="sng" dirty="0" smtClean="0"/>
          </a:p>
          <a:p>
            <a:pPr algn="just"/>
            <a:r>
              <a:rPr lang="ru-RU" i="0" u="none" dirty="0" smtClean="0"/>
              <a:t>Как говорилось ранее, </a:t>
            </a:r>
            <a:r>
              <a:rPr lang="ru-RU" i="1" u="none" dirty="0" err="1" smtClean="0"/>
              <a:t>DataReader</a:t>
            </a:r>
            <a:r>
              <a:rPr lang="ru-RU" i="0" u="none" dirty="0" smtClean="0"/>
              <a:t> — </a:t>
            </a:r>
            <a:r>
              <a:rPr lang="ru-RU" b="1" i="0" u="none" dirty="0" smtClean="0"/>
              <a:t>быстрая и эффективная структура</a:t>
            </a:r>
            <a:r>
              <a:rPr lang="ru-RU" i="0" u="none" dirty="0" smtClean="0"/>
              <a:t>, позволяющая получать результаты запроса. </a:t>
            </a:r>
          </a:p>
          <a:p>
            <a:pPr algn="just"/>
            <a:r>
              <a:rPr lang="ru-RU" b="1" i="0" u="none" dirty="0" smtClean="0"/>
              <a:t>Основное назначение объекта</a:t>
            </a:r>
            <a:r>
              <a:rPr lang="ru-RU" i="0" u="none" dirty="0" smtClean="0"/>
              <a:t> </a:t>
            </a:r>
            <a:r>
              <a:rPr lang="ru-RU" i="1" u="none" dirty="0" err="1" smtClean="0"/>
              <a:t>DataReader</a:t>
            </a:r>
            <a:r>
              <a:rPr lang="ru-RU" i="0" u="none" dirty="0" smtClean="0"/>
              <a:t> — </a:t>
            </a:r>
            <a:r>
              <a:rPr lang="ru-RU" b="1" i="0" u="none" dirty="0" smtClean="0"/>
              <a:t>обеспечить высокую скорость работы</a:t>
            </a:r>
            <a:r>
              <a:rPr lang="ru-RU" i="0" u="none" dirty="0" smtClean="0"/>
              <a:t>, и поэтому его функциональность ограничена. Данные в объекте </a:t>
            </a:r>
            <a:r>
              <a:rPr lang="ru-RU" i="1" u="none" dirty="0" err="1" smtClean="0"/>
              <a:t>DataReader</a:t>
            </a:r>
            <a:r>
              <a:rPr lang="ru-RU" i="0" u="none" dirty="0" smtClean="0"/>
              <a:t> доступны только для чтения, и после перехода к следующей записи нет какой-либо возможности вернуться и просмотреть предыдущие записи. </a:t>
            </a:r>
          </a:p>
          <a:p>
            <a:pPr algn="just"/>
            <a:endParaRPr lang="ru-RU" i="0" u="none" dirty="0" smtClean="0"/>
          </a:p>
          <a:p>
            <a:pPr algn="just"/>
            <a:r>
              <a:rPr lang="ru-RU" i="0" u="none" dirty="0" smtClean="0"/>
              <a:t>Объект </a:t>
            </a:r>
            <a:r>
              <a:rPr lang="ru-RU" i="1" u="none" dirty="0" err="1" smtClean="0"/>
              <a:t>DataSet</a:t>
            </a:r>
            <a:r>
              <a:rPr lang="ru-RU" i="0" u="none" dirty="0" smtClean="0"/>
              <a:t> предоставляет гораздо более широкую функциональность. Рассмотрим некоторые его возможности</a:t>
            </a:r>
            <a:endParaRPr lang="ru-RU" i="0" u="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8872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695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Методы </a:t>
            </a:r>
            <a:r>
              <a:rPr lang="ru-RU" b="1" dirty="0" err="1" smtClean="0"/>
              <a:t>AcceptChanges</a:t>
            </a:r>
            <a:r>
              <a:rPr lang="ru-RU" dirty="0" smtClean="0"/>
              <a:t> и </a:t>
            </a:r>
            <a:r>
              <a:rPr lang="ru-RU" b="1" dirty="0" err="1" smtClean="0"/>
              <a:t>RejectCbanges</a:t>
            </a:r>
            <a:r>
              <a:rPr lang="ru-RU" dirty="0" smtClean="0"/>
              <a:t> позволяют подтверждать и отбрасывать нее отложенные изменения в объекте </a:t>
            </a:r>
            <a:r>
              <a:rPr lang="ru-RU" i="1" dirty="0" err="1" smtClean="0"/>
              <a:t>DataSet</a:t>
            </a:r>
            <a:r>
              <a:rPr lang="en-US" i="1" dirty="0" smtClean="0"/>
              <a:t>.</a:t>
            </a:r>
          </a:p>
          <a:p>
            <a:pPr algn="just"/>
            <a:endParaRPr lang="en-US" i="1" dirty="0" smtClean="0"/>
          </a:p>
          <a:p>
            <a:pPr algn="just"/>
            <a:r>
              <a:rPr lang="ru-RU" dirty="0" smtClean="0"/>
              <a:t>Когда вы редактируете содержимое объекта </a:t>
            </a:r>
            <a:r>
              <a:rPr lang="ru-RU" b="1" dirty="0" err="1" smtClean="0"/>
              <a:t>DataRow</a:t>
            </a:r>
            <a:r>
              <a:rPr lang="ru-RU" dirty="0" smtClean="0"/>
              <a:t>, ADO.NET помечает этот объект как содержащий отложенное изменение и задает его свойству </a:t>
            </a:r>
            <a:r>
              <a:rPr lang="ru-RU" b="1" dirty="0" err="1" smtClean="0"/>
              <a:t>RowState</a:t>
            </a:r>
            <a:r>
              <a:rPr lang="ru-RU" dirty="0" smtClean="0"/>
              <a:t> соответствующее значение — </a:t>
            </a:r>
            <a:r>
              <a:rPr lang="ru-RU" b="1" dirty="0" err="1" smtClean="0"/>
              <a:t>Added</a:t>
            </a:r>
            <a:r>
              <a:rPr lang="ru-RU" b="1" dirty="0" smtClean="0"/>
              <a:t>, </a:t>
            </a:r>
            <a:r>
              <a:rPr lang="ru-RU" b="1" dirty="0" err="1" smtClean="0"/>
              <a:t>Modified</a:t>
            </a:r>
            <a:r>
              <a:rPr lang="ru-RU" b="1" dirty="0" smtClean="0"/>
              <a:t> или </a:t>
            </a:r>
            <a:r>
              <a:rPr lang="ru-RU" b="1" dirty="0" err="1" smtClean="0"/>
              <a:t>Deleted</a:t>
            </a:r>
            <a:r>
              <a:rPr lang="ru-RU" dirty="0" smtClean="0"/>
              <a:t>, Кроме того, ADO.NET сохраняет оригинальное и текущее содержимое объекта </a:t>
            </a:r>
            <a:r>
              <a:rPr lang="ru-RU" b="1" dirty="0" err="1" smtClean="0"/>
              <a:t>DataRow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endParaRPr lang="en-US" i="1" dirty="0" smtClean="0"/>
          </a:p>
          <a:p>
            <a:pPr algn="just"/>
            <a:r>
              <a:rPr lang="ru-RU" dirty="0" smtClean="0"/>
              <a:t>При вызове метода </a:t>
            </a:r>
            <a:r>
              <a:rPr lang="ru-RU" b="1" dirty="0" err="1" smtClean="0"/>
              <a:t>AcceptChanges</a:t>
            </a:r>
            <a:r>
              <a:rPr lang="ru-RU" dirty="0" smtClean="0"/>
              <a:t> объекта </a:t>
            </a:r>
            <a:r>
              <a:rPr lang="ru-RU" i="1" dirty="0" err="1" smtClean="0"/>
              <a:t>DataSet</a:t>
            </a:r>
            <a:r>
              <a:rPr lang="ru-RU" dirty="0" smtClean="0"/>
              <a:t> ADO.NET подтвердит все отложенные изменения в объектах </a:t>
            </a:r>
            <a:r>
              <a:rPr lang="ru-RU" b="1" dirty="0" err="1" smtClean="0"/>
              <a:t>DataRow</a:t>
            </a:r>
            <a:r>
              <a:rPr lang="ru-RU" dirty="0" smtClean="0"/>
              <a:t> из состава вашего </a:t>
            </a:r>
            <a:r>
              <a:rPr lang="ru-RU" i="1" dirty="0" err="1" smtClean="0"/>
              <a:t>DataSet</a:t>
            </a:r>
            <a:r>
              <a:rPr lang="ru-RU" dirty="0" smtClean="0"/>
              <a:t>, Свойству </a:t>
            </a:r>
            <a:r>
              <a:rPr lang="ru-RU" b="1" dirty="0" err="1" smtClean="0"/>
              <a:t>RowState</a:t>
            </a:r>
            <a:r>
              <a:rPr lang="ru-RU" dirty="0" smtClean="0"/>
              <a:t> всех записей, у которых его текущее значение — </a:t>
            </a:r>
            <a:r>
              <a:rPr lang="ru-RU" b="1" dirty="0" err="1" smtClean="0"/>
              <a:t>Added</a:t>
            </a:r>
            <a:r>
              <a:rPr lang="ru-RU" dirty="0" smtClean="0"/>
              <a:t> или </a:t>
            </a:r>
            <a:r>
              <a:rPr lang="ru-RU" b="1" dirty="0" err="1" smtClean="0"/>
              <a:t>Modified</a:t>
            </a:r>
            <a:r>
              <a:rPr lang="ru-RU" dirty="0" smtClean="0"/>
              <a:t>, задается значение </a:t>
            </a:r>
            <a:r>
              <a:rPr lang="ru-RU" b="1" dirty="0" err="1" smtClean="0"/>
              <a:t>Unchanged</a:t>
            </a:r>
            <a:r>
              <a:rPr lang="ru-RU" dirty="0" smtClean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При этом ADO.NET также сбросит «оригинальные» значения полей объектов </a:t>
            </a:r>
            <a:r>
              <a:rPr lang="ru-RU" i="1" dirty="0" err="1" smtClean="0"/>
              <a:t>DataRow</a:t>
            </a:r>
            <a:r>
              <a:rPr lang="ru-RU" dirty="0" smtClean="0"/>
              <a:t> теперь «оригинальным» станут текущие значения этих полей. После вызова метода </a:t>
            </a:r>
            <a:r>
              <a:rPr lang="ru-RU" b="1" dirty="0" err="1" smtClean="0"/>
              <a:t>AcceptChanges</a:t>
            </a:r>
            <a:r>
              <a:rPr lang="ru-RU" dirty="0" smtClean="0"/>
              <a:t> из объекта </a:t>
            </a:r>
            <a:r>
              <a:rPr lang="ru-RU" b="1" dirty="0" err="1" smtClean="0"/>
              <a:t>DataSet</a:t>
            </a:r>
            <a:r>
              <a:rPr lang="ru-RU" dirty="0" smtClean="0"/>
              <a:t> удаляются все объекты </a:t>
            </a:r>
            <a:r>
              <a:rPr lang="ru-RU" b="1" dirty="0" err="1" smtClean="0"/>
              <a:t>DataRow</a:t>
            </a:r>
            <a:r>
              <a:rPr lang="ru-RU" dirty="0" smtClean="0"/>
              <a:t>, значение свойства </a:t>
            </a:r>
            <a:r>
              <a:rPr lang="ru-RU" b="1" dirty="0" err="1" smtClean="0"/>
              <a:t>RowState</a:t>
            </a:r>
            <a:r>
              <a:rPr lang="ru-RU" dirty="0" smtClean="0"/>
              <a:t> которых — </a:t>
            </a:r>
            <a:r>
              <a:rPr lang="ru-RU" b="1" dirty="0" err="1" smtClean="0"/>
              <a:t>Delete</a:t>
            </a:r>
            <a:endParaRPr lang="en-US" b="1" dirty="0" smtClean="0"/>
          </a:p>
          <a:p>
            <a:pPr algn="just"/>
            <a:endParaRPr lang="en-US" b="1" i="1" dirty="0" smtClean="0"/>
          </a:p>
          <a:p>
            <a:pPr algn="just"/>
            <a:r>
              <a:rPr lang="ru-RU" dirty="0" smtClean="0"/>
              <a:t>Успешно передав отложенные изменения, хранящиеся в объекте </a:t>
            </a:r>
            <a:r>
              <a:rPr lang="ru-RU" b="1" dirty="0" err="1" smtClean="0"/>
              <a:t>DataRow</a:t>
            </a:r>
            <a:r>
              <a:rPr lang="ru-RU" dirty="0" smtClean="0"/>
              <a:t>, объект </a:t>
            </a:r>
            <a:r>
              <a:rPr lang="ru-RU" i="1" dirty="0" err="1" smtClean="0"/>
              <a:t>DataAdapter</a:t>
            </a:r>
            <a:r>
              <a:rPr lang="ru-RU" dirty="0" smtClean="0"/>
              <a:t> неявно вызывает метод </a:t>
            </a:r>
            <a:r>
              <a:rPr lang="ru-RU" b="1" dirty="0" err="1" smtClean="0"/>
              <a:t>DataRoi</a:t>
            </a:r>
            <a:r>
              <a:rPr lang="en-US" b="1" dirty="0" smtClean="0"/>
              <a:t>w</a:t>
            </a:r>
            <a:r>
              <a:rPr lang="ru-RU" b="1" dirty="0" err="1" smtClean="0"/>
              <a:t>AcceptChanges</a:t>
            </a:r>
            <a:r>
              <a:rPr lang="ru-RU" dirty="0" smtClean="0"/>
              <a:t>. </a:t>
            </a:r>
            <a:endParaRPr lang="en-US" dirty="0" smtClean="0"/>
          </a:p>
          <a:p>
            <a:pPr algn="just"/>
            <a:endParaRPr lang="en-US" b="1" i="1" dirty="0" smtClean="0"/>
          </a:p>
          <a:p>
            <a:pPr algn="just"/>
            <a:r>
              <a:rPr lang="ru-RU" dirty="0" smtClean="0"/>
              <a:t>При вызове метода </a:t>
            </a:r>
            <a:r>
              <a:rPr lang="ru-RU" b="1" dirty="0" err="1" smtClean="0"/>
              <a:t>RejectChanges</a:t>
            </a:r>
            <a:r>
              <a:rPr lang="ru-RU" dirty="0" smtClean="0"/>
              <a:t> все отложенные изменения в объекте </a:t>
            </a:r>
            <a:r>
              <a:rPr lang="ru-RU" i="1" dirty="0" err="1" smtClean="0"/>
              <a:t>DataSet</a:t>
            </a:r>
            <a:r>
              <a:rPr lang="ru-RU" dirty="0" smtClean="0"/>
              <a:t> отбрасываются и из него удаляются все объекты </a:t>
            </a:r>
            <a:r>
              <a:rPr lang="ru-RU" b="1" dirty="0" err="1" smtClean="0"/>
              <a:t>DataRow</a:t>
            </a:r>
            <a:r>
              <a:rPr lang="ru-RU" dirty="0" smtClean="0"/>
              <a:t>, значение свойства</a:t>
            </a:r>
            <a:r>
              <a:rPr lang="en-US" dirty="0" smtClean="0"/>
              <a:t> </a:t>
            </a:r>
            <a:r>
              <a:rPr lang="en-US" dirty="0" err="1" smtClean="0"/>
              <a:t>RowState</a:t>
            </a:r>
            <a:r>
              <a:rPr lang="en-US" dirty="0" smtClean="0"/>
              <a:t> </a:t>
            </a:r>
            <a:r>
              <a:rPr lang="ru-RU" dirty="0" smtClean="0"/>
              <a:t>которых — </a:t>
            </a:r>
            <a:r>
              <a:rPr lang="en-US" dirty="0" smtClean="0"/>
              <a:t>Added. </a:t>
            </a:r>
            <a:r>
              <a:rPr lang="ru-RU" dirty="0" smtClean="0"/>
              <a:t>Если значение свойства </a:t>
            </a:r>
            <a:r>
              <a:rPr lang="en-US" dirty="0" err="1" smtClean="0"/>
              <a:t>RowState</a:t>
            </a:r>
            <a:r>
              <a:rPr lang="en-US" dirty="0" smtClean="0"/>
              <a:t> </a:t>
            </a:r>
            <a:r>
              <a:rPr lang="ru-RU" dirty="0" smtClean="0"/>
              <a:t>объекта </a:t>
            </a:r>
            <a:r>
              <a:rPr lang="en-US" dirty="0" err="1" smtClean="0"/>
              <a:t>DataRow</a:t>
            </a:r>
            <a:r>
              <a:rPr lang="en-US" dirty="0" smtClean="0"/>
              <a:t> — Modified </a:t>
            </a:r>
            <a:r>
              <a:rPr lang="ru-RU" dirty="0" smtClean="0"/>
              <a:t>или </a:t>
            </a:r>
            <a:r>
              <a:rPr lang="en-US" dirty="0" smtClean="0"/>
              <a:t>Deleted, </a:t>
            </a:r>
            <a:r>
              <a:rPr lang="ru-RU" dirty="0" smtClean="0"/>
              <a:t>восстанавливается оригинальное состояние этого объекта.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Объекты </a:t>
            </a:r>
            <a:r>
              <a:rPr lang="en-US" dirty="0" err="1" smtClean="0"/>
              <a:t>DataTable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DataRow</a:t>
            </a:r>
            <a:r>
              <a:rPr lang="en-US" dirty="0" smtClean="0"/>
              <a:t> </a:t>
            </a:r>
            <a:r>
              <a:rPr lang="ru-RU" dirty="0" smtClean="0"/>
              <a:t>также обладают методами </a:t>
            </a:r>
            <a:r>
              <a:rPr lang="en-US" b="1" dirty="0" err="1" smtClean="0"/>
              <a:t>AcceptCbanges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err="1" smtClean="0"/>
              <a:t>RejectChanges</a:t>
            </a:r>
            <a:r>
              <a:rPr lang="en-US" dirty="0" smtClean="0"/>
              <a:t>. </a:t>
            </a:r>
            <a:endParaRPr lang="ru-RU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22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Методы </a:t>
            </a:r>
            <a:r>
              <a:rPr lang="ru-RU" b="1" dirty="0" err="1" smtClean="0"/>
              <a:t>Beginlnit</a:t>
            </a:r>
            <a:r>
              <a:rPr lang="ru-RU" dirty="0" smtClean="0"/>
              <a:t> и </a:t>
            </a:r>
            <a:r>
              <a:rPr lang="ru-RU" b="1" dirty="0" err="1" smtClean="0"/>
              <a:t>Endlnit</a:t>
            </a:r>
            <a:r>
              <a:rPr lang="ru-RU" dirty="0" smtClean="0"/>
              <a:t> вызываются конструкторами, и использовать их непосредственно в коде не требуется. Если в период разработки вы средствами конструкторов </a:t>
            </a:r>
            <a:r>
              <a:rPr lang="ru-RU" dirty="0" err="1" smtClean="0"/>
              <a:t>Visual</a:t>
            </a:r>
            <a:r>
              <a:rPr lang="ru-RU" dirty="0" smtClean="0"/>
              <a:t> </a:t>
            </a:r>
            <a:r>
              <a:rPr lang="ru-RU" dirty="0" err="1" smtClean="0"/>
              <a:t>Studio</a:t>
            </a:r>
            <a:r>
              <a:rPr lang="ru-RU" dirty="0" smtClean="0"/>
              <a:t> .NET создали объект </a:t>
            </a:r>
            <a:r>
              <a:rPr lang="ru-RU" dirty="0" err="1" smtClean="0"/>
              <a:t>DataSet</a:t>
            </a:r>
            <a:r>
              <a:rPr lang="ru-RU" dirty="0" smtClean="0"/>
              <a:t> без контроля типов, то заметите, что конструктор сгенерировал код, использующий данные методы. Код вызывает метод </a:t>
            </a:r>
            <a:r>
              <a:rPr lang="ru-RU" dirty="0" err="1" smtClean="0"/>
              <a:t>DataSet</a:t>
            </a:r>
            <a:r>
              <a:rPr lang="en-US" dirty="0" smtClean="0"/>
              <a:t>.B</a:t>
            </a:r>
            <a:r>
              <a:rPr lang="ru-RU" dirty="0" err="1" smtClean="0"/>
              <a:t>eginlnit</a:t>
            </a:r>
            <a:r>
              <a:rPr lang="ru-RU" dirty="0" smtClean="0"/>
              <a:t>, добавляет в объект </a:t>
            </a:r>
            <a:r>
              <a:rPr lang="ru-RU" dirty="0" err="1" smtClean="0"/>
              <a:t>DataSet</a:t>
            </a:r>
            <a:r>
              <a:rPr lang="ru-RU" dirty="0" smtClean="0"/>
              <a:t> информацию схемы и затем вызывает метод </a:t>
            </a:r>
            <a:r>
              <a:rPr lang="ru-RU" dirty="0" err="1" smtClean="0"/>
              <a:t>Endlnit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050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en-US" b="1" dirty="0" smtClean="0"/>
              <a:t>Cl</a:t>
            </a:r>
            <a:r>
              <a:rPr lang="ru-RU" b="1" dirty="0" err="1" smtClean="0"/>
              <a:t>ear</a:t>
            </a:r>
            <a:r>
              <a:rPr lang="ru-RU" b="1" dirty="0" smtClean="0"/>
              <a:t> </a:t>
            </a:r>
            <a:r>
              <a:rPr lang="ru-RU" dirty="0" smtClean="0"/>
              <a:t>позволяет удалить из объекта </a:t>
            </a:r>
            <a:r>
              <a:rPr lang="ru-RU" dirty="0" err="1" smtClean="0"/>
              <a:t>DataSet</a:t>
            </a:r>
            <a:r>
              <a:rPr lang="ru-RU" dirty="0" smtClean="0"/>
              <a:t> все объекты </a:t>
            </a:r>
            <a:r>
              <a:rPr lang="ru-RU" dirty="0" err="1" smtClean="0"/>
              <a:t>DataRo</a:t>
            </a:r>
            <a:r>
              <a:rPr lang="en-US" dirty="0" smtClean="0"/>
              <a:t>w</a:t>
            </a:r>
            <a:r>
              <a:rPr lang="ru-RU" dirty="0" smtClean="0"/>
              <a:t>: Вызвать его быстрее, чем освободить оригинальный и создать новый </a:t>
            </a:r>
            <a:r>
              <a:rPr lang="ru-RU" dirty="0" err="1" smtClean="0"/>
              <a:t>DataSet</a:t>
            </a:r>
            <a:r>
              <a:rPr lang="ru-RU" dirty="0" smtClean="0"/>
              <a:t> с </a:t>
            </a:r>
            <a:r>
              <a:rPr lang="ru-RU" dirty="0" err="1" smtClean="0"/>
              <a:t>идентич</a:t>
            </a:r>
            <a:r>
              <a:rPr lang="ru-RU" dirty="0" smtClean="0"/>
              <a:t> ной структурой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908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Метод </a:t>
            </a:r>
            <a:r>
              <a:rPr lang="ru-RU" b="1" dirty="0" smtClean="0"/>
              <a:t>Сору</a:t>
            </a:r>
            <a:r>
              <a:rPr lang="ru-RU" dirty="0" smtClean="0"/>
              <a:t> позволяет создать новый объект </a:t>
            </a:r>
            <a:r>
              <a:rPr lang="ru-RU" i="1" dirty="0" err="1" smtClean="0"/>
              <a:t>DataSet</a:t>
            </a:r>
            <a:r>
              <a:rPr lang="ru-RU" dirty="0" smtClean="0"/>
              <a:t>, по структуре и содержимому аналогичный оригинальному. Чтобы создать объект </a:t>
            </a:r>
            <a:r>
              <a:rPr lang="ru-RU" i="1" dirty="0" err="1" smtClean="0"/>
              <a:t>DataSet</a:t>
            </a:r>
            <a:r>
              <a:rPr lang="ru-RU" dirty="0" smtClean="0"/>
              <a:t> с идентичной структурой, но без записей, воспользуйтесь методом </a:t>
            </a:r>
            <a:r>
              <a:rPr lang="ru-RU" b="1" dirty="0" err="1" smtClean="0"/>
              <a:t>Clone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485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Метод </a:t>
            </a:r>
            <a:r>
              <a:rPr lang="ru-RU" dirty="0" err="1" smtClean="0"/>
              <a:t>Dat</a:t>
            </a:r>
            <a:r>
              <a:rPr lang="en-US" dirty="0" smtClean="0"/>
              <a:t>a</a:t>
            </a:r>
            <a:r>
              <a:rPr lang="ru-RU" dirty="0" err="1" smtClean="0"/>
              <a:t>Set.GetC</a:t>
            </a:r>
            <a:r>
              <a:rPr lang="en-US" dirty="0" smtClean="0"/>
              <a:t>h</a:t>
            </a:r>
            <a:r>
              <a:rPr lang="ru-RU" dirty="0" err="1" smtClean="0"/>
              <a:t>anges</a:t>
            </a:r>
            <a:r>
              <a:rPr lang="ru-RU" dirty="0" smtClean="0"/>
              <a:t> возвращает новый объект </a:t>
            </a:r>
            <a:r>
              <a:rPr lang="ru-RU" i="1" dirty="0" err="1" smtClean="0"/>
              <a:t>DataSet</a:t>
            </a:r>
            <a:r>
              <a:rPr lang="ru-RU" dirty="0" smtClean="0"/>
              <a:t> со структурой </a:t>
            </a:r>
            <a:r>
              <a:rPr lang="ru-RU" b="1" dirty="0" smtClean="0"/>
              <a:t>оригинального</a:t>
            </a:r>
            <a:r>
              <a:rPr lang="ru-RU" dirty="0" smtClean="0"/>
              <a:t> объекта </a:t>
            </a:r>
            <a:r>
              <a:rPr lang="ru-RU" i="1" dirty="0" err="1" smtClean="0"/>
              <a:t>DataSet</a:t>
            </a:r>
            <a:r>
              <a:rPr lang="ru-RU" dirty="0" smtClean="0"/>
              <a:t>, содержащий все записи оригинального объекта </a:t>
            </a:r>
            <a:r>
              <a:rPr lang="ru-RU" i="1" dirty="0" err="1" smtClean="0"/>
              <a:t>DataSet</a:t>
            </a:r>
            <a:r>
              <a:rPr lang="ru-RU" dirty="0" smtClean="0"/>
              <a:t> с отложенными изменениями.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436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Метод </a:t>
            </a:r>
            <a:r>
              <a:rPr lang="ru-RU" b="1" dirty="0" err="1" smtClean="0"/>
              <a:t>GetXml</a:t>
            </a:r>
            <a:r>
              <a:rPr lang="ru-RU" dirty="0" smtClean="0"/>
              <a:t> позволяет получить содержимое объекта </a:t>
            </a:r>
            <a:r>
              <a:rPr lang="ru-RU" i="1" dirty="0" err="1" smtClean="0"/>
              <a:t>DataSet</a:t>
            </a:r>
            <a:r>
              <a:rPr lang="ru-RU" dirty="0" smtClean="0"/>
              <a:t>, в том числе информацию схемы, в виде строки XML-формата. Если же вам требуется только информация схемы, воспользуйтесь методом </a:t>
            </a:r>
            <a:r>
              <a:rPr lang="ru-RU" b="1" dirty="0" err="1" smtClean="0"/>
              <a:t>GetXmlSchema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477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Метод </a:t>
            </a:r>
            <a:r>
              <a:rPr lang="ru-RU" b="1" dirty="0" err="1" smtClean="0"/>
              <a:t>HasChanges</a:t>
            </a:r>
            <a:r>
              <a:rPr lang="ru-RU" dirty="0" smtClean="0"/>
              <a:t> возвращает логическое значение, указывающее, есть ли в объекте </a:t>
            </a:r>
            <a:r>
              <a:rPr lang="ru-RU" i="1" dirty="0" err="1" smtClean="0"/>
              <a:t>DataSet</a:t>
            </a:r>
            <a:r>
              <a:rPr lang="ru-RU" dirty="0" smtClean="0"/>
              <a:t> объекты </a:t>
            </a:r>
            <a:r>
              <a:rPr lang="ru-RU" i="1" dirty="0" err="1" smtClean="0"/>
              <a:t>DataRow</a:t>
            </a:r>
            <a:r>
              <a:rPr lang="ru-RU" dirty="0" smtClean="0"/>
              <a:t> с отложенными изменениями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Рекомендую вам использовать данный метод при создании приложений, позволяющих изменять содержимое </a:t>
            </a:r>
            <a:r>
              <a:rPr lang="ru-RU" i="1" dirty="0" err="1" smtClean="0"/>
              <a:t>DataSet</a:t>
            </a:r>
            <a:r>
              <a:rPr lang="ru-RU" dirty="0" smtClean="0"/>
              <a:t> и передающих сделанные изменения в БД при помощи объектов </a:t>
            </a:r>
            <a:r>
              <a:rPr lang="ru-RU" b="1" dirty="0" err="1" smtClean="0"/>
              <a:t>DataAdapter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2049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ru-RU" b="1" dirty="0" err="1" smtClean="0"/>
              <a:t>Merge</a:t>
            </a:r>
            <a:r>
              <a:rPr lang="ru-RU" dirty="0" smtClean="0"/>
              <a:t> позволяет загрузить в имеющийся объект </a:t>
            </a:r>
            <a:r>
              <a:rPr lang="ru-RU" i="1" dirty="0" err="1" smtClean="0"/>
              <a:t>DataSet</a:t>
            </a:r>
            <a:r>
              <a:rPr lang="ru-RU" dirty="0" smtClean="0"/>
              <a:t> данные из другого объекта </a:t>
            </a:r>
            <a:r>
              <a:rPr lang="ru-RU" i="1" dirty="0" err="1" smtClean="0"/>
              <a:t>DataSet</a:t>
            </a:r>
            <a:r>
              <a:rPr lang="ru-RU" dirty="0" smtClean="0"/>
              <a:t>, </a:t>
            </a:r>
            <a:r>
              <a:rPr lang="ru-RU" i="1" dirty="0" err="1" smtClean="0"/>
              <a:t>DataTable</a:t>
            </a:r>
            <a:r>
              <a:rPr lang="ru-RU" dirty="0" smtClean="0"/>
              <a:t> или массива объектов </a:t>
            </a:r>
            <a:r>
              <a:rPr lang="ru-RU" b="1" dirty="0" err="1" smtClean="0"/>
              <a:t>DataRow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774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Метод </a:t>
            </a:r>
            <a:r>
              <a:rPr lang="ru-RU" b="1" dirty="0" err="1" smtClean="0"/>
              <a:t>ReadXml</a:t>
            </a:r>
            <a:r>
              <a:rPr lang="ru-RU" dirty="0" smtClean="0"/>
              <a:t> позволяет загрузить в объект </a:t>
            </a:r>
            <a:r>
              <a:rPr lang="ru-RU" i="1" dirty="0" err="1" smtClean="0"/>
              <a:t>DataSet</a:t>
            </a:r>
            <a:r>
              <a:rPr lang="ru-RU" dirty="0" smtClean="0"/>
              <a:t> XML-данные из файла, объекта </a:t>
            </a:r>
            <a:r>
              <a:rPr lang="ru-RU" b="1" dirty="0" err="1" smtClean="0"/>
              <a:t>TextReader</a:t>
            </a:r>
            <a:r>
              <a:rPr lang="ru-RU" dirty="0" smtClean="0"/>
              <a:t>, </a:t>
            </a:r>
            <a:r>
              <a:rPr lang="ru-RU" b="1" dirty="0" err="1" smtClean="0"/>
              <a:t>Stream</a:t>
            </a:r>
            <a:r>
              <a:rPr lang="ru-RU" dirty="0" smtClean="0"/>
              <a:t> или </a:t>
            </a:r>
            <a:r>
              <a:rPr lang="ru-RU" b="1" dirty="0" err="1" smtClean="0"/>
              <a:t>XmlReader</a:t>
            </a:r>
            <a:r>
              <a:rPr lang="ru-RU" dirty="0" smtClean="0"/>
              <a:t>. Для управления порядком считывания XML-данных применяют параметр «режим». Он принимает значения из перечисления </a:t>
            </a:r>
            <a:r>
              <a:rPr lang="ru-RU" b="1" dirty="0" err="1" smtClean="0"/>
              <a:t>XmlReadMode</a:t>
            </a:r>
            <a:r>
              <a:rPr lang="ru-RU" dirty="0" smtClean="0"/>
              <a:t> и позволяет указать, нужно ли считывать весь XML-документ или только XML-фрагмент и требуется ли считывать XML-схему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У объекта </a:t>
            </a:r>
            <a:r>
              <a:rPr lang="ru-RU" i="1" dirty="0" err="1" smtClean="0"/>
              <a:t>DataSet</a:t>
            </a:r>
            <a:r>
              <a:rPr lang="ru-RU" dirty="0" smtClean="0"/>
              <a:t> также есть метод </a:t>
            </a:r>
            <a:r>
              <a:rPr lang="ru-RU" b="1" dirty="0" err="1" smtClean="0"/>
              <a:t>WriteXml</a:t>
            </a:r>
            <a:r>
              <a:rPr lang="ru-RU" dirty="0" smtClean="0"/>
              <a:t>, позволяющий записывать его содержимое XML-формате. Данный метод предоставляет те же параметры, что и метод </a:t>
            </a:r>
            <a:r>
              <a:rPr lang="ru-RU" b="1" dirty="0" err="1" smtClean="0"/>
              <a:t>ReadXml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337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ru-RU" i="0" dirty="0" smtClean="0"/>
              <a:t>Данные в объекте </a:t>
            </a:r>
            <a:r>
              <a:rPr lang="ru-RU" i="1" dirty="0" err="1" smtClean="0"/>
              <a:t>DataSet</a:t>
            </a:r>
            <a:r>
              <a:rPr lang="ru-RU" i="0" dirty="0" smtClean="0"/>
              <a:t> отсоединены от БД. </a:t>
            </a:r>
          </a:p>
          <a:p>
            <a:endParaRPr lang="ru-RU" i="0" dirty="0" smtClean="0"/>
          </a:p>
          <a:p>
            <a:r>
              <a:rPr lang="ru-RU" i="0" dirty="0" smtClean="0"/>
              <a:t>После того как вы выберете результаты запроса в объект </a:t>
            </a:r>
            <a:r>
              <a:rPr lang="ru-RU" i="1" dirty="0" err="1" smtClean="0"/>
              <a:t>DataSet</a:t>
            </a:r>
            <a:r>
              <a:rPr lang="ru-RU" i="0" dirty="0" smtClean="0"/>
              <a:t> с помощью объекта </a:t>
            </a:r>
            <a:r>
              <a:rPr lang="ru-RU" i="1" dirty="0" err="1" smtClean="0"/>
              <a:t>DataAdapter</a:t>
            </a:r>
            <a:r>
              <a:rPr lang="ru-RU" i="0" dirty="0" smtClean="0"/>
              <a:t>, соединение между БД и объектом </a:t>
            </a:r>
            <a:r>
              <a:rPr lang="ru-RU" i="1" dirty="0" err="1" smtClean="0"/>
              <a:t>DataSet</a:t>
            </a:r>
            <a:r>
              <a:rPr lang="ru-RU" i="0" dirty="0" smtClean="0"/>
              <a:t> </a:t>
            </a:r>
            <a:r>
              <a:rPr lang="ru-RU" i="0" u="sng" dirty="0" smtClean="0"/>
              <a:t>перестает существовать.</a:t>
            </a:r>
          </a:p>
          <a:p>
            <a:endParaRPr lang="ru-RU" i="0" u="sng" dirty="0" smtClean="0"/>
          </a:p>
          <a:p>
            <a:r>
              <a:rPr lang="ru-RU" i="0" u="none" dirty="0" smtClean="0"/>
              <a:t>Изменения содержимого объекта  </a:t>
            </a:r>
            <a:r>
              <a:rPr lang="ru-RU" i="1" u="none" dirty="0" err="1" smtClean="0"/>
              <a:t>DataSet</a:t>
            </a:r>
            <a:r>
              <a:rPr lang="ru-RU" i="0" u="none" dirty="0" smtClean="0"/>
              <a:t> не сказываются на содержимом БД. Если другие пользователи изменят данные БД, соответствующие содержимому вашего объекта </a:t>
            </a:r>
            <a:r>
              <a:rPr lang="ru-RU" i="1" u="none" dirty="0" err="1" smtClean="0"/>
              <a:t>DataSet</a:t>
            </a:r>
            <a:r>
              <a:rPr lang="ru-RU" i="0" u="none" dirty="0" smtClean="0"/>
              <a:t>, </a:t>
            </a:r>
            <a:r>
              <a:rPr lang="ru-RU" b="1" i="0" u="none" dirty="0" smtClean="0"/>
              <a:t>вы этих изменений не увидите</a:t>
            </a:r>
            <a:r>
              <a:rPr lang="ru-RU" i="0" u="none" dirty="0" smtClean="0"/>
              <a:t>.</a:t>
            </a:r>
          </a:p>
          <a:p>
            <a:endParaRPr lang="ru-RU" i="0" u="none" dirty="0" smtClean="0"/>
          </a:p>
          <a:p>
            <a:r>
              <a:rPr lang="ru-RU" b="1" i="0" u="none" dirty="0" smtClean="0"/>
              <a:t>Определенно, у работы с отсоединенными структурами данных есть преимущества. </a:t>
            </a:r>
          </a:p>
          <a:p>
            <a:endParaRPr lang="ru-RU" b="1" i="0" u="none" dirty="0" smtClean="0"/>
          </a:p>
          <a:p>
            <a:r>
              <a:rPr lang="ru-RU" b="1" i="0" u="none" dirty="0" smtClean="0"/>
              <a:t>Первое — </a:t>
            </a:r>
            <a:r>
              <a:rPr lang="ru-RU" b="0" i="0" u="none" dirty="0" smtClean="0"/>
              <a:t>вам не требуется живое соединение с БД. Выбрав результаты запроса в объект </a:t>
            </a:r>
            <a:r>
              <a:rPr lang="ru-RU" b="0" i="1" u="none" dirty="0" err="1" smtClean="0"/>
              <a:t>DataSet</a:t>
            </a:r>
            <a:r>
              <a:rPr lang="ru-RU" b="0" i="0" u="none" dirty="0" smtClean="0"/>
              <a:t>, можно закрыть соединение с БД и продолжить работать с данными в объекте.</a:t>
            </a:r>
          </a:p>
          <a:p>
            <a:endParaRPr lang="ru-RU" b="0" i="0" u="none" dirty="0" smtClean="0"/>
          </a:p>
          <a:p>
            <a:r>
              <a:rPr lang="ru-RU" b="0" i="0" u="none" dirty="0" smtClean="0"/>
              <a:t>Отсоединенные структуры данных типа </a:t>
            </a:r>
            <a:r>
              <a:rPr lang="ru-RU" b="0" i="1" u="none" dirty="0" err="1" smtClean="0"/>
              <a:t>DataSet</a:t>
            </a:r>
            <a:r>
              <a:rPr lang="ru-RU" b="0" i="0" u="none" dirty="0" smtClean="0"/>
              <a:t> также полезны при создании многоуровневых приложений. Если ваше приложение обращается к БД с помощью бизнес-объектов, выполняющихся на промежуточном уровне, бизнес-объектам придется передавать клиентскому приложению отсоединенные структуры данных. Объект </a:t>
            </a:r>
            <a:r>
              <a:rPr lang="ru-RU" b="0" i="1" u="none" dirty="0" err="1" smtClean="0"/>
              <a:t>DataSet</a:t>
            </a:r>
            <a:r>
              <a:rPr lang="ru-RU" b="0" i="0" u="none" dirty="0" smtClean="0"/>
              <a:t> предназначен как раз для таких ситуаций. Его содержимое можно передать от одного компонента другому. </a:t>
            </a:r>
            <a:endParaRPr lang="ru-RU" b="0" i="0" u="non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5099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Методы </a:t>
            </a:r>
            <a:r>
              <a:rPr lang="en-US" b="1" dirty="0" err="1" smtClean="0"/>
              <a:t>ReadXmlSchema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err="1" smtClean="0"/>
              <a:t>WriteXmlSchema</a:t>
            </a:r>
            <a:r>
              <a:rPr lang="en-US" dirty="0" smtClean="0"/>
              <a:t> </a:t>
            </a:r>
            <a:r>
              <a:rPr lang="ru-RU" dirty="0" smtClean="0"/>
              <a:t>аналогичны методам </a:t>
            </a:r>
            <a:r>
              <a:rPr lang="en-US" b="1" dirty="0" err="1" smtClean="0"/>
              <a:t>ReadXml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err="1" smtClean="0"/>
              <a:t>WriteXml</a:t>
            </a:r>
            <a:r>
              <a:rPr lang="en-US" dirty="0" smtClean="0"/>
              <a:t>, </a:t>
            </a:r>
            <a:r>
              <a:rPr lang="ru-RU" b="1" u="sng" dirty="0" smtClean="0"/>
              <a:t>но предназначены для работы с </a:t>
            </a:r>
            <a:r>
              <a:rPr lang="en-US" b="1" u="sng" dirty="0" smtClean="0"/>
              <a:t>XML-</a:t>
            </a:r>
            <a:r>
              <a:rPr lang="ru-RU" b="1" u="sng" dirty="0" smtClean="0"/>
              <a:t>схемами</a:t>
            </a:r>
            <a:r>
              <a:rPr lang="ru-RU" dirty="0" smtClean="0"/>
              <a:t>. Как и </a:t>
            </a:r>
            <a:r>
              <a:rPr lang="en-US" b="1" dirty="0" err="1" smtClean="0"/>
              <a:t>ReadXml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b="1" dirty="0" err="1" smtClean="0"/>
              <a:t>WriteXml</a:t>
            </a:r>
            <a:r>
              <a:rPr lang="en-US" dirty="0" smtClean="0"/>
              <a:t>, </a:t>
            </a:r>
            <a:r>
              <a:rPr lang="ru-RU" dirty="0" smtClean="0"/>
              <a:t>они принимают объект </a:t>
            </a:r>
            <a:r>
              <a:rPr lang="en-US" b="1" dirty="0" err="1" smtClean="0"/>
              <a:t>TextReader</a:t>
            </a:r>
            <a:r>
              <a:rPr lang="en-US" dirty="0" smtClean="0"/>
              <a:t>, </a:t>
            </a:r>
            <a:r>
              <a:rPr lang="en-US" b="1" dirty="0" smtClean="0"/>
              <a:t>Stream</a:t>
            </a:r>
            <a:r>
              <a:rPr lang="en-US" dirty="0" smtClean="0"/>
              <a:t>, </a:t>
            </a:r>
            <a:r>
              <a:rPr lang="en-US" b="1" dirty="0" err="1" smtClean="0"/>
              <a:t>XmlReader</a:t>
            </a:r>
            <a:r>
              <a:rPr lang="en-US" dirty="0" smtClean="0"/>
              <a:t> </a:t>
            </a:r>
            <a:r>
              <a:rPr lang="ru-RU" dirty="0" smtClean="0"/>
              <a:t>или строку с именем файла с </a:t>
            </a:r>
            <a:r>
              <a:rPr lang="en-US" dirty="0" smtClean="0"/>
              <a:t>XML</a:t>
            </a:r>
            <a:r>
              <a:rPr lang="ru-RU" dirty="0" smtClean="0"/>
              <a:t>данными.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Метод </a:t>
            </a:r>
            <a:r>
              <a:rPr lang="ru-RU" b="1" dirty="0" err="1" smtClean="0"/>
              <a:t>InferXmlSchema</a:t>
            </a:r>
            <a:r>
              <a:rPr lang="ru-RU" dirty="0" smtClean="0"/>
              <a:t> похож на </a:t>
            </a:r>
            <a:r>
              <a:rPr lang="ru-RU" b="1" dirty="0" err="1" smtClean="0"/>
              <a:t>ReadXmlSchema</a:t>
            </a:r>
            <a:r>
              <a:rPr lang="ru-RU" dirty="0" smtClean="0"/>
              <a:t>, но предоставляет расширенные возможности управления — он позволяет указать пространства имен, элементы которых следует игнорировать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182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Метод </a:t>
            </a:r>
            <a:r>
              <a:rPr lang="ru-RU" b="1" dirty="0" err="1" smtClean="0"/>
              <a:t>Reset</a:t>
            </a:r>
            <a:r>
              <a:rPr lang="ru-RU" dirty="0" smtClean="0"/>
              <a:t> восстанавливает оригинальное состояние объекта </a:t>
            </a:r>
            <a:r>
              <a:rPr lang="ru-RU" i="1" dirty="0" err="1" smtClean="0"/>
              <a:t>DataSet</a:t>
            </a:r>
            <a:r>
              <a:rPr lang="ru-RU" dirty="0" smtClean="0"/>
              <a:t>, в котором он находился до инициализации. Чтобы отбросить имеющийся и начать работу с новым объектом </a:t>
            </a:r>
            <a:r>
              <a:rPr lang="ru-RU" i="1" dirty="0" err="1" smtClean="0"/>
              <a:t>DataSet</a:t>
            </a:r>
            <a:r>
              <a:rPr lang="ru-RU" dirty="0" smtClean="0"/>
              <a:t>, используйте метод </a:t>
            </a:r>
            <a:r>
              <a:rPr lang="ru-RU" b="1" dirty="0" err="1" smtClean="0"/>
              <a:t>Reset</a:t>
            </a:r>
            <a:r>
              <a:rPr lang="ru-RU" dirty="0" smtClean="0"/>
              <a:t>, а не создавайте новый экземпляр </a:t>
            </a:r>
            <a:r>
              <a:rPr lang="ru-RU" dirty="0" err="1" smtClean="0"/>
              <a:t>DataSet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3627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Событие </a:t>
            </a:r>
            <a:r>
              <a:rPr lang="ru-RU" b="1" dirty="0" err="1" smtClean="0"/>
              <a:t>MergeFailed</a:t>
            </a:r>
            <a:r>
              <a:rPr lang="ru-RU" dirty="0" smtClean="0"/>
              <a:t> позволяет обрабатывать любые ошибки, возникающие при использовании метода </a:t>
            </a:r>
            <a:r>
              <a:rPr lang="ru-RU" dirty="0" err="1" smtClean="0"/>
              <a:t>Merge</a:t>
            </a:r>
            <a:r>
              <a:rPr lang="ru-RU" dirty="0" smtClean="0"/>
              <a:t> объекта </a:t>
            </a:r>
            <a:r>
              <a:rPr lang="ru-RU" dirty="0" err="1" smtClean="0"/>
              <a:t>DataSet</a:t>
            </a:r>
            <a:r>
              <a:rPr lang="ru-RU" dirty="0" smtClean="0"/>
              <a:t>. Лично я так и не смог заставить это событие наступить. Возможно, у вас это получится.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7523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err="1" smtClean="0"/>
              <a:t>DataAdapter</a:t>
            </a:r>
            <a:r>
              <a:rPr lang="ru-RU" b="0" dirty="0" smtClean="0"/>
              <a:t> помещает результаты запроса в объект </a:t>
            </a:r>
            <a:r>
              <a:rPr lang="ru-RU" b="1" dirty="0" err="1" smtClean="0"/>
              <a:t>DataTable</a:t>
            </a:r>
            <a:r>
              <a:rPr lang="ru-RU" b="0" dirty="0" smtClean="0"/>
              <a:t>. аналогичный обсуждавшему объекту </a:t>
            </a:r>
            <a:r>
              <a:rPr lang="ru-RU" b="1" dirty="0" err="1" smtClean="0"/>
              <a:t>DataReadeг</a:t>
            </a:r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i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 smtClean="0"/>
              <a:t>Просмотреть результаты запроса можно посредством любого из этих объектов. Оба они предоставляют результаты в виде набора записей и столбцов. </a:t>
            </a:r>
            <a:endParaRPr lang="en-US" b="0" i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 smtClean="0"/>
              <a:t>Вы, вероятно, помните, что </a:t>
            </a:r>
            <a:r>
              <a:rPr lang="ru-RU" b="0" i="1" dirty="0" err="1" smtClean="0"/>
              <a:t>DataReader</a:t>
            </a:r>
            <a:r>
              <a:rPr lang="ru-RU" b="0" i="0" dirty="0" smtClean="0"/>
              <a:t> «</a:t>
            </a:r>
            <a:r>
              <a:rPr lang="ru-RU" b="1" i="0" dirty="0" smtClean="0"/>
              <a:t>заточен</a:t>
            </a:r>
            <a:r>
              <a:rPr lang="ru-RU" b="0" i="0" dirty="0" smtClean="0"/>
              <a:t>» на производительность. Он позволяет быстро промчаться по результатам запроса и предоставляет очень мало дополнительной функциональности. </a:t>
            </a:r>
            <a:endParaRPr lang="en-US" b="0" i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 smtClean="0"/>
              <a:t>Как вы знаете, изменить данные объекта </a:t>
            </a:r>
            <a:r>
              <a:rPr lang="ru-RU" b="0" i="1" dirty="0" err="1" smtClean="0"/>
              <a:t>DataReader</a:t>
            </a:r>
            <a:r>
              <a:rPr lang="ru-RU" b="0" i="0" dirty="0" smtClean="0"/>
              <a:t> или вернуться к предыдущей записи нельзя</a:t>
            </a:r>
            <a:r>
              <a:rPr lang="ru-RU" b="1" i="0" dirty="0" smtClean="0"/>
              <a:t>. Объект </a:t>
            </a:r>
            <a:r>
              <a:rPr lang="ru-RU" b="1" i="0" dirty="0" err="1" smtClean="0"/>
              <a:t>DataTable</a:t>
            </a:r>
            <a:r>
              <a:rPr lang="ru-RU" b="1" i="0" dirty="0" smtClean="0"/>
              <a:t> рассчитан на хранение данных длительного пользования и предоставляет больше функциональности, чем </a:t>
            </a:r>
            <a:r>
              <a:rPr lang="ru-RU" b="1" i="0" dirty="0" err="1" smtClean="0"/>
              <a:t>DataReader</a:t>
            </a:r>
            <a:r>
              <a:rPr lang="ru-RU" b="0" i="0" dirty="0" smtClean="0"/>
              <a:t>. Он позволяет редактировать, сортировать и фильтровать данные; в случае с </a:t>
            </a:r>
            <a:r>
              <a:rPr lang="ru-RU" b="0" i="1" dirty="0" err="1" smtClean="0"/>
              <a:t>DataReader</a:t>
            </a:r>
            <a:r>
              <a:rPr lang="ru-RU" b="0" i="0" dirty="0" smtClean="0"/>
              <a:t> это невозможно. </a:t>
            </a:r>
            <a:endParaRPr lang="en-US" b="0" i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 smtClean="0"/>
              <a:t>-----</a:t>
            </a:r>
            <a:endParaRPr lang="en-US" b="0" i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 smtClean="0"/>
              <a:t>Для работы с этими данными длительного пользования объект </a:t>
            </a:r>
            <a:r>
              <a:rPr lang="ru-RU" b="0" i="1" dirty="0" err="1" smtClean="0"/>
              <a:t>DataTable</a:t>
            </a:r>
            <a:r>
              <a:rPr lang="ru-RU" b="0" i="0" dirty="0" smtClean="0"/>
              <a:t> предоставляет соответствующую структуру.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 smtClean="0"/>
              <a:t>Свойство </a:t>
            </a:r>
            <a:r>
              <a:rPr lang="ru-RU" b="1" i="0" dirty="0" err="1" smtClean="0"/>
              <a:t>Columns</a:t>
            </a:r>
            <a:r>
              <a:rPr lang="ru-RU" b="0" i="0" dirty="0" smtClean="0"/>
              <a:t> объекта </a:t>
            </a:r>
            <a:r>
              <a:rPr lang="ru-RU" b="0" i="1" dirty="0" err="1" smtClean="0"/>
              <a:t>DataTable</a:t>
            </a:r>
            <a:r>
              <a:rPr lang="ru-RU" b="0" i="0" dirty="0" smtClean="0"/>
              <a:t> возвращает набор объектов </a:t>
            </a:r>
            <a:r>
              <a:rPr lang="ru-RU" b="0" i="0" dirty="0" err="1" smtClean="0"/>
              <a:t>DataColumn</a:t>
            </a:r>
            <a:r>
              <a:rPr lang="ru-RU" b="0" i="0" dirty="0" smtClean="0"/>
              <a:t>, каждый из которых соответствует столбцу результатов вашего запроса.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9776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Свойство </a:t>
            </a:r>
            <a:r>
              <a:rPr lang="ru-RU" b="1" dirty="0" err="1" smtClean="0"/>
              <a:t>CaseSensitive</a:t>
            </a:r>
            <a:r>
              <a:rPr lang="ru-RU" dirty="0" smtClean="0"/>
              <a:t> объекта </a:t>
            </a:r>
            <a:r>
              <a:rPr lang="ru-RU" i="1" dirty="0" err="1" smtClean="0"/>
              <a:t>DataTable</a:t>
            </a:r>
            <a:r>
              <a:rPr lang="ru-RU" dirty="0" smtClean="0"/>
              <a:t> определяет, различается ли регистр символов при сравнении строк в объекте </a:t>
            </a:r>
            <a:r>
              <a:rPr lang="ru-RU" b="1" dirty="0" err="1" smtClean="0"/>
              <a:t>DataTable</a:t>
            </a:r>
            <a:r>
              <a:rPr lang="ru-RU" dirty="0" smtClean="0"/>
              <a:t>. Объект </a:t>
            </a:r>
            <a:r>
              <a:rPr lang="ru-RU" i="1" dirty="0" err="1" smtClean="0"/>
              <a:t>DataSet</a:t>
            </a:r>
            <a:r>
              <a:rPr lang="ru-RU" dirty="0" smtClean="0"/>
              <a:t> также предоставляет свойство </a:t>
            </a:r>
            <a:r>
              <a:rPr lang="ru-RU" b="1" dirty="0" err="1" smtClean="0"/>
              <a:t>CaseSensitive</a:t>
            </a:r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r>
              <a:rPr lang="ru-RU" dirty="0" smtClean="0"/>
              <a:t>Значение по умолчанию свойства </a:t>
            </a:r>
            <a:r>
              <a:rPr lang="ru-RU" b="1" dirty="0" err="1" smtClean="0"/>
              <a:t>CaseSensitive</a:t>
            </a:r>
            <a:r>
              <a:rPr lang="ru-RU" dirty="0" smtClean="0"/>
              <a:t> объекта </a:t>
            </a:r>
            <a:r>
              <a:rPr lang="ru-RU" dirty="0" err="1" smtClean="0"/>
              <a:t>DataTable</a:t>
            </a:r>
            <a:r>
              <a:rPr lang="ru-RU" dirty="0" smtClean="0"/>
              <a:t> — такое же, как значение одноименного свойства объекта </a:t>
            </a:r>
            <a:r>
              <a:rPr lang="ru-RU" dirty="0" err="1" smtClean="0"/>
              <a:t>DataSet</a:t>
            </a:r>
            <a:r>
              <a:rPr lang="ru-RU" dirty="0" smtClean="0"/>
              <a:t>. Если вы зададите значение свойства </a:t>
            </a:r>
            <a:r>
              <a:rPr lang="ru-RU" b="1" dirty="0" err="1" smtClean="0"/>
              <a:t>CaseSensitive</a:t>
            </a:r>
            <a:r>
              <a:rPr lang="ru-RU" dirty="0" smtClean="0"/>
              <a:t> объекта </a:t>
            </a:r>
            <a:r>
              <a:rPr lang="ru-RU" dirty="0" err="1" smtClean="0"/>
              <a:t>DataTable</a:t>
            </a:r>
            <a:r>
              <a:rPr lang="ru-RU" dirty="0" smtClean="0"/>
              <a:t>, оно переопределит значение, наследуемое от родительского объекта </a:t>
            </a:r>
            <a:r>
              <a:rPr lang="ru-RU" dirty="0" err="1" smtClean="0"/>
              <a:t>DataSet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2249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Свойства </a:t>
            </a:r>
            <a:r>
              <a:rPr lang="ru-RU" b="1" dirty="0" err="1" smtClean="0"/>
              <a:t>ChildRelations</a:t>
            </a:r>
            <a:r>
              <a:rPr lang="ru-RU" dirty="0" smtClean="0"/>
              <a:t> и </a:t>
            </a:r>
            <a:r>
              <a:rPr lang="ru-RU" b="1" dirty="0" err="1" smtClean="0"/>
              <a:t>ParentRelations</a:t>
            </a:r>
            <a:r>
              <a:rPr lang="ru-RU" dirty="0" smtClean="0"/>
              <a:t> позволяют просматривать объекты </a:t>
            </a:r>
            <a:r>
              <a:rPr lang="ru-RU" b="1" dirty="0" err="1" smtClean="0"/>
              <a:t>Da</a:t>
            </a:r>
            <a:r>
              <a:rPr lang="en-US" b="1" dirty="0" smtClean="0"/>
              <a:t>t</a:t>
            </a:r>
            <a:r>
              <a:rPr lang="ru-RU" b="1" dirty="0" err="1" smtClean="0"/>
              <a:t>aRelations</a:t>
            </a:r>
            <a:r>
              <a:rPr lang="ru-RU" dirty="0" smtClean="0"/>
              <a:t> с родительскими и дочерними отношениями текущего объекта </a:t>
            </a:r>
            <a:r>
              <a:rPr lang="ru-RU" dirty="0" err="1" smtClean="0"/>
              <a:t>DataTable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Допустим, вы работаете с иерархией клиентов (</a:t>
            </a:r>
            <a:r>
              <a:rPr lang="en-US" dirty="0" smtClean="0"/>
              <a:t>customers), </a:t>
            </a:r>
            <a:r>
              <a:rPr lang="ru-RU" dirty="0" smtClean="0"/>
              <a:t>заказов (</a:t>
            </a:r>
            <a:r>
              <a:rPr lang="en-US" dirty="0" smtClean="0"/>
              <a:t>orders; </a:t>
            </a:r>
            <a:r>
              <a:rPr lang="ru-RU" dirty="0" smtClean="0"/>
              <a:t>и сведений о заказах (</a:t>
            </a:r>
            <a:r>
              <a:rPr lang="en-US" dirty="0" smtClean="0"/>
              <a:t>order details) </a:t>
            </a:r>
            <a:r>
              <a:rPr lang="ru-RU" dirty="0" smtClean="0"/>
              <a:t>и у вас есть ссылка на объект </a:t>
            </a:r>
            <a:r>
              <a:rPr lang="en-US" dirty="0" err="1" smtClean="0"/>
              <a:t>DataTable</a:t>
            </a:r>
            <a:r>
              <a:rPr lang="en-US" dirty="0" smtClean="0"/>
              <a:t> </a:t>
            </a:r>
            <a:r>
              <a:rPr lang="ru-RU" dirty="0" smtClean="0"/>
              <a:t>с ин- формацией о заказах. Тогда в наборе </a:t>
            </a:r>
            <a:r>
              <a:rPr lang="en-US" dirty="0" err="1" smtClean="0"/>
              <a:t>ParentRelations</a:t>
            </a:r>
            <a:r>
              <a:rPr lang="en-US" dirty="0" smtClean="0"/>
              <a:t> </a:t>
            </a:r>
            <a:r>
              <a:rPr lang="ru-RU" dirty="0" smtClean="0"/>
              <a:t>появится объект </a:t>
            </a:r>
            <a:r>
              <a:rPr lang="en-US" dirty="0" err="1" smtClean="0"/>
              <a:t>DataRelation</a:t>
            </a:r>
            <a:r>
              <a:rPr lang="en-US" dirty="0" smtClean="0"/>
              <a:t>, </a:t>
            </a:r>
            <a:r>
              <a:rPr lang="ru-RU" dirty="0" smtClean="0"/>
              <a:t>создающий отношение между объектами </a:t>
            </a:r>
            <a:r>
              <a:rPr lang="en-US" dirty="0" err="1" smtClean="0"/>
              <a:t>DataTable</a:t>
            </a:r>
            <a:r>
              <a:rPr lang="en-US" dirty="0" smtClean="0"/>
              <a:t> Customers </a:t>
            </a:r>
            <a:r>
              <a:rPr lang="ru-RU" dirty="0" smtClean="0"/>
              <a:t>и </a:t>
            </a:r>
            <a:r>
              <a:rPr lang="en-US" dirty="0" smtClean="0"/>
              <a:t>Orders, </a:t>
            </a:r>
            <a:r>
              <a:rPr lang="ru-RU" dirty="0" smtClean="0"/>
              <a:t>а в </a:t>
            </a:r>
            <a:r>
              <a:rPr lang="ru-RU" dirty="0" err="1" smtClean="0"/>
              <a:t>набо</a:t>
            </a:r>
            <a:r>
              <a:rPr lang="ru-RU" dirty="0" smtClean="0"/>
              <a:t>- ре </a:t>
            </a:r>
            <a:r>
              <a:rPr lang="en-US" dirty="0" err="1" smtClean="0"/>
              <a:t>ChildRelations</a:t>
            </a:r>
            <a:r>
              <a:rPr lang="en-US" dirty="0" smtClean="0"/>
              <a:t> — </a:t>
            </a:r>
            <a:r>
              <a:rPr lang="ru-RU" dirty="0" smtClean="0"/>
              <a:t>объект </a:t>
            </a:r>
            <a:r>
              <a:rPr lang="en-US" dirty="0" err="1" smtClean="0"/>
              <a:t>DataRelation</a:t>
            </a:r>
            <a:r>
              <a:rPr lang="en-US" dirty="0" smtClean="0"/>
              <a:t>, </a:t>
            </a:r>
            <a:r>
              <a:rPr lang="ru-RU" dirty="0" smtClean="0"/>
              <a:t>создающий отношение между объектами </a:t>
            </a:r>
            <a:r>
              <a:rPr lang="en-US" dirty="0" err="1" smtClean="0"/>
              <a:t>DataTable</a:t>
            </a:r>
            <a:r>
              <a:rPr lang="en-US" dirty="0" smtClean="0"/>
              <a:t> Orders </a:t>
            </a:r>
            <a:r>
              <a:rPr lang="ru-RU" dirty="0" smtClean="0"/>
              <a:t>и </a:t>
            </a:r>
            <a:r>
              <a:rPr lang="en-US" dirty="0" smtClean="0"/>
              <a:t>Order Details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8381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Свойство </a:t>
            </a:r>
            <a:r>
              <a:rPr lang="ru-RU" b="1" dirty="0" err="1" smtClean="0"/>
              <a:t>Columns</a:t>
            </a:r>
            <a:r>
              <a:rPr lang="ru-RU" dirty="0" smtClean="0"/>
              <a:t> позволяет просматривать, добавлять, изменять и удалять объекты </a:t>
            </a:r>
            <a:r>
              <a:rPr lang="ru-RU" b="1" dirty="0" err="1" smtClean="0"/>
              <a:t>DataColumn</a:t>
            </a:r>
            <a:r>
              <a:rPr lang="ru-RU" dirty="0" smtClean="0"/>
              <a:t>. Оно возвращает объект </a:t>
            </a:r>
            <a:r>
              <a:rPr lang="ru-RU" b="1" dirty="0" err="1" smtClean="0"/>
              <a:t>DataColumnCollection</a:t>
            </a:r>
            <a:r>
              <a:rPr lang="ru-RU" dirty="0" smtClean="0"/>
              <a:t>, содержащий объекты </a:t>
            </a:r>
            <a:r>
              <a:rPr lang="ru-RU" b="1" dirty="0" err="1" smtClean="0"/>
              <a:t>DataColumn</a:t>
            </a:r>
            <a:r>
              <a:rPr lang="ru-RU" dirty="0" smtClean="0"/>
              <a:t> из состава </a:t>
            </a:r>
            <a:r>
              <a:rPr lang="ru-RU" b="1" dirty="0" err="1" smtClean="0"/>
              <a:t>DataTable</a:t>
            </a:r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r>
              <a:rPr lang="ru-RU" dirty="0" smtClean="0"/>
              <a:t>Обращаться к объектам </a:t>
            </a:r>
            <a:r>
              <a:rPr lang="ru-RU" b="1" dirty="0" err="1" smtClean="0"/>
              <a:t>DataColumn</a:t>
            </a:r>
            <a:r>
              <a:rPr lang="ru-RU" dirty="0" smtClean="0"/>
              <a:t> через свойство </a:t>
            </a:r>
            <a:r>
              <a:rPr lang="ru-RU" b="1" dirty="0" err="1" smtClean="0"/>
              <a:t>Columns</a:t>
            </a:r>
            <a:r>
              <a:rPr lang="ru-RU" dirty="0" smtClean="0"/>
              <a:t> можно по их имени (свойство </a:t>
            </a:r>
            <a:r>
              <a:rPr lang="ru-RU" b="1" dirty="0" err="1" smtClean="0"/>
              <a:t>ColumnName</a:t>
            </a:r>
            <a:r>
              <a:rPr lang="ru-RU" dirty="0" smtClean="0"/>
              <a:t>) или порядковому номеру (свойство </a:t>
            </a:r>
            <a:r>
              <a:rPr lang="ru-RU" dirty="0" err="1" smtClean="0"/>
              <a:t>Ordinal</a:t>
            </a:r>
            <a:r>
              <a:rPr lang="ru-RU" dirty="0" smtClean="0"/>
              <a:t>). Как обычно, в последнем случае производительность выше.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1382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Свойство </a:t>
            </a:r>
            <a:r>
              <a:rPr lang="ru-RU" b="1" dirty="0" err="1" smtClean="0"/>
              <a:t>Constraints</a:t>
            </a:r>
            <a:r>
              <a:rPr lang="ru-RU" dirty="0" smtClean="0"/>
              <a:t> позволяет просматривать, добавлять, изменять и удалять определенные на объекте </a:t>
            </a:r>
            <a:r>
              <a:rPr lang="ru-RU" i="1" dirty="0" err="1" smtClean="0"/>
              <a:t>DataTable</a:t>
            </a:r>
            <a:r>
              <a:rPr lang="ru-RU" dirty="0" smtClean="0"/>
              <a:t> ограничения. Оно возвращает объект </a:t>
            </a:r>
            <a:r>
              <a:rPr lang="ru-RU" b="1" dirty="0" err="1" smtClean="0"/>
              <a:t>ConstraintsCollection</a:t>
            </a:r>
            <a:endParaRPr lang="en-US" b="1" dirty="0" smtClean="0"/>
          </a:p>
          <a:p>
            <a:pPr algn="just"/>
            <a:endParaRPr lang="en-US" b="1" dirty="0" smtClean="0"/>
          </a:p>
          <a:p>
            <a:pPr algn="just"/>
            <a:r>
              <a:rPr lang="ru-RU" dirty="0" smtClean="0"/>
              <a:t>Обращаться к объектам </a:t>
            </a:r>
            <a:r>
              <a:rPr lang="ru-RU" i="1" dirty="0" err="1" smtClean="0"/>
              <a:t>DataColumn</a:t>
            </a:r>
            <a:r>
              <a:rPr lang="ru-RU" dirty="0" smtClean="0"/>
              <a:t> через свойство </a:t>
            </a:r>
            <a:r>
              <a:rPr lang="ru-RU" b="1" dirty="0" err="1" smtClean="0"/>
              <a:t>Columns</a:t>
            </a:r>
            <a:r>
              <a:rPr lang="ru-RU" dirty="0" smtClean="0"/>
              <a:t> можно по их имени (свойство </a:t>
            </a:r>
            <a:r>
              <a:rPr lang="ru-RU" dirty="0" err="1" smtClean="0"/>
              <a:t>ConstraintName</a:t>
            </a:r>
            <a:r>
              <a:rPr lang="ru-RU" dirty="0" smtClean="0"/>
              <a:t>) или порядковому номеру в наборе. В последнем случае обеспечивается более высокая производительность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9897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Свойство </a:t>
            </a:r>
            <a:r>
              <a:rPr lang="ru-RU" b="1" dirty="0" err="1" smtClean="0"/>
              <a:t>DataSet</a:t>
            </a:r>
            <a:r>
              <a:rPr lang="ru-RU" dirty="0" smtClean="0"/>
              <a:t> возвращает одноименный объект, в состав которого входит </a:t>
            </a:r>
            <a:r>
              <a:rPr lang="ru-RU" i="1" dirty="0" err="1" smtClean="0"/>
              <a:t>DataTable</a:t>
            </a:r>
            <a:r>
              <a:rPr lang="ru-RU" dirty="0" smtClean="0"/>
              <a:t>. Если последний не относится к какому-либо объекту </a:t>
            </a:r>
            <a:r>
              <a:rPr lang="ru-RU" i="1" dirty="0" err="1" smtClean="0"/>
              <a:t>DataSet</a:t>
            </a:r>
            <a:r>
              <a:rPr lang="ru-RU" dirty="0" smtClean="0"/>
              <a:t>, данное свойство возвращает неинициализированный объект.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0382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Если связать с объектом </a:t>
            </a:r>
            <a:r>
              <a:rPr lang="ru-RU" i="1" dirty="0" err="1" smtClean="0"/>
              <a:t>DataTable</a:t>
            </a:r>
            <a:r>
              <a:rPr lang="ru-RU" dirty="0" smtClean="0"/>
              <a:t> элемент управления, последний на самом деле будет связан с объектом </a:t>
            </a:r>
            <a:r>
              <a:rPr lang="ru-RU" b="1" dirty="0" err="1" smtClean="0"/>
              <a:t>DataVi</a:t>
            </a:r>
            <a:r>
              <a:rPr lang="en-US" b="1" dirty="0" err="1" smtClean="0"/>
              <a:t>ew</a:t>
            </a:r>
            <a:r>
              <a:rPr lang="ru-RU" dirty="0" smtClean="0"/>
              <a:t>, возвращаемым свойством </a:t>
            </a:r>
            <a:r>
              <a:rPr lang="ru-RU" b="1" dirty="0" err="1" smtClean="0"/>
              <a:t>DefaultView</a:t>
            </a:r>
            <a:r>
              <a:rPr lang="ru-RU" dirty="0" smtClean="0"/>
              <a:t> объекта </a:t>
            </a:r>
            <a:r>
              <a:rPr lang="ru-RU" i="1" dirty="0" err="1" smtClean="0"/>
              <a:t>DataTable</a:t>
            </a:r>
            <a:r>
              <a:rPr lang="ru-RU" dirty="0" smtClean="0"/>
              <a:t>. Так, следующий фрагмент кода — это фильтр, выводящий в элементе управления </a:t>
            </a:r>
            <a:r>
              <a:rPr lang="ru-RU" dirty="0" err="1" smtClean="0"/>
              <a:t>DataGrid</a:t>
            </a:r>
            <a:r>
              <a:rPr lang="ru-RU" dirty="0" smtClean="0"/>
              <a:t>, связанном с объектом </a:t>
            </a:r>
            <a:r>
              <a:rPr lang="ru-RU" dirty="0" err="1" smtClean="0"/>
              <a:t>DataTable</a:t>
            </a:r>
            <a:r>
              <a:rPr lang="ru-RU" dirty="0" smtClean="0"/>
              <a:t>, только список клиентов из </a:t>
            </a:r>
            <a:r>
              <a:rPr lang="ru-RU" dirty="0" err="1" smtClean="0"/>
              <a:t>Испаттии</a:t>
            </a:r>
            <a:r>
              <a:rPr lang="ru-RU" dirty="0" smtClean="0"/>
              <a:t> (</a:t>
            </a:r>
            <a:r>
              <a:rPr lang="ru-RU" dirty="0" err="1" smtClean="0"/>
              <a:t>Spain</a:t>
            </a:r>
            <a:r>
              <a:rPr lang="ru-RU" dirty="0" smtClean="0"/>
              <a:t>). Независимо от фильтра, объект </a:t>
            </a:r>
            <a:r>
              <a:rPr lang="ru-RU" dirty="0" err="1" smtClean="0"/>
              <a:t>DataTable</a:t>
            </a:r>
            <a:r>
              <a:rPr lang="ru-RU" dirty="0" smtClean="0"/>
              <a:t> по-прежнему содержит полный список клиентов.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tblCustomers,DefaultView.RowFilter</a:t>
            </a:r>
            <a:r>
              <a:rPr lang="en-US" dirty="0" smtClean="0"/>
              <a:t> = "Country = 'Spain'";</a:t>
            </a:r>
          </a:p>
          <a:p>
            <a:pPr algn="just"/>
            <a:r>
              <a:rPr lang="en-US" dirty="0" err="1" smtClean="0"/>
              <a:t>gridCustomers.DataSource</a:t>
            </a:r>
            <a:r>
              <a:rPr lang="en-US" dirty="0" smtClean="0"/>
              <a:t> = </a:t>
            </a:r>
            <a:r>
              <a:rPr lang="en-US" dirty="0" err="1" smtClean="0"/>
              <a:t>tblCustomers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261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Объект </a:t>
            </a:r>
            <a:r>
              <a:rPr lang="ru-RU" b="0" i="1" dirty="0" err="1" smtClean="0"/>
              <a:t>DataSet</a:t>
            </a:r>
            <a:r>
              <a:rPr lang="ru-RU" b="0" dirty="0" smtClean="0"/>
              <a:t> позволяет в любое время просмотреть содержимое любой своей записи.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Вы вправе перемещаться по результатам запроса взад и вперед столько, сколько захотите. Благодаря этому, </a:t>
            </a:r>
            <a:r>
              <a:rPr lang="ru-RU" b="0" i="1" dirty="0" err="1" smtClean="0"/>
              <a:t>DataSet</a:t>
            </a:r>
            <a:r>
              <a:rPr lang="ru-RU" b="0" dirty="0" smtClean="0"/>
              <a:t> идеально подходит для ситуаций, когда коду требуется циклично перемещаться по данным (например, при создании отчетов).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Объект </a:t>
            </a:r>
            <a:r>
              <a:rPr lang="ru-RU" b="0" i="1" dirty="0" err="1" smtClean="0"/>
              <a:t>DataSet</a:t>
            </a:r>
            <a:r>
              <a:rPr lang="ru-RU" b="0" dirty="0" smtClean="0"/>
              <a:t> также позволяет сменить способ просмотра результатов запроса, Данные в объекте </a:t>
            </a:r>
            <a:r>
              <a:rPr lang="ru-RU" b="0" i="1" dirty="0" err="1" smtClean="0"/>
              <a:t>DataSet</a:t>
            </a:r>
            <a:r>
              <a:rPr lang="ru-RU" b="0" dirty="0" smtClean="0"/>
              <a:t> разрешено сортировать по отдельному полю или группе полей. Можно искать запись данных по простому критерию поиска, а также определить на содержимом объекта </a:t>
            </a:r>
            <a:r>
              <a:rPr lang="ru-RU" b="0" i="1" dirty="0" err="1" smtClean="0"/>
              <a:t>DataSet</a:t>
            </a:r>
            <a:r>
              <a:rPr lang="ru-RU" b="0" dirty="0" smtClean="0"/>
              <a:t> фильтр, чтобы отображались только записи, удовлетворяющие заданным критериям.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661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Свойство </a:t>
            </a:r>
            <a:r>
              <a:rPr lang="ru-RU" b="1" dirty="0" err="1" smtClean="0"/>
              <a:t>DesignMode</a:t>
            </a:r>
            <a:r>
              <a:rPr lang="ru-RU" dirty="0" smtClean="0"/>
              <a:t> возвращает логическое значение, указывающее, находится ли объект </a:t>
            </a:r>
            <a:r>
              <a:rPr lang="ru-RU" i="1" dirty="0" err="1" smtClean="0"/>
              <a:t>DataTable</a:t>
            </a:r>
            <a:r>
              <a:rPr lang="ru-RU" dirty="0" smtClean="0"/>
              <a:t> в </a:t>
            </a:r>
            <a:r>
              <a:rPr lang="ru-RU" u="sng" dirty="0" smtClean="0"/>
              <a:t>режиме проектирования</a:t>
            </a:r>
            <a:r>
              <a:rPr lang="ru-RU" dirty="0" smtClean="0"/>
              <a:t>. Это свойство полезно при </a:t>
            </a:r>
            <a:r>
              <a:rPr lang="ru-RU" dirty="0" err="1" smtClean="0"/>
              <a:t>напи</a:t>
            </a:r>
            <a:r>
              <a:rPr lang="ru-RU" dirty="0" smtClean="0"/>
              <a:t>- </a:t>
            </a:r>
            <a:r>
              <a:rPr lang="ru-RU" dirty="0" err="1" smtClean="0"/>
              <a:t>сании</a:t>
            </a:r>
            <a:r>
              <a:rPr lang="ru-RU" dirty="0" smtClean="0"/>
              <a:t> кода в нестандартном элементе управления. Если объект </a:t>
            </a:r>
            <a:r>
              <a:rPr lang="ru-RU" dirty="0" err="1" smtClean="0"/>
              <a:t>DataTable</a:t>
            </a:r>
            <a:r>
              <a:rPr lang="ru-RU" dirty="0" smtClean="0"/>
              <a:t> </a:t>
            </a:r>
            <a:r>
              <a:rPr lang="ru-RU" dirty="0" err="1" smtClean="0"/>
              <a:t>исполь</a:t>
            </a:r>
            <a:r>
              <a:rPr lang="ru-RU" dirty="0" smtClean="0"/>
              <a:t>- </a:t>
            </a:r>
            <a:r>
              <a:rPr lang="ru-RU" dirty="0" err="1" smtClean="0"/>
              <a:t>зуется</a:t>
            </a:r>
            <a:r>
              <a:rPr lang="ru-RU" dirty="0" smtClean="0"/>
              <a:t> в компоненте в период разработки, свойство </a:t>
            </a:r>
            <a:r>
              <a:rPr lang="ru-RU" dirty="0" err="1" smtClean="0"/>
              <a:t>DesignMode</a:t>
            </a:r>
            <a:r>
              <a:rPr lang="ru-RU" dirty="0" smtClean="0"/>
              <a:t> возвращает </a:t>
            </a:r>
            <a:r>
              <a:rPr lang="ru-RU" dirty="0" err="1" smtClean="0"/>
              <a:t>True</a:t>
            </a:r>
            <a:r>
              <a:rPr lang="ru-RU" dirty="0" smtClean="0"/>
              <a:t>. В противном случае оно возвращает </a:t>
            </a:r>
            <a:r>
              <a:rPr lang="ru-RU" dirty="0" err="1" smtClean="0"/>
              <a:t>False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9562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Свойство </a:t>
            </a:r>
            <a:r>
              <a:rPr lang="ru-RU" b="1" dirty="0" err="1" smtClean="0"/>
              <a:t>ExtendedProperties</a:t>
            </a:r>
            <a:r>
              <a:rPr lang="ru-RU" dirty="0" smtClean="0"/>
              <a:t> объекта </a:t>
            </a:r>
            <a:r>
              <a:rPr lang="ru-RU" i="1" dirty="0" err="1" smtClean="0"/>
              <a:t>DataTable</a:t>
            </a:r>
            <a:r>
              <a:rPr lang="ru-RU" dirty="0" smtClean="0"/>
              <a:t> возвращает объект </a:t>
            </a:r>
            <a:r>
              <a:rPr lang="ru-RU" b="1" dirty="0" err="1" smtClean="0"/>
              <a:t>PropertyCollection</a:t>
            </a:r>
            <a:r>
              <a:rPr lang="ru-RU" dirty="0" smtClean="0"/>
              <a:t>, предназначенный для хранения разнообразных объектов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ru-RU" dirty="0" smtClean="0"/>
              <a:t>Объекты</a:t>
            </a:r>
            <a:r>
              <a:rPr lang="ru-RU" b="1" dirty="0" smtClean="0"/>
              <a:t> </a:t>
            </a:r>
            <a:r>
              <a:rPr lang="en-US" b="1" dirty="0" err="1" smtClean="0"/>
              <a:t>DataSet</a:t>
            </a:r>
            <a:r>
              <a:rPr lang="en-US" b="1" dirty="0" smtClean="0"/>
              <a:t>, </a:t>
            </a:r>
            <a:r>
              <a:rPr lang="en-US" b="1" dirty="0" err="1" smtClean="0"/>
              <a:t>DataGolumn</a:t>
            </a:r>
            <a:r>
              <a:rPr lang="en-US" b="1" dirty="0" smtClean="0"/>
              <a:t>, </a:t>
            </a:r>
            <a:r>
              <a:rPr lang="en-US" b="1" dirty="0" err="1" smtClean="0"/>
              <a:t>DataRelation</a:t>
            </a:r>
            <a:r>
              <a:rPr lang="en-US" b="1" dirty="0" smtClean="0"/>
              <a:t> </a:t>
            </a:r>
            <a:r>
              <a:rPr lang="ru-RU" b="1" dirty="0" smtClean="0"/>
              <a:t>и </a:t>
            </a:r>
            <a:r>
              <a:rPr lang="en-US" b="1" dirty="0" smtClean="0"/>
              <a:t>Constraint</a:t>
            </a:r>
            <a:r>
              <a:rPr lang="en-US" dirty="0" smtClean="0"/>
              <a:t> </a:t>
            </a:r>
            <a:r>
              <a:rPr lang="ru-RU" dirty="0" smtClean="0"/>
              <a:t>также предоставляют свойство </a:t>
            </a:r>
            <a:r>
              <a:rPr lang="en-US" b="1" dirty="0" err="1" smtClean="0"/>
              <a:t>ExtendedProperties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7650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Свойство </a:t>
            </a:r>
            <a:r>
              <a:rPr lang="ru-RU" b="1" dirty="0" err="1" smtClean="0"/>
              <a:t>HasErrors</a:t>
            </a:r>
            <a:r>
              <a:rPr lang="ru-RU" dirty="0" smtClean="0"/>
              <a:t> возвращает логическое значение, указывающее, содержат ли объекты </a:t>
            </a:r>
            <a:r>
              <a:rPr lang="ru-RU" dirty="0" err="1" smtClean="0"/>
              <a:t>DataRow</a:t>
            </a:r>
            <a:r>
              <a:rPr lang="ru-RU" dirty="0" smtClean="0"/>
              <a:t> из состава </a:t>
            </a:r>
            <a:r>
              <a:rPr lang="ru-RU" dirty="0" err="1" smtClean="0"/>
              <a:t>DataTable</a:t>
            </a:r>
            <a:r>
              <a:rPr lang="ru-RU" dirty="0" smtClean="0"/>
              <a:t> ошибки. Если вы передаете в БД пакеты изменений и задали свойству </a:t>
            </a:r>
            <a:r>
              <a:rPr lang="ru-RU" b="1" dirty="0" err="1" smtClean="0"/>
              <a:t>ContinueUpdateOnError</a:t>
            </a:r>
            <a:r>
              <a:rPr lang="ru-RU" dirty="0" smtClean="0"/>
              <a:t> объектов </a:t>
            </a:r>
            <a:r>
              <a:rPr lang="ru-RU" b="1" dirty="0" err="1" smtClean="0"/>
              <a:t>DataAdapter</a:t>
            </a:r>
            <a:r>
              <a:rPr lang="ru-RU" dirty="0" smtClean="0"/>
              <a:t> значение </a:t>
            </a:r>
            <a:r>
              <a:rPr lang="ru-RU" b="1" dirty="0" err="1" smtClean="0"/>
              <a:t>True</a:t>
            </a:r>
            <a:r>
              <a:rPr lang="ru-RU" dirty="0" smtClean="0"/>
              <a:t>, проверяйте по завершении передачи значение свойства </a:t>
            </a:r>
            <a:r>
              <a:rPr lang="ru-RU" b="1" dirty="0" err="1" smtClean="0"/>
              <a:t>HasErrors</a:t>
            </a:r>
            <a:r>
              <a:rPr lang="ru-RU" dirty="0" smtClean="0"/>
              <a:t> объектов</a:t>
            </a:r>
            <a:r>
              <a:rPr lang="en-US" dirty="0" smtClean="0"/>
              <a:t> </a:t>
            </a:r>
            <a:r>
              <a:rPr lang="ru-RU" dirty="0" err="1" smtClean="0"/>
              <a:t>DataTab</a:t>
            </a:r>
            <a:r>
              <a:rPr lang="en-US" dirty="0" smtClean="0"/>
              <a:t>l</a:t>
            </a:r>
            <a:r>
              <a:rPr lang="ru-RU" dirty="0" smtClean="0"/>
              <a:t>e. Таким образом вы узнаете, все ли операции передачи изменений завершились успешно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5677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Если вам известно, сколько примерно записей будет в объекте </a:t>
            </a:r>
            <a:r>
              <a:rPr lang="ru-RU" i="1" dirty="0" err="1" smtClean="0"/>
              <a:t>DataTab</a:t>
            </a:r>
            <a:r>
              <a:rPr lang="en-US" i="1" dirty="0" smtClean="0"/>
              <a:t>l</a:t>
            </a:r>
            <a:r>
              <a:rPr lang="ru-RU" i="1" dirty="0" smtClean="0"/>
              <a:t>e</a:t>
            </a:r>
            <a:r>
              <a:rPr lang="ru-RU" dirty="0" smtClean="0"/>
              <a:t>, можно повысить производительность кода, задав, прежде чем заполнить </a:t>
            </a:r>
            <a:r>
              <a:rPr lang="ru-RU" dirty="0" err="1" smtClean="0"/>
              <a:t>DataTab</a:t>
            </a:r>
            <a:r>
              <a:rPr lang="en-US" dirty="0" smtClean="0"/>
              <a:t>l</a:t>
            </a:r>
            <a:r>
              <a:rPr lang="ru-RU" dirty="0" smtClean="0"/>
              <a:t>e результатами запроса, значение свойства </a:t>
            </a:r>
            <a:r>
              <a:rPr lang="ru-RU" b="1" dirty="0" err="1" smtClean="0"/>
              <a:t>MinimumCapacity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По умолчанию оно равно 50, т. е. ADO.NET резервирует объем памяти, достаточный для того, чтобы объект </a:t>
            </a:r>
            <a:r>
              <a:rPr lang="ru-RU" dirty="0" err="1" smtClean="0"/>
              <a:t>DataTab</a:t>
            </a:r>
            <a:r>
              <a:rPr lang="en-US" dirty="0" smtClean="0"/>
              <a:t>l</a:t>
            </a:r>
            <a:r>
              <a:rPr lang="ru-RU" dirty="0" smtClean="0"/>
              <a:t>e мог содержать 50 записей. Если вы представляете себе примерное число записей в объекте </a:t>
            </a:r>
            <a:r>
              <a:rPr lang="ru-RU" dirty="0" err="1" smtClean="0"/>
              <a:t>DataTab</a:t>
            </a:r>
            <a:r>
              <a:rPr lang="en-US" dirty="0" smtClean="0"/>
              <a:t>l</a:t>
            </a:r>
            <a:r>
              <a:rPr lang="ru-RU" dirty="0" smtClean="0"/>
              <a:t>e, то для повышения производительности кода следует назначить свойству </a:t>
            </a:r>
            <a:r>
              <a:rPr lang="ru-RU" b="1" dirty="0" err="1" smtClean="0"/>
              <a:t>MinimumCapacity</a:t>
            </a:r>
            <a:r>
              <a:rPr lang="ru-RU" dirty="0" smtClean="0"/>
              <a:t> более точное значение. Задавая при работе с объектами </a:t>
            </a:r>
            <a:r>
              <a:rPr lang="ru-RU" dirty="0" err="1" smtClean="0"/>
              <a:t>DataTab</a:t>
            </a:r>
            <a:r>
              <a:rPr lang="en-US" dirty="0" smtClean="0"/>
              <a:t>l</a:t>
            </a:r>
            <a:r>
              <a:rPr lang="ru-RU" dirty="0" smtClean="0"/>
              <a:t>e данному свойству маленькое значение, вы также снижаете требования приложения к памяти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1728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Свойства </a:t>
            </a:r>
            <a:r>
              <a:rPr lang="ru-RU" dirty="0" err="1" smtClean="0"/>
              <a:t>Namespace</a:t>
            </a:r>
            <a:r>
              <a:rPr lang="ru-RU" dirty="0" smtClean="0"/>
              <a:t> и </a:t>
            </a:r>
            <a:r>
              <a:rPr lang="ru-RU" dirty="0" err="1" smtClean="0"/>
              <a:t>Prefix</a:t>
            </a:r>
            <a:r>
              <a:rPr lang="ru-RU" dirty="0" smtClean="0"/>
              <a:t> позволяют указать для объекта </a:t>
            </a:r>
            <a:r>
              <a:rPr lang="ru-RU" dirty="0" err="1" smtClean="0"/>
              <a:t>DataTabie</a:t>
            </a:r>
            <a:r>
              <a:rPr lang="ru-RU" dirty="0" smtClean="0"/>
              <a:t> префикс и пространство имен XML. ADO.NET использует значения этих свойств при записи содержимого </a:t>
            </a:r>
            <a:r>
              <a:rPr lang="ru-RU" dirty="0" err="1" smtClean="0"/>
              <a:t>DataTabie</a:t>
            </a:r>
            <a:r>
              <a:rPr lang="ru-RU" dirty="0" smtClean="0"/>
              <a:t> в XML-файл, а также при загрузке XML-документа в объект </a:t>
            </a:r>
            <a:r>
              <a:rPr lang="ru-RU" dirty="0" err="1" smtClean="0"/>
              <a:t>DataTabie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312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Свойство </a:t>
            </a:r>
            <a:r>
              <a:rPr lang="ru-RU" b="1" dirty="0" err="1" smtClean="0"/>
              <a:t>PrimaryKe</a:t>
            </a:r>
            <a:r>
              <a:rPr lang="en-US" b="1" dirty="0" smtClean="0"/>
              <a:t>y</a:t>
            </a:r>
            <a:r>
              <a:rPr lang="ru-RU" dirty="0" smtClean="0"/>
              <a:t> содержит массив объектов </a:t>
            </a:r>
            <a:r>
              <a:rPr lang="ru-RU" i="1" dirty="0" err="1" smtClean="0"/>
              <a:t>DataColumn</a:t>
            </a:r>
            <a:r>
              <a:rPr lang="ru-RU" dirty="0" smtClean="0"/>
              <a:t>. составляющих первичный ключ объекта </a:t>
            </a:r>
            <a:r>
              <a:rPr lang="ru-RU" dirty="0" err="1" smtClean="0"/>
              <a:t>DataTab</a:t>
            </a:r>
            <a:r>
              <a:rPr lang="en-US" dirty="0" smtClean="0"/>
              <a:t>l</a:t>
            </a:r>
            <a:r>
              <a:rPr lang="ru-RU" dirty="0" smtClean="0"/>
              <a:t>e.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У первичного ключа — два назначения. Во-первых, он играет роль ограничения на уникальность. Наличие двух объектов </a:t>
            </a:r>
            <a:r>
              <a:rPr lang="ru-RU" dirty="0" err="1" smtClean="0"/>
              <a:t>DataRoi</a:t>
            </a:r>
            <a:r>
              <a:rPr lang="en-US" dirty="0" smtClean="0"/>
              <a:t>w</a:t>
            </a:r>
            <a:r>
              <a:rPr lang="ru-RU" dirty="0" smtClean="0"/>
              <a:t> с одинаковыми значения- ми полей первичного ключа невозможно. Предположим, у вас есть объект </a:t>
            </a:r>
            <a:r>
              <a:rPr lang="ru-RU" dirty="0" err="1" smtClean="0"/>
              <a:t>DataTab</a:t>
            </a:r>
            <a:r>
              <a:rPr lang="en-US" dirty="0" smtClean="0"/>
              <a:t>l</a:t>
            </a:r>
            <a:r>
              <a:rPr lang="ru-RU" dirty="0" smtClean="0"/>
              <a:t>e с информацией о клиентах и вы определили первичный ключ на основе объекта </a:t>
            </a:r>
            <a:r>
              <a:rPr lang="ru-RU" dirty="0" err="1" smtClean="0"/>
              <a:t>DataColumn</a:t>
            </a:r>
            <a:r>
              <a:rPr lang="ru-RU" dirty="0" smtClean="0"/>
              <a:t> </a:t>
            </a:r>
            <a:r>
              <a:rPr lang="ru-RU" dirty="0" err="1" smtClean="0"/>
              <a:t>CustomerlD</a:t>
            </a:r>
            <a:r>
              <a:rPr lang="ru-RU" dirty="0" smtClean="0"/>
              <a:t>. Если при добавлении в объект </a:t>
            </a:r>
            <a:r>
              <a:rPr lang="ru-RU" dirty="0" err="1" smtClean="0"/>
              <a:t>DataTab</a:t>
            </a:r>
            <a:r>
              <a:rPr lang="en-US" dirty="0" smtClean="0"/>
              <a:t>l</a:t>
            </a:r>
            <a:r>
              <a:rPr lang="ru-RU" dirty="0" smtClean="0"/>
              <a:t>e новой записи окажется, что у нее и одной из имеющихся записей одинаковые значения полей первичного ключа, ADO.NET сгенерирует исключение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DataTable</a:t>
            </a:r>
            <a:r>
              <a:rPr lang="en-US" dirty="0" smtClean="0"/>
              <a:t> </a:t>
            </a:r>
            <a:r>
              <a:rPr lang="en-US" dirty="0" err="1" smtClean="0"/>
              <a:t>tbl</a:t>
            </a:r>
            <a:r>
              <a:rPr lang="en-US" dirty="0" smtClean="0"/>
              <a:t> = new </a:t>
            </a:r>
            <a:r>
              <a:rPr lang="en-US" dirty="0" err="1" smtClean="0"/>
              <a:t>DataTable</a:t>
            </a:r>
            <a:r>
              <a:rPr lang="en-US" dirty="0" smtClean="0"/>
              <a:t>("Customers"); </a:t>
            </a:r>
          </a:p>
          <a:p>
            <a:pPr algn="just"/>
            <a:r>
              <a:rPr lang="en-US" dirty="0" err="1" smtClean="0"/>
              <a:t>tbl.Columns.AddC'CustomerlD</a:t>
            </a:r>
            <a:r>
              <a:rPr lang="en-US" dirty="0" smtClean="0"/>
              <a:t>", </a:t>
            </a:r>
            <a:r>
              <a:rPr lang="en-US" dirty="0" err="1" smtClean="0"/>
              <a:t>typeof</a:t>
            </a:r>
            <a:r>
              <a:rPr lang="en-US" dirty="0" smtClean="0"/>
              <a:t>(string)); </a:t>
            </a:r>
          </a:p>
          <a:p>
            <a:pPr algn="just"/>
            <a:r>
              <a:rPr lang="en-US" dirty="0" err="1" smtClean="0"/>
              <a:t>tbl.Columns.Add</a:t>
            </a:r>
            <a:r>
              <a:rPr lang="en-US" dirty="0" smtClean="0"/>
              <a:t>("</a:t>
            </a:r>
            <a:r>
              <a:rPr lang="en-US" dirty="0" err="1" smtClean="0"/>
              <a:t>CompanyName</a:t>
            </a:r>
            <a:r>
              <a:rPr lang="en-US" dirty="0" smtClean="0"/>
              <a:t>", </a:t>
            </a:r>
            <a:r>
              <a:rPr lang="en-US" dirty="0" err="1" smtClean="0"/>
              <a:t>typeof</a:t>
            </a:r>
            <a:r>
              <a:rPr lang="en-US" dirty="0" smtClean="0"/>
              <a:t>(</a:t>
            </a:r>
            <a:r>
              <a:rPr lang="en-US" dirty="0" err="1" smtClean="0"/>
              <a:t>st</a:t>
            </a:r>
            <a:r>
              <a:rPr lang="en-US" dirty="0" smtClean="0"/>
              <a:t> ring)); </a:t>
            </a:r>
          </a:p>
          <a:p>
            <a:pPr algn="just"/>
            <a:r>
              <a:rPr lang="en-US" dirty="0" err="1" smtClean="0"/>
              <a:t>tbl.PrimaryKey</a:t>
            </a:r>
            <a:r>
              <a:rPr lang="en-US" dirty="0" smtClean="0"/>
              <a:t> = new </a:t>
            </a:r>
            <a:r>
              <a:rPr lang="en-US" dirty="0" err="1" smtClean="0"/>
              <a:t>DataColumn</a:t>
            </a:r>
            <a:r>
              <a:rPr lang="en-US" dirty="0" smtClean="0"/>
              <a:t>[] {</a:t>
            </a:r>
            <a:r>
              <a:rPr lang="en-US" dirty="0" err="1" smtClean="0"/>
              <a:t>tbl.Columns</a:t>
            </a:r>
            <a:r>
              <a:rPr lang="en-US" dirty="0" smtClean="0"/>
              <a:t>["</a:t>
            </a:r>
            <a:r>
              <a:rPr lang="en-US" dirty="0" err="1" smtClean="0"/>
              <a:t>CustomerID</a:t>
            </a:r>
            <a:r>
              <a:rPr lang="en-US" dirty="0" smtClean="0"/>
              <a:t>"]};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9653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Свойство </a:t>
            </a:r>
            <a:r>
              <a:rPr lang="ru-RU" b="1" dirty="0" err="1" smtClean="0"/>
              <a:t>Rows</a:t>
            </a:r>
            <a:r>
              <a:rPr lang="ru-RU" dirty="0" smtClean="0"/>
              <a:t> возвращает объект </a:t>
            </a:r>
            <a:r>
              <a:rPr lang="ru-RU" b="1" dirty="0" err="1" smtClean="0"/>
              <a:t>DataRowCollection</a:t>
            </a:r>
            <a:r>
              <a:rPr lang="ru-RU" dirty="0" smtClean="0"/>
              <a:t>, содержащий объекты </a:t>
            </a:r>
            <a:r>
              <a:rPr lang="ru-RU" dirty="0" err="1" smtClean="0"/>
              <a:t>DataRow</a:t>
            </a:r>
            <a:r>
              <a:rPr lang="ru-RU" dirty="0" smtClean="0"/>
              <a:t> из состава </a:t>
            </a:r>
            <a:r>
              <a:rPr lang="ru-RU" dirty="0" err="1" smtClean="0"/>
              <a:t>DataTable</a:t>
            </a:r>
            <a:r>
              <a:rPr lang="ru-RU" dirty="0" smtClean="0"/>
              <a:t>. С помощью данного свойства удается добавлять объекты </a:t>
            </a:r>
            <a:r>
              <a:rPr lang="ru-RU" dirty="0" err="1" smtClean="0"/>
              <a:t>DataRo</a:t>
            </a:r>
            <a:r>
              <a:rPr lang="en-US" dirty="0" smtClean="0"/>
              <a:t>w</a:t>
            </a:r>
            <a:r>
              <a:rPr lang="ru-RU" dirty="0" smtClean="0"/>
              <a:t>- в </a:t>
            </a:r>
            <a:r>
              <a:rPr lang="ru-RU" dirty="0" err="1" smtClean="0"/>
              <a:t>DataTable</a:t>
            </a:r>
            <a:r>
              <a:rPr lang="ru-RU" dirty="0" smtClean="0"/>
              <a:t>, а также обращаться к уже имеющимся объектам.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483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Свойство </a:t>
            </a:r>
            <a:r>
              <a:rPr lang="en-US" b="1" dirty="0" err="1" smtClean="0"/>
              <a:t>TableName</a:t>
            </a:r>
            <a:r>
              <a:rPr lang="en-US" dirty="0" smtClean="0"/>
              <a:t> </a:t>
            </a:r>
            <a:r>
              <a:rPr lang="ru-RU" dirty="0" smtClean="0"/>
              <a:t>содержит имя объекта </a:t>
            </a:r>
            <a:r>
              <a:rPr lang="ru-RU" dirty="0" err="1" smtClean="0"/>
              <a:t>DataTable</a:t>
            </a:r>
            <a:r>
              <a:rPr lang="ru-RU" dirty="0" smtClean="0"/>
              <a:t>. Значение этого свойства задается в конструкторе </a:t>
            </a:r>
            <a:r>
              <a:rPr lang="ru-RU" dirty="0" err="1" smtClean="0"/>
              <a:t>DataTable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061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/>
              <a:t>СТР 256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1445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Методы </a:t>
            </a:r>
            <a:r>
              <a:rPr lang="ru-RU" b="1" dirty="0" err="1" smtClean="0"/>
              <a:t>AcceptChanges</a:t>
            </a:r>
            <a:r>
              <a:rPr lang="ru-RU" dirty="0" smtClean="0"/>
              <a:t> и </a:t>
            </a:r>
            <a:r>
              <a:rPr lang="ru-RU" b="1" dirty="0" err="1" smtClean="0"/>
              <a:t>RejectChanges</a:t>
            </a:r>
            <a:r>
              <a:rPr lang="ru-RU" dirty="0" smtClean="0"/>
              <a:t> позволяют соответственно подтверждать и отбрасывать все отложенные изменения в объекте –</a:t>
            </a:r>
            <a:r>
              <a:rPr lang="ru-RU" dirty="0" err="1" smtClean="0"/>
              <a:t>DataTable</a:t>
            </a:r>
            <a:endParaRPr lang="en-US" dirty="0" smtClean="0"/>
          </a:p>
          <a:p>
            <a:pPr algn="just"/>
            <a:r>
              <a:rPr lang="ru-RU" dirty="0" smtClean="0"/>
              <a:t>Объекты </a:t>
            </a:r>
            <a:r>
              <a:rPr lang="en-US" dirty="0" err="1" smtClean="0"/>
              <a:t>DataSet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DataRow</a:t>
            </a:r>
            <a:r>
              <a:rPr lang="en-US" dirty="0" smtClean="0"/>
              <a:t> </a:t>
            </a:r>
            <a:r>
              <a:rPr lang="ru-RU" dirty="0" smtClean="0"/>
              <a:t>также обладают методами </a:t>
            </a:r>
            <a:r>
              <a:rPr lang="en-US" b="1" dirty="0" err="1" smtClean="0"/>
              <a:t>AcceptChanges</a:t>
            </a:r>
            <a:r>
              <a:rPr lang="en-US" b="1" dirty="0" smtClean="0"/>
              <a:t> </a:t>
            </a:r>
            <a:r>
              <a:rPr lang="ru-RU" dirty="0" smtClean="0"/>
              <a:t>и </a:t>
            </a:r>
            <a:r>
              <a:rPr lang="en-US" b="1" dirty="0" err="1" smtClean="0"/>
              <a:t>RejectChanges</a:t>
            </a:r>
            <a:r>
              <a:rPr lang="en-US" dirty="0" smtClean="0"/>
              <a:t>. </a:t>
            </a:r>
            <a:r>
              <a:rPr lang="ru-RU" dirty="0" smtClean="0"/>
              <a:t>Подробнее об этих методах — в разделе "Методы объекта </a:t>
            </a:r>
            <a:r>
              <a:rPr lang="en-US" dirty="0" err="1" smtClean="0"/>
              <a:t>DataSet</a:t>
            </a:r>
            <a:r>
              <a:rPr lang="en-US" dirty="0" smtClean="0"/>
              <a:t>» </a:t>
            </a:r>
            <a:r>
              <a:rPr lang="ru-RU" dirty="0" smtClean="0"/>
              <a:t>этой главы.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036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Работать с данными, доступными только для чтения, очень просто. Одна из главнейших проблем при создании приложения для работы с БД — преобразование ввода пользователя в изменения содержимого вашей БД.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большая проблема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 встроить подобную логику в многоуровневое приложение, которому требуется кэшировать изменения, и затем передавать их все сразу в БД. 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i="0" dirty="0" smtClean="0"/>
              <a:t>Объект </a:t>
            </a:r>
            <a:r>
              <a:rPr lang="ru-RU" i="1" dirty="0" err="1" smtClean="0"/>
              <a:t>DataSet</a:t>
            </a:r>
            <a:r>
              <a:rPr lang="ru-RU" i="0" dirty="0" smtClean="0"/>
              <a:t> позволяет кэшировать изменения записи данных и затем передавать эти изменения в БД при помощи объекта </a:t>
            </a:r>
            <a:r>
              <a:rPr lang="ru-RU" b="1" i="1" dirty="0" err="1" smtClean="0"/>
              <a:t>DataAdapter</a:t>
            </a:r>
            <a:r>
              <a:rPr lang="ru-RU" i="0" dirty="0" smtClean="0"/>
              <a:t>. Кроме того, можно просматривать измененные записи объекта </a:t>
            </a:r>
            <a:r>
              <a:rPr lang="ru-RU" i="1" dirty="0" err="1" smtClean="0"/>
              <a:t>DataSet</a:t>
            </a:r>
            <a:r>
              <a:rPr lang="ru-RU" i="0" dirty="0" smtClean="0"/>
              <a:t> и определять, как именно они изменены (вставлены, отредактированы или удалены), а также сравнивать оригинальное и текущее содержимое каждой записи.  (подробнее</a:t>
            </a:r>
            <a:r>
              <a:rPr lang="ru-RU" i="0" baseline="0" dirty="0" smtClean="0"/>
              <a:t> </a:t>
            </a:r>
            <a:r>
              <a:rPr lang="ru-RU" i="0" baseline="0" dirty="0" err="1" smtClean="0"/>
              <a:t>гл</a:t>
            </a:r>
            <a:r>
              <a:rPr lang="ru-RU" i="0" baseline="0" dirty="0" smtClean="0"/>
              <a:t> 10 и11)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7019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ru-RU" dirty="0" err="1" smtClean="0"/>
              <a:t>Beginlnit</a:t>
            </a:r>
            <a:r>
              <a:rPr lang="ru-RU" dirty="0" smtClean="0"/>
              <a:t> и </a:t>
            </a:r>
            <a:r>
              <a:rPr lang="ru-RU" dirty="0" err="1" smtClean="0"/>
              <a:t>Endlnit</a:t>
            </a:r>
            <a:r>
              <a:rPr lang="ru-RU" dirty="0" smtClean="0"/>
              <a:t> вызываются конструкторами, поэтому их не надо </a:t>
            </a:r>
            <a:r>
              <a:rPr lang="ru-RU" dirty="0" err="1" smtClean="0"/>
              <a:t>ис</a:t>
            </a:r>
            <a:r>
              <a:rPr lang="ru-RU" dirty="0" smtClean="0"/>
              <a:t>- пользовать непосредственно в коде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6616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Если вы добавляете в объект </a:t>
            </a:r>
            <a:r>
              <a:rPr lang="ru-RU" i="1" dirty="0" err="1" smtClean="0"/>
              <a:t>DataTable</a:t>
            </a:r>
            <a:r>
              <a:rPr lang="ru-RU" dirty="0" smtClean="0"/>
              <a:t> группу объектов </a:t>
            </a:r>
            <a:r>
              <a:rPr lang="ru-RU" b="1" dirty="0" err="1" smtClean="0"/>
              <a:t>DataRow</a:t>
            </a:r>
            <a:r>
              <a:rPr lang="ru-RU" dirty="0" smtClean="0"/>
              <a:t>, для повышения производительности кода следует применить методы </a:t>
            </a:r>
            <a:r>
              <a:rPr lang="ru-RU" b="1" dirty="0" err="1" smtClean="0"/>
              <a:t>BeginLoadData</a:t>
            </a:r>
            <a:r>
              <a:rPr lang="ru-RU" dirty="0" smtClean="0"/>
              <a:t> и </a:t>
            </a:r>
            <a:r>
              <a:rPr lang="ru-RU" b="1" dirty="0" err="1" smtClean="0"/>
              <a:t>EndLoadData</a:t>
            </a:r>
            <a:r>
              <a:rPr lang="ru-RU" dirty="0" smtClean="0"/>
              <a:t>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При вызове метода </a:t>
            </a:r>
            <a:r>
              <a:rPr lang="ru-RU" b="1" dirty="0" err="1" smtClean="0"/>
              <a:t>BeginLoadData</a:t>
            </a:r>
            <a:r>
              <a:rPr lang="ru-RU" dirty="0" smtClean="0"/>
              <a:t> отключаются определенные на объекте </a:t>
            </a:r>
            <a:r>
              <a:rPr lang="ru-RU" i="1" dirty="0" err="1" smtClean="0"/>
              <a:t>DataTable</a:t>
            </a:r>
            <a:r>
              <a:rPr lang="ru-RU" dirty="0" smtClean="0"/>
              <a:t> ограничения. Активировать их можно средствами метода </a:t>
            </a:r>
            <a:r>
              <a:rPr lang="ru-RU" dirty="0" err="1" smtClean="0"/>
              <a:t>EndLoadData</a:t>
            </a:r>
            <a:r>
              <a:rPr lang="ru-RU" dirty="0" smtClean="0"/>
              <a:t>. Если в объекте </a:t>
            </a:r>
            <a:r>
              <a:rPr lang="ru-RU" dirty="0" err="1" smtClean="0"/>
              <a:t>DataTable</a:t>
            </a:r>
            <a:r>
              <a:rPr lang="ru-RU" dirty="0" smtClean="0"/>
              <a:t> есть записи, нарушающие какие-либо ограничения, при вы- зове метода </a:t>
            </a:r>
            <a:r>
              <a:rPr lang="ru-RU" dirty="0" err="1" smtClean="0"/>
              <a:t>EndLoadData</a:t>
            </a:r>
            <a:r>
              <a:rPr lang="ru-RU" dirty="0" smtClean="0"/>
              <a:t> ADO.NET сгенерирует исключение </a:t>
            </a:r>
            <a:r>
              <a:rPr lang="ru-RU" dirty="0" err="1" smtClean="0"/>
              <a:t>ConstraintException</a:t>
            </a:r>
            <a:r>
              <a:rPr lang="ru-RU" dirty="0" smtClean="0"/>
              <a:t>. Чтобы определить, какие именно записи нарушают ограничения, просмотрите массив, возвращаемый методом </a:t>
            </a:r>
            <a:r>
              <a:rPr lang="ru-RU" dirty="0" err="1" smtClean="0"/>
              <a:t>GetErrors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6527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Метод </a:t>
            </a:r>
            <a:r>
              <a:rPr lang="ru-RU" b="1" dirty="0" err="1" smtClean="0"/>
              <a:t>Clear</a:t>
            </a:r>
            <a:r>
              <a:rPr lang="ru-RU" dirty="0" smtClean="0"/>
              <a:t> позволяет удалить из объекта </a:t>
            </a:r>
            <a:r>
              <a:rPr lang="ru-RU" dirty="0" err="1" smtClean="0"/>
              <a:t>DataTable</a:t>
            </a:r>
            <a:r>
              <a:rPr lang="ru-RU" dirty="0" smtClean="0"/>
              <a:t> все объекты </a:t>
            </a:r>
            <a:r>
              <a:rPr lang="ru-RU" dirty="0" err="1" smtClean="0"/>
              <a:t>DataRow</a:t>
            </a:r>
            <a:r>
              <a:rPr lang="ru-RU" dirty="0" smtClean="0"/>
              <a:t>. Вызвать его быстрее, чем освободить оригинальный и создать новый объект </a:t>
            </a:r>
            <a:r>
              <a:rPr lang="ru-RU" dirty="0" err="1" smtClean="0"/>
              <a:t>DataTable</a:t>
            </a:r>
            <a:r>
              <a:rPr lang="ru-RU" dirty="0" smtClean="0"/>
              <a:t> с идентичной структурой.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8939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 помощью метода </a:t>
            </a:r>
            <a:r>
              <a:rPr lang="ru-RU" b="1" dirty="0" smtClean="0"/>
              <a:t>Сору</a:t>
            </a:r>
            <a:r>
              <a:rPr lang="ru-RU" dirty="0" smtClean="0"/>
              <a:t> создают новый объект </a:t>
            </a:r>
            <a:r>
              <a:rPr lang="ru-RU" i="1" dirty="0" err="1" smtClean="0"/>
              <a:t>DataTable</a:t>
            </a:r>
            <a:r>
              <a:rPr lang="ru-RU" dirty="0" smtClean="0"/>
              <a:t>, по структуре и содержимому аналогичный оригинальному. Чтобы создать объект </a:t>
            </a:r>
            <a:r>
              <a:rPr lang="ru-RU" dirty="0" err="1" smtClean="0"/>
              <a:t>DataTab</a:t>
            </a:r>
            <a:r>
              <a:rPr lang="en-US" dirty="0" smtClean="0"/>
              <a:t>l</a:t>
            </a:r>
            <a:r>
              <a:rPr lang="ru-RU" dirty="0" smtClean="0"/>
              <a:t>e с идентичной структурой, но без записей, воспользуйтесь методом </a:t>
            </a:r>
            <a:r>
              <a:rPr lang="ru-RU" b="1" dirty="0" err="1" smtClean="0"/>
              <a:t>Clone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957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Метод </a:t>
            </a:r>
            <a:r>
              <a:rPr lang="ru-RU" b="1" dirty="0" err="1" smtClean="0"/>
              <a:t>Compute</a:t>
            </a:r>
            <a:r>
              <a:rPr lang="ru-RU" dirty="0" smtClean="0"/>
              <a:t> позволяет выполнять агрегатные запросы к отдельным столбцам объекта </a:t>
            </a:r>
            <a:r>
              <a:rPr lang="ru-RU" dirty="0" err="1" smtClean="0"/>
              <a:t>DataTable</a:t>
            </a:r>
            <a:r>
              <a:rPr lang="ru-RU" dirty="0" smtClean="0"/>
              <a:t> на основе заданных критериев поиска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Следующий фрагмент кода с помощью метода </a:t>
            </a:r>
            <a:r>
              <a:rPr lang="ru-RU" b="1" dirty="0" err="1" smtClean="0"/>
              <a:t>Compute</a:t>
            </a:r>
            <a:r>
              <a:rPr lang="ru-RU" dirty="0" smtClean="0"/>
              <a:t> подсчитывает число заказов, включающий товар «</a:t>
            </a:r>
            <a:r>
              <a:rPr lang="ru-RU" dirty="0" err="1" smtClean="0"/>
              <a:t>chai</a:t>
            </a:r>
            <a:r>
              <a:rPr lang="ru-RU" dirty="0" smtClean="0"/>
              <a:t>», а также общее число заказанных единиц этого товара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string </a:t>
            </a:r>
            <a:r>
              <a:rPr lang="en-US" dirty="0" err="1" smtClean="0"/>
              <a:t>strSQL</a:t>
            </a:r>
            <a:r>
              <a:rPr lang="en-US" dirty="0" smtClean="0"/>
              <a:t>, </a:t>
            </a:r>
            <a:r>
              <a:rPr lang="en-US" dirty="0" err="1" smtClean="0"/>
              <a:t>strConn</a:t>
            </a:r>
            <a:r>
              <a:rPr lang="en-US" dirty="0" smtClean="0"/>
              <a:t>;</a:t>
            </a:r>
          </a:p>
          <a:p>
            <a:pPr algn="just"/>
            <a:r>
              <a:rPr lang="en-US" dirty="0" err="1" smtClean="0"/>
              <a:t>strConn</a:t>
            </a:r>
            <a:r>
              <a:rPr lang="en-US" dirty="0" smtClean="0"/>
              <a:t> = "Provider=</a:t>
            </a:r>
            <a:r>
              <a:rPr lang="en-US" dirty="0" err="1" smtClean="0"/>
              <a:t>SQLQLEDB;Data</a:t>
            </a:r>
            <a:r>
              <a:rPr lang="en-US" dirty="0" smtClean="0"/>
              <a:t> Source=(local)\\</a:t>
            </a:r>
            <a:r>
              <a:rPr lang="en-US" dirty="0" err="1" smtClean="0"/>
              <a:t>NetSDK</a:t>
            </a:r>
            <a:r>
              <a:rPr lang="en-US" dirty="0" smtClean="0"/>
              <a:t>;" + "Initial Catalog=</a:t>
            </a:r>
            <a:r>
              <a:rPr lang="en-US" dirty="0" err="1" smtClean="0"/>
              <a:t>Northwind;Trusted_Connection</a:t>
            </a:r>
            <a:r>
              <a:rPr lang="en-US" dirty="0" smtClean="0"/>
              <a:t>=Yes;";</a:t>
            </a:r>
          </a:p>
          <a:p>
            <a:pPr algn="just"/>
            <a:r>
              <a:rPr lang="en-US" dirty="0" err="1" smtClean="0"/>
              <a:t>StrSQL</a:t>
            </a:r>
            <a:r>
              <a:rPr lang="en-US" dirty="0" smtClean="0"/>
              <a:t> = "SELECT </a:t>
            </a:r>
            <a:r>
              <a:rPr lang="en-US" dirty="0" err="1" smtClean="0"/>
              <a:t>OrderlD</a:t>
            </a:r>
            <a:r>
              <a:rPr lang="en-US" dirty="0" smtClean="0"/>
              <a:t>, </a:t>
            </a:r>
            <a:r>
              <a:rPr lang="en-US" dirty="0" err="1" smtClean="0"/>
              <a:t>ProductID</a:t>
            </a:r>
            <a:r>
              <a:rPr lang="en-US" dirty="0" smtClean="0"/>
              <a:t>, Quantity FROM [Order Details]";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OleDbDataAdapter</a:t>
            </a:r>
            <a:r>
              <a:rPr lang="en-US" dirty="0" smtClean="0"/>
              <a:t> da = new 01eDbDataAdapter(</a:t>
            </a:r>
            <a:r>
              <a:rPr lang="en-US" dirty="0" err="1" smtClean="0"/>
              <a:t>strSQL</a:t>
            </a:r>
            <a:r>
              <a:rPr lang="en-US" dirty="0" smtClean="0"/>
              <a:t>, </a:t>
            </a:r>
            <a:r>
              <a:rPr lang="en-US" dirty="0" err="1" smtClean="0"/>
              <a:t>strConn</a:t>
            </a:r>
            <a:r>
              <a:rPr lang="en-US" dirty="0" smtClean="0"/>
              <a:t>); </a:t>
            </a:r>
          </a:p>
          <a:p>
            <a:pPr algn="just"/>
            <a:r>
              <a:rPr lang="nn-NO" dirty="0" smtClean="0"/>
              <a:t>DataTable tbl = new DataTableC'Order Details"); </a:t>
            </a:r>
          </a:p>
          <a:p>
            <a:pPr algn="just"/>
            <a:r>
              <a:rPr lang="en-US" dirty="0" err="1" smtClean="0"/>
              <a:t>da.Fill</a:t>
            </a:r>
            <a:r>
              <a:rPr lang="en-US" dirty="0" smtClean="0"/>
              <a:t>(</a:t>
            </a:r>
            <a:r>
              <a:rPr lang="en-US" dirty="0" err="1" smtClean="0"/>
              <a:t>tbl</a:t>
            </a:r>
            <a:r>
              <a:rPr lang="en-US" dirty="0" smtClean="0"/>
              <a:t>);</a:t>
            </a:r>
          </a:p>
          <a:p>
            <a:pPr algn="just"/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intNumChaiOrders</a:t>
            </a:r>
            <a:r>
              <a:rPr lang="en-US" dirty="0" smtClean="0"/>
              <a:t>;</a:t>
            </a:r>
          </a:p>
          <a:p>
            <a:pPr algn="just"/>
            <a:r>
              <a:rPr lang="en-US" dirty="0" smtClean="0"/>
              <a:t>Int64 </a:t>
            </a:r>
            <a:r>
              <a:rPr lang="en-US" dirty="0" err="1" smtClean="0"/>
              <a:t>intNumChaiUnlts</a:t>
            </a:r>
            <a:r>
              <a:rPr lang="en-US" dirty="0" smtClean="0"/>
              <a:t>;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intNumChaiOrders</a:t>
            </a:r>
            <a:r>
              <a:rPr lang="en-US" dirty="0" smtClean="0"/>
              <a:t> = (</a:t>
            </a:r>
            <a:r>
              <a:rPr lang="en-US" dirty="0" err="1" smtClean="0"/>
              <a:t>int</a:t>
            </a:r>
            <a:r>
              <a:rPr lang="en-US" dirty="0" smtClean="0"/>
              <a:t>) </a:t>
            </a:r>
            <a:r>
              <a:rPr lang="en-US" dirty="0" err="1" smtClean="0"/>
              <a:t>tbl.Compute</a:t>
            </a:r>
            <a:r>
              <a:rPr lang="en-US" dirty="0" smtClean="0"/>
              <a:t>("COUNT(</a:t>
            </a:r>
            <a:r>
              <a:rPr lang="en-US" dirty="0" err="1" smtClean="0"/>
              <a:t>OrderID</a:t>
            </a:r>
            <a:r>
              <a:rPr lang="en-US" dirty="0" smtClean="0"/>
              <a:t>)", "</a:t>
            </a:r>
            <a:r>
              <a:rPr lang="en-US" dirty="0" err="1" smtClean="0"/>
              <a:t>ProductID</a:t>
            </a:r>
            <a:r>
              <a:rPr lang="en-US" dirty="0" smtClean="0"/>
              <a:t> = 1");</a:t>
            </a:r>
          </a:p>
          <a:p>
            <a:pPr algn="just"/>
            <a:r>
              <a:rPr lang="en-US" dirty="0" err="1" smtClean="0"/>
              <a:t>intNunChaiUnits</a:t>
            </a:r>
            <a:r>
              <a:rPr lang="en-US" dirty="0" smtClean="0"/>
              <a:t> = (Int64) </a:t>
            </a:r>
            <a:r>
              <a:rPr lang="en-US" dirty="0" err="1" smtClean="0"/>
              <a:t>tbl.Compute</a:t>
            </a:r>
            <a:r>
              <a:rPr lang="en-US" dirty="0" smtClean="0"/>
              <a:t>("SUM(Quantity&gt;", "</a:t>
            </a:r>
            <a:r>
              <a:rPr lang="en-US" dirty="0" err="1" smtClean="0"/>
              <a:t>ProductID</a:t>
            </a:r>
            <a:r>
              <a:rPr lang="en-US" dirty="0" smtClean="0"/>
              <a:t> = 1");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Console.WriteLine</a:t>
            </a:r>
            <a:r>
              <a:rPr lang="en-US" dirty="0" smtClean="0"/>
              <a:t>{"# of orders that include chai: " + </a:t>
            </a:r>
            <a:r>
              <a:rPr lang="en-US" dirty="0" err="1" smtClean="0"/>
              <a:t>IntNumChaiOrders</a:t>
            </a:r>
            <a:r>
              <a:rPr lang="en-US" dirty="0" smtClean="0"/>
              <a:t>};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Console.WrlteLine</a:t>
            </a:r>
            <a:r>
              <a:rPr lang="en-US" dirty="0" smtClean="0"/>
              <a:t>{"Total number of units ordered: " +</a:t>
            </a:r>
            <a:r>
              <a:rPr lang="en-US" dirty="0" err="1" smtClean="0"/>
              <a:t>intNumChaiUnits</a:t>
            </a:r>
            <a:r>
              <a:rPr lang="en-US" dirty="0" smtClean="0"/>
              <a:t>); 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Метод </a:t>
            </a:r>
            <a:r>
              <a:rPr lang="ru-RU" b="1" dirty="0" err="1" smtClean="0"/>
              <a:t>Compute</a:t>
            </a:r>
            <a:r>
              <a:rPr lang="ru-RU" dirty="0" smtClean="0"/>
              <a:t> не позволяет вычислять агрегатные значения на основе нескольких столбцов, например SUM(</a:t>
            </a:r>
            <a:r>
              <a:rPr lang="ru-RU" dirty="0" err="1" smtClean="0"/>
              <a:t>Quantity</a:t>
            </a:r>
            <a:r>
              <a:rPr lang="ru-RU" dirty="0" smtClean="0"/>
              <a:t> * </a:t>
            </a:r>
            <a:r>
              <a:rPr lang="ru-RU" dirty="0" err="1" smtClean="0"/>
              <a:t>UnitPrice</a:t>
            </a:r>
            <a:r>
              <a:rPr lang="ru-RU" dirty="0" smtClean="0"/>
              <a:t>). Тем не менее с помощью основанного на выражении столбца удается вычислить произведение указанных столбцов и использовать этот основанный на выражении столбец в </a:t>
            </a:r>
            <a:r>
              <a:rPr lang="ru-RU" dirty="0" err="1" smtClean="0"/>
              <a:t>мемоде</a:t>
            </a:r>
            <a:r>
              <a:rPr lang="ru-RU" dirty="0" smtClean="0"/>
              <a:t> </a:t>
            </a:r>
            <a:r>
              <a:rPr lang="ru-RU" dirty="0" err="1" smtClean="0"/>
              <a:t>Count</a:t>
            </a:r>
            <a:r>
              <a:rPr lang="ru-RU" dirty="0" smtClean="0"/>
              <a:t>: SUM(</a:t>
            </a:r>
            <a:r>
              <a:rPr lang="ru-RU" dirty="0" err="1" smtClean="0"/>
              <a:t>ItemTotal</a:t>
            </a:r>
            <a:r>
              <a:rPr lang="ru-RU" dirty="0" smtClean="0"/>
              <a:t>).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Метод </a:t>
            </a:r>
            <a:r>
              <a:rPr lang="ru-RU" b="1" dirty="0" err="1" smtClean="0"/>
              <a:t>Compute</a:t>
            </a:r>
            <a:r>
              <a:rPr lang="ru-RU" dirty="0" smtClean="0"/>
              <a:t> возвращает результаты с использованием универсального типа данных </a:t>
            </a:r>
            <a:r>
              <a:rPr lang="ru-RU" dirty="0" err="1" smtClean="0"/>
              <a:t>Object</a:t>
            </a:r>
            <a:r>
              <a:rPr lang="ru-RU" dirty="0" smtClean="0"/>
              <a:t>. При вычислении значения средствами метода </a:t>
            </a:r>
            <a:r>
              <a:rPr lang="ru-RU" b="1" dirty="0" err="1" smtClean="0"/>
              <a:t>Compute</a:t>
            </a:r>
            <a:r>
              <a:rPr lang="ru-RU" dirty="0" smtClean="0"/>
              <a:t> вас, </a:t>
            </a:r>
            <a:r>
              <a:rPr lang="ru-RU" dirty="0" err="1" smtClean="0"/>
              <a:t>веро</a:t>
            </a:r>
            <a:r>
              <a:rPr lang="ru-RU" dirty="0" smtClean="0"/>
              <a:t>- </a:t>
            </a:r>
            <a:r>
              <a:rPr lang="ru-RU" dirty="0" err="1" smtClean="0"/>
              <a:t>ятно</a:t>
            </a:r>
            <a:r>
              <a:rPr lang="ru-RU" dirty="0" smtClean="0"/>
              <a:t>, удивит тип данных, применяемый этим методом для хранения данных. Так. тип данных столбца </a:t>
            </a:r>
            <a:r>
              <a:rPr lang="ru-RU" dirty="0" err="1" smtClean="0"/>
              <a:t>Quantity</a:t>
            </a:r>
            <a:r>
              <a:rPr lang="ru-RU" dirty="0" smtClean="0"/>
              <a:t> — 16-разрядное целое число, однако при вызове метод </a:t>
            </a:r>
            <a:r>
              <a:rPr lang="ru-RU" b="1" dirty="0" err="1" smtClean="0"/>
              <a:t>Compute</a:t>
            </a:r>
            <a:r>
              <a:rPr lang="ru-RU" dirty="0" smtClean="0"/>
              <a:t> возвращает 64-разрядное целое число.</a:t>
            </a:r>
          </a:p>
          <a:p>
            <a:pPr algn="just"/>
            <a:endParaRPr lang="ru-RU" dirty="0" smtClean="0"/>
          </a:p>
          <a:p>
            <a:pPr algn="just"/>
            <a:r>
              <a:rPr lang="en-US" dirty="0" smtClean="0"/>
              <a:t>object </a:t>
            </a:r>
            <a:r>
              <a:rPr lang="en-US" dirty="0" err="1" smtClean="0"/>
              <a:t>objRetVal</a:t>
            </a:r>
            <a:r>
              <a:rPr lang="en-US" dirty="0" smtClean="0"/>
              <a:t> = </a:t>
            </a:r>
            <a:r>
              <a:rPr lang="en-US" dirty="0" err="1" smtClean="0"/>
              <a:t>tbl.Compute</a:t>
            </a:r>
            <a:r>
              <a:rPr lang="en-US" dirty="0" smtClean="0"/>
              <a:t>("SUM(Quantity)", "</a:t>
            </a:r>
            <a:r>
              <a:rPr lang="en-US" dirty="0" err="1" smtClean="0"/>
              <a:t>ProductlD</a:t>
            </a:r>
            <a:r>
              <a:rPr lang="en-US" dirty="0" smtClean="0"/>
              <a:t> = 1"};</a:t>
            </a:r>
            <a:endParaRPr lang="ru-RU" dirty="0" smtClean="0"/>
          </a:p>
          <a:p>
            <a:pPr algn="just"/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objRetVal.GetType</a:t>
            </a:r>
            <a:r>
              <a:rPr lang="en-US" dirty="0" smtClean="0"/>
              <a:t>().</a:t>
            </a:r>
            <a:r>
              <a:rPr lang="en-US" dirty="0" err="1" smtClean="0"/>
              <a:t>ToString</a:t>
            </a:r>
            <a:r>
              <a:rPr lang="en-US" dirty="0" smtClean="0"/>
              <a:t>()};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7128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Метод </a:t>
            </a:r>
            <a:r>
              <a:rPr lang="ru-RU" b="1" dirty="0" err="1" smtClean="0"/>
              <a:t>DataTable.GetChanges</a:t>
            </a:r>
            <a:r>
              <a:rPr lang="ru-RU" dirty="0" smtClean="0"/>
              <a:t> возвращает новый объект </a:t>
            </a:r>
            <a:r>
              <a:rPr lang="ru-RU" i="1" dirty="0" err="1" smtClean="0"/>
              <a:t>DataTable</a:t>
            </a:r>
            <a:r>
              <a:rPr lang="ru-RU" dirty="0" smtClean="0"/>
              <a:t> со </a:t>
            </a:r>
            <a:r>
              <a:rPr lang="ru-RU" dirty="0" err="1" smtClean="0"/>
              <a:t>смруктурой</a:t>
            </a:r>
            <a:r>
              <a:rPr lang="ru-RU" dirty="0" smtClean="0"/>
              <a:t> оригинального объекта </a:t>
            </a:r>
            <a:r>
              <a:rPr lang="ru-RU" dirty="0" err="1" smtClean="0"/>
              <a:t>DataTable</a:t>
            </a:r>
            <a:r>
              <a:rPr lang="ru-RU" dirty="0" smtClean="0"/>
              <a:t>, содержащий все записи оригинального </a:t>
            </a:r>
            <a:r>
              <a:rPr lang="ru-RU" dirty="0" err="1" smtClean="0"/>
              <a:t>объек</a:t>
            </a:r>
            <a:r>
              <a:rPr lang="ru-RU" dirty="0" smtClean="0"/>
              <a:t>- та </a:t>
            </a:r>
            <a:r>
              <a:rPr lang="ru-RU" dirty="0" err="1" smtClean="0"/>
              <a:t>DataTable</a:t>
            </a:r>
            <a:r>
              <a:rPr lang="ru-RU" dirty="0" smtClean="0"/>
              <a:t> с отложенными изменениями.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9371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Метод </a:t>
            </a:r>
            <a:r>
              <a:rPr lang="ru-RU" b="1" dirty="0" err="1" smtClean="0"/>
              <a:t>GetErrors</a:t>
            </a:r>
            <a:r>
              <a:rPr lang="ru-RU" dirty="0" smtClean="0"/>
              <a:t> позволяет в случае нарушения ограничений или неудачной пере- дачи обновлений в БД обращаться к объектам </a:t>
            </a:r>
            <a:r>
              <a:rPr lang="ru-RU" dirty="0" err="1" smtClean="0"/>
              <a:t>DataRoiv</a:t>
            </a:r>
            <a:r>
              <a:rPr lang="ru-RU" dirty="0" smtClean="0"/>
              <a:t>, содержащим ошибки, Данный метод возвращает массив объектов </a:t>
            </a:r>
            <a:r>
              <a:rPr lang="ru-RU" dirty="0" err="1" smtClean="0"/>
              <a:t>DataRo</a:t>
            </a:r>
            <a:r>
              <a:rPr lang="en-US" dirty="0" smtClean="0"/>
              <a:t>w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2591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Метод </a:t>
            </a:r>
            <a:r>
              <a:rPr lang="ru-RU" b="1" dirty="0" err="1" smtClean="0"/>
              <a:t>ImportRow</a:t>
            </a:r>
            <a:r>
              <a:rPr lang="ru-RU" dirty="0" smtClean="0"/>
              <a:t> принимает объект </a:t>
            </a:r>
            <a:r>
              <a:rPr lang="ru-RU" dirty="0" err="1" smtClean="0"/>
              <a:t>DataRoiv</a:t>
            </a:r>
            <a:r>
              <a:rPr lang="ru-RU" dirty="0" smtClean="0"/>
              <a:t> и добавляет его в объект </a:t>
            </a:r>
            <a:r>
              <a:rPr lang="ru-RU" dirty="0" err="1" smtClean="0"/>
              <a:t>DataTable</a:t>
            </a:r>
            <a:r>
              <a:rPr lang="ru-RU" dirty="0" smtClean="0"/>
              <a:t>,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Метод </a:t>
            </a:r>
            <a:r>
              <a:rPr lang="ru-RU" b="1" dirty="0" err="1" smtClean="0"/>
              <a:t>LoadDataRow</a:t>
            </a:r>
            <a:r>
              <a:rPr lang="ru-RU" dirty="0" smtClean="0"/>
              <a:t> принимает в качестве первого аргумента массив, </a:t>
            </a:r>
            <a:r>
              <a:rPr lang="ru-RU" dirty="0" err="1" smtClean="0"/>
              <a:t>элемен</a:t>
            </a:r>
            <a:r>
              <a:rPr lang="ru-RU" dirty="0" smtClean="0"/>
              <a:t>- ты которого соответствуют элементам набора </a:t>
            </a:r>
            <a:r>
              <a:rPr lang="ru-RU" dirty="0" err="1" smtClean="0"/>
              <a:t>Columns</a:t>
            </a:r>
            <a:r>
              <a:rPr lang="ru-RU" dirty="0" smtClean="0"/>
              <a:t> объекта </a:t>
            </a:r>
            <a:r>
              <a:rPr lang="ru-RU" dirty="0" err="1" smtClean="0"/>
              <a:t>DataTable</a:t>
            </a:r>
            <a:r>
              <a:rPr lang="ru-RU" dirty="0" smtClean="0"/>
              <a:t>. Второй аргумент — это логическое значение, управляющее свойством </a:t>
            </a:r>
            <a:r>
              <a:rPr lang="ru-RU" dirty="0" err="1" smtClean="0"/>
              <a:t>RowState</a:t>
            </a:r>
            <a:r>
              <a:rPr lang="ru-RU" dirty="0" smtClean="0"/>
              <a:t> нового объекта </a:t>
            </a:r>
            <a:r>
              <a:rPr lang="ru-RU" dirty="0" err="1" smtClean="0"/>
              <a:t>DataRow</a:t>
            </a:r>
            <a:r>
              <a:rPr lang="ru-RU" dirty="0" smtClean="0"/>
              <a:t>, Чтобы задать свойству </a:t>
            </a:r>
            <a:r>
              <a:rPr lang="ru-RU" dirty="0" err="1" smtClean="0"/>
              <a:t>RowState</a:t>
            </a:r>
            <a:r>
              <a:rPr lang="ru-RU" dirty="0" smtClean="0"/>
              <a:t> значение </a:t>
            </a:r>
            <a:r>
              <a:rPr lang="ru-RU" dirty="0" err="1" smtClean="0"/>
              <a:t>Added</a:t>
            </a:r>
            <a:r>
              <a:rPr lang="ru-RU" dirty="0" smtClean="0"/>
              <a:t>, передайте в качестве второго аргумента </a:t>
            </a:r>
            <a:r>
              <a:rPr lang="ru-RU" dirty="0" err="1" smtClean="0"/>
              <a:t>False</a:t>
            </a:r>
            <a:r>
              <a:rPr lang="ru-RU" dirty="0" smtClean="0"/>
              <a:t>; если необходимо задать значение </a:t>
            </a:r>
            <a:r>
              <a:rPr lang="ru-RU" dirty="0" err="1" smtClean="0"/>
              <a:t>Unmodified</a:t>
            </a:r>
            <a:r>
              <a:rPr lang="ru-RU" dirty="0" smtClean="0"/>
              <a:t>, передайте </a:t>
            </a:r>
            <a:r>
              <a:rPr lang="ru-RU" dirty="0" err="1" smtClean="0"/>
              <a:t>True</a:t>
            </a:r>
            <a:r>
              <a:rPr lang="ru-RU" dirty="0" smtClean="0"/>
              <a:t>, Метод </a:t>
            </a:r>
            <a:r>
              <a:rPr lang="ru-RU" dirty="0" err="1" smtClean="0"/>
              <a:t>LoadDataRow</a:t>
            </a:r>
            <a:r>
              <a:rPr lang="ru-RU" dirty="0" smtClean="0"/>
              <a:t> также возвращает только что созданный объект </a:t>
            </a:r>
            <a:r>
              <a:rPr lang="ru-RU" dirty="0" err="1" smtClean="0"/>
              <a:t>DataRow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Метод </a:t>
            </a:r>
            <a:r>
              <a:rPr lang="ru-RU" b="1" dirty="0" err="1" smtClean="0"/>
              <a:t>NewRow</a:t>
            </a:r>
            <a:r>
              <a:rPr lang="ru-RU" dirty="0" smtClean="0"/>
              <a:t> возвращает для объекта </a:t>
            </a:r>
            <a:r>
              <a:rPr lang="ru-RU" dirty="0" err="1" smtClean="0"/>
              <a:t>DataTable</a:t>
            </a:r>
            <a:r>
              <a:rPr lang="ru-RU" dirty="0" smtClean="0"/>
              <a:t> новый объект </a:t>
            </a:r>
            <a:r>
              <a:rPr lang="ru-RU" dirty="0" err="1" smtClean="0"/>
              <a:t>DataRow</a:t>
            </a:r>
            <a:r>
              <a:rPr lang="ru-RU" dirty="0" smtClean="0"/>
              <a:t>, но не добавляет его в набор </a:t>
            </a:r>
            <a:r>
              <a:rPr lang="ru-RU" dirty="0" err="1" smtClean="0"/>
              <a:t>Rows</a:t>
            </a:r>
            <a:r>
              <a:rPr lang="ru-RU" dirty="0" smtClean="0"/>
              <a:t> указанного объекта. Добавление в набор следует осу- </a:t>
            </a:r>
            <a:r>
              <a:rPr lang="ru-RU" dirty="0" err="1" smtClean="0"/>
              <a:t>ществить</a:t>
            </a:r>
            <a:r>
              <a:rPr lang="ru-RU" dirty="0" smtClean="0"/>
              <a:t> вручную, предварительно заполнив необходимые поля объекта </a:t>
            </a:r>
            <a:r>
              <a:rPr lang="ru-RU" dirty="0" err="1" smtClean="0"/>
              <a:t>DataRow</a:t>
            </a:r>
            <a:r>
              <a:rPr lang="ru-RU" dirty="0" smtClean="0"/>
              <a:t>. Так каким же из этих трех методов воспользоваться?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2147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Метод </a:t>
            </a:r>
            <a:r>
              <a:rPr lang="ru-RU" b="1" dirty="0" err="1" smtClean="0"/>
              <a:t>Reset</a:t>
            </a:r>
            <a:r>
              <a:rPr lang="ru-RU" dirty="0" smtClean="0"/>
              <a:t> восстанавливает оригинальное состояние объекта </a:t>
            </a:r>
            <a:r>
              <a:rPr lang="ru-RU" dirty="0" err="1" smtClean="0"/>
              <a:t>DataTable</a:t>
            </a:r>
            <a:r>
              <a:rPr lang="ru-RU" dirty="0" smtClean="0"/>
              <a:t>. в кото- ром он находился до инициализации. Чтобы отбросить имеющийся и начать работу с новым объектом </a:t>
            </a:r>
            <a:r>
              <a:rPr lang="ru-RU" dirty="0" err="1" smtClean="0"/>
              <a:t>DataTable</a:t>
            </a:r>
            <a:r>
              <a:rPr lang="ru-RU" dirty="0" smtClean="0"/>
              <a:t>. используйте метод </a:t>
            </a:r>
            <a:r>
              <a:rPr lang="ru-RU" dirty="0" err="1" smtClean="0"/>
              <a:t>Reset</a:t>
            </a:r>
            <a:r>
              <a:rPr lang="ru-RU" dirty="0" smtClean="0"/>
              <a:t>, а не создавайте новый экземпляр </a:t>
            </a:r>
            <a:r>
              <a:rPr lang="ru-RU" dirty="0" err="1" smtClean="0"/>
              <a:t>DataTable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2726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Метод </a:t>
            </a:r>
            <a:r>
              <a:rPr lang="ru-RU" b="1" dirty="0" err="1" smtClean="0"/>
              <a:t>Select</a:t>
            </a:r>
            <a:r>
              <a:rPr lang="ru-RU" dirty="0" smtClean="0"/>
              <a:t> позволяет искать записи в объекте </a:t>
            </a:r>
            <a:r>
              <a:rPr lang="ru-RU" dirty="0" err="1" smtClean="0"/>
              <a:t>DataTable</a:t>
            </a:r>
            <a:r>
              <a:rPr lang="ru-RU" dirty="0" smtClean="0"/>
              <a:t> на основе разнообразных критериев поиска. Он возвращает массив объектов </a:t>
            </a:r>
            <a:r>
              <a:rPr lang="ru-RU" dirty="0" err="1" smtClean="0"/>
              <a:t>DataRow</a:t>
            </a:r>
            <a:r>
              <a:rPr lang="ru-RU" dirty="0" smtClean="0"/>
              <a:t>, </a:t>
            </a:r>
            <a:r>
              <a:rPr lang="ru-RU" dirty="0" err="1" smtClean="0"/>
              <a:t>удоачетворяющих</a:t>
            </a:r>
            <a:r>
              <a:rPr lang="ru-RU" dirty="0" smtClean="0"/>
              <a:t> заданным критериям.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0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модели ADO.NET изначально рассчитан на работу с XML. Содержимое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загружать и сохранять в виде XML-документов. Кроме того,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позволяет выделить информацию схемы (сведения о таблицах, столбцах и ограничениях) в файл XML-схемы, 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ADO.NET объекты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XML-документы практически взаимозаменяемы. Переходить от одной структуры данных к другой очень просто. Разработчики имеют возможность выбирать наиболее удобные интерфейсы. XML-программисты могут работать с объектами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как с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XMLдокументами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программисты 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с XML-документами, как с объектами 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Подробнее об XML-функциях объекта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позже. 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220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Наступает после изменения содержимого поля</a:t>
            </a:r>
            <a:endParaRPr lang="en-US" dirty="0" smtClean="0"/>
          </a:p>
          <a:p>
            <a:r>
              <a:rPr lang="ru-RU" dirty="0" smtClean="0"/>
              <a:t>Наступает перед изменением содержимого поля</a:t>
            </a:r>
            <a:endParaRPr lang="en-US" dirty="0" smtClean="0"/>
          </a:p>
          <a:p>
            <a:r>
              <a:rPr lang="ru-RU" dirty="0" smtClean="0"/>
              <a:t>Наступает после изменения содержимого записи</a:t>
            </a:r>
            <a:endParaRPr lang="en-US" dirty="0" smtClean="0"/>
          </a:p>
          <a:p>
            <a:r>
              <a:rPr lang="ru-RU" dirty="0" smtClean="0"/>
              <a:t>Наступает перед изменением содержимого записи</a:t>
            </a:r>
            <a:endParaRPr lang="en-US" dirty="0" smtClean="0"/>
          </a:p>
          <a:p>
            <a:r>
              <a:rPr lang="ru-RU" dirty="0" smtClean="0"/>
              <a:t>Наступает после удаления записи</a:t>
            </a:r>
            <a:endParaRPr lang="en-US" dirty="0" smtClean="0"/>
          </a:p>
          <a:p>
            <a:r>
              <a:rPr lang="ru-RU" dirty="0" smtClean="0"/>
              <a:t>Наступает перед удалением записи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7769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События </a:t>
            </a:r>
            <a:r>
              <a:rPr lang="ru-RU" b="1" dirty="0" err="1" smtClean="0"/>
              <a:t>ColumnCbanged</a:t>
            </a:r>
            <a:r>
              <a:rPr lang="ru-RU" dirty="0" smtClean="0"/>
              <a:t> и </a:t>
            </a:r>
            <a:r>
              <a:rPr lang="ru-RU" b="1" dirty="0" err="1" smtClean="0"/>
              <a:t>ColumnCbanging</a:t>
            </a:r>
            <a:r>
              <a:rPr lang="ru-RU" dirty="0" smtClean="0"/>
              <a:t> наступают каждый раз, когда изменяется содержимое одного из полей записи. Они позволяют осуществлять проверку данных, активировать и деактивировать элементы управления, и т.д.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У данных событий есть аргумент типа </a:t>
            </a:r>
            <a:r>
              <a:rPr lang="ru-RU" b="1" dirty="0" err="1" smtClean="0"/>
              <a:t>DataColumnCbangeAveniArgs</a:t>
            </a:r>
            <a:r>
              <a:rPr lang="ru-RU" dirty="0" smtClean="0"/>
              <a:t>, обладающий свойствами </a:t>
            </a:r>
            <a:r>
              <a:rPr lang="ru-RU" b="1" dirty="0" err="1" smtClean="0"/>
              <a:t>Row</a:t>
            </a:r>
            <a:r>
              <a:rPr lang="ru-RU" dirty="0" smtClean="0"/>
              <a:t> и </a:t>
            </a:r>
            <a:r>
              <a:rPr lang="ru-RU" b="1" dirty="0" err="1" smtClean="0"/>
              <a:t>Column</a:t>
            </a:r>
            <a:r>
              <a:rPr lang="ru-RU" dirty="0" smtClean="0"/>
              <a:t>, которые позволяют определить, какие именно поле и запись изменены.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Помните: при использовании данных событий для редактирования содержимого записи иногда возникает замкнутый цикл.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2871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События </a:t>
            </a:r>
            <a:r>
              <a:rPr lang="ru-RU" b="1" dirty="0" err="1" smtClean="0"/>
              <a:t>RowChanged</a:t>
            </a:r>
            <a:r>
              <a:rPr lang="ru-RU" dirty="0" smtClean="0"/>
              <a:t> и </a:t>
            </a:r>
            <a:r>
              <a:rPr lang="ru-RU" b="1" dirty="0" err="1" smtClean="0"/>
              <a:t>RowChanging</a:t>
            </a:r>
            <a:r>
              <a:rPr lang="ru-RU" dirty="0" smtClean="0"/>
              <a:t> наступают каждый раз, когда изменяется содержимое объекта </a:t>
            </a:r>
            <a:r>
              <a:rPr lang="ru-RU" dirty="0" err="1" smtClean="0"/>
              <a:t>DataRow</a:t>
            </a:r>
            <a:r>
              <a:rPr lang="ru-RU" dirty="0" smtClean="0"/>
              <a:t> или значение свойства </a:t>
            </a:r>
            <a:r>
              <a:rPr lang="ru-RU" dirty="0" err="1" smtClean="0"/>
              <a:t>RowState</a:t>
            </a:r>
            <a:r>
              <a:rPr lang="ru-RU" dirty="0" smtClean="0"/>
              <a:t> этого объекта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Чтобы определить, почему наступило событие, достаточно просмотреть значение свойства </a:t>
            </a:r>
            <a:r>
              <a:rPr lang="ru-RU" b="1" dirty="0" err="1" smtClean="0"/>
              <a:t>Action</a:t>
            </a:r>
            <a:r>
              <a:rPr lang="ru-RU" dirty="0" smtClean="0"/>
              <a:t> аргумента </a:t>
            </a:r>
            <a:r>
              <a:rPr lang="ru-RU" b="1" dirty="0" err="1" smtClean="0"/>
              <a:t>DataColumnChangeAventArgs</a:t>
            </a:r>
            <a:r>
              <a:rPr lang="ru-RU" dirty="0" smtClean="0"/>
              <a:t> этого события. Свойство </a:t>
            </a:r>
            <a:r>
              <a:rPr lang="ru-RU" dirty="0" err="1" smtClean="0"/>
              <a:t>Row</a:t>
            </a:r>
            <a:r>
              <a:rPr lang="ru-RU" dirty="0" smtClean="0"/>
              <a:t> указанного аргумента позволяет обращаться к изменяемой записи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9372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 smtClean="0"/>
              <a:t>События </a:t>
            </a:r>
            <a:r>
              <a:rPr lang="ru-RU" b="1" dirty="0" err="1" smtClean="0"/>
              <a:t>RowDeleted</a:t>
            </a:r>
            <a:r>
              <a:rPr lang="ru-RU" dirty="0" smtClean="0"/>
              <a:t> и </a:t>
            </a:r>
            <a:r>
              <a:rPr lang="ru-RU" b="1" dirty="0" err="1" smtClean="0"/>
              <a:t>RowDeleting</a:t>
            </a:r>
            <a:r>
              <a:rPr lang="ru-RU" dirty="0" smtClean="0"/>
              <a:t> предоставляют такие же аргументы и свойства, как события </a:t>
            </a:r>
            <a:r>
              <a:rPr lang="ru-RU" b="1" dirty="0" err="1" smtClean="0"/>
              <a:t>RowChanged</a:t>
            </a:r>
            <a:r>
              <a:rPr lang="ru-RU" dirty="0" smtClean="0"/>
              <a:t> и </a:t>
            </a:r>
            <a:r>
              <a:rPr lang="ru-RU" b="1" dirty="0" err="1" smtClean="0"/>
              <a:t>RowChanging</a:t>
            </a:r>
            <a:r>
              <a:rPr lang="ru-RU" dirty="0" smtClean="0"/>
              <a:t>. Единственное отличие в том, что данные события наступают при удалении записи из объекта </a:t>
            </a:r>
            <a:r>
              <a:rPr lang="ru-RU" i="1" dirty="0" err="1" smtClean="0"/>
              <a:t>DataTable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7298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Если вкратце, объекты </a:t>
            </a:r>
            <a:r>
              <a:rPr lang="en-US" b="1" dirty="0" err="1" smtClean="0"/>
              <a:t>DataColumn</a:t>
            </a:r>
            <a:r>
              <a:rPr lang="en-US" b="0" dirty="0" smtClean="0"/>
              <a:t> </a:t>
            </a:r>
            <a:r>
              <a:rPr lang="ru-RU" b="0" dirty="0" smtClean="0"/>
              <a:t>определяют схему вашего объекта </a:t>
            </a:r>
            <a:r>
              <a:rPr lang="en-US" b="0" i="1" dirty="0" err="1" smtClean="0"/>
              <a:t>DataTable</a:t>
            </a:r>
            <a:r>
              <a:rPr lang="en-US" b="0" dirty="0" smtClean="0"/>
              <a:t>. </a:t>
            </a:r>
            <a:r>
              <a:rPr lang="ru-RU" b="0" dirty="0" smtClean="0"/>
              <a:t>Когда вы с помощью метода </a:t>
            </a:r>
            <a:r>
              <a:rPr lang="en-US" b="1" dirty="0" err="1" smtClean="0"/>
              <a:t>DataAdapter</a:t>
            </a:r>
            <a:r>
              <a:rPr lang="ru-RU" b="0" dirty="0" smtClean="0"/>
              <a:t> </a:t>
            </a:r>
            <a:r>
              <a:rPr lang="en-US" b="1" dirty="0" smtClean="0"/>
              <a:t>FILL</a:t>
            </a:r>
            <a:r>
              <a:rPr lang="en-US" b="0" dirty="0" smtClean="0"/>
              <a:t> </a:t>
            </a:r>
            <a:r>
              <a:rPr lang="ru-RU" b="0" dirty="0" smtClean="0"/>
              <a:t>создаете новый объект </a:t>
            </a:r>
            <a:r>
              <a:rPr lang="en-US" b="0" i="1" dirty="0" err="1" smtClean="0"/>
              <a:t>DataTable</a:t>
            </a:r>
            <a:r>
              <a:rPr lang="en-US" b="0" dirty="0" smtClean="0"/>
              <a:t>, </a:t>
            </a:r>
            <a:r>
              <a:rPr lang="en-US" b="0" i="1" dirty="0" err="1" smtClean="0"/>
              <a:t>DataAdapter</a:t>
            </a:r>
            <a:r>
              <a:rPr lang="en-US" b="0" dirty="0" smtClean="0"/>
              <a:t> </a:t>
            </a:r>
            <a:r>
              <a:rPr lang="ru-RU" b="0" dirty="0" smtClean="0"/>
              <a:t>также создает объекты </a:t>
            </a:r>
            <a:r>
              <a:rPr lang="en-US" b="1" dirty="0" err="1" smtClean="0"/>
              <a:t>DataColumn</a:t>
            </a:r>
            <a:r>
              <a:rPr lang="en-US" b="0" dirty="0" smtClean="0"/>
              <a:t>, </a:t>
            </a:r>
            <a:r>
              <a:rPr lang="ru-RU" b="0" dirty="0" smtClean="0"/>
              <a:t>соответствующие столбцам набора результатов. </a:t>
            </a: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У этих новых объектов </a:t>
            </a:r>
            <a:r>
              <a:rPr lang="en-US" b="0" i="1" dirty="0" err="1" smtClean="0"/>
              <a:t>DataColumn</a:t>
            </a:r>
            <a:r>
              <a:rPr lang="en-US" b="0" dirty="0" smtClean="0"/>
              <a:t> </a:t>
            </a:r>
            <a:r>
              <a:rPr lang="ru-RU" b="0" dirty="0" smtClean="0"/>
              <a:t>заданы только самые основные свойства — </a:t>
            </a:r>
            <a:r>
              <a:rPr lang="en-US" b="0" i="1" dirty="0" smtClean="0"/>
              <a:t>Name, Ordinal </a:t>
            </a:r>
            <a:r>
              <a:rPr lang="ru-RU" b="0" i="1" dirty="0" smtClean="0"/>
              <a:t>и </a:t>
            </a:r>
            <a:r>
              <a:rPr lang="en-US" b="0" i="1" dirty="0" err="1" smtClean="0"/>
              <a:t>DataType</a:t>
            </a:r>
            <a:r>
              <a:rPr lang="en-US" b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Следующий фрагмент кода выводит базовую информацию об объектах </a:t>
            </a:r>
            <a:r>
              <a:rPr lang="ru-RU" b="0" i="1" dirty="0" err="1" smtClean="0"/>
              <a:t>DataColumn</a:t>
            </a:r>
            <a:r>
              <a:rPr lang="ru-RU" b="0" dirty="0" smtClean="0"/>
              <a:t>, создаваемых при вызове метода </a:t>
            </a:r>
            <a:r>
              <a:rPr lang="ru-RU" b="1" dirty="0" err="1" smtClean="0"/>
              <a:t>DataAdapter</a:t>
            </a:r>
            <a:r>
              <a:rPr lang="en-US" b="1" dirty="0" smtClean="0"/>
              <a:t>.fill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DataTable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ds.Tables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("Column information for "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tbl.TableName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DataTable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DataColumn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tbl.Columns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("\t"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col.ColumnName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 - "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col.DataType.ToString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b="0" dirty="0" smtClean="0"/>
              <a:t>Об объектах </a:t>
            </a:r>
            <a:r>
              <a:rPr lang="ru-RU" b="0" dirty="0" err="1" smtClean="0"/>
              <a:t>DataColumn</a:t>
            </a:r>
            <a:r>
              <a:rPr lang="ru-RU" b="0" dirty="0" smtClean="0"/>
              <a:t> гораздо больше информации. Но сейчас мы ненадолго отвлечемся от объекта </a:t>
            </a:r>
            <a:r>
              <a:rPr lang="ru-RU" b="0" i="1" dirty="0" err="1" smtClean="0"/>
              <a:t>DataColumn</a:t>
            </a:r>
            <a:r>
              <a:rPr lang="ru-RU" b="0" dirty="0" smtClean="0"/>
              <a:t> и посмотрим, какие же данные </a:t>
            </a:r>
            <a:r>
              <a:rPr lang="ru-RU" b="0" i="1" dirty="0" err="1" smtClean="0"/>
              <a:t>DataAdapter</a:t>
            </a:r>
            <a:r>
              <a:rPr lang="ru-RU" b="0" dirty="0" smtClean="0"/>
              <a:t> поместил в новый объект </a:t>
            </a:r>
            <a:r>
              <a:rPr lang="ru-RU" b="0" i="1" dirty="0" err="1" smtClean="0"/>
              <a:t>DataTable</a:t>
            </a:r>
            <a:r>
              <a:rPr lang="ru-RU" b="0" dirty="0" smtClean="0"/>
              <a:t>. </a:t>
            </a:r>
            <a:endParaRPr lang="en-US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4406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Объект </a:t>
            </a:r>
            <a:r>
              <a:rPr lang="ru-RU" b="0" i="1" dirty="0" err="1" smtClean="0"/>
              <a:t>DataTable</a:t>
            </a:r>
            <a:r>
              <a:rPr lang="ru-RU" b="0" dirty="0" smtClean="0"/>
              <a:t> сильно отличается от соответствующих объектов предыдущих моделей доступа к данным</a:t>
            </a:r>
            <a:r>
              <a:rPr lang="en-US" b="0" dirty="0" smtClean="0"/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В объекте </a:t>
            </a:r>
            <a:r>
              <a:rPr lang="ru-RU" b="0" i="1" dirty="0" err="1" smtClean="0"/>
              <a:t>DataTable</a:t>
            </a:r>
            <a:r>
              <a:rPr lang="ru-RU" b="0" dirty="0" smtClean="0"/>
              <a:t> ADO.NET реализован подход более соответствующий XML-документам; он позволяет в любой момент времени обратиться к любому узлу дерева. При использовании объекта </a:t>
            </a:r>
            <a:r>
              <a:rPr lang="ru-RU" b="0" dirty="0" err="1" smtClean="0"/>
              <a:t>DataTable</a:t>
            </a:r>
            <a:r>
              <a:rPr lang="ru-RU" b="0" dirty="0" smtClean="0"/>
              <a:t> всегда доступны все записи — 24 часа в сутки. 7 дней в неделю, 365 дней в году и... ну, в общем, вы поняли основную идею.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Класс </a:t>
            </a:r>
            <a:r>
              <a:rPr lang="ru-RU" b="0" i="1" dirty="0" err="1" smtClean="0"/>
              <a:t>DataTable</a:t>
            </a:r>
            <a:r>
              <a:rPr lang="ru-RU" b="0" dirty="0" smtClean="0"/>
              <a:t> предоставляет свойство </a:t>
            </a:r>
            <a:r>
              <a:rPr lang="ru-RU" b="1" dirty="0" err="1" smtClean="0"/>
              <a:t>Rows</a:t>
            </a:r>
            <a:r>
              <a:rPr lang="ru-RU" b="0" dirty="0" smtClean="0"/>
              <a:t>, возвращающее набор объектов </a:t>
            </a:r>
            <a:r>
              <a:rPr lang="ru-RU" b="1" dirty="0" err="1" smtClean="0"/>
              <a:t>DataRo</a:t>
            </a:r>
            <a:r>
              <a:rPr lang="en-US" b="0" dirty="0" smtClean="0"/>
              <a:t>w</a:t>
            </a:r>
            <a:r>
              <a:rPr lang="ru-RU" b="0" dirty="0" smtClean="0"/>
              <a:t>, доступных в объекте </a:t>
            </a:r>
            <a:r>
              <a:rPr lang="ru-RU" b="0" i="1" dirty="0" err="1" smtClean="0"/>
              <a:t>DataTable</a:t>
            </a:r>
            <a:r>
              <a:rPr lang="ru-RU" b="0" dirty="0" smtClean="0"/>
              <a:t>. Теперь я расскажу, как с</a:t>
            </a:r>
            <a:r>
              <a:rPr lang="en-US" b="0" baseline="0" dirty="0" smtClean="0"/>
              <a:t> </a:t>
            </a:r>
            <a:r>
              <a:rPr lang="ru-RU" b="0" dirty="0" smtClean="0"/>
              <a:t>помощью объектов </a:t>
            </a:r>
            <a:r>
              <a:rPr lang="ru-RU" b="0" i="1" dirty="0" err="1" smtClean="0"/>
              <a:t>DataRow</a:t>
            </a:r>
            <a:r>
              <a:rPr lang="ru-RU" b="0" dirty="0" smtClean="0"/>
              <a:t> просматривать результаты запроса.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5870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Объект </a:t>
            </a:r>
            <a:r>
              <a:rPr lang="ru-RU" b="0" i="1" dirty="0" err="1" smtClean="0"/>
              <a:t>DataRow</a:t>
            </a:r>
            <a:r>
              <a:rPr lang="ru-RU" b="0" dirty="0" smtClean="0"/>
              <a:t> позволяет просматривать и изменять содержимое отдельной записи в объекте </a:t>
            </a:r>
            <a:r>
              <a:rPr lang="ru-RU" b="0" i="1" dirty="0" err="1" smtClean="0"/>
              <a:t>DataTable</a:t>
            </a:r>
            <a:r>
              <a:rPr lang="ru-RU" b="0" dirty="0" smtClean="0"/>
              <a:t>. </a:t>
            </a:r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Чтобы назначить объект </a:t>
            </a:r>
            <a:r>
              <a:rPr lang="ru-RU" b="1" dirty="0" err="1" smtClean="0"/>
              <a:t>DataRo</a:t>
            </a:r>
            <a:r>
              <a:rPr lang="en-US" b="1" dirty="0" smtClean="0"/>
              <a:t>w</a:t>
            </a:r>
            <a:r>
              <a:rPr lang="ru-RU" b="0" dirty="0" smtClean="0"/>
              <a:t> конкретной записи в объекте </a:t>
            </a:r>
            <a:r>
              <a:rPr lang="ru-RU" b="0" i="1" dirty="0" err="1" smtClean="0"/>
              <a:t>DataTable</a:t>
            </a:r>
            <a:r>
              <a:rPr lang="ru-RU" b="0" dirty="0" smtClean="0"/>
              <a:t>, воспользуйтесь свойством </a:t>
            </a:r>
            <a:r>
              <a:rPr lang="ru-RU" b="1" dirty="0" err="1" smtClean="0"/>
              <a:t>Rows</a:t>
            </a:r>
            <a:r>
              <a:rPr lang="ru-RU" b="0" dirty="0" smtClean="0"/>
              <a:t> этого объекта. Это свойство возвращает объект </a:t>
            </a:r>
            <a:r>
              <a:rPr lang="ru-RU" b="1" dirty="0" err="1" smtClean="0"/>
              <a:t>DataRowCollection</a:t>
            </a:r>
            <a:r>
              <a:rPr lang="ru-RU" b="0" dirty="0" smtClean="0"/>
              <a:t>, содержащий набор объектов </a:t>
            </a:r>
            <a:r>
              <a:rPr lang="ru-RU" b="1" dirty="0" err="1" smtClean="0"/>
              <a:t>DataRow</a:t>
            </a:r>
            <a:r>
              <a:rPr lang="ru-RU" b="0" dirty="0" smtClean="0"/>
              <a:t>. Как и большинство объектов-наборов, </a:t>
            </a:r>
            <a:r>
              <a:rPr lang="ru-RU" b="1" dirty="0" err="1" smtClean="0"/>
              <a:t>DataRowCollection</a:t>
            </a:r>
            <a:r>
              <a:rPr lang="ru-RU" b="0" dirty="0" smtClean="0"/>
              <a:t> позволяет указать порядковый номер элемента, к которому вы хотите обратиться.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Следующий фрагмент кода с помощью метода </a:t>
            </a:r>
            <a:r>
              <a:rPr lang="ru-RU" b="1" dirty="0" err="1" smtClean="0"/>
              <a:t>Fill</a:t>
            </a:r>
            <a:r>
              <a:rPr lang="ru-RU" b="0" dirty="0" smtClean="0"/>
              <a:t> объекта </a:t>
            </a:r>
            <a:r>
              <a:rPr lang="ru-RU" b="0" i="1" dirty="0" err="1" smtClean="0"/>
              <a:t>DataAdapter</a:t>
            </a:r>
            <a:r>
              <a:rPr lang="ru-RU" b="0" dirty="0" smtClean="0"/>
              <a:t> выбирает результаты запроса в новый объект </a:t>
            </a:r>
            <a:r>
              <a:rPr lang="ru-RU" b="0" i="1" dirty="0" err="1" smtClean="0"/>
              <a:t>DataTable</a:t>
            </a:r>
            <a:r>
              <a:rPr lang="ru-RU" b="0" dirty="0" smtClean="0"/>
              <a:t>, Затем код назначает первую возвращенную запись объекту </a:t>
            </a:r>
            <a:r>
              <a:rPr lang="ru-RU" b="0" dirty="0" err="1" smtClean="0"/>
              <a:t>DataRoi</a:t>
            </a:r>
            <a:r>
              <a:rPr lang="en-US" b="0" dirty="0" smtClean="0"/>
              <a:t>w</a:t>
            </a:r>
            <a:r>
              <a:rPr lang="ru-RU" b="0" dirty="0" smtClean="0"/>
              <a:t> и выводит содержимое двух полей этой записи. </a:t>
            </a:r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algn="just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DataRow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tbl.Rows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[0];</a:t>
            </a:r>
          </a:p>
          <a:p>
            <a:pPr algn="just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intEquipmentID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 + row["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intEquipmentID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"]);</a:t>
            </a:r>
          </a:p>
          <a:p>
            <a:pPr algn="just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intGarageRoom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 + row["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intGarageRoom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"]); </a:t>
            </a:r>
          </a:p>
          <a:p>
            <a:pPr algn="just"/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/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/>
            <a:r>
              <a:rPr lang="ru-RU" b="0" dirty="0" smtClean="0"/>
              <a:t>Как видно, назначив объект </a:t>
            </a:r>
            <a:r>
              <a:rPr lang="ru-RU" b="0" i="1" dirty="0" err="1" smtClean="0"/>
              <a:t>DataRow</a:t>
            </a:r>
            <a:r>
              <a:rPr lang="ru-RU" b="0" dirty="0" smtClean="0"/>
              <a:t> определенной записи объекта </a:t>
            </a:r>
            <a:r>
              <a:rPr lang="ru-RU" b="0" i="1" dirty="0" err="1" smtClean="0"/>
              <a:t>DataTable</a:t>
            </a:r>
            <a:r>
              <a:rPr lang="ru-RU" b="0" dirty="0" smtClean="0"/>
              <a:t>, вы можете работать с данными конкретного поля так же, как и с данными</a:t>
            </a:r>
            <a:r>
              <a:rPr lang="en-US" b="0" dirty="0" smtClean="0"/>
              <a:t> </a:t>
            </a:r>
            <a:r>
              <a:rPr lang="ru-RU" b="0" dirty="0" smtClean="0"/>
              <a:t>объекта </a:t>
            </a:r>
            <a:r>
              <a:rPr lang="en-US" b="0" dirty="0" smtClean="0"/>
              <a:t> </a:t>
            </a:r>
            <a:r>
              <a:rPr lang="en-US" b="0" i="1" dirty="0" err="1" smtClean="0"/>
              <a:t>DataReader</a:t>
            </a:r>
            <a:r>
              <a:rPr lang="ru-RU" b="0" dirty="0" smtClean="0"/>
              <a:t>.</a:t>
            </a:r>
          </a:p>
          <a:p>
            <a:pPr algn="just"/>
            <a:endParaRPr lang="ru-RU" b="0" dirty="0" smtClean="0"/>
          </a:p>
          <a:p>
            <a:pPr algn="just"/>
            <a:r>
              <a:rPr lang="ru-RU" b="0" dirty="0" smtClean="0"/>
              <a:t>У объекта </a:t>
            </a:r>
            <a:r>
              <a:rPr lang="ru-RU" b="1" dirty="0" err="1" smtClean="0"/>
              <a:t>DataRow</a:t>
            </a:r>
            <a:r>
              <a:rPr lang="ru-RU" b="0" dirty="0" smtClean="0"/>
              <a:t> есть параметризированное свойство </a:t>
            </a:r>
            <a:r>
              <a:rPr lang="en-US" b="1" dirty="0" smtClean="0"/>
              <a:t>Item</a:t>
            </a:r>
            <a:r>
              <a:rPr lang="ru-RU" b="0" dirty="0" smtClean="0"/>
              <a:t>, возвращающее содержимое конкретного поля. Можно указывать имя поля, как в предыдущем фрагменте кода, или целое число, соответствующее порядковому номеру столбца в объекте </a:t>
            </a:r>
            <a:r>
              <a:rPr lang="ru-RU" b="1" dirty="0" err="1" smtClean="0"/>
              <a:t>DataTable</a:t>
            </a:r>
            <a:r>
              <a:rPr lang="ru-RU" b="0" dirty="0" smtClean="0"/>
              <a:t>. Как и в случае с объектом </a:t>
            </a:r>
            <a:r>
              <a:rPr lang="ru-RU" b="1" dirty="0" err="1" smtClean="0"/>
              <a:t>DataReader</a:t>
            </a:r>
            <a:r>
              <a:rPr lang="ru-RU" b="0" dirty="0" smtClean="0"/>
              <a:t>, при поиске по индексу данные возвращаются быстрее, чем при построчном поиске. </a:t>
            </a:r>
          </a:p>
          <a:p>
            <a:pPr algn="just"/>
            <a:endParaRPr lang="ru-RU" b="0" dirty="0" smtClean="0"/>
          </a:p>
          <a:p>
            <a:pPr algn="just"/>
            <a:r>
              <a:rPr lang="ru-RU" b="0" i="1" dirty="0" smtClean="0"/>
              <a:t>Я использовал имена столбцов только для того, чтобы сделать код более понятным.</a:t>
            </a:r>
          </a:p>
          <a:p>
            <a:pPr algn="just"/>
            <a:endParaRPr lang="ru-RU" b="0" dirty="0" smtClean="0"/>
          </a:p>
          <a:p>
            <a:pPr algn="just"/>
            <a:r>
              <a:rPr lang="ru-RU" b="0" dirty="0" smtClean="0"/>
              <a:t>---------------------</a:t>
            </a:r>
          </a:p>
          <a:p>
            <a:pPr algn="just"/>
            <a:r>
              <a:rPr lang="ru-RU" b="1" dirty="0" smtClean="0"/>
              <a:t>Просмотр содержимого объекта </a:t>
            </a:r>
            <a:r>
              <a:rPr lang="en-US" b="1" dirty="0" err="1" smtClean="0"/>
              <a:t>DataRow</a:t>
            </a:r>
            <a:r>
              <a:rPr lang="en-US" b="1" dirty="0" smtClean="0"/>
              <a:t> </a:t>
            </a:r>
            <a:endParaRPr lang="ru-RU" b="1" dirty="0" smtClean="0"/>
          </a:p>
          <a:p>
            <a:pPr algn="just"/>
            <a:endParaRPr lang="ru-RU" b="1" dirty="0" smtClean="0"/>
          </a:p>
          <a:p>
            <a:pPr algn="just"/>
            <a:endParaRPr lang="ru-RU" b="1" dirty="0" smtClean="0"/>
          </a:p>
          <a:p>
            <a:pPr algn="just"/>
            <a:r>
              <a:rPr lang="ru-RU" b="0" dirty="0" smtClean="0"/>
              <a:t>Что, если вы хотите написать универсальную процедуру для вывода содержимого </a:t>
            </a:r>
            <a:r>
              <a:rPr lang="ru-RU" b="1" dirty="0" err="1" smtClean="0"/>
              <a:t>DataRow</a:t>
            </a:r>
            <a:r>
              <a:rPr lang="ru-RU" b="0" dirty="0" smtClean="0"/>
              <a:t>.</a:t>
            </a:r>
            <a:r>
              <a:rPr lang="ru-RU" b="0" baseline="0" dirty="0" smtClean="0"/>
              <a:t> </a:t>
            </a:r>
            <a:r>
              <a:rPr lang="ru-RU" b="0" dirty="0" smtClean="0"/>
              <a:t>Например, процедуру, которая принимает объект </a:t>
            </a:r>
            <a:r>
              <a:rPr lang="ru-RU" b="1" dirty="0" err="1" smtClean="0"/>
              <a:t>DataRow</a:t>
            </a:r>
            <a:r>
              <a:rPr lang="ru-RU" b="0" dirty="0" smtClean="0"/>
              <a:t> и выводит имена и значения его полей? </a:t>
            </a:r>
          </a:p>
          <a:p>
            <a:pPr algn="just"/>
            <a:endParaRPr lang="ru-RU" b="0" dirty="0" smtClean="0"/>
          </a:p>
          <a:p>
            <a:pPr algn="just"/>
            <a:r>
              <a:rPr lang="ru-RU" b="0" dirty="0" smtClean="0"/>
              <a:t>Если для этого использовать объект </a:t>
            </a:r>
            <a:r>
              <a:rPr lang="ru-RU" b="1" dirty="0" err="1" smtClean="0"/>
              <a:t>DataReader</a:t>
            </a:r>
            <a:r>
              <a:rPr lang="ru-RU" b="0" dirty="0" smtClean="0"/>
              <a:t>, следует проверить его значение свойства </a:t>
            </a:r>
            <a:r>
              <a:rPr lang="ru-RU" b="1" dirty="0" err="1" smtClean="0"/>
              <a:t>FieldCount</a:t>
            </a:r>
            <a:r>
              <a:rPr lang="ru-RU" b="0" dirty="0" smtClean="0"/>
              <a:t> и определить число поля, </a:t>
            </a:r>
          </a:p>
          <a:p>
            <a:pPr algn="just"/>
            <a:r>
              <a:rPr lang="ru-RU" b="0" dirty="0" smtClean="0"/>
              <a:t>Затем с помощью свойств </a:t>
            </a:r>
            <a:r>
              <a:rPr lang="ru-RU" b="1" dirty="0" err="1" smtClean="0"/>
              <a:t>GetName</a:t>
            </a:r>
            <a:r>
              <a:rPr lang="ru-RU" b="0" dirty="0" smtClean="0"/>
              <a:t> и </a:t>
            </a:r>
            <a:r>
              <a:rPr lang="ru-RU" b="1" dirty="0" err="1" smtClean="0"/>
              <a:t>Item</a:t>
            </a:r>
            <a:r>
              <a:rPr lang="ru-RU" b="0" dirty="0" smtClean="0"/>
              <a:t> получить имя и содержимое каждого поля. Однако у объекта </a:t>
            </a:r>
            <a:r>
              <a:rPr lang="ru-RU" b="1" dirty="0" err="1" smtClean="0"/>
              <a:t>DataRow</a:t>
            </a:r>
            <a:r>
              <a:rPr lang="ru-RU" b="0" dirty="0" smtClean="0"/>
              <a:t> нет аналога свойства </a:t>
            </a:r>
            <a:r>
              <a:rPr lang="ru-RU" b="0" i="1" dirty="0" err="1" smtClean="0"/>
              <a:t>FieldCount</a:t>
            </a:r>
            <a:r>
              <a:rPr lang="ru-RU" b="0" dirty="0" smtClean="0"/>
              <a:t> объекта </a:t>
            </a:r>
            <a:r>
              <a:rPr lang="ru-RU" b="1" dirty="0" err="1" smtClean="0"/>
              <a:t>DataReader</a:t>
            </a:r>
            <a:r>
              <a:rPr lang="ru-RU" b="0" dirty="0" smtClean="0"/>
              <a:t>. </a:t>
            </a:r>
          </a:p>
          <a:p>
            <a:pPr algn="just"/>
            <a:r>
              <a:rPr lang="ru-RU" b="0" dirty="0" smtClean="0"/>
              <a:t>Вместо него объект </a:t>
            </a:r>
            <a:r>
              <a:rPr lang="ru-RU" b="0" dirty="0" err="1" smtClean="0"/>
              <a:t>DataRow</a:t>
            </a:r>
            <a:r>
              <a:rPr lang="ru-RU" b="0" dirty="0" smtClean="0"/>
              <a:t> предоставляет свойство </a:t>
            </a:r>
            <a:r>
              <a:rPr lang="ru-RU" b="1" dirty="0" err="1" smtClean="0"/>
              <a:t>Table</a:t>
            </a:r>
            <a:r>
              <a:rPr lang="ru-RU" b="0" dirty="0" smtClean="0"/>
              <a:t>, возвращающее объект </a:t>
            </a:r>
            <a:r>
              <a:rPr lang="ru-RU" b="1" dirty="0" err="1" smtClean="0"/>
              <a:t>DataTable</a:t>
            </a:r>
            <a:r>
              <a:rPr lang="ru-RU" b="0" dirty="0" smtClean="0"/>
              <a:t>, который содержит объект </a:t>
            </a:r>
            <a:r>
              <a:rPr lang="ru-RU" b="1" dirty="0" err="1" smtClean="0"/>
              <a:t>DataRow</a:t>
            </a:r>
            <a:r>
              <a:rPr lang="ru-RU" b="0" dirty="0" smtClean="0"/>
              <a:t>. Это свойство позволяет вернуться к </a:t>
            </a:r>
            <a:r>
              <a:rPr lang="ru-RU" b="0" i="1" dirty="0" err="1" smtClean="0"/>
              <a:t>DataTable</a:t>
            </a:r>
            <a:r>
              <a:rPr lang="ru-RU" b="0" dirty="0" smtClean="0"/>
              <a:t> и получить общее число и имена столбцов. </a:t>
            </a:r>
          </a:p>
          <a:p>
            <a:pPr algn="just"/>
            <a:endParaRPr lang="ru-RU" b="0" dirty="0" smtClean="0"/>
          </a:p>
          <a:p>
            <a:pPr algn="just"/>
            <a:r>
              <a:rPr lang="ru-RU" b="0" dirty="0" smtClean="0"/>
              <a:t>Следующий фрагмент выводит содержимое и имена полей объекта </a:t>
            </a:r>
            <a:r>
              <a:rPr lang="ru-RU" b="0" dirty="0" err="1" smtClean="0"/>
              <a:t>DataRow</a:t>
            </a:r>
            <a:r>
              <a:rPr lang="ru-RU" b="0" dirty="0" smtClean="0"/>
              <a:t> при помощи свойства </a:t>
            </a:r>
            <a:r>
              <a:rPr lang="ru-RU" b="0" dirty="0" err="1" smtClean="0"/>
              <a:t>Table</a:t>
            </a:r>
            <a:r>
              <a:rPr lang="ru-RU" b="0" dirty="0" smtClean="0"/>
              <a:t> данного объекта</a:t>
            </a:r>
            <a:endParaRPr lang="en-US" b="0" dirty="0" smtClean="0"/>
          </a:p>
          <a:p>
            <a:pPr algn="just"/>
            <a:endParaRPr lang="en-US" b="0" dirty="0" smtClean="0"/>
          </a:p>
          <a:p>
            <a:pPr algn="just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//Просмотр содержимого объекта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DataRow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algn="just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static void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DisplayRow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DataRow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row)</a:t>
            </a:r>
          </a:p>
          <a:p>
            <a:pPr algn="just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pPr algn="just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DataTable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row.Table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algn="just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DataColumn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tbl.Columns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algn="just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("\t"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col.ColumnName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": " + row[col]);</a:t>
            </a:r>
          </a:p>
          <a:p>
            <a:pPr algn="just"/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n-US" b="0" dirty="0" smtClean="0"/>
          </a:p>
          <a:p>
            <a:pPr algn="just"/>
            <a:endParaRPr lang="en-US" b="0" dirty="0" smtClean="0"/>
          </a:p>
          <a:p>
            <a:pPr algn="just"/>
            <a:r>
              <a:rPr lang="ru-RU" b="0" dirty="0" smtClean="0"/>
              <a:t>Здесь показан третий способ просмотра содержимого конкретного поля. Метод </a:t>
            </a:r>
            <a:r>
              <a:rPr lang="ru-RU" b="0" dirty="0" err="1" smtClean="0"/>
              <a:t>Item</a:t>
            </a:r>
            <a:r>
              <a:rPr lang="ru-RU" b="0" dirty="0" smtClean="0"/>
              <a:t> объекта </a:t>
            </a:r>
            <a:r>
              <a:rPr lang="ru-RU" b="0" dirty="0" err="1" smtClean="0"/>
              <a:t>DataRow</a:t>
            </a:r>
            <a:r>
              <a:rPr lang="ru-RU" b="0" dirty="0" smtClean="0"/>
              <a:t> принимает объект </a:t>
            </a:r>
            <a:r>
              <a:rPr lang="ru-RU" b="0" dirty="0" err="1" smtClean="0"/>
              <a:t>DataColumn</a:t>
            </a:r>
            <a:r>
              <a:rPr lang="ru-RU" b="0" dirty="0" smtClean="0"/>
              <a:t>.</a:t>
            </a:r>
          </a:p>
          <a:p>
            <a:pPr algn="just"/>
            <a:endParaRPr lang="ru-RU" b="0" dirty="0" smtClean="0"/>
          </a:p>
          <a:p>
            <a:pPr algn="just"/>
            <a:endParaRPr lang="en-US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9018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Перемещаться по объектам </a:t>
            </a:r>
            <a:r>
              <a:rPr lang="ru-RU" b="0" i="1" dirty="0" err="1" smtClean="0"/>
              <a:t>DataRow</a:t>
            </a:r>
            <a:r>
              <a:rPr lang="ru-RU" b="0" dirty="0" smtClean="0"/>
              <a:t> в объекте </a:t>
            </a:r>
            <a:r>
              <a:rPr lang="ru-RU" b="0" i="1" dirty="0" err="1" smtClean="0"/>
              <a:t>DataTable</a:t>
            </a:r>
            <a:r>
              <a:rPr lang="ru-RU" b="0" dirty="0" smtClean="0"/>
              <a:t> так же просто, как перемещаться по любому другому набору в .NET </a:t>
            </a:r>
            <a:r>
              <a:rPr lang="ru-RU" b="0" dirty="0" err="1" smtClean="0"/>
              <a:t>Framework</a:t>
            </a:r>
            <a:r>
              <a:rPr lang="ru-RU" b="0" dirty="0" smtClean="0"/>
              <a:t>. </a:t>
            </a: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Используйте цикл </a:t>
            </a:r>
            <a:r>
              <a:rPr lang="ru-RU" b="0" dirty="0" err="1" smtClean="0"/>
              <a:t>For</a:t>
            </a:r>
            <a:r>
              <a:rPr lang="ru-RU" b="0" dirty="0" smtClean="0"/>
              <a:t> или</a:t>
            </a:r>
            <a:r>
              <a:rPr lang="en-US" b="0" dirty="0" smtClean="0"/>
              <a:t> </a:t>
            </a:r>
            <a:r>
              <a:rPr lang="ru-RU" b="0" dirty="0" err="1" smtClean="0"/>
              <a:t>For</a:t>
            </a:r>
            <a:r>
              <a:rPr lang="en-US" b="0" dirty="0" smtClean="0"/>
              <a:t>e</a:t>
            </a:r>
            <a:r>
              <a:rPr lang="ru-RU" b="0" dirty="0" err="1" smtClean="0"/>
              <a:t>ach</a:t>
            </a:r>
            <a:r>
              <a:rPr lang="ru-RU" b="0" dirty="0" smtClean="0"/>
              <a:t> языка по вашему выбору. Следующий фрагмент кода с помощью приводившейся ранее процедуры </a:t>
            </a:r>
            <a:r>
              <a:rPr lang="ru-RU" b="0" dirty="0" err="1" smtClean="0"/>
              <a:t>DisplayRo</a:t>
            </a:r>
            <a:r>
              <a:rPr lang="en-US" b="0" dirty="0" smtClean="0"/>
              <a:t>w</a:t>
            </a:r>
            <a:r>
              <a:rPr lang="ru-RU" b="0" dirty="0" smtClean="0"/>
              <a:t> просматривает содержимое объекта </a:t>
            </a:r>
            <a:r>
              <a:rPr lang="ru-RU" b="0" i="1" dirty="0" err="1" smtClean="0"/>
              <a:t>DataTable</a:t>
            </a:r>
            <a:r>
              <a:rPr lang="ru-RU" b="0" dirty="0" smtClean="0"/>
              <a:t>, созданного при вызове метода </a:t>
            </a:r>
            <a:r>
              <a:rPr lang="ru-RU" b="0" i="1" dirty="0" err="1" smtClean="0"/>
              <a:t>DataAdapter</a:t>
            </a:r>
            <a:r>
              <a:rPr lang="en-US" b="0" i="1" dirty="0" smtClean="0"/>
              <a:t>.</a:t>
            </a:r>
            <a:r>
              <a:rPr lang="ru-RU" b="0" i="1" dirty="0" err="1" smtClean="0"/>
              <a:t>fi</a:t>
            </a:r>
            <a:r>
              <a:rPr lang="en-US" b="0" i="1" dirty="0" err="1" smtClean="0"/>
              <a:t>ll</a:t>
            </a:r>
            <a:endParaRPr lang="en-US" b="0" i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DataTable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ds.Tables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[0];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intCounter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DataRow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row 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tbl.Rows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intCounter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("Contents of row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intCounter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DisplayRow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(row);</a:t>
            </a:r>
          </a:p>
          <a:p>
            <a:endParaRPr lang="ru-RU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  <a:endParaRPr lang="en-US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3263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БД предоставляют различные механизмы проверки своих данных. </a:t>
            </a: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В БД </a:t>
            </a:r>
            <a:r>
              <a:rPr lang="en-US" b="0" i="1" dirty="0" err="1" smtClean="0"/>
              <a:t>newEquipment</a:t>
            </a:r>
            <a:r>
              <a:rPr lang="en-US" b="0" dirty="0" smtClean="0"/>
              <a:t> </a:t>
            </a:r>
            <a:r>
              <a:rPr lang="ru-RU" b="0" dirty="0" smtClean="0"/>
              <a:t>определено множество правил и ограничений. Значения поля </a:t>
            </a:r>
            <a:r>
              <a:rPr lang="en-US" b="0" dirty="0" err="1" smtClean="0"/>
              <a:t>intEquipmentID</a:t>
            </a:r>
            <a:r>
              <a:rPr lang="en-US" b="0" dirty="0" smtClean="0"/>
              <a:t> </a:t>
            </a:r>
            <a:r>
              <a:rPr lang="ru-RU" b="0" dirty="0" smtClean="0"/>
              <a:t>таблицы должны быть уникальными в пределах таблицы. </a:t>
            </a: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Таблица </a:t>
            </a:r>
            <a:r>
              <a:rPr lang="en-US" b="0" dirty="0" err="1" smtClean="0"/>
              <a:t>newEquipment</a:t>
            </a:r>
            <a:r>
              <a:rPr lang="en-US" b="0" dirty="0" smtClean="0"/>
              <a:t> </a:t>
            </a:r>
            <a:r>
              <a:rPr lang="ru-RU" b="0" dirty="0" smtClean="0"/>
              <a:t>генерирует для каждой записи новое значение</a:t>
            </a:r>
            <a:r>
              <a:rPr lang="en-US" b="0" dirty="0" smtClean="0"/>
              <a:t> </a:t>
            </a:r>
            <a:r>
              <a:rPr lang="en-US" b="0" dirty="0" err="1" smtClean="0"/>
              <a:t>intManufacturerID</a:t>
            </a:r>
            <a:r>
              <a:rPr lang="en-US" b="0" dirty="0" smtClean="0"/>
              <a:t> </a:t>
            </a:r>
            <a:r>
              <a:rPr lang="ru-RU" b="0" dirty="0" smtClean="0"/>
              <a:t>и требует, чтобы значение </a:t>
            </a:r>
            <a:r>
              <a:rPr lang="en-US" b="0" dirty="0" err="1" smtClean="0"/>
              <a:t>intManufacturerID</a:t>
            </a:r>
            <a:r>
              <a:rPr lang="en-US" b="0" dirty="0" smtClean="0"/>
              <a:t> </a:t>
            </a:r>
            <a:r>
              <a:rPr lang="ru-RU" b="0" dirty="0" smtClean="0"/>
              <a:t>каждой записи соответствовало одной из записей таблицы </a:t>
            </a:r>
            <a:r>
              <a:rPr lang="en-US" b="0" dirty="0" err="1" smtClean="0"/>
              <a:t>TablesManufacturer</a:t>
            </a:r>
            <a:r>
              <a:rPr lang="ru-RU" b="0" dirty="0" smtClean="0"/>
              <a:t>. Иногда с помощью этих же правил необходимо проверить данные в приложении перед отправкой их в БД. </a:t>
            </a: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Например, в Интернет-магазине вы открыли страницу для оформления покупки положенных в корзину товаров. Большинство магазинов до отправки сведений о заказе в соответствующую БД убедятся, что вы заполнили все обязательные поля. </a:t>
            </a: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Подобная логика иногда кажется избыточной, поскольку в БД скорее всего уже определены похожие правила проверки. Тем не менее, добавляя правила проверки в приложение, вы повышаете его производительность</a:t>
            </a:r>
            <a:r>
              <a:rPr lang="en-US" b="1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Если пользователь случайно или намеренно не ввел номер кредитной карты, </a:t>
            </a:r>
            <a:r>
              <a:rPr lang="ru-RU" b="0" dirty="0" err="1" smtClean="0"/>
              <a:t>Web</a:t>
            </a:r>
            <a:r>
              <a:rPr lang="ru-RU" b="0" dirty="0" smtClean="0"/>
              <a:t>-страница с легкостью, не обращаясь к БД, определит, что успешная отправка сведений о заказе невозможна. Еще одно преимущество такого подхода — небольшое снижение сетевого трафика и нагрузки на БД. </a:t>
            </a: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Объект </a:t>
            </a:r>
            <a:r>
              <a:rPr lang="ru-RU" b="0" i="1" dirty="0" err="1" smtClean="0"/>
              <a:t>DataSet</a:t>
            </a:r>
            <a:r>
              <a:rPr lang="ru-RU" b="0" dirty="0" smtClean="0"/>
              <a:t> модели ADO.NET предоставляет множество механизмов проверки данных, аналогичных механизмам БД. Эти механизмы, также называемые ограничениями (</a:t>
            </a:r>
            <a:r>
              <a:rPr lang="ru-RU" b="1" dirty="0" err="1" smtClean="0"/>
              <a:t>constraints</a:t>
            </a:r>
            <a:r>
              <a:rPr lang="ru-RU" b="0" dirty="0" smtClean="0"/>
              <a:t>), можно разделить на две категории — </a:t>
            </a:r>
            <a:r>
              <a:rPr lang="ru-RU" b="1" dirty="0" smtClean="0"/>
              <a:t>ограничения уровня столбца </a:t>
            </a:r>
            <a:r>
              <a:rPr lang="ru-RU" b="0" dirty="0" smtClean="0"/>
              <a:t>и </a:t>
            </a:r>
            <a:r>
              <a:rPr lang="ru-RU" b="1" dirty="0" smtClean="0"/>
              <a:t>ограничения уровня таблицы</a:t>
            </a:r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Свойство </a:t>
            </a:r>
            <a:r>
              <a:rPr lang="en-US" b="1" dirty="0" err="1" smtClean="0"/>
              <a:t>Readonly</a:t>
            </a:r>
            <a:r>
              <a:rPr lang="en-US" b="1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1" dirty="0" smtClean="0"/>
              <a:t>Простейший способ гарантировать правильность данных — запретить пользователям изменять их. Чтобы сделать данные объекта </a:t>
            </a:r>
            <a:r>
              <a:rPr lang="ru-RU" b="0" i="1" dirty="0" err="1" smtClean="0"/>
              <a:t>DataColumn</a:t>
            </a:r>
            <a:r>
              <a:rPr lang="ru-RU" b="0" i="1" dirty="0" smtClean="0"/>
              <a:t> доступными только для чтения, задайте его свойству </a:t>
            </a:r>
            <a:r>
              <a:rPr lang="ru-RU" b="0" i="1" dirty="0" err="1" smtClean="0"/>
              <a:t>Readonly</a:t>
            </a:r>
            <a:r>
              <a:rPr lang="ru-RU" b="0" i="1" dirty="0" smtClean="0"/>
              <a:t> значение </a:t>
            </a:r>
            <a:r>
              <a:rPr lang="ru-RU" b="0" i="1" dirty="0" err="1" smtClean="0"/>
              <a:t>True</a:t>
            </a:r>
            <a:r>
              <a:rPr lang="en-US" b="0" i="1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i="0" dirty="0" smtClean="0"/>
              <a:t>Свойство </a:t>
            </a:r>
            <a:r>
              <a:rPr lang="en-US" b="1" i="0" dirty="0" err="1" smtClean="0"/>
              <a:t>AllowDBNulI</a:t>
            </a:r>
            <a:r>
              <a:rPr lang="en-US" b="1" i="0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1" dirty="0" smtClean="0"/>
              <a:t>Одни поля БД требуют обязательно указать их значение, а </a:t>
            </a:r>
            <a:r>
              <a:rPr lang="ru-RU" b="0" i="1" dirty="0" err="1" smtClean="0"/>
              <a:t>друтие</a:t>
            </a:r>
            <a:r>
              <a:rPr lang="ru-RU" b="0" i="1" dirty="0" smtClean="0"/>
              <a:t> принимают пустые значения — NULL. Объект </a:t>
            </a:r>
            <a:r>
              <a:rPr lang="ru-RU" b="0" i="1" dirty="0" err="1" smtClean="0"/>
              <a:t>DataColumn</a:t>
            </a:r>
            <a:r>
              <a:rPr lang="ru-RU" b="0" i="1" dirty="0" smtClean="0"/>
              <a:t> предоставляет свойство </a:t>
            </a:r>
            <a:r>
              <a:rPr lang="ru-RU" b="0" i="1" dirty="0" err="1" smtClean="0"/>
              <a:t>AllowDBNulI</a:t>
            </a:r>
            <a:r>
              <a:rPr lang="ru-RU" b="0" i="1" dirty="0" smtClean="0"/>
              <a:t>, определяющее, принимает ли столбец объекта </a:t>
            </a:r>
            <a:r>
              <a:rPr lang="ru-RU" b="0" i="1" dirty="0" err="1" smtClean="0"/>
              <a:t>DataSet</a:t>
            </a:r>
            <a:r>
              <a:rPr lang="ru-RU" b="0" i="1" dirty="0" smtClean="0"/>
              <a:t> значения NULL.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i="0" dirty="0" smtClean="0"/>
              <a:t>Свойство </a:t>
            </a:r>
            <a:r>
              <a:rPr lang="ru-RU" b="1" i="0" dirty="0" err="1" smtClean="0"/>
              <a:t>MaxLength</a:t>
            </a:r>
            <a:r>
              <a:rPr lang="ru-RU" b="1" i="0" dirty="0" smtClean="0"/>
              <a:t> </a:t>
            </a:r>
            <a:endParaRPr lang="en-US" b="1" i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1" dirty="0" smtClean="0"/>
              <a:t>Многие БД ограничивают длину значения поля. Так, поле </a:t>
            </a:r>
            <a:r>
              <a:rPr lang="ru-RU" b="0" i="1" dirty="0" err="1" smtClean="0"/>
              <a:t>CustomerlD</a:t>
            </a:r>
            <a:r>
              <a:rPr lang="ru-RU" b="0" i="1" dirty="0" smtClean="0"/>
              <a:t> таблицы </a:t>
            </a:r>
            <a:r>
              <a:rPr lang="ru-RU" b="0" i="1" dirty="0" err="1" smtClean="0"/>
              <a:t>Customers</a:t>
            </a:r>
            <a:r>
              <a:rPr lang="ru-RU" b="0" i="1" dirty="0" smtClean="0"/>
              <a:t> принимает строку длиной до 5 символов, а поле </a:t>
            </a:r>
            <a:r>
              <a:rPr lang="ru-RU" b="0" i="1" dirty="0" err="1" smtClean="0"/>
              <a:t>CompanyName</a:t>
            </a:r>
            <a:r>
              <a:rPr lang="ru-RU" b="0" i="1" dirty="0" smtClean="0"/>
              <a:t> — строку длиной до 40 символов. Определить такое же ограничение на объекте </a:t>
            </a:r>
            <a:r>
              <a:rPr lang="ru-RU" b="0" i="1" dirty="0" err="1" smtClean="0"/>
              <a:t>DataColumn</a:t>
            </a:r>
            <a:r>
              <a:rPr lang="ru-RU" b="0" i="1" dirty="0" smtClean="0"/>
              <a:t> позволяет свойство </a:t>
            </a:r>
            <a:r>
              <a:rPr lang="ru-RU" b="0" i="1" dirty="0" err="1" smtClean="0"/>
              <a:t>MaxLength</a:t>
            </a:r>
            <a:r>
              <a:rPr lang="ru-RU" b="0" i="1" dirty="0" smtClean="0"/>
              <a:t>.</a:t>
            </a:r>
            <a:endParaRPr lang="en-US" b="0" i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i="0" dirty="0" smtClean="0"/>
              <a:t>Свойство </a:t>
            </a:r>
            <a:r>
              <a:rPr lang="ru-RU" b="1" i="0" dirty="0" err="1" smtClean="0"/>
              <a:t>Unique</a:t>
            </a:r>
            <a:r>
              <a:rPr lang="ru-RU" b="1" i="0" dirty="0" smtClean="0"/>
              <a:t> </a:t>
            </a:r>
            <a:endParaRPr lang="en-US" b="1" i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1" dirty="0" smtClean="0"/>
              <a:t>Свойство </a:t>
            </a:r>
            <a:r>
              <a:rPr lang="ru-RU" b="0" i="1" dirty="0" err="1" smtClean="0"/>
              <a:t>Unique</a:t>
            </a:r>
            <a:r>
              <a:rPr lang="ru-RU" b="0" i="1" dirty="0" smtClean="0"/>
              <a:t> объекта </a:t>
            </a:r>
            <a:r>
              <a:rPr lang="ru-RU" b="0" i="1" dirty="0" err="1" smtClean="0"/>
              <a:t>DataColumn</a:t>
            </a:r>
            <a:r>
              <a:rPr lang="ru-RU" b="0" i="1" dirty="0" smtClean="0"/>
              <a:t> позволяет указать уникальность значений столбца. При значении </a:t>
            </a:r>
            <a:r>
              <a:rPr lang="ru-RU" b="0" i="1" dirty="0" err="1" smtClean="0"/>
              <a:t>True</a:t>
            </a:r>
            <a:r>
              <a:rPr lang="ru-RU" b="0" i="1" dirty="0" smtClean="0"/>
              <a:t> этого свойства ADO.NET просматривает значения соответствующих полей каждой записи объекта </a:t>
            </a:r>
            <a:r>
              <a:rPr lang="ru-RU" b="0" i="1" dirty="0" err="1" smtClean="0"/>
              <a:t>DataTable</a:t>
            </a:r>
            <a:r>
              <a:rPr lang="ru-RU" b="0" i="1" dirty="0" smtClean="0"/>
              <a:t>. Если вы, добавляя или изменяя запись объекта </a:t>
            </a:r>
            <a:r>
              <a:rPr lang="ru-RU" b="0" i="1" dirty="0" err="1" smtClean="0"/>
              <a:t>DataTable</a:t>
            </a:r>
            <a:r>
              <a:rPr lang="ru-RU" b="0" i="1" dirty="0" smtClean="0"/>
              <a:t>, создадите в столбце с ограничением на уникальность идентичное значение, ADO.NET сгенерирует исключение </a:t>
            </a:r>
            <a:r>
              <a:rPr lang="ru-RU" b="0" i="1" dirty="0" err="1" smtClean="0"/>
              <a:t>ConstraintException</a:t>
            </a:r>
            <a:r>
              <a:rPr lang="ru-RU" b="0" i="1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i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58848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Вы уже умеете создавать объекты </a:t>
            </a:r>
            <a:r>
              <a:rPr lang="ru-RU" b="0" i="1" dirty="0" err="1" smtClean="0"/>
              <a:t>DataTable</a:t>
            </a:r>
            <a:r>
              <a:rPr lang="ru-RU" b="0" dirty="0" smtClean="0"/>
              <a:t> с помощью методов </a:t>
            </a:r>
            <a:r>
              <a:rPr lang="ru-RU" b="0" dirty="0" err="1" smtClean="0"/>
              <a:t>Fill</a:t>
            </a:r>
            <a:r>
              <a:rPr lang="ru-RU" b="0" dirty="0" smtClean="0"/>
              <a:t> и </a:t>
            </a:r>
            <a:r>
              <a:rPr lang="ru-RU" b="0" dirty="0" err="1" smtClean="0"/>
              <a:t>FillSchema</a:t>
            </a:r>
            <a:r>
              <a:rPr lang="ru-RU" b="0" dirty="0" smtClean="0"/>
              <a:t> объекта </a:t>
            </a:r>
            <a:r>
              <a:rPr lang="ru-RU" b="0" dirty="0" err="1" smtClean="0"/>
              <a:t>DataAdapter</a:t>
            </a:r>
            <a:r>
              <a:rPr lang="ru-RU" b="0" dirty="0" smtClean="0"/>
              <a:t> и знаете, что необходимо создавать собственные объекты </a:t>
            </a:r>
            <a:r>
              <a:rPr lang="ru-RU" b="0" i="1" dirty="0" err="1" smtClean="0"/>
              <a:t>DataTable</a:t>
            </a:r>
            <a:r>
              <a:rPr lang="ru-RU" b="0" dirty="0" smtClean="0"/>
              <a:t>, особенно когда требуется проверять данные средствами ограничений уровня столбца или таблицы. Теперь речь пойдет о том, как создавать объекты </a:t>
            </a:r>
            <a:r>
              <a:rPr lang="ru-RU" b="0" i="1" dirty="0" err="1" smtClean="0"/>
              <a:t>DataTable</a:t>
            </a:r>
            <a:r>
              <a:rPr lang="ru-RU" b="0" dirty="0" smtClean="0"/>
              <a:t> </a:t>
            </a:r>
            <a:r>
              <a:rPr lang="ru-RU" b="0" dirty="0" err="1" smtClean="0"/>
              <a:t>программно</a:t>
            </a:r>
            <a:r>
              <a:rPr lang="ru-RU" b="0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083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i="1" dirty="0" err="1" smtClean="0"/>
              <a:t>DataSet</a:t>
            </a:r>
            <a:r>
              <a:rPr lang="ru-RU" dirty="0" smtClean="0"/>
              <a:t> и его дочерние объекты в чем-то напоминают вложенных друг в друга матрешек. </a:t>
            </a:r>
          </a:p>
          <a:p>
            <a:endParaRPr lang="ru-RU" dirty="0" smtClean="0"/>
          </a:p>
          <a:p>
            <a:r>
              <a:rPr lang="ru-RU" dirty="0" smtClean="0"/>
              <a:t>Объект </a:t>
            </a:r>
            <a:r>
              <a:rPr lang="ru-RU" i="1" dirty="0" err="1" smtClean="0"/>
              <a:t>DataSet</a:t>
            </a:r>
            <a:r>
              <a:rPr lang="ru-RU" dirty="0" smtClean="0"/>
              <a:t> содержит объекты </a:t>
            </a:r>
            <a:r>
              <a:rPr lang="ru-RU" b="1" dirty="0" err="1" smtClean="0"/>
              <a:t>DataTable</a:t>
            </a:r>
            <a:r>
              <a:rPr lang="ru-RU" dirty="0" smtClean="0"/>
              <a:t> и </a:t>
            </a:r>
            <a:r>
              <a:rPr lang="ru-RU" b="1" dirty="0" err="1" smtClean="0"/>
              <a:t>DataRelation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Объект </a:t>
            </a:r>
            <a:r>
              <a:rPr lang="ru-RU" i="1" dirty="0" err="1" smtClean="0"/>
              <a:t>DataTable</a:t>
            </a:r>
            <a:r>
              <a:rPr lang="ru-RU" dirty="0" smtClean="0"/>
              <a:t> содержит объекты </a:t>
            </a:r>
            <a:r>
              <a:rPr lang="ru-RU" b="1" dirty="0" err="1" smtClean="0"/>
              <a:t>DataRow</a:t>
            </a:r>
            <a:r>
              <a:rPr lang="ru-RU" dirty="0" smtClean="0"/>
              <a:t>, </a:t>
            </a:r>
            <a:r>
              <a:rPr lang="ru-RU" b="1" dirty="0" err="1" smtClean="0"/>
              <a:t>DataColumn</a:t>
            </a:r>
            <a:r>
              <a:rPr lang="ru-RU" dirty="0" smtClean="0"/>
              <a:t> и </a:t>
            </a:r>
            <a:r>
              <a:rPr lang="ru-RU" b="1" dirty="0" err="1" smtClean="0"/>
              <a:t>Constraint</a:t>
            </a:r>
            <a:r>
              <a:rPr lang="ru-RU" dirty="0" smtClean="0"/>
              <a:t>. </a:t>
            </a:r>
          </a:p>
          <a:p>
            <a:endParaRPr lang="ru-RU" dirty="0" smtClean="0"/>
          </a:p>
          <a:p>
            <a:r>
              <a:rPr lang="ru-RU" dirty="0" smtClean="0"/>
              <a:t>Вместо рассказа об использовании каждого объекта по отдельности, я на простых примерах объясню базовую функциональность объекта </a:t>
            </a:r>
            <a:r>
              <a:rPr lang="ru-RU" i="1" dirty="0" err="1" smtClean="0"/>
              <a:t>DataSet</a:t>
            </a:r>
            <a:r>
              <a:rPr lang="ru-RU" dirty="0" smtClean="0"/>
              <a:t>. А попутно и обо всех вышеперечисленных объектах.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содержит таблицы, которые представлены типом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DataTable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Таблица, в свою очередь, состоит из столбцов и строк.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 столбец представляет объект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DataColumn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строка - объект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DataRow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Все данные строки хранятся в свойстве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ItemArray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представляет массив объектов - значений отдельных ячеек строки.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Exmpl001</a:t>
            </a:r>
          </a:p>
          <a:p>
            <a:endParaRPr lang="en-US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рассмотрим, как мы можем работать с объектами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DataTable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без какой-либо базы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21642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Exmpl3()</a:t>
            </a:r>
            <a:endParaRPr lang="ru-RU" b="1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Создание объекта </a:t>
            </a:r>
            <a:r>
              <a:rPr lang="en-US" b="1" dirty="0" err="1" smtClean="0"/>
              <a:t>DataTable</a:t>
            </a:r>
            <a:r>
              <a:rPr lang="en-US" b="1" dirty="0" smtClean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Объект </a:t>
            </a:r>
            <a:r>
              <a:rPr lang="ru-RU" b="0" dirty="0" err="1" smtClean="0"/>
              <a:t>DataTable</a:t>
            </a:r>
            <a:r>
              <a:rPr lang="ru-RU" b="0" dirty="0" smtClean="0"/>
              <a:t> создается так же, как и объект </a:t>
            </a:r>
            <a:r>
              <a:rPr lang="ru-RU" b="0" dirty="0" err="1" smtClean="0"/>
              <a:t>DataSet</a:t>
            </a:r>
            <a:r>
              <a:rPr lang="ru-RU" b="0" dirty="0" smtClean="0"/>
              <a:t>. У объекта </a:t>
            </a:r>
            <a:r>
              <a:rPr lang="ru-RU" b="0" dirty="0" err="1" smtClean="0"/>
              <a:t>DataTable</a:t>
            </a:r>
            <a:r>
              <a:rPr lang="ru-RU" b="0" dirty="0" smtClean="0"/>
              <a:t> есть дополнительный конструктор, позволяющий задать значение свойства </a:t>
            </a:r>
            <a:r>
              <a:rPr lang="ru-RU" b="0" dirty="0" err="1" smtClean="0"/>
              <a:t>TableName</a:t>
            </a:r>
            <a:r>
              <a:rPr lang="ru-RU" b="0" dirty="0" smtClean="0"/>
              <a:t> этого объекта</a:t>
            </a:r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algn="just"/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DataTable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DataTable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newEquipment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");</a:t>
            </a:r>
          </a:p>
          <a:p>
            <a:pPr algn="just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Console.WriteLine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tbl.TableName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 algn="just"/>
            <a:endParaRPr lang="en-US" b="1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Добавление объекта </a:t>
            </a:r>
            <a:r>
              <a:rPr lang="ru-RU" b="1" dirty="0" err="1" smtClean="0"/>
              <a:t>DataTable</a:t>
            </a:r>
            <a:r>
              <a:rPr lang="ru-RU" b="1" dirty="0" smtClean="0"/>
              <a:t> в набор </a:t>
            </a:r>
            <a:r>
              <a:rPr lang="ru-RU" b="1" dirty="0" err="1" smtClean="0"/>
              <a:t>Tables</a:t>
            </a:r>
            <a:r>
              <a:rPr lang="ru-RU" b="1" dirty="0" smtClean="0"/>
              <a:t> объекта </a:t>
            </a:r>
            <a:r>
              <a:rPr lang="ru-RU" b="1" dirty="0" err="1" smtClean="0"/>
              <a:t>DataSet</a:t>
            </a:r>
            <a:r>
              <a:rPr lang="ru-RU" b="1" dirty="0" smtClean="0"/>
              <a:t> </a:t>
            </a:r>
            <a:endParaRPr lang="en-US" b="1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Созданный объект </a:t>
            </a:r>
            <a:r>
              <a:rPr lang="ru-RU" b="0" dirty="0" err="1" smtClean="0"/>
              <a:t>DataTable</a:t>
            </a:r>
            <a:r>
              <a:rPr lang="ru-RU" b="0" dirty="0" smtClean="0"/>
              <a:t> можно средствами метода </a:t>
            </a:r>
            <a:r>
              <a:rPr lang="ru-RU" b="0" dirty="0" err="1" smtClean="0"/>
              <a:t>DataTableCollectionAdd</a:t>
            </a:r>
            <a:r>
              <a:rPr lang="ru-RU" b="0" dirty="0" smtClean="0"/>
              <a:t> добавить в набор </a:t>
            </a:r>
            <a:r>
              <a:rPr lang="ru-RU" b="0" dirty="0" err="1" smtClean="0"/>
              <a:t>Tables</a:t>
            </a:r>
            <a:r>
              <a:rPr lang="ru-RU" b="0" dirty="0" smtClean="0"/>
              <a:t> имеющегося объекта </a:t>
            </a:r>
            <a:r>
              <a:rPr lang="ru-RU" b="0" dirty="0" err="1" smtClean="0"/>
              <a:t>DataSet</a:t>
            </a:r>
            <a:r>
              <a:rPr lang="ru-RU" b="0" dirty="0" smtClean="0"/>
              <a:t>:</a:t>
            </a:r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algn="just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ds = 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pPr algn="just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ds.Tables.Add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pPr algn="just"/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Кода, в общем-то немного, но вечно умные разработчики </a:t>
            </a:r>
            <a:r>
              <a:rPr lang="ru-RU" b="0" dirty="0" err="1" smtClean="0"/>
              <a:t>Microsoft</a:t>
            </a:r>
            <a:r>
              <a:rPr lang="ru-RU" b="0" dirty="0" smtClean="0"/>
              <a:t> предоставили нам еще более простой способ добавления нового объекта </a:t>
            </a:r>
            <a:r>
              <a:rPr lang="ru-RU" b="0" dirty="0" err="1" smtClean="0"/>
              <a:t>DatdTable</a:t>
            </a:r>
            <a:r>
              <a:rPr lang="ru-RU" b="0" dirty="0" smtClean="0"/>
              <a:t> в набор </a:t>
            </a:r>
            <a:r>
              <a:rPr lang="ru-RU" b="0" dirty="0" err="1" smtClean="0"/>
              <a:t>Tables</a:t>
            </a:r>
            <a:r>
              <a:rPr lang="ru-RU" b="0" dirty="0" smtClean="0"/>
              <a:t> объекта </a:t>
            </a:r>
            <a:r>
              <a:rPr lang="ru-RU" b="0" dirty="0" err="1" smtClean="0"/>
              <a:t>DataSet</a:t>
            </a:r>
            <a:r>
              <a:rPr lang="ru-RU" b="0" dirty="0" smtClean="0"/>
              <a:t>, перегрузив метод </a:t>
            </a:r>
            <a:r>
              <a:rPr lang="ru-RU" b="0" dirty="0" err="1" smtClean="0"/>
              <a:t>Add</a:t>
            </a:r>
            <a:r>
              <a:rPr lang="ru-RU" b="0" dirty="0" smtClean="0"/>
              <a:t> объекта </a:t>
            </a:r>
            <a:r>
              <a:rPr lang="ru-RU" b="0" dirty="0" err="1" smtClean="0"/>
              <a:t>DataTablesCollection</a:t>
            </a:r>
            <a:r>
              <a:rPr lang="ru-RU" b="0" dirty="0" smtClean="0"/>
              <a:t>. Создать новый объект </a:t>
            </a:r>
            <a:r>
              <a:rPr lang="ru-RU" b="0" dirty="0" err="1" smtClean="0"/>
              <a:t>DataTable</a:t>
            </a:r>
            <a:r>
              <a:rPr lang="ru-RU" b="0" dirty="0" smtClean="0"/>
              <a:t> и добавить его в набор </a:t>
            </a:r>
            <a:r>
              <a:rPr lang="ru-RU" b="0" dirty="0" err="1" smtClean="0"/>
              <a:t>Tables</a:t>
            </a:r>
            <a:r>
              <a:rPr lang="ru-RU" b="0" dirty="0" smtClean="0"/>
              <a:t> объекта </a:t>
            </a:r>
            <a:r>
              <a:rPr lang="ru-RU" b="0" dirty="0" err="1" smtClean="0"/>
              <a:t>DataSet</a:t>
            </a:r>
            <a:r>
              <a:rPr lang="ru-RU" b="0" dirty="0" smtClean="0"/>
              <a:t> можно одним вызовом</a:t>
            </a:r>
            <a:r>
              <a:rPr lang="en-US" b="0" dirty="0" smtClean="0"/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 smtClean="0"/>
              <a:t>DataSet</a:t>
            </a:r>
            <a:r>
              <a:rPr lang="en-US" b="0" dirty="0" smtClean="0"/>
              <a:t> ds = new </a:t>
            </a:r>
            <a:r>
              <a:rPr lang="en-US" b="0" dirty="0" err="1" smtClean="0"/>
              <a:t>DataSet</a:t>
            </a:r>
            <a:r>
              <a:rPr lang="en-US" b="0" dirty="0" smtClean="0"/>
              <a:t>();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 smtClean="0"/>
              <a:t>DataTable</a:t>
            </a:r>
            <a:r>
              <a:rPr lang="en-US" b="0" dirty="0" smtClean="0"/>
              <a:t> </a:t>
            </a:r>
            <a:r>
              <a:rPr lang="en-US" b="0" dirty="0" err="1" smtClean="0"/>
              <a:t>tbl</a:t>
            </a:r>
            <a:r>
              <a:rPr lang="en-US" b="0" dirty="0" smtClean="0"/>
              <a:t> = </a:t>
            </a:r>
            <a:r>
              <a:rPr lang="en-US" b="0" dirty="0" err="1" smtClean="0"/>
              <a:t>ds.Tables.Add</a:t>
            </a:r>
            <a:r>
              <a:rPr lang="en-US" b="0" dirty="0" smtClean="0"/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newEquipment</a:t>
            </a:r>
            <a:r>
              <a:rPr lang="en-US" b="0" dirty="0" smtClean="0"/>
              <a:t>");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1" dirty="0" smtClean="0"/>
              <a:t>Отмечу также, что объект </a:t>
            </a:r>
            <a:r>
              <a:rPr lang="ru-RU" b="0" i="1" dirty="0" err="1" smtClean="0"/>
              <a:t>DataTable</a:t>
            </a:r>
            <a:r>
              <a:rPr lang="ru-RU" b="0" i="1" dirty="0" smtClean="0"/>
              <a:t> может находиться только в одном объекте </a:t>
            </a:r>
            <a:r>
              <a:rPr lang="ru-RU" b="0" i="1" dirty="0" err="1" smtClean="0"/>
              <a:t>DataSet</a:t>
            </a:r>
            <a:r>
              <a:rPr lang="ru-RU" b="0" i="1" dirty="0" smtClean="0"/>
              <a:t>. Чтобы добавить </a:t>
            </a:r>
            <a:r>
              <a:rPr lang="ru-RU" b="0" i="1" dirty="0" err="1" smtClean="0"/>
              <a:t>DataTable</a:t>
            </a:r>
            <a:r>
              <a:rPr lang="ru-RU" b="0" i="1" dirty="0" smtClean="0"/>
              <a:t> в несколько объектов </a:t>
            </a:r>
            <a:r>
              <a:rPr lang="ru-RU" b="0" i="1" dirty="0" err="1" smtClean="0"/>
              <a:t>DataSet</a:t>
            </a:r>
            <a:r>
              <a:rPr lang="ru-RU" b="0" i="1" dirty="0" smtClean="0"/>
              <a:t>, воспользуйтесь методом Сору или </a:t>
            </a:r>
            <a:r>
              <a:rPr lang="ru-RU" b="0" i="1" dirty="0" err="1" smtClean="0"/>
              <a:t>Clone</a:t>
            </a:r>
            <a:r>
              <a:rPr lang="ru-RU" b="0" i="1" dirty="0" smtClean="0"/>
              <a:t>. Метод Сору создает новый объект </a:t>
            </a:r>
            <a:r>
              <a:rPr lang="ru-RU" b="0" i="1" dirty="0" err="1" smtClean="0"/>
              <a:t>DataTable</a:t>
            </a:r>
            <a:r>
              <a:rPr lang="ru-RU" b="0" i="1" dirty="0" smtClean="0"/>
              <a:t> с такой же структурой и тем же набором записей, что и у оригинального объекта </a:t>
            </a:r>
            <a:r>
              <a:rPr lang="ru-RU" b="0" i="1" dirty="0" err="1" smtClean="0"/>
              <a:t>DataTable</a:t>
            </a:r>
            <a:r>
              <a:rPr lang="ru-RU" b="0" i="1" dirty="0" smtClean="0"/>
              <a:t>. Метод </a:t>
            </a:r>
            <a:r>
              <a:rPr lang="ru-RU" b="0" i="1" dirty="0" err="1" smtClean="0"/>
              <a:t>Clone</a:t>
            </a:r>
            <a:r>
              <a:rPr lang="ru-RU" b="0" i="1" dirty="0" smtClean="0"/>
              <a:t> создает объект </a:t>
            </a:r>
            <a:r>
              <a:rPr lang="ru-RU" b="0" i="1" dirty="0" err="1" smtClean="0"/>
              <a:t>DataTable</a:t>
            </a:r>
            <a:r>
              <a:rPr lang="ru-RU" b="0" i="1" dirty="0" smtClean="0"/>
              <a:t> с такой же структурой, что и метод Сору, но без записей.</a:t>
            </a:r>
            <a:endParaRPr lang="en-US" b="0" i="1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1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 smtClean="0"/>
              <a:t>---------------------------------------------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Добавление столбцов в объект </a:t>
            </a:r>
            <a:r>
              <a:rPr lang="ru-RU" b="1" dirty="0" err="1" smtClean="0"/>
              <a:t>DataTable</a:t>
            </a:r>
            <a:r>
              <a:rPr lang="ru-RU" b="1" dirty="0" smtClean="0"/>
              <a:t> </a:t>
            </a:r>
            <a:endParaRPr lang="ru-RU" b="1" i="1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Пора дополнить «скелет» нашего нового объекта </a:t>
            </a:r>
            <a:r>
              <a:rPr lang="ru-RU" b="0" dirty="0" err="1" smtClean="0"/>
              <a:t>DataTable</a:t>
            </a:r>
            <a:r>
              <a:rPr lang="ru-RU" b="0" dirty="0" smtClean="0"/>
              <a:t> небольшим количеством «мяса». Для хранения результатов запроса объекту </a:t>
            </a:r>
            <a:r>
              <a:rPr lang="ru-RU" b="0" dirty="0" err="1" smtClean="0"/>
              <a:t>DataTable</a:t>
            </a:r>
            <a:r>
              <a:rPr lang="ru-RU" b="0" dirty="0" smtClean="0"/>
              <a:t> нужны </a:t>
            </a:r>
            <a:r>
              <a:rPr lang="ru-RU" b="1" dirty="0" smtClean="0"/>
              <a:t>столбцы</a:t>
            </a:r>
            <a:r>
              <a:rPr lang="ru-RU" b="0" dirty="0" smtClean="0"/>
              <a:t>. В одном из предыдущих разделов рассказывалось, что объект </a:t>
            </a:r>
            <a:r>
              <a:rPr lang="ru-RU" b="0" dirty="0" err="1" smtClean="0"/>
              <a:t>DataAdapter</a:t>
            </a:r>
            <a:r>
              <a:rPr lang="ru-RU" b="0" dirty="0" smtClean="0"/>
              <a:t> способен создавать объекты </a:t>
            </a:r>
            <a:r>
              <a:rPr lang="ru-RU" b="0" dirty="0" err="1" smtClean="0"/>
              <a:t>DataColumn</a:t>
            </a:r>
            <a:r>
              <a:rPr lang="ru-RU" b="0" dirty="0" smtClean="0"/>
              <a:t>. Теперь пришло время создать новые объекты </a:t>
            </a:r>
            <a:r>
              <a:rPr lang="ru-RU" b="0" dirty="0" err="1" smtClean="0"/>
              <a:t>DataColumn</a:t>
            </a:r>
            <a:r>
              <a:rPr lang="ru-RU" b="0" dirty="0" smtClean="0"/>
              <a:t>. Добавить эти объекты в набор </a:t>
            </a:r>
            <a:r>
              <a:rPr lang="ru-RU" b="0" dirty="0" err="1" smtClean="0"/>
              <a:t>Columns</a:t>
            </a:r>
            <a:r>
              <a:rPr lang="ru-RU" b="0" dirty="0" smtClean="0"/>
              <a:t> объекта </a:t>
            </a:r>
            <a:r>
              <a:rPr lang="ru-RU" b="0" dirty="0" err="1" smtClean="0"/>
              <a:t>Table</a:t>
            </a:r>
            <a:r>
              <a:rPr lang="ru-RU" b="0" dirty="0" smtClean="0"/>
              <a:t> позволяет код, который практически идентичен коду для добавления объекта </a:t>
            </a:r>
            <a:r>
              <a:rPr lang="ru-RU" b="0" dirty="0" err="1" smtClean="0"/>
              <a:t>DataTable</a:t>
            </a:r>
            <a:r>
              <a:rPr lang="ru-RU" b="0" dirty="0" smtClean="0"/>
              <a:t> в набор </a:t>
            </a:r>
            <a:r>
              <a:rPr lang="ru-RU" b="0" dirty="0" err="1" smtClean="0"/>
              <a:t>Tables</a:t>
            </a:r>
            <a:r>
              <a:rPr lang="ru-RU" b="0" dirty="0" smtClean="0"/>
              <a:t> объекта </a:t>
            </a:r>
            <a:r>
              <a:rPr lang="ru-RU" b="0" dirty="0" err="1" smtClean="0"/>
              <a:t>DataSet</a:t>
            </a:r>
            <a:r>
              <a:rPr lang="ru-RU" b="0" dirty="0" smtClean="0"/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 smtClean="0"/>
              <a:t>DataSet</a:t>
            </a:r>
            <a:r>
              <a:rPr lang="en-US" b="0" dirty="0" smtClean="0"/>
              <a:t> ds = new </a:t>
            </a:r>
            <a:r>
              <a:rPr lang="en-US" b="0" dirty="0" err="1" smtClean="0"/>
              <a:t>DataSet</a:t>
            </a:r>
            <a:r>
              <a:rPr lang="ru-RU" b="0" dirty="0" smtClean="0"/>
              <a:t>()</a:t>
            </a:r>
            <a:r>
              <a:rPr lang="en-US" b="0" dirty="0" smtClean="0"/>
              <a:t>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 smtClean="0"/>
              <a:t>DataTable</a:t>
            </a:r>
            <a:r>
              <a:rPr lang="en-US" b="0" dirty="0" smtClean="0"/>
              <a:t> </a:t>
            </a:r>
            <a:r>
              <a:rPr lang="en-US" b="0" dirty="0" err="1" smtClean="0"/>
              <a:t>tbl</a:t>
            </a:r>
            <a:r>
              <a:rPr lang="en-US" b="0" dirty="0" smtClean="0"/>
              <a:t> = </a:t>
            </a:r>
            <a:r>
              <a:rPr lang="en-US" b="0" dirty="0" err="1" smtClean="0"/>
              <a:t>ds.Tables.Add</a:t>
            </a:r>
            <a:r>
              <a:rPr lang="en-US" b="0" dirty="0" smtClean="0"/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newEquipment</a:t>
            </a:r>
            <a:r>
              <a:rPr lang="en-US" b="0" dirty="0" smtClean="0"/>
              <a:t>“);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 smtClean="0"/>
              <a:t>DataColumn</a:t>
            </a:r>
            <a:r>
              <a:rPr lang="en-US" b="0" dirty="0" smtClean="0"/>
              <a:t> col = </a:t>
            </a:r>
            <a:r>
              <a:rPr lang="en-US" b="0" dirty="0" err="1" smtClean="0"/>
              <a:t>tbl.Columns.Add</a:t>
            </a:r>
            <a:r>
              <a:rPr lang="en-US" b="0" dirty="0" smtClean="0"/>
              <a:t>(“</a:t>
            </a:r>
            <a:r>
              <a:rPr lang="en-US" b="0" dirty="0" err="1" smtClean="0"/>
              <a:t>intEquipmentID</a:t>
            </a:r>
            <a:r>
              <a:rPr lang="en-US" b="0" dirty="0" smtClean="0"/>
              <a:t>");</a:t>
            </a:r>
            <a:endParaRPr lang="ru-RU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80694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При создании нового объекта </a:t>
            </a:r>
            <a:r>
              <a:rPr lang="ru-RU" b="1" dirty="0" err="1" smtClean="0"/>
              <a:t>DataColumn</a:t>
            </a:r>
            <a:r>
              <a:rPr lang="ru-RU" b="0" dirty="0" smtClean="0"/>
              <a:t> следует также указать тип хранящихся в нем данных. Просмотреть или задать тип данных объекта </a:t>
            </a:r>
            <a:r>
              <a:rPr lang="ru-RU" b="1" dirty="0" err="1" smtClean="0"/>
              <a:t>DataColumn</a:t>
            </a:r>
            <a:r>
              <a:rPr lang="ru-RU" b="0" dirty="0" smtClean="0"/>
              <a:t> можно посредством свойства </a:t>
            </a:r>
            <a:r>
              <a:rPr lang="ru-RU" b="1" dirty="0" err="1" smtClean="0"/>
              <a:t>DataType</a:t>
            </a:r>
            <a:r>
              <a:rPr lang="ru-RU" b="0" dirty="0" smtClean="0"/>
              <a:t> этого объекта. Изменять значение свойства </a:t>
            </a:r>
            <a:r>
              <a:rPr lang="ru-RU" b="1" dirty="0" err="1" smtClean="0"/>
              <a:t>Datatype</a:t>
            </a:r>
            <a:r>
              <a:rPr lang="ru-RU" b="0" dirty="0" smtClean="0"/>
              <a:t> объекта </a:t>
            </a:r>
            <a:r>
              <a:rPr lang="ru-RU" b="1" dirty="0" err="1" smtClean="0"/>
              <a:t>DataColumn</a:t>
            </a:r>
            <a:r>
              <a:rPr lang="ru-RU" b="0" dirty="0" smtClean="0"/>
              <a:t> допустимо, пока вы не добавили данные в набор </a:t>
            </a:r>
            <a:r>
              <a:rPr lang="ru-RU" b="0" dirty="0" err="1" smtClean="0"/>
              <a:t>Rows</a:t>
            </a:r>
            <a:r>
              <a:rPr lang="ru-RU" b="0" dirty="0" smtClean="0"/>
              <a:t> объекта </a:t>
            </a:r>
            <a:r>
              <a:rPr lang="ru-RU" b="0" dirty="0" err="1" smtClean="0"/>
              <a:t>DataTable</a:t>
            </a:r>
            <a:r>
              <a:rPr lang="ru-RU" b="0" dirty="0" smtClean="0"/>
              <a:t>; затем это значение разрешается только просматривать</a:t>
            </a:r>
            <a:r>
              <a:rPr lang="en-US" b="0" dirty="0" smtClean="0"/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Объекта </a:t>
            </a:r>
            <a:r>
              <a:rPr lang="ru-RU" b="0" dirty="0" err="1" smtClean="0"/>
              <a:t>DataColumn</a:t>
            </a:r>
            <a:r>
              <a:rPr lang="ru-RU" b="0" dirty="0" smtClean="0"/>
              <a:t> — просто </a:t>
            </a:r>
            <a:r>
              <a:rPr lang="ru-RU" b="0" dirty="0" err="1" smtClean="0"/>
              <a:t>string</a:t>
            </a:r>
            <a:r>
              <a:rPr lang="ru-RU" b="0" dirty="0" smtClean="0"/>
              <a:t>. Свойство </a:t>
            </a:r>
            <a:r>
              <a:rPr lang="ru-RU" b="0" dirty="0" err="1" smtClean="0"/>
              <a:t>DataType</a:t>
            </a:r>
            <a:r>
              <a:rPr lang="ru-RU" b="0" dirty="0" smtClean="0"/>
              <a:t> объекта </a:t>
            </a:r>
            <a:r>
              <a:rPr lang="ru-RU" b="0" dirty="0" err="1" smtClean="0"/>
              <a:t>DataColumn</a:t>
            </a:r>
            <a:r>
              <a:rPr lang="ru-RU" b="0" dirty="0" smtClean="0"/>
              <a:t> работает с типами данных .NET, a не типами данных БД. </a:t>
            </a:r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Значение свойства </a:t>
            </a:r>
            <a:r>
              <a:rPr lang="ru-RU" b="0" dirty="0" err="1" smtClean="0"/>
              <a:t>DataType</a:t>
            </a:r>
            <a:r>
              <a:rPr lang="ru-RU" b="0" dirty="0" smtClean="0"/>
              <a:t> объекта </a:t>
            </a:r>
            <a:r>
              <a:rPr lang="ru-RU" b="0" dirty="0" err="1" smtClean="0"/>
              <a:t>DataColumn</a:t>
            </a:r>
            <a:r>
              <a:rPr lang="ru-RU" b="0" dirty="0" smtClean="0"/>
              <a:t> по умолчанию — </a:t>
            </a:r>
            <a:r>
              <a:rPr lang="ru-RU" b="0" dirty="0" err="1" smtClean="0"/>
              <a:t>string</a:t>
            </a:r>
            <a:r>
              <a:rPr lang="ru-RU" b="0" dirty="0" smtClean="0"/>
              <a:t>. У объекта </a:t>
            </a:r>
            <a:r>
              <a:rPr lang="ru-RU" b="0" dirty="0" err="1" smtClean="0"/>
              <a:t>DataColumn</a:t>
            </a:r>
            <a:r>
              <a:rPr lang="ru-RU" b="0" dirty="0" smtClean="0"/>
              <a:t> есть конструктор, позволяющий указать имя и тип данных создаваемого столбца.</a:t>
            </a:r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 smtClean="0"/>
              <a:t>DataSet</a:t>
            </a:r>
            <a:r>
              <a:rPr lang="en-US" b="0" dirty="0" smtClean="0"/>
              <a:t> ds = new </a:t>
            </a:r>
            <a:r>
              <a:rPr lang="en-US" b="0" dirty="0" err="1" smtClean="0"/>
              <a:t>DataSet</a:t>
            </a:r>
            <a:r>
              <a:rPr lang="en-US" b="0" dirty="0" smtClean="0"/>
              <a:t>();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 smtClean="0"/>
              <a:t>DataTable</a:t>
            </a:r>
            <a:r>
              <a:rPr lang="en-US" b="0" dirty="0" smtClean="0"/>
              <a:t> </a:t>
            </a:r>
            <a:r>
              <a:rPr lang="en-US" b="0" dirty="0" err="1" smtClean="0"/>
              <a:t>tbl</a:t>
            </a:r>
            <a:r>
              <a:rPr lang="en-US" b="0" dirty="0" smtClean="0"/>
              <a:t> = </a:t>
            </a:r>
            <a:r>
              <a:rPr lang="en-US" b="0" dirty="0" err="1" smtClean="0"/>
              <a:t>ds.Tables.Add</a:t>
            </a:r>
            <a:r>
              <a:rPr lang="en-US" b="0" dirty="0" smtClean="0"/>
              <a:t>("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newEquipment</a:t>
            </a:r>
            <a:r>
              <a:rPr lang="en-US" b="0" dirty="0" smtClean="0"/>
              <a:t>");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 smtClean="0"/>
              <a:t>DataColumn</a:t>
            </a:r>
            <a:r>
              <a:rPr lang="en-US" b="0" dirty="0" smtClean="0"/>
              <a:t> col = </a:t>
            </a:r>
            <a:r>
              <a:rPr lang="en-US" b="0" dirty="0" err="1" smtClean="0"/>
              <a:t>tbl.Columns.Add</a:t>
            </a:r>
            <a:r>
              <a:rPr lang="en-US" b="0" dirty="0" smtClean="0"/>
              <a:t>(“</a:t>
            </a:r>
            <a:r>
              <a:rPr lang="en-US" b="0" dirty="0" err="1" smtClean="0"/>
              <a:t>intEquipmentID</a:t>
            </a:r>
            <a:r>
              <a:rPr lang="en-US" b="0" dirty="0" smtClean="0"/>
              <a:t>", </a:t>
            </a:r>
            <a:r>
              <a:rPr lang="en-US" b="0" dirty="0" err="1" smtClean="0"/>
              <a:t>typeof</a:t>
            </a:r>
            <a:r>
              <a:rPr lang="en-US" b="0" dirty="0" smtClean="0"/>
              <a:t>(</a:t>
            </a:r>
            <a:r>
              <a:rPr lang="en-US" b="0" dirty="0" err="1" smtClean="0"/>
              <a:t>int</a:t>
            </a:r>
            <a:r>
              <a:rPr lang="en-US" b="0" dirty="0" smtClean="0"/>
              <a:t>));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-------------------------------------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Добавление первичного ключа </a:t>
            </a:r>
            <a:endParaRPr lang="en-US" b="1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 smtClean="0"/>
              <a:t>col.AllowDBNull</a:t>
            </a:r>
            <a:r>
              <a:rPr lang="en-US" b="0" dirty="0" smtClean="0"/>
              <a:t> = false;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 smtClean="0"/>
              <a:t>col.MaxLength</a:t>
            </a:r>
            <a:r>
              <a:rPr lang="en-US" b="0" dirty="0" smtClean="0"/>
              <a:t> = 5;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 smtClean="0"/>
              <a:t>col.Unique</a:t>
            </a:r>
            <a:r>
              <a:rPr lang="en-US" b="0" dirty="0" smtClean="0"/>
              <a:t> = true;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Определить первичный ключ для объекта </a:t>
            </a:r>
            <a:r>
              <a:rPr lang="ru-RU" b="0" dirty="0" err="1" smtClean="0"/>
              <a:t>DataTable</a:t>
            </a:r>
            <a:r>
              <a:rPr lang="ru-RU" b="0" dirty="0" smtClean="0"/>
              <a:t> гораздо сложнее. Свойство </a:t>
            </a:r>
            <a:r>
              <a:rPr lang="ru-RU" b="0" dirty="0" err="1" smtClean="0"/>
              <a:t>PrimaryKey</a:t>
            </a:r>
            <a:r>
              <a:rPr lang="ru-RU" b="0" dirty="0" smtClean="0"/>
              <a:t> содержит массив объектов </a:t>
            </a:r>
            <a:r>
              <a:rPr lang="ru-RU" b="0" dirty="0" err="1" smtClean="0"/>
              <a:t>DataColumn</a:t>
            </a:r>
            <a:r>
              <a:rPr lang="ru-RU" b="0" dirty="0" smtClean="0"/>
              <a:t>, в связи с чем ему нельзя просто задать имена столбцов, составляющих первичный ключ. </a:t>
            </a:r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Первичный ключ одних объектов </a:t>
            </a:r>
            <a:r>
              <a:rPr lang="ru-RU" b="0" dirty="0" err="1" smtClean="0"/>
              <a:t>DataTable</a:t>
            </a:r>
            <a:r>
              <a:rPr lang="ru-RU" b="0" dirty="0" smtClean="0"/>
              <a:t> состоит из единственного столбца, а других — из комбинации столбцов. В следующем фрагменте кода вам встретятся оба этих варианта. Первичный ключ таблицы </a:t>
            </a:r>
            <a:r>
              <a:rPr lang="ru-RU" b="0" dirty="0" err="1" smtClean="0"/>
              <a:t>Customers</a:t>
            </a:r>
            <a:r>
              <a:rPr lang="ru-RU" b="0" dirty="0" smtClean="0"/>
              <a:t> состоит из одного столбца,</a:t>
            </a:r>
            <a:r>
              <a:rPr lang="en-US" b="0" dirty="0" smtClean="0"/>
              <a:t> </a:t>
            </a:r>
            <a:r>
              <a:rPr lang="en-US" b="0" dirty="0" err="1" smtClean="0"/>
              <a:t>intEquipmentID</a:t>
            </a:r>
            <a:r>
              <a:rPr lang="ru-RU" b="0" dirty="0" smtClean="0"/>
              <a:t>, а первичный ключ таблицы </a:t>
            </a:r>
            <a:r>
              <a:rPr lang="en-US" b="0" dirty="0" err="1" smtClean="0"/>
              <a:t>TablesManufacturer</a:t>
            </a:r>
            <a:r>
              <a:rPr lang="ru-RU" b="0" dirty="0" smtClean="0"/>
              <a:t>— из столбцов </a:t>
            </a:r>
            <a:r>
              <a:rPr lang="en-US" b="0" dirty="0" err="1" smtClean="0"/>
              <a:t>intManufacturerID</a:t>
            </a:r>
            <a:r>
              <a:rPr lang="ru-RU" b="0" dirty="0" smtClean="0"/>
              <a:t>. В каждом случае нужно создать массив объектов </a:t>
            </a:r>
            <a:r>
              <a:rPr lang="ru-RU" b="0" dirty="0" err="1" smtClean="0"/>
              <a:t>DataColumn</a:t>
            </a:r>
            <a:r>
              <a:rPr lang="ru-RU" b="0" dirty="0" smtClean="0"/>
              <a:t> и задать его свойству Р</a:t>
            </a:r>
            <a:r>
              <a:rPr lang="en-US" b="0" dirty="0" err="1" smtClean="0"/>
              <a:t>rimary</a:t>
            </a:r>
            <a:r>
              <a:rPr lang="ru-RU" b="0" dirty="0" err="1" smtClean="0"/>
              <a:t>Кеу</a:t>
            </a:r>
            <a:r>
              <a:rPr lang="ru-RU" b="0" dirty="0" smtClean="0"/>
              <a:t> объекта </a:t>
            </a:r>
            <a:r>
              <a:rPr lang="ru-RU" b="0" dirty="0" err="1" smtClean="0"/>
              <a:t>DataTabl</a:t>
            </a:r>
            <a:r>
              <a:rPr lang="en-US" b="0" dirty="0" smtClean="0"/>
              <a:t>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8386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Обычно администраторы БД стараются не включать в БД данные, которые можно получить на основе другой информации БД. Например, в таблице </a:t>
            </a:r>
            <a:r>
              <a:rPr lang="ru-RU" b="0" dirty="0" err="1" smtClean="0"/>
              <a:t>Order</a:t>
            </a:r>
            <a:r>
              <a:rPr lang="ru-RU" b="0" dirty="0" smtClean="0"/>
              <a:t> </a:t>
            </a:r>
            <a:r>
              <a:rPr lang="ru-RU" b="0" dirty="0" err="1" smtClean="0"/>
              <a:t>Details</a:t>
            </a:r>
            <a:r>
              <a:rPr lang="ru-RU" b="0" dirty="0" smtClean="0"/>
              <a:t> БД </a:t>
            </a:r>
            <a:r>
              <a:rPr lang="ru-RU" b="0" dirty="0" err="1" smtClean="0"/>
              <a:t>North</a:t>
            </a:r>
            <a:r>
              <a:rPr lang="ru-RU" b="0" dirty="0" smtClean="0"/>
              <a:t> </a:t>
            </a:r>
            <a:r>
              <a:rPr lang="ru-RU" b="0" dirty="0" err="1" smtClean="0"/>
              <a:t>wind</a:t>
            </a:r>
            <a:r>
              <a:rPr lang="ru-RU" b="0" dirty="0" smtClean="0"/>
              <a:t> есть столбцы с ценой и количеством каждого входящего в заказ товара, но нет столбца с общей стоимостью этого товара. </a:t>
            </a: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Если пользователь видит общую стоимость заказанного товара, ему все равно, где она хранится. </a:t>
            </a: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Большинство БД разрешают применять в запросах выражения, благодаря чему в результаты запроса удается включать вычисляемые столбцы. Чтобы БД сосчитала и вернула общую стоимость отдельных заказанных товаров, воспользуйтесь следующим запросом</a:t>
            </a:r>
            <a:r>
              <a:rPr lang="en-US" b="0" dirty="0" smtClean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SELECT </a:t>
            </a:r>
            <a:r>
              <a:rPr lang="en-US" b="0" dirty="0" err="1" smtClean="0"/>
              <a:t>OrderlD</a:t>
            </a:r>
            <a:r>
              <a:rPr lang="en-US" b="0" dirty="0" smtClean="0"/>
              <a:t>, </a:t>
            </a:r>
            <a:r>
              <a:rPr lang="en-US" b="0" dirty="0" err="1" smtClean="0"/>
              <a:t>ProductID</a:t>
            </a:r>
            <a:r>
              <a:rPr lang="en-US" b="0" dirty="0" smtClean="0"/>
              <a:t>, </a:t>
            </a:r>
            <a:r>
              <a:rPr lang="en-US" b="0" dirty="0" err="1" smtClean="0"/>
              <a:t>UnitPrice</a:t>
            </a:r>
            <a:r>
              <a:rPr lang="en-US" b="0" dirty="0" smtClean="0"/>
              <a:t>, Quantity, </a:t>
            </a:r>
            <a:r>
              <a:rPr lang="en-US" b="0" dirty="0" err="1" smtClean="0"/>
              <a:t>UnitPrice</a:t>
            </a:r>
            <a:r>
              <a:rPr lang="en-US" b="0" dirty="0" smtClean="0"/>
              <a:t> * Quantity AS </a:t>
            </a:r>
            <a:r>
              <a:rPr lang="en-US" b="0" dirty="0" err="1" smtClean="0"/>
              <a:t>ItemTotal</a:t>
            </a:r>
            <a:r>
              <a:rPr lang="en-US" b="0" dirty="0" smtClean="0"/>
              <a:t> FROM [Order Details]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Заполнив объект </a:t>
            </a:r>
            <a:r>
              <a:rPr lang="ru-RU" b="0" dirty="0" err="1" smtClean="0"/>
              <a:t>DataTable</a:t>
            </a:r>
            <a:r>
              <a:rPr lang="ru-RU" b="0" dirty="0" smtClean="0"/>
              <a:t> результатами этого запроса, вы получите столбец с результатами нужного выражения. Однако, если откорректировать в объекте </a:t>
            </a:r>
            <a:r>
              <a:rPr lang="ru-RU" b="0" dirty="0" err="1" smtClean="0"/>
              <a:t>DataTable</a:t>
            </a:r>
            <a:r>
              <a:rPr lang="ru-RU" b="0" dirty="0" smtClean="0"/>
              <a:t> значение поля </a:t>
            </a:r>
            <a:r>
              <a:rPr lang="ru-RU" b="0" dirty="0" err="1" smtClean="0"/>
              <a:t>UnitPrice</a:t>
            </a:r>
            <a:r>
              <a:rPr lang="ru-RU" b="0" dirty="0" smtClean="0"/>
              <a:t> или </a:t>
            </a:r>
            <a:r>
              <a:rPr lang="ru-RU" b="0" dirty="0" err="1" smtClean="0"/>
              <a:t>Quantity</a:t>
            </a:r>
            <a:r>
              <a:rPr lang="ru-RU" b="0" dirty="0" smtClean="0"/>
              <a:t>, содержимое вычисляемого поля останется прежним. Это вызвано тем,</a:t>
            </a:r>
            <a:r>
              <a:rPr lang="en-US" b="0" dirty="0" smtClean="0"/>
              <a:t> </a:t>
            </a:r>
            <a:r>
              <a:rPr lang="ru-RU" b="0" dirty="0" smtClean="0"/>
              <a:t>что определение вычисляемого поля находится непосредственно в запросе. Когда вы получите результаты запроса, содержимое вычисляемого столбца не изменится. </a:t>
            </a: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ADO.NET позволяет создавать объекты </a:t>
            </a:r>
            <a:r>
              <a:rPr lang="ru-RU" b="0" dirty="0" err="1" smtClean="0"/>
              <a:t>DataColumn</a:t>
            </a:r>
            <a:r>
              <a:rPr lang="ru-RU" b="0" dirty="0" smtClean="0"/>
              <a:t>, основанные на выражении, Вместо того чтобы включать в запрос выражение, как показано выше, задайте это выражение свойству </a:t>
            </a:r>
            <a:r>
              <a:rPr lang="ru-RU" b="0" dirty="0" err="1" smtClean="0"/>
              <a:t>Expression</a:t>
            </a:r>
            <a:r>
              <a:rPr lang="ru-RU" b="0" dirty="0" smtClean="0"/>
              <a:t> объекта </a:t>
            </a:r>
            <a:r>
              <a:rPr lang="ru-RU" b="0" dirty="0" err="1" smtClean="0"/>
              <a:t>DataColumn</a:t>
            </a:r>
            <a:r>
              <a:rPr lang="ru-RU" b="0" dirty="0" smtClean="0"/>
              <a:t>. Когда вы станете просматривать содержимое вычисляемого поля, ADO.NET на основе выражения вернет соответствующие значения. После этого можно изменять состав заказа, увеличив или уменьшив количество определенного товара, и эти изменения будут отражаться на значении вычислимого поля. </a:t>
            </a:r>
            <a:endParaRPr lang="en-US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43371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Я уже показал многие возможности объектов </a:t>
            </a:r>
            <a:r>
              <a:rPr lang="ru-RU" b="0" dirty="0" err="1" smtClean="0"/>
              <a:t>DataSet</a:t>
            </a:r>
            <a:r>
              <a:rPr lang="ru-RU" b="0" dirty="0" smtClean="0"/>
              <a:t>, </a:t>
            </a:r>
            <a:r>
              <a:rPr lang="ru-RU" b="0" dirty="0" err="1" smtClean="0"/>
              <a:t>DataTable</a:t>
            </a:r>
            <a:r>
              <a:rPr lang="ru-RU" b="0" dirty="0" smtClean="0"/>
              <a:t> и </a:t>
            </a:r>
            <a:r>
              <a:rPr lang="ru-RU" b="0" dirty="0" err="1" smtClean="0"/>
              <a:t>DataColumn</a:t>
            </a:r>
            <a:r>
              <a:rPr lang="ru-RU" b="0" dirty="0" smtClean="0"/>
              <a:t>. Теперь давайте объединим их в один объект </a:t>
            </a:r>
            <a:r>
              <a:rPr lang="ru-RU" b="0" dirty="0" err="1" smtClean="0"/>
              <a:t>DataSet</a:t>
            </a:r>
            <a:r>
              <a:rPr lang="ru-RU" b="0" dirty="0" smtClean="0"/>
              <a:t>, Следующий фрагмент кода создает объект </a:t>
            </a:r>
            <a:r>
              <a:rPr lang="ru-RU" b="0" dirty="0" err="1" smtClean="0"/>
              <a:t>DataSet</a:t>
            </a:r>
            <a:r>
              <a:rPr lang="ru-RU" b="0" dirty="0" smtClean="0"/>
              <a:t>, содержащий три объекта </a:t>
            </a:r>
            <a:r>
              <a:rPr lang="ru-RU" b="0" dirty="0" err="1" smtClean="0"/>
              <a:t>DataTable</a:t>
            </a:r>
            <a:r>
              <a:rPr lang="ru-RU" b="0" dirty="0" smtClean="0"/>
              <a:t> (показанные ранее фрагменты кода демонстрировали, как создать эти объекты </a:t>
            </a:r>
            <a:r>
              <a:rPr lang="ru-RU" b="0" dirty="0" err="1" smtClean="0"/>
              <a:t>DataTable</a:t>
            </a:r>
            <a:r>
              <a:rPr lang="ru-RU" b="0" dirty="0" smtClean="0"/>
              <a:t> по отдельности). Параллельно код задает свойства объектов </a:t>
            </a:r>
            <a:r>
              <a:rPr lang="ru-RU" b="0" dirty="0" err="1" smtClean="0"/>
              <a:t>DataColumn</a:t>
            </a:r>
            <a:r>
              <a:rPr lang="ru-RU" b="0" dirty="0" smtClean="0"/>
              <a:t> (включая </a:t>
            </a:r>
            <a:r>
              <a:rPr lang="ru-RU" b="0" dirty="0" err="1" smtClean="0"/>
              <a:t>DataType</a:t>
            </a:r>
            <a:r>
              <a:rPr lang="ru-RU" b="0" dirty="0" smtClean="0"/>
              <a:t>, </a:t>
            </a:r>
            <a:r>
              <a:rPr lang="ru-RU" b="0" dirty="0" err="1" smtClean="0"/>
              <a:t>AllowDBNull</a:t>
            </a:r>
            <a:r>
              <a:rPr lang="ru-RU" b="0" dirty="0" smtClean="0"/>
              <a:t> и </a:t>
            </a:r>
            <a:r>
              <a:rPr lang="ru-RU" b="0" dirty="0" err="1" smtClean="0"/>
              <a:t>Autolncrement</a:t>
            </a:r>
            <a:r>
              <a:rPr lang="ru-RU" b="0" dirty="0" smtClean="0"/>
              <a:t>), а также ограничения </a:t>
            </a:r>
            <a:r>
              <a:rPr lang="ru-RU" b="0" dirty="0" err="1" smtClean="0"/>
              <a:t>UniqueKeyConstraint</a:t>
            </a:r>
            <a:r>
              <a:rPr lang="ru-RU" b="0" dirty="0" smtClean="0"/>
              <a:t> и </a:t>
            </a:r>
            <a:r>
              <a:rPr lang="ru-RU" b="0" dirty="0" err="1" smtClean="0"/>
              <a:t>ForeignKeyConstraint</a:t>
            </a:r>
            <a:r>
              <a:rPr lang="en-US" b="0" dirty="0" smtClean="0"/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Объект </a:t>
            </a:r>
            <a:r>
              <a:rPr lang="ru-RU" b="0" dirty="0" err="1" smtClean="0"/>
              <a:t>DataSet</a:t>
            </a:r>
            <a:r>
              <a:rPr lang="ru-RU" b="0" dirty="0" smtClean="0"/>
              <a:t>, создаваемый этим фрагментом кода, почти аналогичен объекту, сгенерированному в главе 2 средствами мастера </a:t>
            </a:r>
            <a:r>
              <a:rPr lang="ru-RU" b="0" dirty="0" err="1" smtClean="0"/>
              <a:t>Data</a:t>
            </a:r>
            <a:r>
              <a:rPr lang="ru-RU" b="0" dirty="0" smtClean="0"/>
              <a:t> </a:t>
            </a:r>
            <a:r>
              <a:rPr lang="ru-RU" b="0" dirty="0" err="1" smtClean="0"/>
              <a:t>Form</a:t>
            </a:r>
            <a:r>
              <a:rPr lang="ru-RU" b="0" dirty="0" smtClean="0"/>
              <a:t> </a:t>
            </a:r>
            <a:r>
              <a:rPr lang="ru-RU" b="0" dirty="0" err="1" smtClean="0"/>
              <a:t>Wizard</a:t>
            </a:r>
            <a:r>
              <a:rPr lang="ru-RU" b="0" dirty="0" smtClean="0"/>
              <a:t>. Этот код добавляет в объект </a:t>
            </a:r>
            <a:r>
              <a:rPr lang="ru-RU" b="0" dirty="0" err="1" smtClean="0"/>
              <a:t>DataSet</a:t>
            </a:r>
            <a:r>
              <a:rPr lang="ru-RU" b="0" dirty="0" smtClean="0"/>
              <a:t> пару более утонченных параметров, а также задает свойства </a:t>
            </a:r>
            <a:r>
              <a:rPr lang="ru-RU" b="0" dirty="0" err="1" smtClean="0"/>
              <a:t>AutolncrementStep</a:t>
            </a:r>
            <a:r>
              <a:rPr lang="ru-RU" b="0" dirty="0" smtClean="0"/>
              <a:t> и </a:t>
            </a:r>
            <a:r>
              <a:rPr lang="ru-RU" b="0" dirty="0" err="1" smtClean="0"/>
              <a:t>AutoIncrementSeed</a:t>
            </a:r>
            <a:r>
              <a:rPr lang="ru-RU" b="0" dirty="0" smtClean="0"/>
              <a:t> столбца </a:t>
            </a:r>
            <a:r>
              <a:rPr lang="ru-RU" b="0" dirty="0" err="1" smtClean="0"/>
              <a:t>OrderlD</a:t>
            </a:r>
            <a:r>
              <a:rPr lang="ru-RU" b="0" dirty="0" smtClean="0"/>
              <a:t> объекта </a:t>
            </a:r>
            <a:r>
              <a:rPr lang="ru-RU" b="0" dirty="0" err="1" smtClean="0"/>
              <a:t>DataTable</a:t>
            </a:r>
            <a:r>
              <a:rPr lang="ru-RU" b="0" dirty="0" smtClean="0"/>
              <a:t> </a:t>
            </a:r>
            <a:r>
              <a:rPr lang="ru-RU" b="0" dirty="0" err="1" smtClean="0"/>
              <a:t>Orders</a:t>
            </a:r>
            <a:r>
              <a:rPr lang="ru-RU" b="0" dirty="0" smtClean="0"/>
              <a:t>, чтобы управлять значениями </a:t>
            </a:r>
            <a:r>
              <a:rPr lang="ru-RU" b="0" dirty="0" err="1" smtClean="0"/>
              <a:t>автоинкремента</a:t>
            </a:r>
            <a:r>
              <a:rPr lang="ru-RU" b="0" dirty="0" smtClean="0"/>
              <a:t>, которые ADO.NET генерирует для новых заказов. Кроме того, код задает значение свойства </a:t>
            </a:r>
            <a:r>
              <a:rPr lang="ru-RU" b="0" dirty="0" err="1" smtClean="0"/>
              <a:t>MaxLength</a:t>
            </a:r>
            <a:r>
              <a:rPr lang="ru-RU" b="0" dirty="0" smtClean="0"/>
              <a:t> столбцов со строковыми данными.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30475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Вы уже умеете создавать объекты </a:t>
            </a:r>
            <a:r>
              <a:rPr lang="ru-RU" b="0" dirty="0" err="1" smtClean="0"/>
              <a:t>DataSet</a:t>
            </a:r>
            <a:r>
              <a:rPr lang="ru-RU" b="0" dirty="0" smtClean="0"/>
              <a:t>, </a:t>
            </a:r>
            <a:r>
              <a:rPr lang="ru-RU" b="0" dirty="0" err="1" smtClean="0"/>
              <a:t>DataTabie</a:t>
            </a:r>
            <a:r>
              <a:rPr lang="ru-RU" b="0" dirty="0" smtClean="0"/>
              <a:t> и </a:t>
            </a:r>
            <a:r>
              <a:rPr lang="ru-RU" b="0" dirty="0" err="1" smtClean="0"/>
              <a:t>DataColumn</a:t>
            </a:r>
            <a:r>
              <a:rPr lang="ru-RU" b="0" dirty="0" smtClean="0"/>
              <a:t>, помещать результаты запросов в объекты </a:t>
            </a:r>
            <a:r>
              <a:rPr lang="ru-RU" b="0" dirty="0" err="1" smtClean="0"/>
              <a:t>DataTabie</a:t>
            </a:r>
            <a:r>
              <a:rPr lang="ru-RU" b="0" dirty="0" smtClean="0"/>
              <a:t> средствами объекта </a:t>
            </a:r>
            <a:r>
              <a:rPr lang="ru-RU" b="0" dirty="0" err="1" smtClean="0"/>
              <a:t>DataAdapter</a:t>
            </a:r>
            <a:r>
              <a:rPr lang="ru-RU" b="0" dirty="0" smtClean="0"/>
              <a:t>, а также просматривать содержимое объекта </a:t>
            </a:r>
            <a:r>
              <a:rPr lang="ru-RU" b="0" dirty="0" err="1" smtClean="0"/>
              <a:t>DataTabie</a:t>
            </a:r>
            <a:r>
              <a:rPr lang="ru-RU" b="0" dirty="0" smtClean="0"/>
              <a:t>. Теперь поговорим о том, как добавлять, изменять и удалять объекты </a:t>
            </a:r>
            <a:r>
              <a:rPr lang="ru-RU" b="0" dirty="0" err="1" smtClean="0"/>
              <a:t>DataRow</a:t>
            </a:r>
            <a:endParaRPr lang="en-US" b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17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 smtClean="0"/>
              <a:t>Создать экземпляр объекта </a:t>
            </a:r>
            <a:r>
              <a:rPr lang="ru-RU" b="0" i="1" dirty="0" err="1" smtClean="0"/>
              <a:t>DataSet</a:t>
            </a:r>
            <a:r>
              <a:rPr lang="ru-RU" b="0" dirty="0" smtClean="0"/>
              <a:t> в коде весьма просто — достаточно воспользоваться ключевым словом </a:t>
            </a:r>
            <a:r>
              <a:rPr lang="ru-RU" b="1" dirty="0" err="1" smtClean="0"/>
              <a:t>New</a:t>
            </a:r>
            <a:r>
              <a:rPr lang="ru-RU" b="0" dirty="0" smtClean="0"/>
              <a:t> языка по вашему выбору. У объекта </a:t>
            </a:r>
            <a:r>
              <a:rPr lang="ru-RU" b="0" i="1" dirty="0" err="1" smtClean="0"/>
              <a:t>DataSet</a:t>
            </a:r>
            <a:r>
              <a:rPr lang="ru-RU" b="0" dirty="0" smtClean="0"/>
              <a:t> есть дополнительный конструктор, позволяющий задать значение свойства </a:t>
            </a:r>
            <a:r>
              <a:rPr lang="ru-RU" b="1" dirty="0" err="1" smtClean="0"/>
              <a:t>DataSetName</a:t>
            </a:r>
            <a:r>
              <a:rPr lang="ru-RU" b="0" dirty="0" smtClean="0"/>
              <a:t> этого объекта.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 smtClean="0"/>
              <a:t>DataSet</a:t>
            </a:r>
            <a:r>
              <a:rPr lang="en-US" b="0" dirty="0" smtClean="0"/>
              <a:t> ds = new </a:t>
            </a:r>
            <a:r>
              <a:rPr lang="en-US" b="0" dirty="0" err="1" smtClean="0"/>
              <a:t>DataSet</a:t>
            </a:r>
            <a:r>
              <a:rPr lang="ru-RU" b="0" dirty="0" smtClean="0"/>
              <a:t>(</a:t>
            </a:r>
            <a:r>
              <a:rPr lang="en-US" b="0" dirty="0" smtClean="0"/>
              <a:t>“</a:t>
            </a:r>
            <a:r>
              <a:rPr lang="en-US" b="0" dirty="0" err="1" smtClean="0"/>
              <a:t>DataSetName</a:t>
            </a:r>
            <a:r>
              <a:rPr lang="en-US" b="0" dirty="0" smtClean="0"/>
              <a:t>");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 smtClean="0"/>
              <a:t>Console.WriteLine</a:t>
            </a:r>
            <a:r>
              <a:rPr lang="en-US" b="0" dirty="0" smtClean="0"/>
              <a:t>(</a:t>
            </a:r>
            <a:r>
              <a:rPr lang="en-US" b="0" dirty="0" err="1" smtClean="0"/>
              <a:t>ds.DataSetName</a:t>
            </a:r>
            <a:r>
              <a:rPr lang="en-US" b="0" dirty="0" smtClean="0"/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1" dirty="0" smtClean="0"/>
              <a:t>Класс </a:t>
            </a:r>
            <a:r>
              <a:rPr lang="en-US" b="0" i="1" dirty="0" err="1" smtClean="0"/>
              <a:t>DataSet</a:t>
            </a:r>
            <a:r>
              <a:rPr lang="en-US" b="0" i="1" dirty="0" smtClean="0"/>
              <a:t> </a:t>
            </a:r>
            <a:r>
              <a:rPr lang="ru-RU" b="0" i="1" dirty="0" smtClean="0"/>
              <a:t>и классы, содержащиеся в объектах </a:t>
            </a:r>
            <a:r>
              <a:rPr lang="en-US" b="0" i="1" dirty="0" err="1" smtClean="0"/>
              <a:t>DataSet</a:t>
            </a:r>
            <a:r>
              <a:rPr lang="en-US" b="0" i="1" dirty="0" smtClean="0"/>
              <a:t>, — </a:t>
            </a:r>
            <a:r>
              <a:rPr lang="en-US" b="0" i="1" dirty="0" err="1" smtClean="0"/>
              <a:t>DataTable</a:t>
            </a:r>
            <a:r>
              <a:rPr lang="en-US" b="0" i="1" dirty="0" smtClean="0"/>
              <a:t>, </a:t>
            </a:r>
            <a:r>
              <a:rPr lang="en-US" b="0" i="1" dirty="0" err="1" smtClean="0"/>
              <a:t>DataColumn</a:t>
            </a:r>
            <a:r>
              <a:rPr lang="en-US" b="0" i="1" dirty="0" smtClean="0"/>
              <a:t>, </a:t>
            </a:r>
            <a:r>
              <a:rPr lang="en-US" b="0" i="1" dirty="0" err="1" smtClean="0"/>
              <a:t>DataRow</a:t>
            </a:r>
            <a:r>
              <a:rPr lang="en-US" b="0" i="1" dirty="0" smtClean="0"/>
              <a:t>, Constraint </a:t>
            </a:r>
            <a:r>
              <a:rPr lang="ru-RU" b="0" i="1" dirty="0" smtClean="0"/>
              <a:t>и </a:t>
            </a:r>
            <a:r>
              <a:rPr lang="en-US" b="0" i="1" dirty="0" err="1" smtClean="0"/>
              <a:t>DataRelation</a:t>
            </a:r>
            <a:r>
              <a:rPr lang="en-US" b="0" i="1" dirty="0" smtClean="0"/>
              <a:t> — </a:t>
            </a:r>
            <a:r>
              <a:rPr lang="ru-RU" b="0" i="1" dirty="0" smtClean="0"/>
              <a:t>относятся к пространству имен </a:t>
            </a:r>
            <a:r>
              <a:rPr lang="en-US" b="0" i="1" dirty="0" err="1" smtClean="0"/>
              <a:t>SystemData</a:t>
            </a:r>
            <a:r>
              <a:rPr lang="en-US" b="0" i="1" dirty="0" smtClean="0"/>
              <a:t>, </a:t>
            </a:r>
            <a:endParaRPr lang="ru-RU" b="0" i="1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278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/>
              <a:t>Вы уже получили представление о базовых возможностях объекта </a:t>
            </a:r>
            <a:r>
              <a:rPr lang="ru-RU" dirty="0" err="1" smtClean="0"/>
              <a:t>DataS</a:t>
            </a:r>
            <a:r>
              <a:rPr lang="en-US" dirty="0" smtClean="0"/>
              <a:t>et</a:t>
            </a:r>
            <a:r>
              <a:rPr lang="ru-RU" dirty="0" smtClean="0"/>
              <a:t> связанных с ним объектов, а сейчас я детально расскажу обо всех предоставляемых этими объектами свойствах, событиях и методах:</a:t>
            </a:r>
            <a:endParaRPr lang="en-US" dirty="0" smtClean="0"/>
          </a:p>
          <a:p>
            <a:pPr algn="just"/>
            <a:endParaRPr lang="en-US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 smtClean="0"/>
              <a:t>CaseSensitive</a:t>
            </a:r>
            <a:endParaRPr lang="ru-RU" b="1" dirty="0" smtClean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smtClean="0"/>
              <a:t>Определяет, различается ли регистр символов при сравнении строк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 smtClean="0"/>
              <a:t>DatoSetName</a:t>
            </a:r>
            <a:r>
              <a:rPr lang="en-US" b="1" dirty="0" smtClean="0"/>
              <a:t>, </a:t>
            </a:r>
            <a:r>
              <a:rPr lang="en-US" b="1" dirty="0" err="1" smtClean="0"/>
              <a:t>DesignMode</a:t>
            </a:r>
            <a:endParaRPr lang="ru-RU" b="1" dirty="0" smtClean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smtClean="0"/>
              <a:t>Определяет имя объекта </a:t>
            </a:r>
            <a:r>
              <a:rPr lang="en-US" dirty="0" err="1" smtClean="0"/>
              <a:t>DataSet</a:t>
            </a:r>
            <a:endParaRPr lang="ru-RU" dirty="0" smtClean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smtClean="0"/>
              <a:t>Указывает, находится ли объект </a:t>
            </a:r>
            <a:r>
              <a:rPr lang="ru-RU" dirty="0" err="1" smtClean="0"/>
              <a:t>DataSet</a:t>
            </a:r>
            <a:r>
              <a:rPr lang="ru-RU" dirty="0" smtClean="0"/>
              <a:t> в режиме проектирования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 smtClean="0"/>
              <a:t>EnforceConstraints</a:t>
            </a:r>
            <a:endParaRPr lang="ru-RU" b="1" dirty="0" smtClean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smtClean="0"/>
              <a:t>Определяет, обеспечивает ли </a:t>
            </a:r>
            <a:r>
              <a:rPr lang="ru-RU" dirty="0" err="1" smtClean="0"/>
              <a:t>DataSet</a:t>
            </a:r>
            <a:r>
              <a:rPr lang="ru-RU" dirty="0" smtClean="0"/>
              <a:t> выполнение определенных на нем ограничений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 smtClean="0"/>
              <a:t>ExtendedProperties</a:t>
            </a:r>
            <a:endParaRPr lang="ru-RU" b="1" dirty="0" smtClean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smtClean="0"/>
              <a:t>Содержит набор динамических свойств и значений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err="1" smtClean="0"/>
              <a:t>HasErrors</a:t>
            </a:r>
            <a:r>
              <a:rPr lang="en-US" b="1" dirty="0" smtClean="0"/>
              <a:t>, Locale</a:t>
            </a:r>
            <a:endParaRPr lang="ru-RU" b="1" dirty="0" smtClean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smtClean="0"/>
              <a:t>Указывает, содержит ли </a:t>
            </a:r>
            <a:r>
              <a:rPr lang="ru-RU" dirty="0" err="1" smtClean="0"/>
              <a:t>DataSet</a:t>
            </a:r>
            <a:r>
              <a:rPr lang="ru-RU" dirty="0" smtClean="0"/>
              <a:t> ошибки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smtClean="0"/>
              <a:t>Определяет региональные параметры, используемые объектом </a:t>
            </a:r>
            <a:r>
              <a:rPr lang="ru-RU" dirty="0" err="1" smtClean="0"/>
              <a:t>DataSet</a:t>
            </a:r>
            <a:r>
              <a:rPr lang="ru-RU" dirty="0" smtClean="0"/>
              <a:t> при сравнении строк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smtClean="0"/>
              <a:t>Namespace</a:t>
            </a:r>
            <a:endParaRPr lang="ru-RU" b="1" dirty="0" smtClean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smtClean="0"/>
              <a:t>Содержит пространство имен, которое ADO.NET использует при записи содержимого </a:t>
            </a:r>
            <a:r>
              <a:rPr lang="ru-RU" dirty="0" err="1" smtClean="0"/>
              <a:t>DataSet</a:t>
            </a:r>
            <a:r>
              <a:rPr lang="ru-RU" dirty="0" smtClean="0"/>
              <a:t> в XML-файл или при загрузке XML-данных в объект </a:t>
            </a:r>
            <a:r>
              <a:rPr lang="ru-RU" dirty="0" err="1" smtClean="0"/>
              <a:t>DataSet</a:t>
            </a:r>
            <a:endParaRPr lang="ru-RU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smtClean="0"/>
              <a:t>Prefix</a:t>
            </a:r>
            <a:endParaRPr lang="ru-RU" b="1" dirty="0" smtClean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smtClean="0"/>
              <a:t>Содержит префикс пространства имен, при- меняемого ADO.NET при записи содержимого </a:t>
            </a:r>
            <a:r>
              <a:rPr lang="ru-RU" dirty="0" err="1" smtClean="0"/>
              <a:t>DataSet</a:t>
            </a:r>
            <a:r>
              <a:rPr lang="ru-RU" dirty="0" smtClean="0"/>
              <a:t> в XML-файл или при загрузке XML-данных в объект </a:t>
            </a:r>
            <a:r>
              <a:rPr lang="ru-RU" dirty="0" err="1" smtClean="0"/>
              <a:t>DataSet</a:t>
            </a:r>
            <a:endParaRPr lang="ru-RU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smtClean="0"/>
              <a:t>Relations</a:t>
            </a:r>
            <a:endParaRPr lang="ru-RU" b="1" dirty="0" smtClean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smtClean="0"/>
              <a:t>Содержит набор объектов </a:t>
            </a:r>
            <a:r>
              <a:rPr lang="ru-RU" dirty="0" err="1" smtClean="0"/>
              <a:t>DataRelation</a:t>
            </a:r>
            <a:r>
              <a:rPr lang="ru-RU" dirty="0" smtClean="0"/>
              <a:t>. входящих в состав </a:t>
            </a:r>
            <a:r>
              <a:rPr lang="ru-RU" dirty="0" err="1" smtClean="0"/>
              <a:t>DataSet</a:t>
            </a:r>
            <a:endParaRPr lang="ru-RU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en-US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b="1" dirty="0" smtClean="0"/>
              <a:t>Tables</a:t>
            </a:r>
            <a:endParaRPr lang="ru-RU" b="1" dirty="0" smtClean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ru-RU" dirty="0" smtClean="0"/>
              <a:t>Содержит набор объектов </a:t>
            </a:r>
            <a:r>
              <a:rPr lang="ru-RU" dirty="0" err="1" smtClean="0"/>
              <a:t>DataTable</a:t>
            </a:r>
            <a:r>
              <a:rPr lang="ru-RU" dirty="0" smtClean="0"/>
              <a:t>, входящих в состав </a:t>
            </a:r>
            <a:r>
              <a:rPr lang="ru-RU" dirty="0" err="1" smtClean="0"/>
              <a:t>DataSet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8FE6E-F7EA-4D13-B0C7-4B11270A3E97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37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38600" y="12954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ru-RU" sz="2400">
              <a:solidFill>
                <a:srgbClr val="000000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295400" y="776288"/>
            <a:ext cx="7678738" cy="519112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1524000"/>
            <a:ext cx="8229600" cy="4648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34032-885A-4D4C-A3C6-A276FC7EDDCE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0E98C-4C31-4FAC-92D1-BCCB854FCDDC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4513" y="115888"/>
            <a:ext cx="2141537" cy="61928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313" y="115888"/>
            <a:ext cx="6273800" cy="61928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1E1A8-F030-47A4-B69D-69D7CB247B66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68313" y="836613"/>
            <a:ext cx="4200525" cy="5472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21238" y="836613"/>
            <a:ext cx="4202112" cy="5472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0E26F-A9D8-4EEE-893F-43F02272290D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8567737" cy="51911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68313" y="836613"/>
            <a:ext cx="8555037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1F8B0-0F72-43EA-9034-AA01CC48B283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51813-43FC-4A2C-B083-CE788E6C8C30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C7EFE-B91A-40D0-9F3E-0386A085404D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2005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21238" y="836613"/>
            <a:ext cx="4202112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3B0DD-9E8D-4DC5-9EC9-C6C426C4EF27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55803-27ED-4C7A-B7E4-8CF581C1B88F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E4718-73DE-4D5F-9133-BC49C367D56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8959A-AA3F-484F-82B6-29F8BC3D1B3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0599E-F00B-4364-BC7E-03802861830D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E4D6A-1D00-4B13-BF7E-93AD0A80011B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15888"/>
            <a:ext cx="8567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555037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97650"/>
            <a:ext cx="2843213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©</a:t>
            </a:r>
            <a:r>
              <a:rPr lang="ru-RU" dirty="0">
                <a:solidFill>
                  <a:srgbClr val="000000"/>
                </a:solidFill>
              </a:rPr>
              <a:t>Павловская Т.А. </a:t>
            </a:r>
            <a:r>
              <a:rPr lang="ru-RU" dirty="0" smtClean="0">
                <a:solidFill>
                  <a:srgbClr val="000000"/>
                </a:solidFill>
              </a:rPr>
              <a:t>(НИУ </a:t>
            </a:r>
            <a:r>
              <a:rPr lang="ru-RU" dirty="0">
                <a:solidFill>
                  <a:srgbClr val="000000"/>
                </a:solidFill>
              </a:rPr>
              <a:t>ИТМО)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557487-42B4-41C8-B94B-0FF0D8EAD5BC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10000"/>
        </a:spcAft>
        <a:buClr>
          <a:schemeClr val="folHlink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10000"/>
        </a:spcAft>
        <a:buClr>
          <a:schemeClr val="fol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10000"/>
        </a:spcAft>
        <a:buClr>
          <a:schemeClr val="tx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10000"/>
        </a:spcAft>
        <a:buClr>
          <a:schemeClr val="hlink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1000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1000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1000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1000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10000"/>
        </a:spcAft>
        <a:buClr>
          <a:schemeClr val="tx1"/>
        </a:buClr>
        <a:buSzPct val="85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 sz="quarter"/>
          </p:nvPr>
        </p:nvSpPr>
        <p:spPr>
          <a:xfrm>
            <a:off x="1475656" y="772180"/>
            <a:ext cx="7498482" cy="523220"/>
          </a:xfrm>
        </p:spPr>
        <p:txBody>
          <a:bodyPr/>
          <a:lstStyle/>
          <a:p>
            <a:r>
              <a:rPr lang="ru-RU" dirty="0"/>
              <a:t>Модуль 4. </a:t>
            </a:r>
            <a:r>
              <a:rPr lang="ru-RU"/>
              <a:t>Отсоединенный режим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b="1" dirty="0" err="1"/>
              <a:t>CaseSensitive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73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b="1" dirty="0" err="1"/>
              <a:t>DataSetName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51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b="1" dirty="0" err="1"/>
              <a:t>DesignMode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7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b="1" dirty="0" err="1"/>
              <a:t>EnforceConstraints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82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b="1" dirty="0" err="1"/>
              <a:t>ExtendedProperties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13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b="1" dirty="0" err="1"/>
              <a:t>HasErrors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760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b="1" dirty="0"/>
              <a:t>Locale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8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</a:t>
            </a:r>
            <a:r>
              <a:rPr lang="en-US" b="1" dirty="0"/>
              <a:t>Namespace </a:t>
            </a:r>
            <a:r>
              <a:rPr lang="ru-RU" b="1" dirty="0"/>
              <a:t>и </a:t>
            </a:r>
            <a:r>
              <a:rPr lang="en-US" b="1" dirty="0"/>
              <a:t>Prefix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682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b="1" dirty="0"/>
              <a:t>Relations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801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b="1" dirty="0"/>
              <a:t>Tables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1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85809"/>
            <a:ext cx="9155440" cy="646331"/>
          </a:xfrm>
        </p:spPr>
        <p:txBody>
          <a:bodyPr/>
          <a:lstStyle/>
          <a:p>
            <a:pPr algn="ctr"/>
            <a:r>
              <a:rPr lang="ru-RU" sz="3600" b="1" dirty="0"/>
              <a:t>Возможности объекта </a:t>
            </a:r>
            <a:r>
              <a:rPr lang="en-US" sz="3600" b="1" dirty="0" err="1"/>
              <a:t>DataSet</a:t>
            </a:r>
            <a:endParaRPr lang="en-US" sz="36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62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</a:t>
            </a:r>
            <a:r>
              <a:rPr lang="ru-RU" dirty="0"/>
              <a:t> объекта </a:t>
            </a:r>
            <a:r>
              <a:rPr lang="en-US" b="1" dirty="0" err="1"/>
              <a:t>DataSet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AcceptCbanges</a:t>
            </a:r>
            <a:endParaRPr lang="en-US" dirty="0" smtClean="0"/>
          </a:p>
          <a:p>
            <a:r>
              <a:rPr lang="en-US" dirty="0" err="1" smtClean="0"/>
              <a:t>Beginlnit</a:t>
            </a:r>
            <a:endParaRPr lang="en-US" dirty="0" smtClean="0"/>
          </a:p>
          <a:p>
            <a:r>
              <a:rPr lang="en-US" dirty="0" smtClean="0"/>
              <a:t>Clear, Clone , </a:t>
            </a:r>
            <a:r>
              <a:rPr lang="ru-RU" dirty="0" smtClean="0"/>
              <a:t>Сору</a:t>
            </a:r>
            <a:endParaRPr lang="en-US" dirty="0" smtClean="0"/>
          </a:p>
          <a:p>
            <a:r>
              <a:rPr lang="en-US" dirty="0" err="1"/>
              <a:t>Endlnit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GetCbanges</a:t>
            </a:r>
            <a:endParaRPr lang="en-US" dirty="0" smtClean="0"/>
          </a:p>
          <a:p>
            <a:r>
              <a:rPr lang="en-US" dirty="0" err="1" smtClean="0"/>
              <a:t>GetXml</a:t>
            </a:r>
            <a:r>
              <a:rPr lang="en-US" dirty="0" smtClean="0"/>
              <a:t>, </a:t>
            </a:r>
            <a:r>
              <a:rPr lang="en-US" dirty="0" err="1" smtClean="0"/>
              <a:t>GetXmlSchema</a:t>
            </a:r>
            <a:endParaRPr lang="en-US" dirty="0" smtClean="0"/>
          </a:p>
          <a:p>
            <a:r>
              <a:rPr lang="en-US" dirty="0" err="1" smtClean="0"/>
              <a:t>HasChanges</a:t>
            </a:r>
            <a:r>
              <a:rPr lang="en-US" dirty="0"/>
              <a:t>, </a:t>
            </a:r>
            <a:r>
              <a:rPr lang="en-US" dirty="0" err="1" smtClean="0"/>
              <a:t>InferXmlScbema</a:t>
            </a:r>
            <a:endParaRPr lang="en-US" dirty="0" smtClean="0"/>
          </a:p>
          <a:p>
            <a:r>
              <a:rPr lang="en-US" dirty="0" smtClean="0"/>
              <a:t>Merge</a:t>
            </a:r>
          </a:p>
          <a:p>
            <a:r>
              <a:rPr lang="en-US" dirty="0" err="1" smtClean="0"/>
              <a:t>ReadXml</a:t>
            </a:r>
            <a:r>
              <a:rPr lang="en-US" dirty="0"/>
              <a:t>, </a:t>
            </a:r>
            <a:r>
              <a:rPr lang="en-US" dirty="0" err="1" smtClean="0"/>
              <a:t>ReadXmtScbema</a:t>
            </a:r>
            <a:endParaRPr lang="en-US" dirty="0" smtClean="0"/>
          </a:p>
          <a:p>
            <a:r>
              <a:rPr lang="en-US" dirty="0" err="1" smtClean="0"/>
              <a:t>RejectCbanges</a:t>
            </a:r>
            <a:r>
              <a:rPr lang="en-US" dirty="0"/>
              <a:t>, </a:t>
            </a:r>
            <a:r>
              <a:rPr lang="en-US" dirty="0" smtClean="0"/>
              <a:t>Reset</a:t>
            </a:r>
          </a:p>
          <a:p>
            <a:r>
              <a:rPr lang="en-US" dirty="0" err="1" smtClean="0"/>
              <a:t>WriteXml</a:t>
            </a:r>
            <a:r>
              <a:rPr lang="en-US" dirty="0"/>
              <a:t>, </a:t>
            </a:r>
            <a:r>
              <a:rPr lang="en-US" dirty="0" err="1" smtClean="0"/>
              <a:t>WriteXmlSchema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05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b="1" dirty="0" err="1"/>
              <a:t>AcceptChanges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RejectChanges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187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b="1" dirty="0" err="1"/>
              <a:t>Beginlnit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Endlnit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017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b="1" dirty="0"/>
              <a:t>Clear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659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b="1" dirty="0"/>
              <a:t>Clone </a:t>
            </a:r>
            <a:r>
              <a:rPr lang="ru-RU" b="1" dirty="0"/>
              <a:t>и Сору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54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b="1" dirty="0" err="1"/>
              <a:t>GetChanges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58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b="1" dirty="0" err="1"/>
              <a:t>GetXml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GetXmlSchema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81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b="1" dirty="0" err="1"/>
              <a:t>HasChanges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80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b="1" dirty="0"/>
              <a:t>Merge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344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b="1" dirty="0" err="1"/>
              <a:t>ReadXml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WriteXml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3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08920"/>
            <a:ext cx="8567737" cy="519112"/>
          </a:xfrm>
        </p:spPr>
        <p:txBody>
          <a:bodyPr/>
          <a:lstStyle/>
          <a:p>
            <a:pPr algn="ctr"/>
            <a:r>
              <a:rPr lang="ru-RU" dirty="0"/>
              <a:t>Работа с отсоединенными данными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60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242645"/>
            <a:ext cx="8567737" cy="954107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en-US" b="1" dirty="0" err="1"/>
              <a:t>ReadXmlSchema</a:t>
            </a:r>
            <a:r>
              <a:rPr lang="en-US" b="1" dirty="0"/>
              <a:t>, </a:t>
            </a:r>
            <a:r>
              <a:rPr lang="en-US" b="1" dirty="0" err="1"/>
              <a:t>WriteXmlSchema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InferXmlSchema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2204863"/>
            <a:ext cx="8555037" cy="410386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84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b="1" dirty="0"/>
              <a:t>Reset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92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48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 объекта</a:t>
            </a:r>
            <a:r>
              <a:rPr lang="ru-RU" b="1" dirty="0"/>
              <a:t> </a:t>
            </a:r>
            <a:r>
              <a:rPr lang="en-US" b="1" dirty="0" err="1"/>
              <a:t>DataSet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MergeFailed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Наступает, если метод </a:t>
            </a:r>
            <a:r>
              <a:rPr lang="ru-RU" dirty="0" err="1"/>
              <a:t>DataSetMerge</a:t>
            </a:r>
            <a:r>
              <a:rPr lang="ru-RU" dirty="0"/>
              <a:t> сгенерировал исключение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23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6861" y="2780928"/>
            <a:ext cx="9155440" cy="523220"/>
          </a:xfrm>
        </p:spPr>
        <p:txBody>
          <a:bodyPr/>
          <a:lstStyle/>
          <a:p>
            <a:pPr algn="ctr"/>
            <a:r>
              <a:rPr lang="ru-RU" dirty="0"/>
              <a:t>Объект </a:t>
            </a:r>
            <a:r>
              <a:rPr lang="en-US" dirty="0" err="1"/>
              <a:t>DataTable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0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ru-RU">
              <a:solidFill>
                <a:srgbClr val="00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8295122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1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объекта </a:t>
            </a:r>
            <a:r>
              <a:rPr lang="en-US" dirty="0" err="1"/>
              <a:t>DataTable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CoseSensitive</a:t>
            </a:r>
            <a:endParaRPr lang="ru-RU" dirty="0" smtClean="0"/>
          </a:p>
          <a:p>
            <a:r>
              <a:rPr lang="en-US" dirty="0" err="1" smtClean="0"/>
              <a:t>ChildRelations</a:t>
            </a:r>
            <a:endParaRPr lang="ru-RU" dirty="0" smtClean="0"/>
          </a:p>
          <a:p>
            <a:r>
              <a:rPr lang="en-US" dirty="0" smtClean="0"/>
              <a:t>Columns</a:t>
            </a:r>
            <a:endParaRPr lang="ru-RU" dirty="0" smtClean="0"/>
          </a:p>
          <a:p>
            <a:r>
              <a:rPr lang="en-US" dirty="0" smtClean="0"/>
              <a:t>Constraints</a:t>
            </a:r>
            <a:endParaRPr lang="ru-RU" dirty="0" smtClean="0"/>
          </a:p>
          <a:p>
            <a:r>
              <a:rPr lang="en-US" dirty="0" err="1" smtClean="0"/>
              <a:t>DataSet</a:t>
            </a:r>
            <a:endParaRPr lang="ru-RU" dirty="0" smtClean="0"/>
          </a:p>
          <a:p>
            <a:r>
              <a:rPr lang="en-US" dirty="0" err="1" smtClean="0"/>
              <a:t>DefaultView</a:t>
            </a:r>
            <a:r>
              <a:rPr lang="ru-RU" dirty="0" smtClean="0"/>
              <a:t>, </a:t>
            </a:r>
            <a:r>
              <a:rPr lang="en-US" dirty="0" err="1" smtClean="0"/>
              <a:t>DesignMode</a:t>
            </a:r>
            <a:endParaRPr lang="ru-RU" dirty="0" smtClean="0"/>
          </a:p>
          <a:p>
            <a:r>
              <a:rPr lang="en-US" dirty="0" err="1"/>
              <a:t>ExtendedProperties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err="1" smtClean="0"/>
              <a:t>HasError</a:t>
            </a:r>
            <a:r>
              <a:rPr lang="en-US" dirty="0"/>
              <a:t>, Locale, </a:t>
            </a:r>
            <a:r>
              <a:rPr lang="en-US" dirty="0" smtClean="0"/>
              <a:t>Namespace</a:t>
            </a:r>
          </a:p>
          <a:p>
            <a:r>
              <a:rPr lang="en-US" dirty="0" err="1" smtClean="0"/>
              <a:t>ParentRelations</a:t>
            </a:r>
            <a:r>
              <a:rPr lang="en-US" dirty="0" smtClean="0"/>
              <a:t>, Prefix</a:t>
            </a:r>
          </a:p>
          <a:p>
            <a:r>
              <a:rPr lang="en-US" dirty="0" err="1" smtClean="0"/>
              <a:t>PrimaryKey</a:t>
            </a:r>
            <a:endParaRPr lang="en-US" dirty="0" smtClean="0"/>
          </a:p>
          <a:p>
            <a:r>
              <a:rPr lang="en-US" dirty="0" smtClean="0"/>
              <a:t>Rows</a:t>
            </a:r>
          </a:p>
          <a:p>
            <a:r>
              <a:rPr lang="en-US" dirty="0" err="1"/>
              <a:t>TabteName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171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b="1" dirty="0" err="1"/>
              <a:t>CaseSensitive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7498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-319107"/>
            <a:ext cx="8567737" cy="1659875"/>
          </a:xfrm>
        </p:spPr>
        <p:txBody>
          <a:bodyPr/>
          <a:lstStyle/>
          <a:p>
            <a:r>
              <a:rPr lang="ru-RU" dirty="0"/>
              <a:t>Свойства </a:t>
            </a:r>
            <a:r>
              <a:rPr lang="en-US" b="1" dirty="0" err="1"/>
              <a:t>ChildRelations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ParentRelations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2276871"/>
            <a:ext cx="8555037" cy="403185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880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b="1" dirty="0"/>
              <a:t>Columns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6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79767"/>
            <a:ext cx="9155440" cy="523220"/>
          </a:xfrm>
        </p:spPr>
        <p:txBody>
          <a:bodyPr/>
          <a:lstStyle/>
          <a:p>
            <a:pPr algn="ctr"/>
            <a:r>
              <a:rPr lang="ru-RU" dirty="0"/>
              <a:t>Прокрутка, сортировка, поиск и фильтрация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7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b="1" dirty="0"/>
              <a:t>Constraints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22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b="1" dirty="0" err="1"/>
              <a:t>DataSet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667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b="1" dirty="0" err="1"/>
              <a:t>DefaultView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01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</a:t>
            </a:r>
            <a:r>
              <a:rPr lang="ru-RU" b="1" dirty="0"/>
              <a:t> </a:t>
            </a:r>
            <a:r>
              <a:rPr lang="en-US" b="1" dirty="0" err="1"/>
              <a:t>DesignMode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2971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b="1" dirty="0" err="1"/>
              <a:t>ExtendedProperties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41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b="1" dirty="0" err="1"/>
              <a:t>HasErrors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22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b="1" dirty="0"/>
              <a:t>Locale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204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b="1" dirty="0" err="1"/>
              <a:t>MinimumCapacity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1870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</a:t>
            </a:r>
            <a:r>
              <a:rPr lang="en-US" b="1" dirty="0"/>
              <a:t>Namespace </a:t>
            </a:r>
            <a:r>
              <a:rPr lang="ru-RU" b="1" dirty="0"/>
              <a:t>и </a:t>
            </a:r>
            <a:r>
              <a:rPr lang="en-US" b="1" dirty="0"/>
              <a:t>Prefix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322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b="1" dirty="0" err="1"/>
              <a:t>PrimaryKey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4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420888"/>
            <a:ext cx="8567737" cy="523220"/>
          </a:xfrm>
        </p:spPr>
        <p:txBody>
          <a:bodyPr/>
          <a:lstStyle/>
          <a:p>
            <a:pPr algn="ctr"/>
            <a:r>
              <a:rPr lang="ru-RU" dirty="0"/>
              <a:t>Кэширование изменений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1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b="1" dirty="0"/>
              <a:t>Rows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8375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</a:t>
            </a:r>
            <a:r>
              <a:rPr lang="en-US" b="1" dirty="0" err="1"/>
              <a:t>TableName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51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1772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AcceptChanges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Beginlnit</a:t>
            </a:r>
            <a:r>
              <a:rPr lang="en-US" dirty="0"/>
              <a:t>, </a:t>
            </a:r>
            <a:r>
              <a:rPr lang="en-US" dirty="0" err="1"/>
              <a:t>Endlnit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BeginLoadData</a:t>
            </a:r>
            <a:r>
              <a:rPr lang="en-US" dirty="0"/>
              <a:t>, </a:t>
            </a:r>
            <a:r>
              <a:rPr lang="en-US" dirty="0" err="1"/>
              <a:t>EndLoadData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Clear </a:t>
            </a:r>
            <a:endParaRPr lang="en-US" dirty="0" smtClean="0"/>
          </a:p>
          <a:p>
            <a:r>
              <a:rPr lang="en-US" dirty="0" smtClean="0"/>
              <a:t>Clone</a:t>
            </a:r>
          </a:p>
          <a:p>
            <a:r>
              <a:rPr lang="en-US" dirty="0" smtClean="0"/>
              <a:t>Compute</a:t>
            </a:r>
          </a:p>
          <a:p>
            <a:r>
              <a:rPr lang="ru-RU" dirty="0"/>
              <a:t>Сору </a:t>
            </a:r>
            <a:endParaRPr lang="en-US" dirty="0" smtClean="0"/>
          </a:p>
          <a:p>
            <a:r>
              <a:rPr lang="en-US" dirty="0" err="1"/>
              <a:t>GetCbanges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GetErrors</a:t>
            </a:r>
            <a:r>
              <a:rPr lang="en-US" dirty="0"/>
              <a:t>, </a:t>
            </a:r>
            <a:r>
              <a:rPr lang="en-US" dirty="0" err="1" smtClean="0"/>
              <a:t>ImportRow</a:t>
            </a:r>
            <a:r>
              <a:rPr lang="en-US" dirty="0"/>
              <a:t>, </a:t>
            </a:r>
            <a:r>
              <a:rPr lang="en-US" dirty="0" err="1" smtClean="0"/>
              <a:t>LoadDataRow</a:t>
            </a:r>
            <a:endParaRPr lang="en-US" dirty="0" smtClean="0"/>
          </a:p>
          <a:p>
            <a:r>
              <a:rPr lang="en-US" dirty="0" err="1" smtClean="0"/>
              <a:t>NewRow</a:t>
            </a:r>
            <a:endParaRPr lang="en-US" dirty="0" smtClean="0"/>
          </a:p>
          <a:p>
            <a:r>
              <a:rPr lang="en-US" dirty="0" err="1" smtClean="0"/>
              <a:t>RejectChanges</a:t>
            </a:r>
            <a:r>
              <a:rPr lang="en-US" dirty="0"/>
              <a:t>, Reset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9486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b="1" dirty="0" err="1"/>
              <a:t>AcceptChanges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RejectChanges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665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  <a:r>
              <a:rPr lang="ru-RU" b="1" dirty="0"/>
              <a:t> </a:t>
            </a:r>
            <a:r>
              <a:rPr lang="en-US" b="1" dirty="0" err="1"/>
              <a:t>Beginlnit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Endlnit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54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16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  <a:r>
              <a:rPr lang="ru-RU" b="1" dirty="0"/>
              <a:t> </a:t>
            </a:r>
            <a:r>
              <a:rPr lang="en-US" b="1" dirty="0" err="1"/>
              <a:t>BeginLoadData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EndLoadData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55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546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b="1" dirty="0"/>
              <a:t>Clear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362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b="1" dirty="0"/>
              <a:t>Clone </a:t>
            </a:r>
            <a:r>
              <a:rPr lang="ru-RU" b="1" dirty="0"/>
              <a:t>и Сору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8195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b="1" dirty="0"/>
              <a:t>Compute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43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b="1" dirty="0" err="1"/>
              <a:t>GetChanges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1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420888"/>
            <a:ext cx="8567737" cy="523220"/>
          </a:xfrm>
        </p:spPr>
        <p:txBody>
          <a:bodyPr/>
          <a:lstStyle/>
          <a:p>
            <a:pPr algn="ctr"/>
            <a:r>
              <a:rPr lang="ru-RU" dirty="0"/>
              <a:t>Интеграция с </a:t>
            </a:r>
            <a:r>
              <a:rPr lang="en-US" dirty="0"/>
              <a:t>XML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43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b="1" dirty="0" err="1"/>
              <a:t>GetErrors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3400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-319107"/>
            <a:ext cx="8567737" cy="1443851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en-US" b="1" dirty="0" err="1"/>
              <a:t>ImportRow</a:t>
            </a:r>
            <a:r>
              <a:rPr lang="en-US" b="1" dirty="0"/>
              <a:t>, </a:t>
            </a:r>
            <a:r>
              <a:rPr lang="en-US" b="1" dirty="0" err="1"/>
              <a:t>LoadDataRow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NewRow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2348879"/>
            <a:ext cx="8555037" cy="395984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845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b="1" dirty="0"/>
              <a:t>Reset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8490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b="1" dirty="0"/>
              <a:t>Select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63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882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 объекта </a:t>
            </a:r>
            <a:r>
              <a:rPr lang="en-US" dirty="0" err="1"/>
              <a:t>DataTable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ColumnCbanged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ColumnCbanging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RowCbanged</a:t>
            </a:r>
            <a:endParaRPr lang="en-US" dirty="0" smtClean="0"/>
          </a:p>
          <a:p>
            <a:r>
              <a:rPr lang="en-US" dirty="0" err="1" smtClean="0"/>
              <a:t>RowChanging</a:t>
            </a:r>
            <a:endParaRPr lang="en-US" dirty="0" smtClean="0"/>
          </a:p>
          <a:p>
            <a:r>
              <a:rPr lang="en-US" dirty="0" err="1"/>
              <a:t>RowDeleted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RowDeleting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64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017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13" y="-319107"/>
            <a:ext cx="8567737" cy="1587867"/>
          </a:xfrm>
        </p:spPr>
        <p:txBody>
          <a:bodyPr/>
          <a:lstStyle/>
          <a:p>
            <a:r>
              <a:rPr lang="ru-RU" dirty="0"/>
              <a:t>События </a:t>
            </a:r>
            <a:r>
              <a:rPr lang="en-US" b="1" dirty="0" err="1"/>
              <a:t>ColumnChanged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ColumnChanging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2204863"/>
            <a:ext cx="8555037" cy="410386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015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 </a:t>
            </a:r>
            <a:r>
              <a:rPr lang="en-US" b="1" dirty="0" err="1"/>
              <a:t>RowChanged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/>
              <a:t>Row/Changing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4530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 </a:t>
            </a:r>
            <a:r>
              <a:rPr lang="en-US" b="1" dirty="0" err="1"/>
              <a:t>RowDeteted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RowDeleting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839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6861" y="2780928"/>
            <a:ext cx="9155440" cy="523220"/>
          </a:xfrm>
        </p:spPr>
        <p:txBody>
          <a:bodyPr/>
          <a:lstStyle/>
          <a:p>
            <a:pPr algn="ctr"/>
            <a:r>
              <a:rPr lang="ru-RU" dirty="0"/>
              <a:t>Объект </a:t>
            </a:r>
            <a:r>
              <a:rPr lang="en-US" dirty="0" err="1"/>
              <a:t>DataColumn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440" y="2132856"/>
            <a:ext cx="9155440" cy="1754326"/>
          </a:xfrm>
        </p:spPr>
        <p:txBody>
          <a:bodyPr/>
          <a:lstStyle/>
          <a:p>
            <a:pPr algn="ctr"/>
            <a:r>
              <a:rPr lang="ru-RU" sz="3600" b="1" dirty="0"/>
              <a:t>Просмотр данных, возвращаемых объектом </a:t>
            </a:r>
            <a:r>
              <a:rPr lang="ru-RU" sz="3600" b="1" dirty="0" err="1"/>
              <a:t>DataAdapter</a:t>
            </a:r>
            <a:r>
              <a:rPr lang="ru-RU" sz="3600" b="1" dirty="0"/>
              <a:t>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2302" y="2173506"/>
            <a:ext cx="8567737" cy="1200329"/>
          </a:xfrm>
        </p:spPr>
        <p:txBody>
          <a:bodyPr/>
          <a:lstStyle/>
          <a:p>
            <a:pPr algn="ctr"/>
            <a:r>
              <a:rPr lang="ru-RU" sz="3600" b="1" dirty="0"/>
              <a:t>Использование объектов </a:t>
            </a:r>
            <a:r>
              <a:rPr lang="en-US" sz="3600" b="1" dirty="0" err="1"/>
              <a:t>DataSet</a:t>
            </a:r>
            <a:r>
              <a:rPr lang="en-US" sz="3600" b="1" dirty="0"/>
              <a:t> 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2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6861" y="2350041"/>
            <a:ext cx="9155440" cy="954107"/>
          </a:xfrm>
        </p:spPr>
        <p:txBody>
          <a:bodyPr/>
          <a:lstStyle/>
          <a:p>
            <a:pPr algn="ctr"/>
            <a:r>
              <a:rPr lang="ru-RU" dirty="0"/>
              <a:t>Объект </a:t>
            </a:r>
            <a:r>
              <a:rPr lang="en-US" dirty="0" err="1" smtClean="0"/>
              <a:t>DataRow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Просмотр содержимого объекта </a:t>
            </a:r>
            <a:r>
              <a:rPr lang="en-US" dirty="0" err="1"/>
              <a:t>DataRow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70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3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6861" y="1488266"/>
            <a:ext cx="9155440" cy="1815882"/>
          </a:xfrm>
        </p:spPr>
        <p:txBody>
          <a:bodyPr/>
          <a:lstStyle/>
          <a:p>
            <a:pPr algn="ctr"/>
            <a:r>
              <a:rPr lang="ru-RU" dirty="0"/>
              <a:t>Просмотр объектов </a:t>
            </a:r>
            <a:r>
              <a:rPr lang="ru-RU" dirty="0" err="1"/>
              <a:t>DataRow</a:t>
            </a:r>
            <a:r>
              <a:rPr lang="ru-RU" dirty="0"/>
              <a:t> в объекте </a:t>
            </a:r>
            <a:r>
              <a:rPr lang="ru-RU" dirty="0" err="1"/>
              <a:t>DataTable</a:t>
            </a:r>
            <a:r>
              <a:rPr lang="ru-RU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71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3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72</a:t>
            </a:fld>
            <a:endParaRPr lang="ru-RU">
              <a:solidFill>
                <a:srgbClr val="00000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244724"/>
            <a:ext cx="8124651" cy="140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3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6862" y="1268760"/>
            <a:ext cx="9155440" cy="523220"/>
          </a:xfrm>
        </p:spPr>
        <p:txBody>
          <a:bodyPr/>
          <a:lstStyle/>
          <a:p>
            <a:pPr algn="ctr"/>
            <a:r>
              <a:rPr lang="ru-RU" dirty="0"/>
              <a:t>Проверка данных в объекте </a:t>
            </a:r>
            <a:r>
              <a:rPr lang="ru-RU" dirty="0" err="1"/>
              <a:t>DataSet</a:t>
            </a:r>
            <a:r>
              <a:rPr lang="ru-RU" dirty="0"/>
              <a:t>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73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253339" y="2636912"/>
            <a:ext cx="8555037" cy="2880320"/>
          </a:xfrm>
        </p:spPr>
        <p:txBody>
          <a:bodyPr/>
          <a:lstStyle/>
          <a:p>
            <a:pPr marL="0" lvl="0" indent="0"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ru-RU" dirty="0"/>
              <a:t>Объект </a:t>
            </a:r>
            <a:r>
              <a:rPr lang="ru-RU" dirty="0" err="1"/>
              <a:t>DataColumn</a:t>
            </a:r>
            <a:r>
              <a:rPr lang="ru-RU" dirty="0"/>
              <a:t> предоставляет ряд свойств для проверки </a:t>
            </a:r>
            <a:r>
              <a:rPr lang="ru-RU" dirty="0" smtClean="0"/>
              <a:t>данных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ru-RU" dirty="0"/>
              <a:t>Свойство </a:t>
            </a:r>
            <a:r>
              <a:rPr lang="en-US" dirty="0" err="1"/>
              <a:t>Readonly</a:t>
            </a:r>
            <a:r>
              <a:rPr lang="en-US" dirty="0"/>
              <a:t> </a:t>
            </a:r>
            <a:endParaRPr lang="en-US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ru-RU" dirty="0"/>
              <a:t>Свойство </a:t>
            </a:r>
            <a:r>
              <a:rPr lang="en-US" dirty="0" err="1"/>
              <a:t>AllowDBNulI</a:t>
            </a:r>
            <a:r>
              <a:rPr lang="en-US" dirty="0"/>
              <a:t> </a:t>
            </a:r>
            <a:endParaRPr lang="en-US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ru-RU" dirty="0"/>
              <a:t>Свойство </a:t>
            </a:r>
            <a:r>
              <a:rPr lang="en-US" dirty="0" err="1"/>
              <a:t>MaxLength</a:t>
            </a:r>
            <a:r>
              <a:rPr lang="en-US" dirty="0"/>
              <a:t> </a:t>
            </a:r>
            <a:endParaRPr lang="en-US" dirty="0" smtClean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ru-RU" dirty="0"/>
              <a:t>Свойство </a:t>
            </a:r>
            <a:r>
              <a:rPr lang="en-US" dirty="0"/>
              <a:t>Unique </a:t>
            </a:r>
          </a:p>
        </p:txBody>
      </p:sp>
    </p:spTree>
    <p:extLst>
      <p:ext uri="{BB962C8B-B14F-4D97-AF65-F5344CB8AC3E}">
        <p14:creationId xmlns:p14="http://schemas.microsoft.com/office/powerpoint/2010/main" val="131445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6861" y="1958642"/>
            <a:ext cx="9155440" cy="1200329"/>
          </a:xfrm>
        </p:spPr>
        <p:txBody>
          <a:bodyPr/>
          <a:lstStyle/>
          <a:p>
            <a:pPr algn="ctr"/>
            <a:r>
              <a:rPr lang="ru-RU" sz="3600" b="1" dirty="0"/>
              <a:t>Создание объектов </a:t>
            </a:r>
            <a:r>
              <a:rPr lang="ru-RU" sz="3600" b="1" dirty="0" err="1"/>
              <a:t>DataTable</a:t>
            </a:r>
            <a:r>
              <a:rPr lang="ru-RU" sz="3600" b="1" dirty="0"/>
              <a:t> в коде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74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7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440" y="1700808"/>
            <a:ext cx="9155440" cy="2677656"/>
          </a:xfrm>
        </p:spPr>
        <p:txBody>
          <a:bodyPr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ru-RU" dirty="0"/>
              <a:t>Создание объекта </a:t>
            </a:r>
            <a:r>
              <a:rPr lang="en-US" dirty="0" err="1"/>
              <a:t>DataTable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Добавление объекта </a:t>
            </a:r>
            <a:r>
              <a:rPr lang="ru-RU" dirty="0" err="1"/>
              <a:t>DataTable</a:t>
            </a:r>
            <a:r>
              <a:rPr lang="ru-RU" dirty="0"/>
              <a:t> в набор </a:t>
            </a:r>
            <a:r>
              <a:rPr lang="ru-RU" dirty="0" err="1"/>
              <a:t>Tables</a:t>
            </a:r>
            <a:r>
              <a:rPr lang="ru-RU" dirty="0"/>
              <a:t> объекта </a:t>
            </a:r>
            <a:r>
              <a:rPr lang="ru-RU" dirty="0" err="1"/>
              <a:t>DataSet</a:t>
            </a:r>
            <a:r>
              <a:rPr lang="ru-RU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/>
              <a:t>Добавление столбцов в объект </a:t>
            </a:r>
            <a:r>
              <a:rPr lang="ru-RU" dirty="0" err="1"/>
              <a:t>DataTable</a:t>
            </a:r>
            <a:r>
              <a:rPr lang="ru-RU" dirty="0"/>
              <a:t>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75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37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2875" y="1845984"/>
            <a:ext cx="9155440" cy="1384995"/>
          </a:xfrm>
        </p:spPr>
        <p:txBody>
          <a:bodyPr/>
          <a:lstStyle/>
          <a:p>
            <a:pPr algn="ctr"/>
            <a:r>
              <a:rPr lang="ru-RU" dirty="0"/>
              <a:t>Указание типа данных объекта </a:t>
            </a:r>
            <a:r>
              <a:rPr lang="ru-RU" dirty="0" err="1" smtClean="0"/>
              <a:t>DataColumn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dirty="0"/>
              <a:t>Добавление первичного ключа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76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93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5451" y="2348880"/>
            <a:ext cx="9155440" cy="954107"/>
          </a:xfrm>
        </p:spPr>
        <p:txBody>
          <a:bodyPr/>
          <a:lstStyle/>
          <a:p>
            <a:pPr algn="ctr"/>
            <a:r>
              <a:rPr lang="ru-RU" dirty="0"/>
              <a:t>Добавление столбца, основанного на выражении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77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6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798" y="1498370"/>
            <a:ext cx="9155440" cy="954107"/>
          </a:xfrm>
        </p:spPr>
        <p:txBody>
          <a:bodyPr/>
          <a:lstStyle/>
          <a:p>
            <a:pPr algn="ctr"/>
            <a:r>
              <a:rPr lang="ru-RU" dirty="0"/>
              <a:t>Создание объектов </a:t>
            </a:r>
            <a:r>
              <a:rPr lang="ru-RU" dirty="0" err="1"/>
              <a:t>DataTable</a:t>
            </a:r>
            <a:r>
              <a:rPr lang="ru-RU" dirty="0"/>
              <a:t>, соответствующих </a:t>
            </a:r>
            <a:r>
              <a:rPr lang="ru-RU" dirty="0" smtClean="0"/>
              <a:t>таблицам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78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279404" y="3573016"/>
            <a:ext cx="8555037" cy="1944216"/>
          </a:xfrm>
        </p:spPr>
        <p:txBody>
          <a:bodyPr/>
          <a:lstStyle/>
          <a:p>
            <a:pPr marL="0" lvl="0" indent="0"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ru-RU" dirty="0"/>
              <a:t>Теперь давайте объединим их в один объект </a:t>
            </a:r>
            <a:r>
              <a:rPr lang="ru-RU" dirty="0" err="1"/>
              <a:t>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7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0071" y="2720533"/>
            <a:ext cx="9155440" cy="1077218"/>
          </a:xfrm>
        </p:spPr>
        <p:txBody>
          <a:bodyPr/>
          <a:lstStyle/>
          <a:p>
            <a:pPr algn="ctr"/>
            <a:r>
              <a:rPr lang="ru-RU" sz="3200" kern="1200" dirty="0">
                <a:solidFill>
                  <a:srgbClr val="0070C0"/>
                </a:solidFill>
              </a:rPr>
              <a:t>Изменение содержимого объекта </a:t>
            </a:r>
            <a:r>
              <a:rPr lang="en-US" sz="3200" kern="1200" dirty="0" err="1" smtClean="0">
                <a:solidFill>
                  <a:srgbClr val="0070C0"/>
                </a:solidFill>
              </a:rPr>
              <a:t>DataTable</a:t>
            </a:r>
            <a:endParaRPr lang="ru-RU" sz="3200" dirty="0">
              <a:solidFill>
                <a:srgbClr val="0070C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79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46861" y="2780928"/>
            <a:ext cx="9155440" cy="523220"/>
          </a:xfrm>
        </p:spPr>
        <p:txBody>
          <a:bodyPr/>
          <a:lstStyle/>
          <a:p>
            <a:pPr algn="ctr"/>
            <a:r>
              <a:rPr lang="ru-RU" dirty="0"/>
              <a:t>Создание объекта </a:t>
            </a:r>
            <a:r>
              <a:rPr lang="en-US" dirty="0" err="1"/>
              <a:t>DataSet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12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Свойства объекта </a:t>
            </a:r>
            <a:r>
              <a:rPr lang="en-US" b="1" dirty="0" err="1"/>
              <a:t>DataSet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CaseSensitive</a:t>
            </a:r>
            <a:endParaRPr lang="en-US" dirty="0" smtClean="0"/>
          </a:p>
          <a:p>
            <a:r>
              <a:rPr lang="en-US" dirty="0" err="1" smtClean="0"/>
              <a:t>DatoSetName</a:t>
            </a:r>
            <a:r>
              <a:rPr lang="en-US" dirty="0"/>
              <a:t>, </a:t>
            </a:r>
            <a:r>
              <a:rPr lang="en-US" dirty="0" err="1" smtClean="0"/>
              <a:t>DesignMode</a:t>
            </a:r>
            <a:endParaRPr lang="en-US" dirty="0" smtClean="0"/>
          </a:p>
          <a:p>
            <a:r>
              <a:rPr lang="en-US" dirty="0" err="1" smtClean="0"/>
              <a:t>EnforceConstraints</a:t>
            </a:r>
            <a:endParaRPr lang="en-US" dirty="0" smtClean="0"/>
          </a:p>
          <a:p>
            <a:r>
              <a:rPr lang="en-US" dirty="0" err="1" smtClean="0"/>
              <a:t>ExtendedProperties</a:t>
            </a:r>
            <a:endParaRPr lang="en-US" dirty="0" smtClean="0"/>
          </a:p>
          <a:p>
            <a:r>
              <a:rPr lang="en-US" dirty="0" err="1" smtClean="0"/>
              <a:t>HasErrors</a:t>
            </a:r>
            <a:r>
              <a:rPr lang="en-US" dirty="0"/>
              <a:t>, </a:t>
            </a:r>
            <a:r>
              <a:rPr lang="en-US" dirty="0" smtClean="0"/>
              <a:t>Locale</a:t>
            </a:r>
          </a:p>
          <a:p>
            <a:r>
              <a:rPr lang="en-US" dirty="0" smtClean="0"/>
              <a:t>Namespace</a:t>
            </a:r>
          </a:p>
          <a:p>
            <a:r>
              <a:rPr lang="en-US" dirty="0" smtClean="0"/>
              <a:t>Prefix</a:t>
            </a:r>
          </a:p>
          <a:p>
            <a:r>
              <a:rPr lang="en-US" dirty="0" smtClean="0"/>
              <a:t>Relations</a:t>
            </a:r>
          </a:p>
          <a:p>
            <a:r>
              <a:rPr lang="en-US" dirty="0"/>
              <a:t>Tables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©</a:t>
            </a:r>
            <a:r>
              <a:rPr lang="ru-RU" smtClean="0">
                <a:solidFill>
                  <a:srgbClr val="000000"/>
                </a:solidFill>
              </a:rPr>
              <a:t>Павловская Т.А. (НИУ ИТМО)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51813-43FC-4A2C-B083-CE788E6C8C30}" type="slidenum">
              <a:rPr lang="ru-RU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368273"/>
      </p:ext>
    </p:extLst>
  </p:cSld>
  <p:clrMapOvr>
    <a:masterClrMapping/>
  </p:clrMapOvr>
</p:sld>
</file>

<file path=ppt/theme/theme1.xml><?xml version="1.0" encoding="utf-8"?>
<a:theme xmlns:a="http://schemas.openxmlformats.org/drawingml/2006/main" name="1_csharp01">
  <a:themeElements>
    <a:clrScheme name="1_csharp01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1_csharp0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sharp01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sharp01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harp01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sharp01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8051</TotalTime>
  <Words>6848</Words>
  <Application>Microsoft Office PowerPoint</Application>
  <PresentationFormat>Экран (4:3)</PresentationFormat>
  <Paragraphs>784</Paragraphs>
  <Slides>79</Slides>
  <Notes>74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79</vt:i4>
      </vt:variant>
    </vt:vector>
  </HeadingPairs>
  <TitlesOfParts>
    <vt:vector size="85" baseType="lpstr">
      <vt:lpstr>Arial</vt:lpstr>
      <vt:lpstr>Calibri</vt:lpstr>
      <vt:lpstr>Tahoma</vt:lpstr>
      <vt:lpstr>Verdana</vt:lpstr>
      <vt:lpstr>Wingdings</vt:lpstr>
      <vt:lpstr>1_csharp01</vt:lpstr>
      <vt:lpstr>Модуль 4. Отсоединенный режим</vt:lpstr>
      <vt:lpstr>Возможности объекта DataSet</vt:lpstr>
      <vt:lpstr>Работа с отсоединенными данными </vt:lpstr>
      <vt:lpstr>Прокрутка, сортировка, поиск и фильтрация</vt:lpstr>
      <vt:lpstr>Кэширование изменений </vt:lpstr>
      <vt:lpstr>Интеграция с XML </vt:lpstr>
      <vt:lpstr>Использование объектов DataSet </vt:lpstr>
      <vt:lpstr>Создание объекта DataSet </vt:lpstr>
      <vt:lpstr>Свойства объекта DataSet</vt:lpstr>
      <vt:lpstr>Свойство CaseSensitive</vt:lpstr>
      <vt:lpstr>Свойство DataSetName</vt:lpstr>
      <vt:lpstr>Свойство DesignMode</vt:lpstr>
      <vt:lpstr>Свойство EnforceConstraints</vt:lpstr>
      <vt:lpstr>Свойство ExtendedProperties</vt:lpstr>
      <vt:lpstr>Свойство HasErrors</vt:lpstr>
      <vt:lpstr>Свойство Locale</vt:lpstr>
      <vt:lpstr>Свойства Namespace и Prefix</vt:lpstr>
      <vt:lpstr>Свойство Relations</vt:lpstr>
      <vt:lpstr>Свойство Tables</vt:lpstr>
      <vt:lpstr>Методы объекта DataSet</vt:lpstr>
      <vt:lpstr>Методы AcceptChanges и RejectChanges</vt:lpstr>
      <vt:lpstr>Методы Beginlnit и Endlnit</vt:lpstr>
      <vt:lpstr>Метод Clear</vt:lpstr>
      <vt:lpstr>Методы Clone и Сору</vt:lpstr>
      <vt:lpstr>Метод GetChanges</vt:lpstr>
      <vt:lpstr>Методы GetXml и GetXmlSchema</vt:lpstr>
      <vt:lpstr>Метод HasChanges</vt:lpstr>
      <vt:lpstr>Метод Merge</vt:lpstr>
      <vt:lpstr>Методы ReadXml и WriteXml</vt:lpstr>
      <vt:lpstr>Методы ReadXmlSchema, WriteXmlSchema и InferXmlSchema</vt:lpstr>
      <vt:lpstr>Метод Reset</vt:lpstr>
      <vt:lpstr>Презентация PowerPoint</vt:lpstr>
      <vt:lpstr>События объекта DataSet</vt:lpstr>
      <vt:lpstr>Объект DataTable </vt:lpstr>
      <vt:lpstr>Презентация PowerPoint</vt:lpstr>
      <vt:lpstr>Свойства объекта DataTable</vt:lpstr>
      <vt:lpstr>Свойство CaseSensitive</vt:lpstr>
      <vt:lpstr>Свойства ChildRelations и ParentRelations</vt:lpstr>
      <vt:lpstr>Свойство Columns</vt:lpstr>
      <vt:lpstr>Свойство Constraints</vt:lpstr>
      <vt:lpstr>Свойство DataSet</vt:lpstr>
      <vt:lpstr>Свойство DefaultView</vt:lpstr>
      <vt:lpstr>Свойство DesignMode</vt:lpstr>
      <vt:lpstr>Свойство ExtendedProperties</vt:lpstr>
      <vt:lpstr>Свойство HasErrors</vt:lpstr>
      <vt:lpstr>Свойство Locale</vt:lpstr>
      <vt:lpstr>Свойство MinimumCapacity</vt:lpstr>
      <vt:lpstr>Свойства Namespace и Prefix</vt:lpstr>
      <vt:lpstr>Свойство PrimaryKey</vt:lpstr>
      <vt:lpstr>Свойство Rows</vt:lpstr>
      <vt:lpstr>Свойство TableName</vt:lpstr>
      <vt:lpstr>Презентация PowerPoint</vt:lpstr>
      <vt:lpstr>Методы AcceptChanges и RejectChanges</vt:lpstr>
      <vt:lpstr>Методы Beginlnit и Endlnit</vt:lpstr>
      <vt:lpstr>Методы BeginLoadData и EndLoadData</vt:lpstr>
      <vt:lpstr>Метод Clear</vt:lpstr>
      <vt:lpstr>Методы Clone и Сору</vt:lpstr>
      <vt:lpstr>Метод Compute</vt:lpstr>
      <vt:lpstr>Метод GetChanges</vt:lpstr>
      <vt:lpstr>Метод GetErrors</vt:lpstr>
      <vt:lpstr>Методы ImportRow, LoadDataRow и NewRow</vt:lpstr>
      <vt:lpstr>Метод Reset</vt:lpstr>
      <vt:lpstr>Метод Select</vt:lpstr>
      <vt:lpstr>События объекта DataTable</vt:lpstr>
      <vt:lpstr>События ColumnChanged и ColumnChanging</vt:lpstr>
      <vt:lpstr>События RowChanged и Row/Changing</vt:lpstr>
      <vt:lpstr>События RowDeteted и RowDeleting</vt:lpstr>
      <vt:lpstr>Объект DataColumn </vt:lpstr>
      <vt:lpstr>Просмотр данных, возвращаемых объектом DataAdapter </vt:lpstr>
      <vt:lpstr>Объект DataRow Просмотр содержимого объекта DataRow </vt:lpstr>
      <vt:lpstr>Просмотр объектов DataRow в объекте DataTable   </vt:lpstr>
      <vt:lpstr>Презентация PowerPoint</vt:lpstr>
      <vt:lpstr>Проверка данных в объекте DataSet </vt:lpstr>
      <vt:lpstr>Создание объектов DataTable в коде </vt:lpstr>
      <vt:lpstr>Создание объекта DataTable   Добавление объекта DataTable в набор Tables объекта DataSet   Добавление столбцов в объект DataTable </vt:lpstr>
      <vt:lpstr>Указание типа данных объекта DataColumn  Добавление первичного ключа</vt:lpstr>
      <vt:lpstr>Добавление столбца, основанного на выражении</vt:lpstr>
      <vt:lpstr>Создание объектов DataTable, соответствующих таблицам</vt:lpstr>
      <vt:lpstr>Изменение содержимого объекта DataTable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Строки и регулярные выражения</dc:title>
  <dc:creator>mux</dc:creator>
  <cp:lastModifiedBy>Герцен Евгений</cp:lastModifiedBy>
  <cp:revision>195</cp:revision>
  <cp:lastPrinted>2017-05-15T10:36:59Z</cp:lastPrinted>
  <dcterms:created xsi:type="dcterms:W3CDTF">2011-11-25T19:02:13Z</dcterms:created>
  <dcterms:modified xsi:type="dcterms:W3CDTF">2018-01-15T08:34:16Z</dcterms:modified>
</cp:coreProperties>
</file>