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6" r:id="rId3"/>
    <p:sldId id="308" r:id="rId4"/>
    <p:sldId id="294" r:id="rId5"/>
    <p:sldId id="299" r:id="rId6"/>
    <p:sldId id="311" r:id="rId7"/>
    <p:sldId id="301" r:id="rId8"/>
    <p:sldId id="312" r:id="rId9"/>
    <p:sldId id="302" r:id="rId10"/>
    <p:sldId id="303" r:id="rId11"/>
    <p:sldId id="300" r:id="rId12"/>
    <p:sldId id="314" r:id="rId13"/>
    <p:sldId id="316" r:id="rId14"/>
    <p:sldId id="305" r:id="rId15"/>
    <p:sldId id="315" r:id="rId16"/>
    <p:sldId id="307" r:id="rId17"/>
    <p:sldId id="317" r:id="rId18"/>
    <p:sldId id="310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tacritics" id="{890881F0-2155-46D4-B3B1-3B31AD92BBEF}">
          <p14:sldIdLst>
            <p14:sldId id="292"/>
            <p14:sldId id="296"/>
            <p14:sldId id="308"/>
            <p14:sldId id="294"/>
            <p14:sldId id="299"/>
            <p14:sldId id="311"/>
            <p14:sldId id="301"/>
            <p14:sldId id="312"/>
            <p14:sldId id="302"/>
            <p14:sldId id="303"/>
            <p14:sldId id="300"/>
            <p14:sldId id="314"/>
            <p14:sldId id="316"/>
            <p14:sldId id="305"/>
            <p14:sldId id="315"/>
            <p14:sldId id="307"/>
            <p14:sldId id="317"/>
            <p14:sldId id="310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56"/>
    <a:srgbClr val="5D9DC9"/>
    <a:srgbClr val="FF7F0E"/>
    <a:srgbClr val="5B9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77D3-0B95-4B47-BF0D-0A22C77152B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7716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870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9057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486149" y="819150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79146" y="3589254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279146" y="1123950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90949" y="3589254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0388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2474155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896333" y="0"/>
            <a:ext cx="2723417" cy="4800600"/>
          </a:xfrm>
          <a:custGeom>
            <a:avLst/>
            <a:gdLst>
              <a:gd name="connsiteX0" fmla="*/ 0 w 2723417"/>
              <a:gd name="connsiteY0" fmla="*/ 0 h 4800600"/>
              <a:gd name="connsiteX1" fmla="*/ 2723417 w 2723417"/>
              <a:gd name="connsiteY1" fmla="*/ 0 h 4800600"/>
              <a:gd name="connsiteX2" fmla="*/ 2723417 w 2723417"/>
              <a:gd name="connsiteY2" fmla="*/ 4800600 h 4800600"/>
              <a:gd name="connsiteX3" fmla="*/ 0 w 2723417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4800600">
                <a:moveTo>
                  <a:pt x="0" y="0"/>
                </a:moveTo>
                <a:lnTo>
                  <a:pt x="2723417" y="0"/>
                </a:lnTo>
                <a:lnTo>
                  <a:pt x="2723417" y="4800600"/>
                </a:lnTo>
                <a:lnTo>
                  <a:pt x="0" y="4800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4948310"/>
            <a:ext cx="5619750" cy="1909690"/>
          </a:xfrm>
          <a:custGeom>
            <a:avLst/>
            <a:gdLst>
              <a:gd name="connsiteX0" fmla="*/ 0 w 5619750"/>
              <a:gd name="connsiteY0" fmla="*/ 0 h 1909690"/>
              <a:gd name="connsiteX1" fmla="*/ 5619750 w 5619750"/>
              <a:gd name="connsiteY1" fmla="*/ 0 h 1909690"/>
              <a:gd name="connsiteX2" fmla="*/ 5619750 w 5619750"/>
              <a:gd name="connsiteY2" fmla="*/ 1909690 h 1909690"/>
              <a:gd name="connsiteX3" fmla="*/ 0 w 5619750"/>
              <a:gd name="connsiteY3" fmla="*/ 1909690 h 190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0" h="1909690">
                <a:moveTo>
                  <a:pt x="0" y="0"/>
                </a:moveTo>
                <a:lnTo>
                  <a:pt x="5619750" y="0"/>
                </a:lnTo>
                <a:lnTo>
                  <a:pt x="5619750" y="1909690"/>
                </a:lnTo>
                <a:lnTo>
                  <a:pt x="0" y="190969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4384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8768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3152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7536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705101" y="1521597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803670" y="704850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19350" cy="3429000"/>
          </a:xfrm>
          <a:custGeom>
            <a:avLst/>
            <a:gdLst>
              <a:gd name="connsiteX0" fmla="*/ 0 w 2419350"/>
              <a:gd name="connsiteY0" fmla="*/ 0 h 3429000"/>
              <a:gd name="connsiteX1" fmla="*/ 2419350 w 2419350"/>
              <a:gd name="connsiteY1" fmla="*/ 0 h 3429000"/>
              <a:gd name="connsiteX2" fmla="*/ 2419350 w 2419350"/>
              <a:gd name="connsiteY2" fmla="*/ 3429000 h 3429000"/>
              <a:gd name="connsiteX3" fmla="*/ 0 w 24193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3429000">
                <a:moveTo>
                  <a:pt x="0" y="0"/>
                </a:moveTo>
                <a:lnTo>
                  <a:pt x="2419350" y="0"/>
                </a:lnTo>
                <a:lnTo>
                  <a:pt x="241935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647950" y="0"/>
            <a:ext cx="4838700" cy="3429000"/>
          </a:xfrm>
          <a:custGeom>
            <a:avLst/>
            <a:gdLst>
              <a:gd name="connsiteX0" fmla="*/ 0 w 4838700"/>
              <a:gd name="connsiteY0" fmla="*/ 0 h 3429000"/>
              <a:gd name="connsiteX1" fmla="*/ 4838700 w 4838700"/>
              <a:gd name="connsiteY1" fmla="*/ 0 h 3429000"/>
              <a:gd name="connsiteX2" fmla="*/ 4838700 w 4838700"/>
              <a:gd name="connsiteY2" fmla="*/ 3429000 h 3429000"/>
              <a:gd name="connsiteX3" fmla="*/ 0 w 48387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0" h="3429000">
                <a:moveTo>
                  <a:pt x="0" y="0"/>
                </a:moveTo>
                <a:lnTo>
                  <a:pt x="4838700" y="0"/>
                </a:lnTo>
                <a:lnTo>
                  <a:pt x="483870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7715250" y="0"/>
            <a:ext cx="4476750" cy="4362450"/>
          </a:xfrm>
          <a:custGeom>
            <a:avLst/>
            <a:gdLst>
              <a:gd name="connsiteX0" fmla="*/ 0 w 4476750"/>
              <a:gd name="connsiteY0" fmla="*/ 0 h 4362450"/>
              <a:gd name="connsiteX1" fmla="*/ 4476750 w 4476750"/>
              <a:gd name="connsiteY1" fmla="*/ 0 h 4362450"/>
              <a:gd name="connsiteX2" fmla="*/ 4476750 w 4476750"/>
              <a:gd name="connsiteY2" fmla="*/ 4362450 h 4362450"/>
              <a:gd name="connsiteX3" fmla="*/ 0 w 4476750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4362450">
                <a:moveTo>
                  <a:pt x="0" y="0"/>
                </a:moveTo>
                <a:lnTo>
                  <a:pt x="4476750" y="0"/>
                </a:lnTo>
                <a:lnTo>
                  <a:pt x="4476750" y="4362450"/>
                </a:lnTo>
                <a:lnTo>
                  <a:pt x="0" y="4362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15250" y="4591050"/>
            <a:ext cx="4476750" cy="2266950"/>
          </a:xfrm>
          <a:custGeom>
            <a:avLst/>
            <a:gdLst>
              <a:gd name="connsiteX0" fmla="*/ 0 w 4476750"/>
              <a:gd name="connsiteY0" fmla="*/ 0 h 2266950"/>
              <a:gd name="connsiteX1" fmla="*/ 4476750 w 4476750"/>
              <a:gd name="connsiteY1" fmla="*/ 0 h 2266950"/>
              <a:gd name="connsiteX2" fmla="*/ 4476750 w 4476750"/>
              <a:gd name="connsiteY2" fmla="*/ 2266950 h 2266950"/>
              <a:gd name="connsiteX3" fmla="*/ 0 w 447675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2266950">
                <a:moveTo>
                  <a:pt x="0" y="0"/>
                </a:moveTo>
                <a:lnTo>
                  <a:pt x="4476750" y="0"/>
                </a:lnTo>
                <a:lnTo>
                  <a:pt x="4476750" y="2266950"/>
                </a:lnTo>
                <a:lnTo>
                  <a:pt x="0" y="22669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905250" y="3619500"/>
            <a:ext cx="3581399" cy="3238500"/>
          </a:xfrm>
          <a:custGeom>
            <a:avLst/>
            <a:gdLst>
              <a:gd name="connsiteX0" fmla="*/ 0 w 3581399"/>
              <a:gd name="connsiteY0" fmla="*/ 0 h 3238500"/>
              <a:gd name="connsiteX1" fmla="*/ 3581399 w 3581399"/>
              <a:gd name="connsiteY1" fmla="*/ 0 h 3238500"/>
              <a:gd name="connsiteX2" fmla="*/ 3581399 w 3581399"/>
              <a:gd name="connsiteY2" fmla="*/ 3238500 h 3238500"/>
              <a:gd name="connsiteX3" fmla="*/ 0 w 3581399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399" h="3238500">
                <a:moveTo>
                  <a:pt x="0" y="0"/>
                </a:moveTo>
                <a:lnTo>
                  <a:pt x="3581399" y="0"/>
                </a:lnTo>
                <a:lnTo>
                  <a:pt x="3581399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0" y="3619500"/>
            <a:ext cx="3676650" cy="3238500"/>
          </a:xfrm>
          <a:custGeom>
            <a:avLst/>
            <a:gdLst>
              <a:gd name="connsiteX0" fmla="*/ 0 w 3676650"/>
              <a:gd name="connsiteY0" fmla="*/ 0 h 3238500"/>
              <a:gd name="connsiteX1" fmla="*/ 3676650 w 3676650"/>
              <a:gd name="connsiteY1" fmla="*/ 0 h 3238500"/>
              <a:gd name="connsiteX2" fmla="*/ 3676650 w 3676650"/>
              <a:gd name="connsiteY2" fmla="*/ 3238500 h 3238500"/>
              <a:gd name="connsiteX3" fmla="*/ 0 w 367665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3238500">
                <a:moveTo>
                  <a:pt x="0" y="0"/>
                </a:moveTo>
                <a:lnTo>
                  <a:pt x="3676650" y="0"/>
                </a:lnTo>
                <a:lnTo>
                  <a:pt x="3676650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8581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97466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303452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22337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23915" y="2981326"/>
            <a:ext cx="4151796" cy="2660059"/>
          </a:xfrm>
          <a:custGeom>
            <a:avLst/>
            <a:gdLst>
              <a:gd name="connsiteX0" fmla="*/ 0 w 4151796"/>
              <a:gd name="connsiteY0" fmla="*/ 0 h 2660059"/>
              <a:gd name="connsiteX1" fmla="*/ 4151796 w 4151796"/>
              <a:gd name="connsiteY1" fmla="*/ 0 h 2660059"/>
              <a:gd name="connsiteX2" fmla="*/ 4151796 w 4151796"/>
              <a:gd name="connsiteY2" fmla="*/ 2660059 h 2660059"/>
              <a:gd name="connsiteX3" fmla="*/ 0 w 4151796"/>
              <a:gd name="connsiteY3" fmla="*/ 2660059 h 26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1796" h="2660059">
                <a:moveTo>
                  <a:pt x="0" y="0"/>
                </a:moveTo>
                <a:lnTo>
                  <a:pt x="4151796" y="0"/>
                </a:lnTo>
                <a:lnTo>
                  <a:pt x="4151796" y="2660059"/>
                </a:lnTo>
                <a:lnTo>
                  <a:pt x="0" y="266005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62050" y="1152526"/>
            <a:ext cx="2095500" cy="4504365"/>
          </a:xfrm>
          <a:custGeom>
            <a:avLst/>
            <a:gdLst>
              <a:gd name="connsiteX0" fmla="*/ 279938 w 2095500"/>
              <a:gd name="connsiteY0" fmla="*/ 0 h 4504365"/>
              <a:gd name="connsiteX1" fmla="*/ 1815562 w 2095500"/>
              <a:gd name="connsiteY1" fmla="*/ 0 h 4504365"/>
              <a:gd name="connsiteX2" fmla="*/ 2095500 w 2095500"/>
              <a:gd name="connsiteY2" fmla="*/ 279938 h 4504365"/>
              <a:gd name="connsiteX3" fmla="*/ 2095500 w 2095500"/>
              <a:gd name="connsiteY3" fmla="*/ 4224427 h 4504365"/>
              <a:gd name="connsiteX4" fmla="*/ 1815562 w 2095500"/>
              <a:gd name="connsiteY4" fmla="*/ 4504365 h 4504365"/>
              <a:gd name="connsiteX5" fmla="*/ 279938 w 2095500"/>
              <a:gd name="connsiteY5" fmla="*/ 4504365 h 4504365"/>
              <a:gd name="connsiteX6" fmla="*/ 0 w 2095500"/>
              <a:gd name="connsiteY6" fmla="*/ 4224427 h 4504365"/>
              <a:gd name="connsiteX7" fmla="*/ 0 w 2095500"/>
              <a:gd name="connsiteY7" fmla="*/ 279938 h 4504365"/>
              <a:gd name="connsiteX8" fmla="*/ 279938 w 2095500"/>
              <a:gd name="connsiteY8" fmla="*/ 0 h 4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500" h="4504365">
                <a:moveTo>
                  <a:pt x="279938" y="0"/>
                </a:moveTo>
                <a:lnTo>
                  <a:pt x="1815562" y="0"/>
                </a:lnTo>
                <a:cubicBezTo>
                  <a:pt x="1970167" y="0"/>
                  <a:pt x="2095500" y="125333"/>
                  <a:pt x="2095500" y="279938"/>
                </a:cubicBezTo>
                <a:lnTo>
                  <a:pt x="2095500" y="4224427"/>
                </a:lnTo>
                <a:cubicBezTo>
                  <a:pt x="2095500" y="4379032"/>
                  <a:pt x="1970167" y="4504365"/>
                  <a:pt x="1815562" y="4504365"/>
                </a:cubicBezTo>
                <a:lnTo>
                  <a:pt x="279938" y="4504365"/>
                </a:lnTo>
                <a:cubicBezTo>
                  <a:pt x="125333" y="4504365"/>
                  <a:pt x="0" y="4379032"/>
                  <a:pt x="0" y="4224427"/>
                </a:cubicBezTo>
                <a:lnTo>
                  <a:pt x="0" y="279938"/>
                </a:lnTo>
                <a:cubicBezTo>
                  <a:pt x="0" y="125333"/>
                  <a:pt x="125333" y="0"/>
                  <a:pt x="27993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9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834743" y="1291771"/>
            <a:ext cx="5181600" cy="2902857"/>
          </a:xfrm>
          <a:custGeom>
            <a:avLst/>
            <a:gdLst>
              <a:gd name="connsiteX0" fmla="*/ 0 w 5181600"/>
              <a:gd name="connsiteY0" fmla="*/ 0 h 2902857"/>
              <a:gd name="connsiteX1" fmla="*/ 5181600 w 5181600"/>
              <a:gd name="connsiteY1" fmla="*/ 0 h 2902857"/>
              <a:gd name="connsiteX2" fmla="*/ 5181600 w 5181600"/>
              <a:gd name="connsiteY2" fmla="*/ 2902857 h 2902857"/>
              <a:gd name="connsiteX3" fmla="*/ 0 w 5181600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2902857">
                <a:moveTo>
                  <a:pt x="0" y="0"/>
                </a:moveTo>
                <a:lnTo>
                  <a:pt x="5181600" y="0"/>
                </a:lnTo>
                <a:lnTo>
                  <a:pt x="5181600" y="2902857"/>
                </a:lnTo>
                <a:lnTo>
                  <a:pt x="0" y="290285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5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77034" y="0"/>
            <a:ext cx="7914966" cy="6858000"/>
          </a:xfrm>
          <a:custGeom>
            <a:avLst/>
            <a:gdLst>
              <a:gd name="connsiteX0" fmla="*/ 1979972 w 7914966"/>
              <a:gd name="connsiteY0" fmla="*/ 0 h 6858000"/>
              <a:gd name="connsiteX1" fmla="*/ 7914966 w 7914966"/>
              <a:gd name="connsiteY1" fmla="*/ 0 h 6858000"/>
              <a:gd name="connsiteX2" fmla="*/ 7914966 w 7914966"/>
              <a:gd name="connsiteY2" fmla="*/ 2928805 h 6858000"/>
              <a:gd name="connsiteX3" fmla="*/ 6780568 w 7914966"/>
              <a:gd name="connsiteY3" fmla="*/ 6858000 h 6858000"/>
              <a:gd name="connsiteX4" fmla="*/ 0 w 791496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4966" h="6858000">
                <a:moveTo>
                  <a:pt x="1979972" y="0"/>
                </a:moveTo>
                <a:lnTo>
                  <a:pt x="7914966" y="0"/>
                </a:lnTo>
                <a:lnTo>
                  <a:pt x="7914966" y="2928805"/>
                </a:lnTo>
                <a:lnTo>
                  <a:pt x="6780568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0650" cy="6858000"/>
          </a:xfrm>
          <a:custGeom>
            <a:avLst/>
            <a:gdLst>
              <a:gd name="connsiteX0" fmla="*/ 0 w 5200650"/>
              <a:gd name="connsiteY0" fmla="*/ 0 h 6858000"/>
              <a:gd name="connsiteX1" fmla="*/ 5200650 w 5200650"/>
              <a:gd name="connsiteY1" fmla="*/ 0 h 6858000"/>
              <a:gd name="connsiteX2" fmla="*/ 5200650 w 5200650"/>
              <a:gd name="connsiteY2" fmla="*/ 6858000 h 6858000"/>
              <a:gd name="connsiteX3" fmla="*/ 0 w 5200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650" h="6858000">
                <a:moveTo>
                  <a:pt x="0" y="0"/>
                </a:moveTo>
                <a:lnTo>
                  <a:pt x="5200650" y="0"/>
                </a:lnTo>
                <a:lnTo>
                  <a:pt x="520065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421626"/>
            <a:ext cx="12192000" cy="3017273"/>
          </a:xfrm>
          <a:custGeom>
            <a:avLst/>
            <a:gdLst>
              <a:gd name="connsiteX0" fmla="*/ 0 w 12192000"/>
              <a:gd name="connsiteY0" fmla="*/ 0 h 3017273"/>
              <a:gd name="connsiteX1" fmla="*/ 12192000 w 12192000"/>
              <a:gd name="connsiteY1" fmla="*/ 0 h 3017273"/>
              <a:gd name="connsiteX2" fmla="*/ 12192000 w 12192000"/>
              <a:gd name="connsiteY2" fmla="*/ 3017273 h 3017273"/>
              <a:gd name="connsiteX3" fmla="*/ 0 w 12192000"/>
              <a:gd name="connsiteY3" fmla="*/ 3017273 h 301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17273">
                <a:moveTo>
                  <a:pt x="0" y="0"/>
                </a:moveTo>
                <a:lnTo>
                  <a:pt x="12192000" y="0"/>
                </a:lnTo>
                <a:lnTo>
                  <a:pt x="12192000" y="3017273"/>
                </a:lnTo>
                <a:lnTo>
                  <a:pt x="0" y="301727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52974"/>
            <a:ext cx="12192000" cy="3049967"/>
          </a:xfrm>
          <a:custGeom>
            <a:avLst/>
            <a:gdLst>
              <a:gd name="connsiteX0" fmla="*/ 0 w 12192000"/>
              <a:gd name="connsiteY0" fmla="*/ 0 h 3049967"/>
              <a:gd name="connsiteX1" fmla="*/ 12192000 w 12192000"/>
              <a:gd name="connsiteY1" fmla="*/ 0 h 3049967"/>
              <a:gd name="connsiteX2" fmla="*/ 12192000 w 12192000"/>
              <a:gd name="connsiteY2" fmla="*/ 3049967 h 3049967"/>
              <a:gd name="connsiteX3" fmla="*/ 0 w 12192000"/>
              <a:gd name="connsiteY3" fmla="*/ 3049967 h 304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967">
                <a:moveTo>
                  <a:pt x="0" y="0"/>
                </a:moveTo>
                <a:lnTo>
                  <a:pt x="12192000" y="0"/>
                </a:lnTo>
                <a:lnTo>
                  <a:pt x="12192000" y="3049967"/>
                </a:lnTo>
                <a:lnTo>
                  <a:pt x="0" y="304996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991351" cy="6858000"/>
          </a:xfrm>
          <a:custGeom>
            <a:avLst/>
            <a:gdLst>
              <a:gd name="connsiteX0" fmla="*/ 1238251 w 6991351"/>
              <a:gd name="connsiteY0" fmla="*/ 0 h 6858000"/>
              <a:gd name="connsiteX1" fmla="*/ 6991351 w 6991351"/>
              <a:gd name="connsiteY1" fmla="*/ 0 h 6858000"/>
              <a:gd name="connsiteX2" fmla="*/ 5276851 w 6991351"/>
              <a:gd name="connsiteY2" fmla="*/ 6858000 h 6858000"/>
              <a:gd name="connsiteX3" fmla="*/ 0 w 6991351"/>
              <a:gd name="connsiteY3" fmla="*/ 6858000 h 6858000"/>
              <a:gd name="connsiteX4" fmla="*/ 0 w 6991351"/>
              <a:gd name="connsiteY4" fmla="*/ 4953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351" h="6858000">
                <a:moveTo>
                  <a:pt x="1238251" y="0"/>
                </a:moveTo>
                <a:lnTo>
                  <a:pt x="6991351" y="0"/>
                </a:lnTo>
                <a:lnTo>
                  <a:pt x="5276851" y="6858000"/>
                </a:lnTo>
                <a:lnTo>
                  <a:pt x="0" y="6858000"/>
                </a:lnTo>
                <a:lnTo>
                  <a:pt x="0" y="495300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7420" y="754800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598607" y="754799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77D3-0B95-4B47-BF0D-0A22C77152B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手机屏幕截图&#10;&#10;描述已自动生成">
            <a:extLst>
              <a:ext uri="{FF2B5EF4-FFF2-40B4-BE49-F238E27FC236}">
                <a16:creationId xmlns:a16="http://schemas.microsoft.com/office/drawing/2014/main" id="{E1844850-1292-439E-B7D7-08177D64C4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>
          <a:xfrm>
            <a:off x="812800" y="2"/>
            <a:ext cx="10566400" cy="5943600"/>
          </a:xfrm>
        </p:spPr>
      </p:pic>
      <p:sp>
        <p:nvSpPr>
          <p:cNvPr id="5" name="Rectangle 4"/>
          <p:cNvSpPr/>
          <p:nvPr/>
        </p:nvSpPr>
        <p:spPr>
          <a:xfrm>
            <a:off x="10332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57224" y="4067318"/>
            <a:ext cx="10128377" cy="1453796"/>
            <a:chOff x="2347742" y="2925498"/>
            <a:chExt cx="4620223" cy="1453796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2464021" y="2925498"/>
              <a:ext cx="4503944" cy="8215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Critic Review Analysis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47742" y="3882620"/>
              <a:ext cx="4586516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Hanxiao(Mia) Zhang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29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161" y="648927"/>
            <a:ext cx="10366571" cy="5292244"/>
          </a:xfrm>
          <a:prstGeom prst="rect">
            <a:avLst/>
          </a:prstGeom>
          <a:ln>
            <a:noFill/>
          </a:ln>
        </p:spPr>
      </p:pic>
      <p:sp>
        <p:nvSpPr>
          <p:cNvPr id="5" name="Parallelogram 4"/>
          <p:cNvSpPr/>
          <p:nvPr/>
        </p:nvSpPr>
        <p:spPr>
          <a:xfrm>
            <a:off x="11003664" y="5390102"/>
            <a:ext cx="768350" cy="781902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4">
            <a:extLst>
              <a:ext uri="{FF2B5EF4-FFF2-40B4-BE49-F238E27FC236}">
                <a16:creationId xmlns:a16="http://schemas.microsoft.com/office/drawing/2014/main" id="{48E37157-44A2-4522-BD31-3887632EEF68}"/>
              </a:ext>
            </a:extLst>
          </p:cNvPr>
          <p:cNvSpPr/>
          <p:nvPr/>
        </p:nvSpPr>
        <p:spPr>
          <a:xfrm>
            <a:off x="285461" y="257976"/>
            <a:ext cx="768350" cy="781902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1F77A1-4ACF-4552-8CBB-F3D2316C3D7D}"/>
              </a:ext>
            </a:extLst>
          </p:cNvPr>
          <p:cNvSpPr/>
          <p:nvPr/>
        </p:nvSpPr>
        <p:spPr>
          <a:xfrm>
            <a:off x="9543393" y="2991841"/>
            <a:ext cx="504496" cy="209653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0554F4-A026-4B56-90B9-D1D0821F5213}"/>
              </a:ext>
            </a:extLst>
          </p:cNvPr>
          <p:cNvSpPr/>
          <p:nvPr/>
        </p:nvSpPr>
        <p:spPr>
          <a:xfrm>
            <a:off x="4690543" y="1512228"/>
            <a:ext cx="2113485" cy="46024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773DE-5062-4112-ACEE-D5A727CEA4B8}"/>
              </a:ext>
            </a:extLst>
          </p:cNvPr>
          <p:cNvSpPr/>
          <p:nvPr/>
        </p:nvSpPr>
        <p:spPr>
          <a:xfrm>
            <a:off x="4911396" y="4399953"/>
            <a:ext cx="1671781" cy="54111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242BD8-C176-4BFC-8357-331DD9EA5B13}"/>
              </a:ext>
            </a:extLst>
          </p:cNvPr>
          <p:cNvSpPr/>
          <p:nvPr/>
        </p:nvSpPr>
        <p:spPr>
          <a:xfrm>
            <a:off x="2499591" y="2457948"/>
            <a:ext cx="2650477" cy="97105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E40F0C-5BD0-40C5-A4BC-9656BDFE21E1}"/>
              </a:ext>
            </a:extLst>
          </p:cNvPr>
          <p:cNvSpPr txBox="1"/>
          <p:nvPr/>
        </p:nvSpPr>
        <p:spPr>
          <a:xfrm>
            <a:off x="285461" y="418094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&lt;30</a:t>
            </a:r>
          </a:p>
        </p:txBody>
      </p:sp>
    </p:spTree>
    <p:extLst>
      <p:ext uri="{BB962C8B-B14F-4D97-AF65-F5344CB8AC3E}">
        <p14:creationId xmlns:p14="http://schemas.microsoft.com/office/powerpoint/2010/main" val="3062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08FFFF-98DB-4A88-ADF4-26068E733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03" y="88552"/>
            <a:ext cx="11191393" cy="6680896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3A42E9C1-03A7-4EB2-94C1-78A2515A55F4}"/>
              </a:ext>
            </a:extLst>
          </p:cNvPr>
          <p:cNvSpPr txBox="1"/>
          <p:nvPr/>
        </p:nvSpPr>
        <p:spPr>
          <a:xfrm>
            <a:off x="1080655" y="177104"/>
            <a:ext cx="10030691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Critic &amp; User Genre Preference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718733" y="449813"/>
            <a:ext cx="449356" cy="449356"/>
            <a:chOff x="209550" y="171450"/>
            <a:chExt cx="641350" cy="641350"/>
          </a:xfrm>
        </p:grpSpPr>
        <p:sp>
          <p:nvSpPr>
            <p:cNvPr id="57" name="Rectangle 56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1B543370-70F4-4A0D-B696-39A100327F3A}"/>
              </a:ext>
            </a:extLst>
          </p:cNvPr>
          <p:cNvSpPr/>
          <p:nvPr/>
        </p:nvSpPr>
        <p:spPr>
          <a:xfrm>
            <a:off x="1718733" y="5698065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3653DBB2-693A-44BE-85A4-C0EAE2B86DDA}"/>
              </a:ext>
            </a:extLst>
          </p:cNvPr>
          <p:cNvSpPr/>
          <p:nvPr/>
        </p:nvSpPr>
        <p:spPr>
          <a:xfrm>
            <a:off x="2108203" y="5706530"/>
            <a:ext cx="379545" cy="676797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流程图: 数据 24">
            <a:extLst>
              <a:ext uri="{FF2B5EF4-FFF2-40B4-BE49-F238E27FC236}">
                <a16:creationId xmlns:a16="http://schemas.microsoft.com/office/drawing/2014/main" id="{F547B1B5-1486-4918-9649-828B5955427D}"/>
              </a:ext>
            </a:extLst>
          </p:cNvPr>
          <p:cNvSpPr/>
          <p:nvPr/>
        </p:nvSpPr>
        <p:spPr>
          <a:xfrm>
            <a:off x="1339188" y="5698062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B3BD2205-491B-423B-9654-114B2EC17ED1}"/>
              </a:ext>
            </a:extLst>
          </p:cNvPr>
          <p:cNvSpPr/>
          <p:nvPr/>
        </p:nvSpPr>
        <p:spPr>
          <a:xfrm>
            <a:off x="4174066" y="5706530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6DF2D5C1-03D0-4CAD-BEF9-FE23161C8990}"/>
              </a:ext>
            </a:extLst>
          </p:cNvPr>
          <p:cNvSpPr/>
          <p:nvPr/>
        </p:nvSpPr>
        <p:spPr>
          <a:xfrm>
            <a:off x="6629399" y="5698062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流程图: 数据 27">
            <a:extLst>
              <a:ext uri="{FF2B5EF4-FFF2-40B4-BE49-F238E27FC236}">
                <a16:creationId xmlns:a16="http://schemas.microsoft.com/office/drawing/2014/main" id="{3FDF0FE3-E2C2-43F3-A49D-41AA0158C45F}"/>
              </a:ext>
            </a:extLst>
          </p:cNvPr>
          <p:cNvSpPr/>
          <p:nvPr/>
        </p:nvSpPr>
        <p:spPr>
          <a:xfrm>
            <a:off x="9017000" y="5706530"/>
            <a:ext cx="447277" cy="974366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流程图: 数据 28">
            <a:extLst>
              <a:ext uri="{FF2B5EF4-FFF2-40B4-BE49-F238E27FC236}">
                <a16:creationId xmlns:a16="http://schemas.microsoft.com/office/drawing/2014/main" id="{A0E82BF0-EE72-4169-B502-94F632AC5860}"/>
              </a:ext>
            </a:extLst>
          </p:cNvPr>
          <p:cNvSpPr/>
          <p:nvPr/>
        </p:nvSpPr>
        <p:spPr>
          <a:xfrm>
            <a:off x="3490791" y="5698059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034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835920"/>
            <a:ext cx="12191999" cy="118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Review Date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11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-3810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-3810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D73A76-CBF8-4ED9-80C5-75027F2A53CE}"/>
              </a:ext>
            </a:extLst>
          </p:cNvPr>
          <p:cNvSpPr/>
          <p:nvPr/>
        </p:nvSpPr>
        <p:spPr>
          <a:xfrm>
            <a:off x="457200" y="1085850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40DC99-C7A4-4A80-AEC4-EDD9D58244EC}"/>
              </a:ext>
            </a:extLst>
          </p:cNvPr>
          <p:cNvSpPr/>
          <p:nvPr/>
        </p:nvSpPr>
        <p:spPr>
          <a:xfrm>
            <a:off x="4512078" y="1162049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8F50C3-E736-4FBA-AFCF-083E559D1822}"/>
              </a:ext>
            </a:extLst>
          </p:cNvPr>
          <p:cNvSpPr/>
          <p:nvPr/>
        </p:nvSpPr>
        <p:spPr>
          <a:xfrm>
            <a:off x="429367" y="4587243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C61F12-3968-43B7-BEC2-68C519D533F1}"/>
              </a:ext>
            </a:extLst>
          </p:cNvPr>
          <p:cNvSpPr/>
          <p:nvPr/>
        </p:nvSpPr>
        <p:spPr>
          <a:xfrm>
            <a:off x="4518472" y="4596768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1AB2A2-67B8-4586-9E75-9F54C70FA24B}"/>
              </a:ext>
            </a:extLst>
          </p:cNvPr>
          <p:cNvSpPr/>
          <p:nvPr/>
        </p:nvSpPr>
        <p:spPr>
          <a:xfrm>
            <a:off x="8667750" y="4528163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98FC67-6175-4D32-9478-9B3357D66613}"/>
              </a:ext>
            </a:extLst>
          </p:cNvPr>
          <p:cNvSpPr/>
          <p:nvPr/>
        </p:nvSpPr>
        <p:spPr>
          <a:xfrm>
            <a:off x="8667750" y="1162049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CC611E-E7D1-4737-B6BB-F6A488EE84AD}"/>
              </a:ext>
            </a:extLst>
          </p:cNvPr>
          <p:cNvSpPr/>
          <p:nvPr/>
        </p:nvSpPr>
        <p:spPr>
          <a:xfrm>
            <a:off x="1575859" y="108584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681975-19DA-4852-A8F9-E68743B2DCC8}"/>
              </a:ext>
            </a:extLst>
          </p:cNvPr>
          <p:cNvSpPr/>
          <p:nvPr/>
        </p:nvSpPr>
        <p:spPr>
          <a:xfrm>
            <a:off x="5630992" y="116204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68A427-7CE8-42C6-AACE-1D7E381A70EA}"/>
              </a:ext>
            </a:extLst>
          </p:cNvPr>
          <p:cNvSpPr/>
          <p:nvPr/>
        </p:nvSpPr>
        <p:spPr>
          <a:xfrm>
            <a:off x="9814984" y="116204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2357D8-B696-4987-827F-AEEF565A4E05}"/>
              </a:ext>
            </a:extLst>
          </p:cNvPr>
          <p:cNvSpPr/>
          <p:nvPr/>
        </p:nvSpPr>
        <p:spPr>
          <a:xfrm>
            <a:off x="1575859" y="4619624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FAE0DB-D6E9-4D95-A345-23D1FBA72D0F}"/>
              </a:ext>
            </a:extLst>
          </p:cNvPr>
          <p:cNvSpPr/>
          <p:nvPr/>
        </p:nvSpPr>
        <p:spPr>
          <a:xfrm>
            <a:off x="5630992" y="459676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1A30D6-CA8A-4C96-AC36-11F61FD18BDC}"/>
              </a:ext>
            </a:extLst>
          </p:cNvPr>
          <p:cNvSpPr/>
          <p:nvPr/>
        </p:nvSpPr>
        <p:spPr>
          <a:xfrm>
            <a:off x="9808312" y="450721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-3810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B370A39-7A30-4EC8-9F97-2D927C2CE547}"/>
              </a:ext>
            </a:extLst>
          </p:cNvPr>
          <p:cNvSpPr/>
          <p:nvPr/>
        </p:nvSpPr>
        <p:spPr>
          <a:xfrm>
            <a:off x="457200" y="1085851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CCD933-519B-40A4-AF85-2EBDF7DDA9F6}"/>
              </a:ext>
            </a:extLst>
          </p:cNvPr>
          <p:cNvSpPr/>
          <p:nvPr/>
        </p:nvSpPr>
        <p:spPr>
          <a:xfrm>
            <a:off x="4600575" y="1043946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54E14E-CC9B-4E65-BD77-B5998E2564A8}"/>
              </a:ext>
            </a:extLst>
          </p:cNvPr>
          <p:cNvSpPr/>
          <p:nvPr/>
        </p:nvSpPr>
        <p:spPr>
          <a:xfrm>
            <a:off x="8614622" y="1085851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EA7F4FB-3843-4F35-8088-6AC3B128E92F}"/>
              </a:ext>
            </a:extLst>
          </p:cNvPr>
          <p:cNvSpPr/>
          <p:nvPr/>
        </p:nvSpPr>
        <p:spPr>
          <a:xfrm>
            <a:off x="504825" y="4562476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DAC5C6-638F-4275-B7CE-CBEB97175B23}"/>
              </a:ext>
            </a:extLst>
          </p:cNvPr>
          <p:cNvSpPr/>
          <p:nvPr/>
        </p:nvSpPr>
        <p:spPr>
          <a:xfrm>
            <a:off x="4600575" y="4562476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3053EE-36F4-41CB-9C91-7AF2214B99E0}"/>
              </a:ext>
            </a:extLst>
          </p:cNvPr>
          <p:cNvSpPr/>
          <p:nvPr/>
        </p:nvSpPr>
        <p:spPr>
          <a:xfrm>
            <a:off x="8715375" y="4493992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0D1E2E-3641-4D8F-91FB-F45091F90054}"/>
              </a:ext>
            </a:extLst>
          </p:cNvPr>
          <p:cNvSpPr/>
          <p:nvPr/>
        </p:nvSpPr>
        <p:spPr>
          <a:xfrm>
            <a:off x="2152650" y="1895474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74A3A0-A52D-490C-9BA3-325C38F28C92}"/>
              </a:ext>
            </a:extLst>
          </p:cNvPr>
          <p:cNvSpPr/>
          <p:nvPr/>
        </p:nvSpPr>
        <p:spPr>
          <a:xfrm>
            <a:off x="6362700" y="1523999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943510-4B93-489B-91AD-D2DBB4CB9955}"/>
              </a:ext>
            </a:extLst>
          </p:cNvPr>
          <p:cNvSpPr/>
          <p:nvPr/>
        </p:nvSpPr>
        <p:spPr>
          <a:xfrm>
            <a:off x="10388916" y="1191582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AADDB6-8D55-4D55-98F5-A6F8EC57281A}"/>
              </a:ext>
            </a:extLst>
          </p:cNvPr>
          <p:cNvSpPr/>
          <p:nvPr/>
        </p:nvSpPr>
        <p:spPr>
          <a:xfrm>
            <a:off x="2209913" y="4784294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9D8D7D-C2F1-4ABE-A64A-0F626D486009}"/>
              </a:ext>
            </a:extLst>
          </p:cNvPr>
          <p:cNvSpPr/>
          <p:nvPr/>
        </p:nvSpPr>
        <p:spPr>
          <a:xfrm>
            <a:off x="5962649" y="5076824"/>
            <a:ext cx="1552575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122477-0507-4AA3-A4FA-539B30005954}"/>
              </a:ext>
            </a:extLst>
          </p:cNvPr>
          <p:cNvSpPr/>
          <p:nvPr/>
        </p:nvSpPr>
        <p:spPr>
          <a:xfrm>
            <a:off x="10190478" y="5076823"/>
            <a:ext cx="1410971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8A43058-525F-4E35-ACE0-E87FA54C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5" b="4457"/>
          <a:stretch/>
        </p:blipFill>
        <p:spPr>
          <a:xfrm>
            <a:off x="1234386" y="937382"/>
            <a:ext cx="10636635" cy="5757333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A86A66-3F23-46FD-AFB5-CB2AF0528C90}"/>
              </a:ext>
            </a:extLst>
          </p:cNvPr>
          <p:cNvCxnSpPr>
            <a:cxnSpLocks/>
          </p:cNvCxnSpPr>
          <p:nvPr/>
        </p:nvCxnSpPr>
        <p:spPr>
          <a:xfrm flipH="1">
            <a:off x="2436834" y="4311557"/>
            <a:ext cx="58789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E3A0CEDA-1F7B-42B2-BC65-756535DB4257}"/>
              </a:ext>
            </a:extLst>
          </p:cNvPr>
          <p:cNvSpPr txBox="1"/>
          <p:nvPr/>
        </p:nvSpPr>
        <p:spPr>
          <a:xfrm>
            <a:off x="3737770" y="4261432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Metascore 59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D122428-EB97-4134-A150-C8A6E3BCB59C}"/>
              </a:ext>
            </a:extLst>
          </p:cNvPr>
          <p:cNvSpPr txBox="1"/>
          <p:nvPr/>
        </p:nvSpPr>
        <p:spPr>
          <a:xfrm>
            <a:off x="1395925" y="2296286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Venice Movie Festival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AA56DDEF-F817-479B-B8C7-A814ED759617}"/>
              </a:ext>
            </a:extLst>
          </p:cNvPr>
          <p:cNvSpPr txBox="1"/>
          <p:nvPr/>
        </p:nvSpPr>
        <p:spPr>
          <a:xfrm>
            <a:off x="2568977" y="5084392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Critic Screening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5485560-9611-4EB3-8424-FB77D0EA55FF}"/>
              </a:ext>
            </a:extLst>
          </p:cNvPr>
          <p:cNvSpPr txBox="1"/>
          <p:nvPr/>
        </p:nvSpPr>
        <p:spPr>
          <a:xfrm>
            <a:off x="5123665" y="2271834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 Release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369869A-811F-43E7-BC76-9A76FA7D74D7}"/>
              </a:ext>
            </a:extLst>
          </p:cNvPr>
          <p:cNvSpPr/>
          <p:nvPr/>
        </p:nvSpPr>
        <p:spPr>
          <a:xfrm>
            <a:off x="7038194" y="5075632"/>
            <a:ext cx="207827" cy="226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7F9124-B815-4806-9E9D-AE603D305FBF}"/>
              </a:ext>
            </a:extLst>
          </p:cNvPr>
          <p:cNvSpPr/>
          <p:nvPr/>
        </p:nvSpPr>
        <p:spPr>
          <a:xfrm>
            <a:off x="7186269" y="5437892"/>
            <a:ext cx="163170" cy="17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A5929146-A995-45FB-971B-52E75C969F23}"/>
              </a:ext>
            </a:extLst>
          </p:cNvPr>
          <p:cNvSpPr txBox="1"/>
          <p:nvPr/>
        </p:nvSpPr>
        <p:spPr>
          <a:xfrm>
            <a:off x="6095999" y="4547878"/>
            <a:ext cx="4150609" cy="234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 Times 30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Yorker 30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Yorker 20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WSJ 20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20</a:t>
            </a: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55">
            <a:extLst>
              <a:ext uri="{FF2B5EF4-FFF2-40B4-BE49-F238E27FC236}">
                <a16:creationId xmlns:a16="http://schemas.microsoft.com/office/drawing/2014/main" id="{B53ED8B2-F19B-4805-A04E-BA24525C0F5B}"/>
              </a:ext>
            </a:extLst>
          </p:cNvPr>
          <p:cNvGrpSpPr/>
          <p:nvPr/>
        </p:nvGrpSpPr>
        <p:grpSpPr>
          <a:xfrm>
            <a:off x="1009708" y="456949"/>
            <a:ext cx="449356" cy="449356"/>
            <a:chOff x="209550" y="171450"/>
            <a:chExt cx="641350" cy="641350"/>
          </a:xfrm>
        </p:grpSpPr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418D2B2D-C722-4544-BC5F-A2F1530ED2EC}"/>
                </a:ext>
              </a:extLst>
            </p:cNvPr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57">
              <a:extLst>
                <a:ext uri="{FF2B5EF4-FFF2-40B4-BE49-F238E27FC236}">
                  <a16:creationId xmlns:a16="http://schemas.microsoft.com/office/drawing/2014/main" id="{ABBDAA68-5C0C-4C2D-A704-6E81FDD4F4E3}"/>
                </a:ext>
              </a:extLst>
            </p:cNvPr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5">
            <a:extLst>
              <a:ext uri="{FF2B5EF4-FFF2-40B4-BE49-F238E27FC236}">
                <a16:creationId xmlns:a16="http://schemas.microsoft.com/office/drawing/2014/main" id="{F7F80358-6D4D-4D62-8DE8-2FDEEBABA405}"/>
              </a:ext>
            </a:extLst>
          </p:cNvPr>
          <p:cNvSpPr txBox="1"/>
          <p:nvPr/>
        </p:nvSpPr>
        <p:spPr>
          <a:xfrm>
            <a:off x="955194" y="163285"/>
            <a:ext cx="10281611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Joker Review Published Date Analysis</a:t>
            </a:r>
          </a:p>
          <a:p>
            <a:pPr algn="ctr">
              <a:lnSpc>
                <a:spcPct val="150000"/>
              </a:lnSpc>
            </a:pPr>
            <a:endParaRPr lang="en-US" sz="3600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631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835920"/>
            <a:ext cx="12191999" cy="118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Conclusion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5466" y="1440435"/>
            <a:ext cx="11921068" cy="3977130"/>
            <a:chOff x="135466" y="1575928"/>
            <a:chExt cx="11921068" cy="3977130"/>
          </a:xfrm>
        </p:grpSpPr>
        <p:grpSp>
          <p:nvGrpSpPr>
            <p:cNvPr id="14" name="Group 13"/>
            <p:cNvGrpSpPr/>
            <p:nvPr/>
          </p:nvGrpSpPr>
          <p:grpSpPr>
            <a:xfrm rot="18900000">
              <a:off x="4121771" y="1620695"/>
              <a:ext cx="3948458" cy="3932363"/>
              <a:chOff x="4121771" y="1886166"/>
              <a:chExt cx="3948458" cy="3932363"/>
            </a:xfrm>
          </p:grpSpPr>
          <p:sp>
            <p:nvSpPr>
              <p:cNvPr id="2" name="Freeform 5"/>
              <p:cNvSpPr>
                <a:spLocks/>
              </p:cNvSpPr>
              <p:nvPr/>
            </p:nvSpPr>
            <p:spPr bwMode="auto">
              <a:xfrm>
                <a:off x="4392691" y="3664581"/>
                <a:ext cx="708148" cy="1883028"/>
              </a:xfrm>
              <a:custGeom>
                <a:avLst/>
                <a:gdLst>
                  <a:gd name="T0" fmla="*/ 264 w 264"/>
                  <a:gd name="T1" fmla="*/ 702 h 702"/>
                  <a:gd name="T2" fmla="*/ 264 w 264"/>
                  <a:gd name="T3" fmla="*/ 0 h 702"/>
                  <a:gd name="T4" fmla="*/ 0 w 264"/>
                  <a:gd name="T5" fmla="*/ 0 h 702"/>
                  <a:gd name="T6" fmla="*/ 0 w 264"/>
                  <a:gd name="T7" fmla="*/ 439 h 702"/>
                  <a:gd name="T8" fmla="*/ 264 w 264"/>
                  <a:gd name="T9" fmla="*/ 70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702">
                    <a:moveTo>
                      <a:pt x="264" y="702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439"/>
                    </a:lnTo>
                    <a:lnTo>
                      <a:pt x="264" y="702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>
                <a:off x="4392691" y="2154404"/>
                <a:ext cx="1891075" cy="708147"/>
              </a:xfrm>
              <a:custGeom>
                <a:avLst/>
                <a:gdLst>
                  <a:gd name="T0" fmla="*/ 0 w 705"/>
                  <a:gd name="T1" fmla="*/ 264 h 264"/>
                  <a:gd name="T2" fmla="*/ 705 w 705"/>
                  <a:gd name="T3" fmla="*/ 264 h 264"/>
                  <a:gd name="T4" fmla="*/ 705 w 705"/>
                  <a:gd name="T5" fmla="*/ 0 h 264"/>
                  <a:gd name="T6" fmla="*/ 264 w 705"/>
                  <a:gd name="T7" fmla="*/ 0 h 264"/>
                  <a:gd name="T8" fmla="*/ 0 w 705"/>
                  <a:gd name="T9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" h="264">
                    <a:moveTo>
                      <a:pt x="0" y="264"/>
                    </a:moveTo>
                    <a:lnTo>
                      <a:pt x="705" y="264"/>
                    </a:lnTo>
                    <a:lnTo>
                      <a:pt x="705" y="0"/>
                    </a:lnTo>
                    <a:lnTo>
                      <a:pt x="264" y="0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7"/>
              <p:cNvSpPr>
                <a:spLocks/>
              </p:cNvSpPr>
              <p:nvPr/>
            </p:nvSpPr>
            <p:spPr bwMode="auto">
              <a:xfrm>
                <a:off x="4121771" y="2154404"/>
                <a:ext cx="1249987" cy="2269290"/>
              </a:xfrm>
              <a:custGeom>
                <a:avLst/>
                <a:gdLst>
                  <a:gd name="T0" fmla="*/ 365 w 466"/>
                  <a:gd name="T1" fmla="*/ 0 h 846"/>
                  <a:gd name="T2" fmla="*/ 101 w 466"/>
                  <a:gd name="T3" fmla="*/ 264 h 846"/>
                  <a:gd name="T4" fmla="*/ 101 w 466"/>
                  <a:gd name="T5" fmla="*/ 563 h 846"/>
                  <a:gd name="T6" fmla="*/ 0 w 466"/>
                  <a:gd name="T7" fmla="*/ 563 h 846"/>
                  <a:gd name="T8" fmla="*/ 233 w 466"/>
                  <a:gd name="T9" fmla="*/ 846 h 846"/>
                  <a:gd name="T10" fmla="*/ 466 w 466"/>
                  <a:gd name="T11" fmla="*/ 563 h 846"/>
                  <a:gd name="T12" fmla="*/ 365 w 466"/>
                  <a:gd name="T13" fmla="*/ 563 h 846"/>
                  <a:gd name="T14" fmla="*/ 365 w 466"/>
                  <a:gd name="T1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846">
                    <a:moveTo>
                      <a:pt x="365" y="0"/>
                    </a:moveTo>
                    <a:lnTo>
                      <a:pt x="101" y="264"/>
                    </a:lnTo>
                    <a:lnTo>
                      <a:pt x="101" y="563"/>
                    </a:lnTo>
                    <a:lnTo>
                      <a:pt x="0" y="563"/>
                    </a:lnTo>
                    <a:lnTo>
                      <a:pt x="233" y="846"/>
                    </a:lnTo>
                    <a:lnTo>
                      <a:pt x="466" y="563"/>
                    </a:lnTo>
                    <a:lnTo>
                      <a:pt x="365" y="56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7088480" y="2154404"/>
                <a:ext cx="710830" cy="1885710"/>
              </a:xfrm>
              <a:custGeom>
                <a:avLst/>
                <a:gdLst>
                  <a:gd name="T0" fmla="*/ 0 w 265"/>
                  <a:gd name="T1" fmla="*/ 0 h 703"/>
                  <a:gd name="T2" fmla="*/ 0 w 265"/>
                  <a:gd name="T3" fmla="*/ 703 h 703"/>
                  <a:gd name="T4" fmla="*/ 265 w 265"/>
                  <a:gd name="T5" fmla="*/ 703 h 703"/>
                  <a:gd name="T6" fmla="*/ 265 w 265"/>
                  <a:gd name="T7" fmla="*/ 264 h 703"/>
                  <a:gd name="T8" fmla="*/ 0 w 265"/>
                  <a:gd name="T9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703">
                    <a:moveTo>
                      <a:pt x="0" y="0"/>
                    </a:moveTo>
                    <a:lnTo>
                      <a:pt x="0" y="703"/>
                    </a:lnTo>
                    <a:lnTo>
                      <a:pt x="265" y="703"/>
                    </a:lnTo>
                    <a:lnTo>
                      <a:pt x="265" y="2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5519289" y="1886166"/>
                <a:ext cx="2280020" cy="1244622"/>
              </a:xfrm>
              <a:custGeom>
                <a:avLst/>
                <a:gdLst>
                  <a:gd name="T0" fmla="*/ 850 w 850"/>
                  <a:gd name="T1" fmla="*/ 364 h 464"/>
                  <a:gd name="T2" fmla="*/ 585 w 850"/>
                  <a:gd name="T3" fmla="*/ 100 h 464"/>
                  <a:gd name="T4" fmla="*/ 285 w 850"/>
                  <a:gd name="T5" fmla="*/ 100 h 464"/>
                  <a:gd name="T6" fmla="*/ 285 w 850"/>
                  <a:gd name="T7" fmla="*/ 0 h 464"/>
                  <a:gd name="T8" fmla="*/ 0 w 850"/>
                  <a:gd name="T9" fmla="*/ 232 h 464"/>
                  <a:gd name="T10" fmla="*/ 285 w 850"/>
                  <a:gd name="T11" fmla="*/ 464 h 464"/>
                  <a:gd name="T12" fmla="*/ 285 w 850"/>
                  <a:gd name="T13" fmla="*/ 364 h 464"/>
                  <a:gd name="T14" fmla="*/ 850 w 850"/>
                  <a:gd name="T15" fmla="*/ 3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0" h="464">
                    <a:moveTo>
                      <a:pt x="850" y="364"/>
                    </a:moveTo>
                    <a:lnTo>
                      <a:pt x="585" y="100"/>
                    </a:lnTo>
                    <a:lnTo>
                      <a:pt x="285" y="100"/>
                    </a:lnTo>
                    <a:lnTo>
                      <a:pt x="285" y="0"/>
                    </a:lnTo>
                    <a:lnTo>
                      <a:pt x="0" y="232"/>
                    </a:lnTo>
                    <a:lnTo>
                      <a:pt x="285" y="464"/>
                    </a:lnTo>
                    <a:lnTo>
                      <a:pt x="285" y="364"/>
                    </a:lnTo>
                    <a:lnTo>
                      <a:pt x="850" y="364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5905551" y="4842145"/>
                <a:ext cx="1893758" cy="705465"/>
              </a:xfrm>
              <a:custGeom>
                <a:avLst/>
                <a:gdLst>
                  <a:gd name="T0" fmla="*/ 706 w 706"/>
                  <a:gd name="T1" fmla="*/ 0 h 263"/>
                  <a:gd name="T2" fmla="*/ 0 w 706"/>
                  <a:gd name="T3" fmla="*/ 0 h 263"/>
                  <a:gd name="T4" fmla="*/ 0 w 706"/>
                  <a:gd name="T5" fmla="*/ 263 h 263"/>
                  <a:gd name="T6" fmla="*/ 441 w 706"/>
                  <a:gd name="T7" fmla="*/ 263 h 263"/>
                  <a:gd name="T8" fmla="*/ 706 w 706"/>
                  <a:gd name="T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263">
                    <a:moveTo>
                      <a:pt x="706" y="0"/>
                    </a:moveTo>
                    <a:lnTo>
                      <a:pt x="0" y="0"/>
                    </a:lnTo>
                    <a:lnTo>
                      <a:pt x="0" y="263"/>
                    </a:lnTo>
                    <a:lnTo>
                      <a:pt x="441" y="263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6817560" y="3278319"/>
                <a:ext cx="1252669" cy="2269290"/>
              </a:xfrm>
              <a:custGeom>
                <a:avLst/>
                <a:gdLst>
                  <a:gd name="T0" fmla="*/ 101 w 467"/>
                  <a:gd name="T1" fmla="*/ 846 h 846"/>
                  <a:gd name="T2" fmla="*/ 366 w 467"/>
                  <a:gd name="T3" fmla="*/ 583 h 846"/>
                  <a:gd name="T4" fmla="*/ 366 w 467"/>
                  <a:gd name="T5" fmla="*/ 284 h 846"/>
                  <a:gd name="T6" fmla="*/ 467 w 467"/>
                  <a:gd name="T7" fmla="*/ 284 h 846"/>
                  <a:gd name="T8" fmla="*/ 233 w 467"/>
                  <a:gd name="T9" fmla="*/ 0 h 846"/>
                  <a:gd name="T10" fmla="*/ 0 w 467"/>
                  <a:gd name="T11" fmla="*/ 284 h 846"/>
                  <a:gd name="T12" fmla="*/ 101 w 467"/>
                  <a:gd name="T13" fmla="*/ 284 h 846"/>
                  <a:gd name="T14" fmla="*/ 101 w 467"/>
                  <a:gd name="T15" fmla="*/ 846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7" h="846">
                    <a:moveTo>
                      <a:pt x="101" y="846"/>
                    </a:moveTo>
                    <a:lnTo>
                      <a:pt x="366" y="583"/>
                    </a:lnTo>
                    <a:lnTo>
                      <a:pt x="366" y="284"/>
                    </a:lnTo>
                    <a:lnTo>
                      <a:pt x="467" y="284"/>
                    </a:lnTo>
                    <a:lnTo>
                      <a:pt x="233" y="0"/>
                    </a:lnTo>
                    <a:lnTo>
                      <a:pt x="0" y="284"/>
                    </a:lnTo>
                    <a:lnTo>
                      <a:pt x="101" y="284"/>
                    </a:lnTo>
                    <a:lnTo>
                      <a:pt x="101" y="846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4392691" y="4571224"/>
                <a:ext cx="2277338" cy="1247305"/>
              </a:xfrm>
              <a:custGeom>
                <a:avLst/>
                <a:gdLst>
                  <a:gd name="T0" fmla="*/ 0 w 849"/>
                  <a:gd name="T1" fmla="*/ 101 h 465"/>
                  <a:gd name="T2" fmla="*/ 264 w 849"/>
                  <a:gd name="T3" fmla="*/ 364 h 465"/>
                  <a:gd name="T4" fmla="*/ 564 w 849"/>
                  <a:gd name="T5" fmla="*/ 364 h 465"/>
                  <a:gd name="T6" fmla="*/ 564 w 849"/>
                  <a:gd name="T7" fmla="*/ 465 h 465"/>
                  <a:gd name="T8" fmla="*/ 849 w 849"/>
                  <a:gd name="T9" fmla="*/ 232 h 465"/>
                  <a:gd name="T10" fmla="*/ 564 w 849"/>
                  <a:gd name="T11" fmla="*/ 0 h 465"/>
                  <a:gd name="T12" fmla="*/ 564 w 849"/>
                  <a:gd name="T13" fmla="*/ 101 h 465"/>
                  <a:gd name="T14" fmla="*/ 0 w 849"/>
                  <a:gd name="T15" fmla="*/ 101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9" h="465">
                    <a:moveTo>
                      <a:pt x="0" y="101"/>
                    </a:moveTo>
                    <a:lnTo>
                      <a:pt x="264" y="364"/>
                    </a:lnTo>
                    <a:lnTo>
                      <a:pt x="564" y="364"/>
                    </a:lnTo>
                    <a:lnTo>
                      <a:pt x="564" y="465"/>
                    </a:lnTo>
                    <a:lnTo>
                      <a:pt x="849" y="232"/>
                    </a:lnTo>
                    <a:lnTo>
                      <a:pt x="564" y="0"/>
                    </a:lnTo>
                    <a:lnTo>
                      <a:pt x="564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836425" y="3770116"/>
              <a:ext cx="3220109" cy="1403278"/>
              <a:chOff x="9353207" y="4898314"/>
              <a:chExt cx="6358670" cy="140327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9353207" y="5279902"/>
                <a:ext cx="4841282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media outlet included in the calculating pool and their weights matter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353207" y="4898314"/>
                <a:ext cx="6358670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Metascore Calculation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5466" y="3810778"/>
              <a:ext cx="3322186" cy="1486300"/>
              <a:chOff x="7700565" y="4906087"/>
              <a:chExt cx="6560240" cy="14863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419522" y="5370697"/>
                <a:ext cx="4841283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Scores are higher before release date and mixed around and after.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00565" y="4906087"/>
                <a:ext cx="6493924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Review Score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1801" y="1575928"/>
              <a:ext cx="2992269" cy="1496414"/>
              <a:chOff x="8285729" y="5440181"/>
              <a:chExt cx="5908760" cy="149641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353207" y="5914905"/>
                <a:ext cx="4841282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Critics prefer documentary, drama, history to horror, action movies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285729" y="5440181"/>
                <a:ext cx="5868340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Genre Preferences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836424" y="1577063"/>
              <a:ext cx="3033843" cy="1819579"/>
              <a:chOff x="9353207" y="5440181"/>
              <a:chExt cx="5990855" cy="181957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9353207" y="5914905"/>
                <a:ext cx="5685734" cy="134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Reviews come out mainly before and around movie release, which results in Metascore changing over time.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353207" y="5440181"/>
                <a:ext cx="5990855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Review Date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06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3453493" y="2782735"/>
            <a:ext cx="5285014" cy="118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THANK YOU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07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96476" y="1072504"/>
            <a:ext cx="4333790" cy="4630490"/>
            <a:chOff x="1160120" y="1912123"/>
            <a:chExt cx="3837896" cy="4630490"/>
          </a:xfrm>
        </p:grpSpPr>
        <p:grpSp>
          <p:nvGrpSpPr>
            <p:cNvPr id="7" name="Group 6"/>
            <p:cNvGrpSpPr/>
            <p:nvPr/>
          </p:nvGrpSpPr>
          <p:grpSpPr>
            <a:xfrm>
              <a:off x="1160120" y="1912123"/>
              <a:ext cx="3837896" cy="3729286"/>
              <a:chOff x="792161" y="1122205"/>
              <a:chExt cx="3837896" cy="37292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92161" y="1122205"/>
                <a:ext cx="3837895" cy="165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spc="3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</a:rPr>
                  <a:t>About Metacritic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92162" y="2317784"/>
                <a:ext cx="3837895" cy="2533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Launched in January 2001, Metacritic has evolved over the last decade to distill critics' voices into a single Metascore,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weighted average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most respected critics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writing reviews online and in print.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257431" y="654261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17" name="Rectangle 16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5A2F7E16-5C89-43E7-BBF0-1E6304CF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44" y="3142538"/>
            <a:ext cx="5486400" cy="354228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0D499C9-91D8-4264-B6DD-39C9AC16F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"/>
          <a:stretch/>
        </p:blipFill>
        <p:spPr>
          <a:xfrm>
            <a:off x="298944" y="435651"/>
            <a:ext cx="5486400" cy="2110596"/>
          </a:xfrm>
          <a:prstGeom prst="rect">
            <a:avLst/>
          </a:prstGeom>
        </p:spPr>
      </p:pic>
      <p:sp>
        <p:nvSpPr>
          <p:cNvPr id="38" name="TextBox 8">
            <a:extLst>
              <a:ext uri="{FF2B5EF4-FFF2-40B4-BE49-F238E27FC236}">
                <a16:creationId xmlns:a16="http://schemas.microsoft.com/office/drawing/2014/main" id="{8FDD1DE8-A6F6-46A9-A7DB-92AF8C50B541}"/>
              </a:ext>
            </a:extLst>
          </p:cNvPr>
          <p:cNvSpPr txBox="1"/>
          <p:nvPr/>
        </p:nvSpPr>
        <p:spPr>
          <a:xfrm>
            <a:off x="875249" y="2546247"/>
            <a:ext cx="4333789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Metacritic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69B69ED7-7AD0-4EA1-AC62-275B3914C89C}"/>
              </a:ext>
            </a:extLst>
          </p:cNvPr>
          <p:cNvSpPr txBox="1"/>
          <p:nvPr/>
        </p:nvSpPr>
        <p:spPr>
          <a:xfrm>
            <a:off x="875249" y="-61857"/>
            <a:ext cx="4333789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358688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25" descr="手机屏幕截图&#10;&#10;描述已自动生成">
            <a:extLst>
              <a:ext uri="{FF2B5EF4-FFF2-40B4-BE49-F238E27FC236}">
                <a16:creationId xmlns:a16="http://schemas.microsoft.com/office/drawing/2014/main" id="{84D24E49-6E3E-49E1-B5E6-0FABAEB9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4632" y="1387018"/>
            <a:ext cx="3517119" cy="4077818"/>
          </a:xfrm>
          <a:prstGeom prst="rect">
            <a:avLst/>
          </a:prstGeom>
        </p:spPr>
      </p:pic>
      <p:cxnSp>
        <p:nvCxnSpPr>
          <p:cNvPr id="72" name="Straight Connector 6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占位符 21" descr="手机屏幕的截图&#10;&#10;描述已自动生成">
            <a:extLst>
              <a:ext uri="{FF2B5EF4-FFF2-40B4-BE49-F238E27FC236}">
                <a16:creationId xmlns:a16="http://schemas.microsoft.com/office/drawing/2014/main" id="{9761C079-8A4F-4390-AF7A-A243F41B37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10676" y="2541591"/>
            <a:ext cx="3537345" cy="1768672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</p:pic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占位符 27" descr="手机屏幕截图&#10;&#10;描述已自动生成">
            <a:extLst>
              <a:ext uri="{FF2B5EF4-FFF2-40B4-BE49-F238E27FC236}">
                <a16:creationId xmlns:a16="http://schemas.microsoft.com/office/drawing/2014/main" id="{6852B821-F760-43F9-89BF-B05D4B2A60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62336" y="2318961"/>
            <a:ext cx="3517120" cy="2213933"/>
          </a:xfrm>
          <a:prstGeom prst="rect">
            <a:avLst/>
          </a:prstGeom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id="{4D514E8F-6FA1-4DA4-8CC3-5C270552BC1D}"/>
              </a:ext>
            </a:extLst>
          </p:cNvPr>
          <p:cNvSpPr txBox="1"/>
          <p:nvPr/>
        </p:nvSpPr>
        <p:spPr>
          <a:xfrm>
            <a:off x="2339074" y="267648"/>
            <a:ext cx="7513853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How To Create A Metascore</a:t>
            </a:r>
          </a:p>
        </p:txBody>
      </p:sp>
    </p:spTree>
    <p:extLst>
      <p:ext uri="{BB962C8B-B14F-4D97-AF65-F5344CB8AC3E}">
        <p14:creationId xmlns:p14="http://schemas.microsoft.com/office/powerpoint/2010/main" val="38669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766EFB2A-FC02-4A68-882A-EF5D761220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934" y="704850"/>
            <a:ext cx="2510414" cy="2517608"/>
          </a:xfrm>
        </p:spPr>
      </p:pic>
      <p:grpSp>
        <p:nvGrpSpPr>
          <p:cNvPr id="8" name="Group 7"/>
          <p:cNvGrpSpPr/>
          <p:nvPr/>
        </p:nvGrpSpPr>
        <p:grpSpPr>
          <a:xfrm>
            <a:off x="1334365" y="3950376"/>
            <a:ext cx="4123648" cy="1652563"/>
            <a:chOff x="7215525" y="860684"/>
            <a:chExt cx="4123648" cy="1652563"/>
          </a:xfrm>
        </p:grpSpPr>
        <p:sp>
          <p:nvSpPr>
            <p:cNvPr id="9" name="TextBox 8"/>
            <p:cNvSpPr txBox="1"/>
            <p:nvPr/>
          </p:nvSpPr>
          <p:spPr>
            <a:xfrm>
              <a:off x="7215525" y="1076059"/>
              <a:ext cx="4123648" cy="143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JOKER</a:t>
              </a:r>
            </a:p>
            <a:p>
              <a:pPr lvl="0" algn="r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Todd Phillips' controversial Joker origin story won Venice. Is an Oscar nomination next?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893987" y="860684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59236" y="3950376"/>
            <a:ext cx="4123648" cy="1652563"/>
            <a:chOff x="7215525" y="860684"/>
            <a:chExt cx="4123648" cy="1652563"/>
          </a:xfrm>
        </p:grpSpPr>
        <p:sp>
          <p:nvSpPr>
            <p:cNvPr id="12" name="TextBox 11"/>
            <p:cNvSpPr txBox="1"/>
            <p:nvPr/>
          </p:nvSpPr>
          <p:spPr>
            <a:xfrm>
              <a:off x="7215525" y="1076059"/>
              <a:ext cx="4123648" cy="143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PARASITE</a:t>
              </a:r>
            </a:p>
            <a:p>
              <a:pPr lvl="0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Bong Joon-ho's savagely funny Cannes winner could be 2019's best film.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893987" y="860684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F6518B6B-5BC7-48FA-B6BF-BA03F49C3A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0256" y="704850"/>
            <a:ext cx="2503999" cy="2517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AF529DE7-8E00-4A2D-AEBC-295D7FCEFB3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466" y="704850"/>
            <a:ext cx="2517608" cy="2517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CAC7D77-3289-4CC5-ABDD-575B67F79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742" y="725557"/>
            <a:ext cx="2514600" cy="25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7"/>
          <a:stretch/>
        </p:blipFill>
        <p:spPr>
          <a:xfrm>
            <a:off x="5607431" y="1667029"/>
            <a:ext cx="5740467" cy="383606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64963" y="991062"/>
            <a:ext cx="5074022" cy="4890069"/>
            <a:chOff x="1160121" y="1912123"/>
            <a:chExt cx="3544887" cy="4890069"/>
          </a:xfrm>
        </p:grpSpPr>
        <p:grpSp>
          <p:nvGrpSpPr>
            <p:cNvPr id="5" name="Group 4"/>
            <p:cNvGrpSpPr/>
            <p:nvPr/>
          </p:nvGrpSpPr>
          <p:grpSpPr>
            <a:xfrm>
              <a:off x="1160121" y="1912123"/>
              <a:ext cx="3544887" cy="4460954"/>
              <a:chOff x="792162" y="1122205"/>
              <a:chExt cx="3544887" cy="446095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92162" y="1122205"/>
                <a:ext cx="2688458" cy="165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spc="3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</a:rPr>
                  <a:t>Data Summary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2162" y="2299311"/>
                <a:ext cx="3544887" cy="328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247,009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Reviews &amp; Scores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Once Upon a Time in Hollywood – 61 Reviews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12,635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Movies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 Genres, 1,244 Distributors 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3,069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Critics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Roger Ebert from Chicago Sun-Times wrote 4,753 reviews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273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Media Outlets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Multiple reviews from the same media is possible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57431" y="6802192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CE1BF3B4-11EE-40D9-A333-F8EC0C789251}"/>
              </a:ext>
            </a:extLst>
          </p:cNvPr>
          <p:cNvSpPr txBox="1"/>
          <p:nvPr/>
        </p:nvSpPr>
        <p:spPr>
          <a:xfrm>
            <a:off x="6658767" y="1169521"/>
            <a:ext cx="4447553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Metacritic Annual Reviews</a:t>
            </a:r>
          </a:p>
        </p:txBody>
      </p:sp>
    </p:spTree>
    <p:extLst>
      <p:ext uri="{BB962C8B-B14F-4D97-AF65-F5344CB8AC3E}">
        <p14:creationId xmlns:p14="http://schemas.microsoft.com/office/powerpoint/2010/main" val="14510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212673"/>
            <a:ext cx="12191999" cy="2432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Word Cloud  </a:t>
            </a:r>
          </a:p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Sentiment Analysis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25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片包含 报纸, 文字, 游戏机&#10;&#10;描述已自动生成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9" b="-1"/>
          <a:stretch/>
        </p:blipFill>
        <p:spPr>
          <a:xfrm>
            <a:off x="321730" y="3489158"/>
            <a:ext cx="5728548" cy="3079194"/>
          </a:xfrm>
          <a:prstGeom prst="rect">
            <a:avLst/>
          </a:prstGeom>
        </p:spPr>
      </p:pic>
      <p:pic>
        <p:nvPicPr>
          <p:cNvPr id="34" name="图片 33" descr="图片包含 游戏机, 报纸&#10;&#10;描述已自动生成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2" b="1"/>
          <a:stretch/>
        </p:blipFill>
        <p:spPr>
          <a:xfrm>
            <a:off x="321730" y="321735"/>
            <a:ext cx="5728548" cy="3047107"/>
          </a:xfrm>
          <a:prstGeom prst="rect">
            <a:avLst/>
          </a:prstGeom>
        </p:spPr>
      </p:pic>
      <p:sp>
        <p:nvSpPr>
          <p:cNvPr id="33" name="Parallelogram 3">
            <a:extLst>
              <a:ext uri="{FF2B5EF4-FFF2-40B4-BE49-F238E27FC236}">
                <a16:creationId xmlns:a16="http://schemas.microsoft.com/office/drawing/2014/main" id="{612818A8-A10C-4A41-B86C-81278636B3BD}"/>
              </a:ext>
            </a:extLst>
          </p:cNvPr>
          <p:cNvSpPr/>
          <p:nvPr/>
        </p:nvSpPr>
        <p:spPr>
          <a:xfrm>
            <a:off x="91446" y="117851"/>
            <a:ext cx="768350" cy="781902"/>
          </a:xfrm>
          <a:prstGeom prst="parallelogram">
            <a:avLst>
              <a:gd name="adj" fmla="val 19315"/>
            </a:avLst>
          </a:prstGeom>
          <a:solidFill>
            <a:srgbClr val="5D9DC9"/>
          </a:solidFill>
          <a:ln>
            <a:solidFill>
              <a:srgbClr val="5B9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DFE07B-BCE7-4226-9BF2-8C8575CE4783}"/>
              </a:ext>
            </a:extLst>
          </p:cNvPr>
          <p:cNvSpPr txBox="1"/>
          <p:nvPr/>
        </p:nvSpPr>
        <p:spPr>
          <a:xfrm>
            <a:off x="91446" y="289648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&gt;70</a:t>
            </a:r>
          </a:p>
        </p:txBody>
      </p:sp>
      <p:sp>
        <p:nvSpPr>
          <p:cNvPr id="47" name="Parallelogram 4">
            <a:extLst>
              <a:ext uri="{FF2B5EF4-FFF2-40B4-BE49-F238E27FC236}">
                <a16:creationId xmlns:a16="http://schemas.microsoft.com/office/drawing/2014/main" id="{4C47BF4D-F866-41B0-8474-7E5F3D370F24}"/>
              </a:ext>
            </a:extLst>
          </p:cNvPr>
          <p:cNvSpPr/>
          <p:nvPr/>
        </p:nvSpPr>
        <p:spPr>
          <a:xfrm>
            <a:off x="91446" y="3346593"/>
            <a:ext cx="768350" cy="781902"/>
          </a:xfrm>
          <a:prstGeom prst="parallelogram">
            <a:avLst>
              <a:gd name="adj" fmla="val 19315"/>
            </a:avLst>
          </a:prstGeom>
          <a:solidFill>
            <a:srgbClr val="FFA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DD11F2-E355-48F7-B97C-A80220A2459C}"/>
              </a:ext>
            </a:extLst>
          </p:cNvPr>
          <p:cNvSpPr txBox="1"/>
          <p:nvPr/>
        </p:nvSpPr>
        <p:spPr>
          <a:xfrm>
            <a:off x="81483" y="3506711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&lt;30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9F46063D-75F1-405F-AFE4-8C1333D68F30}"/>
              </a:ext>
            </a:extLst>
          </p:cNvPr>
          <p:cNvSpPr txBox="1"/>
          <p:nvPr/>
        </p:nvSpPr>
        <p:spPr>
          <a:xfrm>
            <a:off x="5975288" y="983733"/>
            <a:ext cx="621671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Review Sentiment Analysis</a:t>
            </a:r>
          </a:p>
        </p:txBody>
      </p:sp>
      <p:pic>
        <p:nvPicPr>
          <p:cNvPr id="9" name="图片 8" descr="社交网站的手机截图&#10;&#10;描述已自动生成">
            <a:extLst>
              <a:ext uri="{FF2B5EF4-FFF2-40B4-BE49-F238E27FC236}">
                <a16:creationId xmlns:a16="http://schemas.microsoft.com/office/drawing/2014/main" id="{3122D08F-1826-46C8-B39F-04F5C78222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7" t="20901" b="65602"/>
          <a:stretch/>
        </p:blipFill>
        <p:spPr>
          <a:xfrm>
            <a:off x="8169243" y="5349576"/>
            <a:ext cx="1828800" cy="787734"/>
          </a:xfrm>
          <a:prstGeom prst="rect">
            <a:avLst/>
          </a:prstGeom>
        </p:spPr>
      </p:pic>
      <p:pic>
        <p:nvPicPr>
          <p:cNvPr id="11" name="图片 10" descr="社交网站的手机截图&#10;&#10;描述已自动生成">
            <a:extLst>
              <a:ext uri="{FF2B5EF4-FFF2-40B4-BE49-F238E27FC236}">
                <a16:creationId xmlns:a16="http://schemas.microsoft.com/office/drawing/2014/main" id="{A87ADBD5-754F-40E5-A155-6BA23147B8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18445" r="20857" b="10466"/>
          <a:stretch/>
        </p:blipFill>
        <p:spPr>
          <a:xfrm>
            <a:off x="6191802" y="1663846"/>
            <a:ext cx="5783683" cy="36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212673"/>
            <a:ext cx="12191999" cy="2432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Movie Genre</a:t>
            </a:r>
          </a:p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Metascore VS </a:t>
            </a:r>
            <a:r>
              <a:rPr lang="en-US" sz="5400" b="1" spc="3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Userscore</a:t>
            </a:r>
            <a:endParaRPr lang="en-US" sz="5400" b="1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80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210" y="702981"/>
            <a:ext cx="10679579" cy="5452038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07818" y="312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3">
            <a:extLst>
              <a:ext uri="{FF2B5EF4-FFF2-40B4-BE49-F238E27FC236}">
                <a16:creationId xmlns:a16="http://schemas.microsoft.com/office/drawing/2014/main" id="{D20EDAF5-1A2B-4CCA-BF10-76CE7121F34C}"/>
              </a:ext>
            </a:extLst>
          </p:cNvPr>
          <p:cNvSpPr/>
          <p:nvPr/>
        </p:nvSpPr>
        <p:spPr>
          <a:xfrm>
            <a:off x="11215833" y="5646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747F78-61A5-46E9-BA74-89221F2D8BE8}"/>
              </a:ext>
            </a:extLst>
          </p:cNvPr>
          <p:cNvSpPr/>
          <p:nvPr/>
        </p:nvSpPr>
        <p:spPr>
          <a:xfrm>
            <a:off x="3597086" y="702981"/>
            <a:ext cx="2698611" cy="54392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9BFC7F-5482-4F50-812A-8B647A93FB05}"/>
              </a:ext>
            </a:extLst>
          </p:cNvPr>
          <p:cNvSpPr/>
          <p:nvPr/>
        </p:nvSpPr>
        <p:spPr>
          <a:xfrm>
            <a:off x="2376288" y="761217"/>
            <a:ext cx="1050517" cy="42745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CEEF8-C9EC-4FD6-87B7-A40F8C29B0E4}"/>
              </a:ext>
            </a:extLst>
          </p:cNvPr>
          <p:cNvSpPr txBox="1"/>
          <p:nvPr/>
        </p:nvSpPr>
        <p:spPr>
          <a:xfrm>
            <a:off x="189186" y="442257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&gt;70</a:t>
            </a:r>
          </a:p>
        </p:txBody>
      </p:sp>
    </p:spTree>
    <p:extLst>
      <p:ext uri="{BB962C8B-B14F-4D97-AF65-F5344CB8AC3E}">
        <p14:creationId xmlns:p14="http://schemas.microsoft.com/office/powerpoint/2010/main" val="230569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4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F0E38D"/>
      </a:accent1>
      <a:accent2>
        <a:srgbClr val="7393BC"/>
      </a:accent2>
      <a:accent3>
        <a:srgbClr val="EFA96A"/>
      </a:accent3>
      <a:accent4>
        <a:srgbClr val="D35951"/>
      </a:accent4>
      <a:accent5>
        <a:srgbClr val="415F88"/>
      </a:accent5>
      <a:accent6>
        <a:srgbClr val="202F43"/>
      </a:accent6>
      <a:hlink>
        <a:srgbClr val="0000FF"/>
      </a:hlink>
      <a:folHlink>
        <a:srgbClr val="800080"/>
      </a:folHlink>
    </a:clrScheme>
    <a:fontScheme name="Custom 3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259</Words>
  <Application>Microsoft Office PowerPoint</Application>
  <PresentationFormat>宽屏</PresentationFormat>
  <Paragraphs>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Open Sans</vt:lpstr>
      <vt:lpstr>Raleway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寒晓</dc:creator>
  <cp:lastModifiedBy>张 寒晓</cp:lastModifiedBy>
  <cp:revision>13</cp:revision>
  <dcterms:created xsi:type="dcterms:W3CDTF">2019-10-16T01:45:19Z</dcterms:created>
  <dcterms:modified xsi:type="dcterms:W3CDTF">2019-12-24T20:15:08Z</dcterms:modified>
</cp:coreProperties>
</file>