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6" r:id="rId3"/>
    <p:sldId id="308" r:id="rId4"/>
    <p:sldId id="294" r:id="rId5"/>
    <p:sldId id="299" r:id="rId6"/>
    <p:sldId id="311" r:id="rId7"/>
    <p:sldId id="301" r:id="rId8"/>
    <p:sldId id="302" r:id="rId9"/>
    <p:sldId id="303" r:id="rId10"/>
    <p:sldId id="312" r:id="rId11"/>
    <p:sldId id="300" r:id="rId12"/>
    <p:sldId id="313" r:id="rId13"/>
    <p:sldId id="304" r:id="rId14"/>
    <p:sldId id="314" r:id="rId15"/>
    <p:sldId id="316" r:id="rId16"/>
    <p:sldId id="305" r:id="rId17"/>
    <p:sldId id="315" r:id="rId18"/>
    <p:sldId id="307" r:id="rId19"/>
    <p:sldId id="310" r:id="rId20"/>
    <p:sldId id="30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tacritics" id="{890881F0-2155-46D4-B3B1-3B31AD92BBEF}">
          <p14:sldIdLst>
            <p14:sldId id="292"/>
            <p14:sldId id="296"/>
            <p14:sldId id="308"/>
            <p14:sldId id="294"/>
            <p14:sldId id="299"/>
            <p14:sldId id="311"/>
            <p14:sldId id="301"/>
            <p14:sldId id="302"/>
            <p14:sldId id="303"/>
            <p14:sldId id="312"/>
            <p14:sldId id="300"/>
            <p14:sldId id="313"/>
            <p14:sldId id="304"/>
            <p14:sldId id="314"/>
            <p14:sldId id="316"/>
            <p14:sldId id="305"/>
            <p14:sldId id="315"/>
            <p14:sldId id="307"/>
            <p14:sldId id="310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56"/>
    <a:srgbClr val="5D9DC9"/>
    <a:srgbClr val="FF7F0E"/>
    <a:srgbClr val="5B9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77D3-0B95-4B47-BF0D-0A22C77152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104D-8D64-4BBD-B68F-2A98FBE9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4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771650" y="1911536"/>
            <a:ext cx="2514600" cy="2595470"/>
          </a:xfrm>
          <a:custGeom>
            <a:avLst/>
            <a:gdLst>
              <a:gd name="connsiteX0" fmla="*/ 0 w 2514600"/>
              <a:gd name="connsiteY0" fmla="*/ 0 h 2595470"/>
              <a:gd name="connsiteX1" fmla="*/ 2514600 w 2514600"/>
              <a:gd name="connsiteY1" fmla="*/ 0 h 2595470"/>
              <a:gd name="connsiteX2" fmla="*/ 2514600 w 2514600"/>
              <a:gd name="connsiteY2" fmla="*/ 2595470 h 2595470"/>
              <a:gd name="connsiteX3" fmla="*/ 0 w 2514600"/>
              <a:gd name="connsiteY3" fmla="*/ 2595470 h 25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95470">
                <a:moveTo>
                  <a:pt x="0" y="0"/>
                </a:moveTo>
                <a:lnTo>
                  <a:pt x="2514600" y="0"/>
                </a:lnTo>
                <a:lnTo>
                  <a:pt x="2514600" y="2595470"/>
                </a:lnTo>
                <a:lnTo>
                  <a:pt x="0" y="259547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838700" y="1911536"/>
            <a:ext cx="2514600" cy="2595470"/>
          </a:xfrm>
          <a:custGeom>
            <a:avLst/>
            <a:gdLst>
              <a:gd name="connsiteX0" fmla="*/ 0 w 2514600"/>
              <a:gd name="connsiteY0" fmla="*/ 0 h 2595470"/>
              <a:gd name="connsiteX1" fmla="*/ 2514600 w 2514600"/>
              <a:gd name="connsiteY1" fmla="*/ 0 h 2595470"/>
              <a:gd name="connsiteX2" fmla="*/ 2514600 w 2514600"/>
              <a:gd name="connsiteY2" fmla="*/ 2595470 h 2595470"/>
              <a:gd name="connsiteX3" fmla="*/ 0 w 2514600"/>
              <a:gd name="connsiteY3" fmla="*/ 2595470 h 25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95470">
                <a:moveTo>
                  <a:pt x="0" y="0"/>
                </a:moveTo>
                <a:lnTo>
                  <a:pt x="2514600" y="0"/>
                </a:lnTo>
                <a:lnTo>
                  <a:pt x="2514600" y="2595470"/>
                </a:lnTo>
                <a:lnTo>
                  <a:pt x="0" y="259547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905750" y="1911536"/>
            <a:ext cx="2514600" cy="2595470"/>
          </a:xfrm>
          <a:custGeom>
            <a:avLst/>
            <a:gdLst>
              <a:gd name="connsiteX0" fmla="*/ 0 w 2514600"/>
              <a:gd name="connsiteY0" fmla="*/ 0 h 2595470"/>
              <a:gd name="connsiteX1" fmla="*/ 2514600 w 2514600"/>
              <a:gd name="connsiteY1" fmla="*/ 0 h 2595470"/>
              <a:gd name="connsiteX2" fmla="*/ 2514600 w 2514600"/>
              <a:gd name="connsiteY2" fmla="*/ 2595470 h 2595470"/>
              <a:gd name="connsiteX3" fmla="*/ 0 w 2514600"/>
              <a:gd name="connsiteY3" fmla="*/ 2595470 h 25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95470">
                <a:moveTo>
                  <a:pt x="0" y="0"/>
                </a:moveTo>
                <a:lnTo>
                  <a:pt x="2514600" y="0"/>
                </a:lnTo>
                <a:lnTo>
                  <a:pt x="2514600" y="2595470"/>
                </a:lnTo>
                <a:lnTo>
                  <a:pt x="0" y="259547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7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3486149" y="819150"/>
            <a:ext cx="2449596" cy="2449596"/>
          </a:xfrm>
          <a:custGeom>
            <a:avLst/>
            <a:gdLst>
              <a:gd name="connsiteX0" fmla="*/ 0 w 2449596"/>
              <a:gd name="connsiteY0" fmla="*/ 0 h 2449596"/>
              <a:gd name="connsiteX1" fmla="*/ 2449596 w 2449596"/>
              <a:gd name="connsiteY1" fmla="*/ 0 h 2449596"/>
              <a:gd name="connsiteX2" fmla="*/ 2449596 w 2449596"/>
              <a:gd name="connsiteY2" fmla="*/ 2449596 h 2449596"/>
              <a:gd name="connsiteX3" fmla="*/ 0 w 2449596"/>
              <a:gd name="connsiteY3" fmla="*/ 2449596 h 244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9596" h="2449596">
                <a:moveTo>
                  <a:pt x="0" y="0"/>
                </a:moveTo>
                <a:lnTo>
                  <a:pt x="2449596" y="0"/>
                </a:lnTo>
                <a:lnTo>
                  <a:pt x="2449596" y="2449596"/>
                </a:lnTo>
                <a:lnTo>
                  <a:pt x="0" y="24495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279146" y="3589254"/>
            <a:ext cx="2449596" cy="2449596"/>
          </a:xfrm>
          <a:custGeom>
            <a:avLst/>
            <a:gdLst>
              <a:gd name="connsiteX0" fmla="*/ 0 w 2449596"/>
              <a:gd name="connsiteY0" fmla="*/ 0 h 2449596"/>
              <a:gd name="connsiteX1" fmla="*/ 2449596 w 2449596"/>
              <a:gd name="connsiteY1" fmla="*/ 0 h 2449596"/>
              <a:gd name="connsiteX2" fmla="*/ 2449596 w 2449596"/>
              <a:gd name="connsiteY2" fmla="*/ 2449596 h 2449596"/>
              <a:gd name="connsiteX3" fmla="*/ 0 w 2449596"/>
              <a:gd name="connsiteY3" fmla="*/ 2449596 h 244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9596" h="2449596">
                <a:moveTo>
                  <a:pt x="0" y="0"/>
                </a:moveTo>
                <a:lnTo>
                  <a:pt x="2449596" y="0"/>
                </a:lnTo>
                <a:lnTo>
                  <a:pt x="2449596" y="2449596"/>
                </a:lnTo>
                <a:lnTo>
                  <a:pt x="0" y="24495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6279146" y="1123950"/>
            <a:ext cx="2144796" cy="2144796"/>
          </a:xfrm>
          <a:custGeom>
            <a:avLst/>
            <a:gdLst>
              <a:gd name="connsiteX0" fmla="*/ 0 w 2144796"/>
              <a:gd name="connsiteY0" fmla="*/ 0 h 2144796"/>
              <a:gd name="connsiteX1" fmla="*/ 2144796 w 2144796"/>
              <a:gd name="connsiteY1" fmla="*/ 0 h 2144796"/>
              <a:gd name="connsiteX2" fmla="*/ 2144796 w 2144796"/>
              <a:gd name="connsiteY2" fmla="*/ 2144796 h 2144796"/>
              <a:gd name="connsiteX3" fmla="*/ 0 w 2144796"/>
              <a:gd name="connsiteY3" fmla="*/ 2144796 h 214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4796" h="2144796">
                <a:moveTo>
                  <a:pt x="0" y="0"/>
                </a:moveTo>
                <a:lnTo>
                  <a:pt x="2144796" y="0"/>
                </a:lnTo>
                <a:lnTo>
                  <a:pt x="2144796" y="2144796"/>
                </a:lnTo>
                <a:lnTo>
                  <a:pt x="0" y="21447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90949" y="3589254"/>
            <a:ext cx="2144796" cy="2144796"/>
          </a:xfrm>
          <a:custGeom>
            <a:avLst/>
            <a:gdLst>
              <a:gd name="connsiteX0" fmla="*/ 0 w 2144796"/>
              <a:gd name="connsiteY0" fmla="*/ 0 h 2144796"/>
              <a:gd name="connsiteX1" fmla="*/ 2144796 w 2144796"/>
              <a:gd name="connsiteY1" fmla="*/ 0 h 2144796"/>
              <a:gd name="connsiteX2" fmla="*/ 2144796 w 2144796"/>
              <a:gd name="connsiteY2" fmla="*/ 2144796 h 2144796"/>
              <a:gd name="connsiteX3" fmla="*/ 0 w 2144796"/>
              <a:gd name="connsiteY3" fmla="*/ 2144796 h 214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4796" h="2144796">
                <a:moveTo>
                  <a:pt x="0" y="0"/>
                </a:moveTo>
                <a:lnTo>
                  <a:pt x="2144796" y="0"/>
                </a:lnTo>
                <a:lnTo>
                  <a:pt x="2144796" y="2144796"/>
                </a:lnTo>
                <a:lnTo>
                  <a:pt x="0" y="21447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60388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723417" cy="2326445"/>
          </a:xfrm>
          <a:custGeom>
            <a:avLst/>
            <a:gdLst>
              <a:gd name="connsiteX0" fmla="*/ 0 w 2723417"/>
              <a:gd name="connsiteY0" fmla="*/ 0 h 2326445"/>
              <a:gd name="connsiteX1" fmla="*/ 2723417 w 2723417"/>
              <a:gd name="connsiteY1" fmla="*/ 0 h 2326445"/>
              <a:gd name="connsiteX2" fmla="*/ 2723417 w 2723417"/>
              <a:gd name="connsiteY2" fmla="*/ 2326445 h 2326445"/>
              <a:gd name="connsiteX3" fmla="*/ 0 w 2723417"/>
              <a:gd name="connsiteY3" fmla="*/ 2326445 h 232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417" h="2326445">
                <a:moveTo>
                  <a:pt x="0" y="0"/>
                </a:moveTo>
                <a:lnTo>
                  <a:pt x="2723417" y="0"/>
                </a:lnTo>
                <a:lnTo>
                  <a:pt x="2723417" y="2326445"/>
                </a:lnTo>
                <a:lnTo>
                  <a:pt x="0" y="23264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0" y="2474155"/>
            <a:ext cx="2723417" cy="2326445"/>
          </a:xfrm>
          <a:custGeom>
            <a:avLst/>
            <a:gdLst>
              <a:gd name="connsiteX0" fmla="*/ 0 w 2723417"/>
              <a:gd name="connsiteY0" fmla="*/ 0 h 2326445"/>
              <a:gd name="connsiteX1" fmla="*/ 2723417 w 2723417"/>
              <a:gd name="connsiteY1" fmla="*/ 0 h 2326445"/>
              <a:gd name="connsiteX2" fmla="*/ 2723417 w 2723417"/>
              <a:gd name="connsiteY2" fmla="*/ 2326445 h 2326445"/>
              <a:gd name="connsiteX3" fmla="*/ 0 w 2723417"/>
              <a:gd name="connsiteY3" fmla="*/ 2326445 h 232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417" h="2326445">
                <a:moveTo>
                  <a:pt x="0" y="0"/>
                </a:moveTo>
                <a:lnTo>
                  <a:pt x="2723417" y="0"/>
                </a:lnTo>
                <a:lnTo>
                  <a:pt x="2723417" y="2326445"/>
                </a:lnTo>
                <a:lnTo>
                  <a:pt x="0" y="23264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2896333" y="0"/>
            <a:ext cx="2723417" cy="4800600"/>
          </a:xfrm>
          <a:custGeom>
            <a:avLst/>
            <a:gdLst>
              <a:gd name="connsiteX0" fmla="*/ 0 w 2723417"/>
              <a:gd name="connsiteY0" fmla="*/ 0 h 4800600"/>
              <a:gd name="connsiteX1" fmla="*/ 2723417 w 2723417"/>
              <a:gd name="connsiteY1" fmla="*/ 0 h 4800600"/>
              <a:gd name="connsiteX2" fmla="*/ 2723417 w 2723417"/>
              <a:gd name="connsiteY2" fmla="*/ 4800600 h 4800600"/>
              <a:gd name="connsiteX3" fmla="*/ 0 w 2723417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417" h="4800600">
                <a:moveTo>
                  <a:pt x="0" y="0"/>
                </a:moveTo>
                <a:lnTo>
                  <a:pt x="2723417" y="0"/>
                </a:lnTo>
                <a:lnTo>
                  <a:pt x="2723417" y="4800600"/>
                </a:lnTo>
                <a:lnTo>
                  <a:pt x="0" y="48006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4948310"/>
            <a:ext cx="5619750" cy="1909690"/>
          </a:xfrm>
          <a:custGeom>
            <a:avLst/>
            <a:gdLst>
              <a:gd name="connsiteX0" fmla="*/ 0 w 5619750"/>
              <a:gd name="connsiteY0" fmla="*/ 0 h 1909690"/>
              <a:gd name="connsiteX1" fmla="*/ 5619750 w 5619750"/>
              <a:gd name="connsiteY1" fmla="*/ 0 h 1909690"/>
              <a:gd name="connsiteX2" fmla="*/ 5619750 w 5619750"/>
              <a:gd name="connsiteY2" fmla="*/ 1909690 h 1909690"/>
              <a:gd name="connsiteX3" fmla="*/ 0 w 5619750"/>
              <a:gd name="connsiteY3" fmla="*/ 1909690 h 190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0" h="1909690">
                <a:moveTo>
                  <a:pt x="0" y="0"/>
                </a:moveTo>
                <a:lnTo>
                  <a:pt x="5619750" y="0"/>
                </a:lnTo>
                <a:lnTo>
                  <a:pt x="5619750" y="1909690"/>
                </a:lnTo>
                <a:lnTo>
                  <a:pt x="0" y="190969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7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24384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48768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73152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9753600" y="1943100"/>
            <a:ext cx="2438400" cy="3105150"/>
          </a:xfrm>
          <a:custGeom>
            <a:avLst/>
            <a:gdLst>
              <a:gd name="connsiteX0" fmla="*/ 0 w 2438400"/>
              <a:gd name="connsiteY0" fmla="*/ 0 h 3105150"/>
              <a:gd name="connsiteX1" fmla="*/ 2438400 w 2438400"/>
              <a:gd name="connsiteY1" fmla="*/ 0 h 3105150"/>
              <a:gd name="connsiteX2" fmla="*/ 2438400 w 2438400"/>
              <a:gd name="connsiteY2" fmla="*/ 3105150 h 3105150"/>
              <a:gd name="connsiteX3" fmla="*/ 0 w 24384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105150">
                <a:moveTo>
                  <a:pt x="0" y="0"/>
                </a:moveTo>
                <a:lnTo>
                  <a:pt x="2438400" y="0"/>
                </a:lnTo>
                <a:lnTo>
                  <a:pt x="2438400" y="3105150"/>
                </a:lnTo>
                <a:lnTo>
                  <a:pt x="0" y="3105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7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2705101" y="1521597"/>
            <a:ext cx="3720175" cy="4631553"/>
          </a:xfrm>
          <a:custGeom>
            <a:avLst/>
            <a:gdLst>
              <a:gd name="connsiteX0" fmla="*/ 930044 w 3720175"/>
              <a:gd name="connsiteY0" fmla="*/ 0 h 4631553"/>
              <a:gd name="connsiteX1" fmla="*/ 3720175 w 3720175"/>
              <a:gd name="connsiteY1" fmla="*/ 0 h 4631553"/>
              <a:gd name="connsiteX2" fmla="*/ 2790131 w 3720175"/>
              <a:gd name="connsiteY2" fmla="*/ 4631553 h 4631553"/>
              <a:gd name="connsiteX3" fmla="*/ 0 w 3720175"/>
              <a:gd name="connsiteY3" fmla="*/ 4631553 h 463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0175" h="4631553">
                <a:moveTo>
                  <a:pt x="930044" y="0"/>
                </a:moveTo>
                <a:lnTo>
                  <a:pt x="3720175" y="0"/>
                </a:lnTo>
                <a:lnTo>
                  <a:pt x="2790131" y="4631553"/>
                </a:lnTo>
                <a:lnTo>
                  <a:pt x="0" y="463155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803670" y="704850"/>
            <a:ext cx="3720175" cy="4631553"/>
          </a:xfrm>
          <a:custGeom>
            <a:avLst/>
            <a:gdLst>
              <a:gd name="connsiteX0" fmla="*/ 930044 w 3720175"/>
              <a:gd name="connsiteY0" fmla="*/ 0 h 4631553"/>
              <a:gd name="connsiteX1" fmla="*/ 3720175 w 3720175"/>
              <a:gd name="connsiteY1" fmla="*/ 0 h 4631553"/>
              <a:gd name="connsiteX2" fmla="*/ 2790131 w 3720175"/>
              <a:gd name="connsiteY2" fmla="*/ 4631553 h 4631553"/>
              <a:gd name="connsiteX3" fmla="*/ 0 w 3720175"/>
              <a:gd name="connsiteY3" fmla="*/ 4631553 h 463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0175" h="4631553">
                <a:moveTo>
                  <a:pt x="930044" y="0"/>
                </a:moveTo>
                <a:lnTo>
                  <a:pt x="3720175" y="0"/>
                </a:lnTo>
                <a:lnTo>
                  <a:pt x="2790131" y="4631553"/>
                </a:lnTo>
                <a:lnTo>
                  <a:pt x="0" y="463155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82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19350" cy="3429000"/>
          </a:xfrm>
          <a:custGeom>
            <a:avLst/>
            <a:gdLst>
              <a:gd name="connsiteX0" fmla="*/ 0 w 2419350"/>
              <a:gd name="connsiteY0" fmla="*/ 0 h 3429000"/>
              <a:gd name="connsiteX1" fmla="*/ 2419350 w 2419350"/>
              <a:gd name="connsiteY1" fmla="*/ 0 h 3429000"/>
              <a:gd name="connsiteX2" fmla="*/ 2419350 w 2419350"/>
              <a:gd name="connsiteY2" fmla="*/ 3429000 h 3429000"/>
              <a:gd name="connsiteX3" fmla="*/ 0 w 241935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9350" h="3429000">
                <a:moveTo>
                  <a:pt x="0" y="0"/>
                </a:moveTo>
                <a:lnTo>
                  <a:pt x="2419350" y="0"/>
                </a:lnTo>
                <a:lnTo>
                  <a:pt x="2419350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2647950" y="0"/>
            <a:ext cx="4838700" cy="3429000"/>
          </a:xfrm>
          <a:custGeom>
            <a:avLst/>
            <a:gdLst>
              <a:gd name="connsiteX0" fmla="*/ 0 w 4838700"/>
              <a:gd name="connsiteY0" fmla="*/ 0 h 3429000"/>
              <a:gd name="connsiteX1" fmla="*/ 4838700 w 4838700"/>
              <a:gd name="connsiteY1" fmla="*/ 0 h 3429000"/>
              <a:gd name="connsiteX2" fmla="*/ 4838700 w 4838700"/>
              <a:gd name="connsiteY2" fmla="*/ 3429000 h 3429000"/>
              <a:gd name="connsiteX3" fmla="*/ 0 w 48387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8700" h="3429000">
                <a:moveTo>
                  <a:pt x="0" y="0"/>
                </a:moveTo>
                <a:lnTo>
                  <a:pt x="4838700" y="0"/>
                </a:lnTo>
                <a:lnTo>
                  <a:pt x="4838700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7715250" y="0"/>
            <a:ext cx="4476750" cy="4362450"/>
          </a:xfrm>
          <a:custGeom>
            <a:avLst/>
            <a:gdLst>
              <a:gd name="connsiteX0" fmla="*/ 0 w 4476750"/>
              <a:gd name="connsiteY0" fmla="*/ 0 h 4362450"/>
              <a:gd name="connsiteX1" fmla="*/ 4476750 w 4476750"/>
              <a:gd name="connsiteY1" fmla="*/ 0 h 4362450"/>
              <a:gd name="connsiteX2" fmla="*/ 4476750 w 4476750"/>
              <a:gd name="connsiteY2" fmla="*/ 4362450 h 4362450"/>
              <a:gd name="connsiteX3" fmla="*/ 0 w 4476750"/>
              <a:gd name="connsiteY3" fmla="*/ 4362450 h 436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6750" h="4362450">
                <a:moveTo>
                  <a:pt x="0" y="0"/>
                </a:moveTo>
                <a:lnTo>
                  <a:pt x="4476750" y="0"/>
                </a:lnTo>
                <a:lnTo>
                  <a:pt x="4476750" y="4362450"/>
                </a:lnTo>
                <a:lnTo>
                  <a:pt x="0" y="43624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715250" y="4591050"/>
            <a:ext cx="4476750" cy="2266950"/>
          </a:xfrm>
          <a:custGeom>
            <a:avLst/>
            <a:gdLst>
              <a:gd name="connsiteX0" fmla="*/ 0 w 4476750"/>
              <a:gd name="connsiteY0" fmla="*/ 0 h 2266950"/>
              <a:gd name="connsiteX1" fmla="*/ 4476750 w 4476750"/>
              <a:gd name="connsiteY1" fmla="*/ 0 h 2266950"/>
              <a:gd name="connsiteX2" fmla="*/ 4476750 w 4476750"/>
              <a:gd name="connsiteY2" fmla="*/ 2266950 h 2266950"/>
              <a:gd name="connsiteX3" fmla="*/ 0 w 4476750"/>
              <a:gd name="connsiteY3" fmla="*/ 2266950 h 22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6750" h="2266950">
                <a:moveTo>
                  <a:pt x="0" y="0"/>
                </a:moveTo>
                <a:lnTo>
                  <a:pt x="4476750" y="0"/>
                </a:lnTo>
                <a:lnTo>
                  <a:pt x="4476750" y="2266950"/>
                </a:lnTo>
                <a:lnTo>
                  <a:pt x="0" y="22669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905250" y="3619500"/>
            <a:ext cx="3581399" cy="3238500"/>
          </a:xfrm>
          <a:custGeom>
            <a:avLst/>
            <a:gdLst>
              <a:gd name="connsiteX0" fmla="*/ 0 w 3581399"/>
              <a:gd name="connsiteY0" fmla="*/ 0 h 3238500"/>
              <a:gd name="connsiteX1" fmla="*/ 3581399 w 3581399"/>
              <a:gd name="connsiteY1" fmla="*/ 0 h 3238500"/>
              <a:gd name="connsiteX2" fmla="*/ 3581399 w 3581399"/>
              <a:gd name="connsiteY2" fmla="*/ 3238500 h 3238500"/>
              <a:gd name="connsiteX3" fmla="*/ 0 w 3581399"/>
              <a:gd name="connsiteY3" fmla="*/ 32385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399" h="3238500">
                <a:moveTo>
                  <a:pt x="0" y="0"/>
                </a:moveTo>
                <a:lnTo>
                  <a:pt x="3581399" y="0"/>
                </a:lnTo>
                <a:lnTo>
                  <a:pt x="3581399" y="3238500"/>
                </a:lnTo>
                <a:lnTo>
                  <a:pt x="0" y="32385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0" y="3619500"/>
            <a:ext cx="3676650" cy="3238500"/>
          </a:xfrm>
          <a:custGeom>
            <a:avLst/>
            <a:gdLst>
              <a:gd name="connsiteX0" fmla="*/ 0 w 3676650"/>
              <a:gd name="connsiteY0" fmla="*/ 0 h 3238500"/>
              <a:gd name="connsiteX1" fmla="*/ 3676650 w 3676650"/>
              <a:gd name="connsiteY1" fmla="*/ 0 h 3238500"/>
              <a:gd name="connsiteX2" fmla="*/ 3676650 w 3676650"/>
              <a:gd name="connsiteY2" fmla="*/ 3238500 h 3238500"/>
              <a:gd name="connsiteX3" fmla="*/ 0 w 3676650"/>
              <a:gd name="connsiteY3" fmla="*/ 323850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6650" h="3238500">
                <a:moveTo>
                  <a:pt x="0" y="0"/>
                </a:moveTo>
                <a:lnTo>
                  <a:pt x="3676650" y="0"/>
                </a:lnTo>
                <a:lnTo>
                  <a:pt x="3676650" y="3238500"/>
                </a:lnTo>
                <a:lnTo>
                  <a:pt x="0" y="32385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63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78581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97466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303452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822337" y="704850"/>
            <a:ext cx="2517608" cy="2517608"/>
          </a:xfrm>
          <a:custGeom>
            <a:avLst/>
            <a:gdLst>
              <a:gd name="connsiteX0" fmla="*/ 0 w 2517608"/>
              <a:gd name="connsiteY0" fmla="*/ 0 h 2517608"/>
              <a:gd name="connsiteX1" fmla="*/ 2517608 w 2517608"/>
              <a:gd name="connsiteY1" fmla="*/ 0 h 2517608"/>
              <a:gd name="connsiteX2" fmla="*/ 2517608 w 2517608"/>
              <a:gd name="connsiteY2" fmla="*/ 2517608 h 2517608"/>
              <a:gd name="connsiteX3" fmla="*/ 0 w 2517608"/>
              <a:gd name="connsiteY3" fmla="*/ 2517608 h 251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608" h="2517608">
                <a:moveTo>
                  <a:pt x="0" y="0"/>
                </a:moveTo>
                <a:lnTo>
                  <a:pt x="2517608" y="0"/>
                </a:lnTo>
                <a:lnTo>
                  <a:pt x="2517608" y="2517608"/>
                </a:lnTo>
                <a:lnTo>
                  <a:pt x="0" y="25176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54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023915" y="2981326"/>
            <a:ext cx="4151796" cy="2660059"/>
          </a:xfrm>
          <a:custGeom>
            <a:avLst/>
            <a:gdLst>
              <a:gd name="connsiteX0" fmla="*/ 0 w 4151796"/>
              <a:gd name="connsiteY0" fmla="*/ 0 h 2660059"/>
              <a:gd name="connsiteX1" fmla="*/ 4151796 w 4151796"/>
              <a:gd name="connsiteY1" fmla="*/ 0 h 2660059"/>
              <a:gd name="connsiteX2" fmla="*/ 4151796 w 4151796"/>
              <a:gd name="connsiteY2" fmla="*/ 2660059 h 2660059"/>
              <a:gd name="connsiteX3" fmla="*/ 0 w 4151796"/>
              <a:gd name="connsiteY3" fmla="*/ 2660059 h 26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1796" h="2660059">
                <a:moveTo>
                  <a:pt x="0" y="0"/>
                </a:moveTo>
                <a:lnTo>
                  <a:pt x="4151796" y="0"/>
                </a:lnTo>
                <a:lnTo>
                  <a:pt x="4151796" y="2660059"/>
                </a:lnTo>
                <a:lnTo>
                  <a:pt x="0" y="266005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45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162050" y="1152526"/>
            <a:ext cx="2095500" cy="4504365"/>
          </a:xfrm>
          <a:custGeom>
            <a:avLst/>
            <a:gdLst>
              <a:gd name="connsiteX0" fmla="*/ 279938 w 2095500"/>
              <a:gd name="connsiteY0" fmla="*/ 0 h 4504365"/>
              <a:gd name="connsiteX1" fmla="*/ 1815562 w 2095500"/>
              <a:gd name="connsiteY1" fmla="*/ 0 h 4504365"/>
              <a:gd name="connsiteX2" fmla="*/ 2095500 w 2095500"/>
              <a:gd name="connsiteY2" fmla="*/ 279938 h 4504365"/>
              <a:gd name="connsiteX3" fmla="*/ 2095500 w 2095500"/>
              <a:gd name="connsiteY3" fmla="*/ 4224427 h 4504365"/>
              <a:gd name="connsiteX4" fmla="*/ 1815562 w 2095500"/>
              <a:gd name="connsiteY4" fmla="*/ 4504365 h 4504365"/>
              <a:gd name="connsiteX5" fmla="*/ 279938 w 2095500"/>
              <a:gd name="connsiteY5" fmla="*/ 4504365 h 4504365"/>
              <a:gd name="connsiteX6" fmla="*/ 0 w 2095500"/>
              <a:gd name="connsiteY6" fmla="*/ 4224427 h 4504365"/>
              <a:gd name="connsiteX7" fmla="*/ 0 w 2095500"/>
              <a:gd name="connsiteY7" fmla="*/ 279938 h 4504365"/>
              <a:gd name="connsiteX8" fmla="*/ 279938 w 2095500"/>
              <a:gd name="connsiteY8" fmla="*/ 0 h 450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5500" h="4504365">
                <a:moveTo>
                  <a:pt x="279938" y="0"/>
                </a:moveTo>
                <a:lnTo>
                  <a:pt x="1815562" y="0"/>
                </a:lnTo>
                <a:cubicBezTo>
                  <a:pt x="1970167" y="0"/>
                  <a:pt x="2095500" y="125333"/>
                  <a:pt x="2095500" y="279938"/>
                </a:cubicBezTo>
                <a:lnTo>
                  <a:pt x="2095500" y="4224427"/>
                </a:lnTo>
                <a:cubicBezTo>
                  <a:pt x="2095500" y="4379032"/>
                  <a:pt x="1970167" y="4504365"/>
                  <a:pt x="1815562" y="4504365"/>
                </a:cubicBezTo>
                <a:lnTo>
                  <a:pt x="279938" y="4504365"/>
                </a:lnTo>
                <a:cubicBezTo>
                  <a:pt x="125333" y="4504365"/>
                  <a:pt x="0" y="4379032"/>
                  <a:pt x="0" y="4224427"/>
                </a:cubicBezTo>
                <a:lnTo>
                  <a:pt x="0" y="279938"/>
                </a:lnTo>
                <a:cubicBezTo>
                  <a:pt x="0" y="125333"/>
                  <a:pt x="125333" y="0"/>
                  <a:pt x="279938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49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834743" y="1291771"/>
            <a:ext cx="5181600" cy="2902857"/>
          </a:xfrm>
          <a:custGeom>
            <a:avLst/>
            <a:gdLst>
              <a:gd name="connsiteX0" fmla="*/ 0 w 5181600"/>
              <a:gd name="connsiteY0" fmla="*/ 0 h 2902857"/>
              <a:gd name="connsiteX1" fmla="*/ 5181600 w 5181600"/>
              <a:gd name="connsiteY1" fmla="*/ 0 h 2902857"/>
              <a:gd name="connsiteX2" fmla="*/ 5181600 w 5181600"/>
              <a:gd name="connsiteY2" fmla="*/ 2902857 h 2902857"/>
              <a:gd name="connsiteX3" fmla="*/ 0 w 5181600"/>
              <a:gd name="connsiteY3" fmla="*/ 2902857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0" h="2902857">
                <a:moveTo>
                  <a:pt x="0" y="0"/>
                </a:moveTo>
                <a:lnTo>
                  <a:pt x="5181600" y="0"/>
                </a:lnTo>
                <a:lnTo>
                  <a:pt x="5181600" y="2902857"/>
                </a:lnTo>
                <a:lnTo>
                  <a:pt x="0" y="290285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53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0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277034" y="0"/>
            <a:ext cx="7914966" cy="6858000"/>
          </a:xfrm>
          <a:custGeom>
            <a:avLst/>
            <a:gdLst>
              <a:gd name="connsiteX0" fmla="*/ 1979972 w 7914966"/>
              <a:gd name="connsiteY0" fmla="*/ 0 h 6858000"/>
              <a:gd name="connsiteX1" fmla="*/ 7914966 w 7914966"/>
              <a:gd name="connsiteY1" fmla="*/ 0 h 6858000"/>
              <a:gd name="connsiteX2" fmla="*/ 7914966 w 7914966"/>
              <a:gd name="connsiteY2" fmla="*/ 2928805 h 6858000"/>
              <a:gd name="connsiteX3" fmla="*/ 6780568 w 7914966"/>
              <a:gd name="connsiteY3" fmla="*/ 6858000 h 6858000"/>
              <a:gd name="connsiteX4" fmla="*/ 0 w 791496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14966" h="6858000">
                <a:moveTo>
                  <a:pt x="1979972" y="0"/>
                </a:moveTo>
                <a:lnTo>
                  <a:pt x="7914966" y="0"/>
                </a:lnTo>
                <a:lnTo>
                  <a:pt x="7914966" y="2928805"/>
                </a:lnTo>
                <a:lnTo>
                  <a:pt x="6780568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00650" cy="6858000"/>
          </a:xfrm>
          <a:custGeom>
            <a:avLst/>
            <a:gdLst>
              <a:gd name="connsiteX0" fmla="*/ 0 w 5200650"/>
              <a:gd name="connsiteY0" fmla="*/ 0 h 6858000"/>
              <a:gd name="connsiteX1" fmla="*/ 5200650 w 5200650"/>
              <a:gd name="connsiteY1" fmla="*/ 0 h 6858000"/>
              <a:gd name="connsiteX2" fmla="*/ 5200650 w 5200650"/>
              <a:gd name="connsiteY2" fmla="*/ 6858000 h 6858000"/>
              <a:gd name="connsiteX3" fmla="*/ 0 w 52006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0650" h="6858000">
                <a:moveTo>
                  <a:pt x="0" y="0"/>
                </a:moveTo>
                <a:lnTo>
                  <a:pt x="5200650" y="0"/>
                </a:lnTo>
                <a:lnTo>
                  <a:pt x="5200650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0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3421626"/>
            <a:ext cx="12192000" cy="3017273"/>
          </a:xfrm>
          <a:custGeom>
            <a:avLst/>
            <a:gdLst>
              <a:gd name="connsiteX0" fmla="*/ 0 w 12192000"/>
              <a:gd name="connsiteY0" fmla="*/ 0 h 3017273"/>
              <a:gd name="connsiteX1" fmla="*/ 12192000 w 12192000"/>
              <a:gd name="connsiteY1" fmla="*/ 0 h 3017273"/>
              <a:gd name="connsiteX2" fmla="*/ 12192000 w 12192000"/>
              <a:gd name="connsiteY2" fmla="*/ 3017273 h 3017273"/>
              <a:gd name="connsiteX3" fmla="*/ 0 w 12192000"/>
              <a:gd name="connsiteY3" fmla="*/ 3017273 h 301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17273">
                <a:moveTo>
                  <a:pt x="0" y="0"/>
                </a:moveTo>
                <a:lnTo>
                  <a:pt x="12192000" y="0"/>
                </a:lnTo>
                <a:lnTo>
                  <a:pt x="12192000" y="3017273"/>
                </a:lnTo>
                <a:lnTo>
                  <a:pt x="0" y="301727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8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52974"/>
            <a:ext cx="12192000" cy="3049967"/>
          </a:xfrm>
          <a:custGeom>
            <a:avLst/>
            <a:gdLst>
              <a:gd name="connsiteX0" fmla="*/ 0 w 12192000"/>
              <a:gd name="connsiteY0" fmla="*/ 0 h 3049967"/>
              <a:gd name="connsiteX1" fmla="*/ 12192000 w 12192000"/>
              <a:gd name="connsiteY1" fmla="*/ 0 h 3049967"/>
              <a:gd name="connsiteX2" fmla="*/ 12192000 w 12192000"/>
              <a:gd name="connsiteY2" fmla="*/ 3049967 h 3049967"/>
              <a:gd name="connsiteX3" fmla="*/ 0 w 12192000"/>
              <a:gd name="connsiteY3" fmla="*/ 3049967 h 304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967">
                <a:moveTo>
                  <a:pt x="0" y="0"/>
                </a:moveTo>
                <a:lnTo>
                  <a:pt x="12192000" y="0"/>
                </a:lnTo>
                <a:lnTo>
                  <a:pt x="12192000" y="3049967"/>
                </a:lnTo>
                <a:lnTo>
                  <a:pt x="0" y="304996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1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991351" cy="6858000"/>
          </a:xfrm>
          <a:custGeom>
            <a:avLst/>
            <a:gdLst>
              <a:gd name="connsiteX0" fmla="*/ 1238251 w 6991351"/>
              <a:gd name="connsiteY0" fmla="*/ 0 h 6858000"/>
              <a:gd name="connsiteX1" fmla="*/ 6991351 w 6991351"/>
              <a:gd name="connsiteY1" fmla="*/ 0 h 6858000"/>
              <a:gd name="connsiteX2" fmla="*/ 5276851 w 6991351"/>
              <a:gd name="connsiteY2" fmla="*/ 6858000 h 6858000"/>
              <a:gd name="connsiteX3" fmla="*/ 0 w 6991351"/>
              <a:gd name="connsiteY3" fmla="*/ 6858000 h 6858000"/>
              <a:gd name="connsiteX4" fmla="*/ 0 w 6991351"/>
              <a:gd name="connsiteY4" fmla="*/ 49530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1351" h="6858000">
                <a:moveTo>
                  <a:pt x="1238251" y="0"/>
                </a:moveTo>
                <a:lnTo>
                  <a:pt x="6991351" y="0"/>
                </a:lnTo>
                <a:lnTo>
                  <a:pt x="5276851" y="6858000"/>
                </a:lnTo>
                <a:lnTo>
                  <a:pt x="0" y="6858000"/>
                </a:lnTo>
                <a:lnTo>
                  <a:pt x="0" y="495300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1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37420" y="754800"/>
            <a:ext cx="3834582" cy="5306787"/>
          </a:xfrm>
          <a:custGeom>
            <a:avLst/>
            <a:gdLst>
              <a:gd name="connsiteX0" fmla="*/ 958646 w 3834582"/>
              <a:gd name="connsiteY0" fmla="*/ 0 h 5306787"/>
              <a:gd name="connsiteX1" fmla="*/ 3834582 w 3834582"/>
              <a:gd name="connsiteY1" fmla="*/ 0 h 5306787"/>
              <a:gd name="connsiteX2" fmla="*/ 2875937 w 3834582"/>
              <a:gd name="connsiteY2" fmla="*/ 5306787 h 5306787"/>
              <a:gd name="connsiteX3" fmla="*/ 0 w 3834582"/>
              <a:gd name="connsiteY3" fmla="*/ 5306787 h 530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4582" h="5306787">
                <a:moveTo>
                  <a:pt x="958646" y="0"/>
                </a:moveTo>
                <a:lnTo>
                  <a:pt x="3834582" y="0"/>
                </a:lnTo>
                <a:lnTo>
                  <a:pt x="2875937" y="5306787"/>
                </a:lnTo>
                <a:lnTo>
                  <a:pt x="0" y="530678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3598607" y="754799"/>
            <a:ext cx="3834582" cy="5306787"/>
          </a:xfrm>
          <a:custGeom>
            <a:avLst/>
            <a:gdLst>
              <a:gd name="connsiteX0" fmla="*/ 958646 w 3834582"/>
              <a:gd name="connsiteY0" fmla="*/ 0 h 5306787"/>
              <a:gd name="connsiteX1" fmla="*/ 3834582 w 3834582"/>
              <a:gd name="connsiteY1" fmla="*/ 0 h 5306787"/>
              <a:gd name="connsiteX2" fmla="*/ 2875937 w 3834582"/>
              <a:gd name="connsiteY2" fmla="*/ 5306787 h 5306787"/>
              <a:gd name="connsiteX3" fmla="*/ 0 w 3834582"/>
              <a:gd name="connsiteY3" fmla="*/ 5306787 h 530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4582" h="5306787">
                <a:moveTo>
                  <a:pt x="958646" y="0"/>
                </a:moveTo>
                <a:lnTo>
                  <a:pt x="3834582" y="0"/>
                </a:lnTo>
                <a:lnTo>
                  <a:pt x="2875937" y="5306787"/>
                </a:lnTo>
                <a:lnTo>
                  <a:pt x="0" y="530678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77D3-0B95-4B47-BF0D-0A22C77152B6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1104D-8D64-4BBD-B68F-2A98FBE9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3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9" descr="手机屏幕截图&#10;&#10;描述已自动生成">
            <a:extLst>
              <a:ext uri="{FF2B5EF4-FFF2-40B4-BE49-F238E27FC236}">
                <a16:creationId xmlns:a16="http://schemas.microsoft.com/office/drawing/2014/main" id="{E1844850-1292-439E-B7D7-08177D64C4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8" b="19238"/>
          <a:stretch>
            <a:fillRect/>
          </a:stretch>
        </p:blipFill>
        <p:spPr>
          <a:xfrm>
            <a:off x="812800" y="2"/>
            <a:ext cx="10566400" cy="5943600"/>
          </a:xfrm>
        </p:spPr>
      </p:pic>
      <p:sp>
        <p:nvSpPr>
          <p:cNvPr id="5" name="Rectangle 4"/>
          <p:cNvSpPr/>
          <p:nvPr/>
        </p:nvSpPr>
        <p:spPr>
          <a:xfrm>
            <a:off x="10332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657224" y="4067318"/>
            <a:ext cx="10128377" cy="1453796"/>
            <a:chOff x="2347742" y="2925498"/>
            <a:chExt cx="4620223" cy="1453796"/>
          </a:xfrm>
        </p:grpSpPr>
        <p:sp>
          <p:nvSpPr>
            <p:cNvPr id="6" name="TextBox 5"/>
            <p:cNvSpPr txBox="1"/>
            <p:nvPr/>
          </p:nvSpPr>
          <p:spPr>
            <a:xfrm flipH="1">
              <a:off x="2464021" y="2925498"/>
              <a:ext cx="4503944" cy="8215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3600" b="1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Critic Review Analysis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47742" y="3882620"/>
              <a:ext cx="4586516" cy="49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Hanxiao(Mia) Zhang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629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10332" y="2212673"/>
            <a:ext cx="12191999" cy="24326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Factor1 Genre</a:t>
            </a:r>
          </a:p>
          <a:p>
            <a:pPr algn="ctr">
              <a:lnSpc>
                <a:spcPct val="150000"/>
              </a:lnSpc>
            </a:pPr>
            <a:r>
              <a:rPr lang="en-US" sz="5400" b="1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Metascore VS </a:t>
            </a:r>
            <a:r>
              <a:rPr lang="en-US" sz="5400" b="1" spc="3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Userscore</a:t>
            </a:r>
            <a:endParaRPr lang="en-US" sz="5400" b="1" spc="3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380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08FFFF-98DB-4A88-ADF4-26068E733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303" y="88552"/>
            <a:ext cx="11191393" cy="6680896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3A42E9C1-03A7-4EB2-94C1-78A2515A55F4}"/>
              </a:ext>
            </a:extLst>
          </p:cNvPr>
          <p:cNvSpPr txBox="1"/>
          <p:nvPr/>
        </p:nvSpPr>
        <p:spPr>
          <a:xfrm>
            <a:off x="1080655" y="177104"/>
            <a:ext cx="10030691" cy="82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Critic &amp; User Genre Preference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718733" y="449813"/>
            <a:ext cx="449356" cy="449356"/>
            <a:chOff x="209550" y="171450"/>
            <a:chExt cx="641350" cy="641350"/>
          </a:xfrm>
        </p:grpSpPr>
        <p:sp>
          <p:nvSpPr>
            <p:cNvPr id="57" name="Rectangle 56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流程图: 数据 22">
            <a:extLst>
              <a:ext uri="{FF2B5EF4-FFF2-40B4-BE49-F238E27FC236}">
                <a16:creationId xmlns:a16="http://schemas.microsoft.com/office/drawing/2014/main" id="{1B543370-70F4-4A0D-B696-39A100327F3A}"/>
              </a:ext>
            </a:extLst>
          </p:cNvPr>
          <p:cNvSpPr/>
          <p:nvPr/>
        </p:nvSpPr>
        <p:spPr>
          <a:xfrm>
            <a:off x="1718733" y="5698065"/>
            <a:ext cx="379545" cy="685262"/>
          </a:xfrm>
          <a:prstGeom prst="flowChartInputOutpu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4" name="流程图: 数据 23">
            <a:extLst>
              <a:ext uri="{FF2B5EF4-FFF2-40B4-BE49-F238E27FC236}">
                <a16:creationId xmlns:a16="http://schemas.microsoft.com/office/drawing/2014/main" id="{3653DBB2-693A-44BE-85A4-C0EAE2B86DDA}"/>
              </a:ext>
            </a:extLst>
          </p:cNvPr>
          <p:cNvSpPr/>
          <p:nvPr/>
        </p:nvSpPr>
        <p:spPr>
          <a:xfrm>
            <a:off x="2108203" y="5706530"/>
            <a:ext cx="379545" cy="676797"/>
          </a:xfrm>
          <a:prstGeom prst="flowChartInputOutpu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流程图: 数据 24">
            <a:extLst>
              <a:ext uri="{FF2B5EF4-FFF2-40B4-BE49-F238E27FC236}">
                <a16:creationId xmlns:a16="http://schemas.microsoft.com/office/drawing/2014/main" id="{F547B1B5-1486-4918-9649-828B5955427D}"/>
              </a:ext>
            </a:extLst>
          </p:cNvPr>
          <p:cNvSpPr/>
          <p:nvPr/>
        </p:nvSpPr>
        <p:spPr>
          <a:xfrm>
            <a:off x="1339188" y="5698062"/>
            <a:ext cx="379545" cy="685262"/>
          </a:xfrm>
          <a:prstGeom prst="flowChartInputOutpu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6" name="流程图: 数据 25">
            <a:extLst>
              <a:ext uri="{FF2B5EF4-FFF2-40B4-BE49-F238E27FC236}">
                <a16:creationId xmlns:a16="http://schemas.microsoft.com/office/drawing/2014/main" id="{B3BD2205-491B-423B-9654-114B2EC17ED1}"/>
              </a:ext>
            </a:extLst>
          </p:cNvPr>
          <p:cNvSpPr/>
          <p:nvPr/>
        </p:nvSpPr>
        <p:spPr>
          <a:xfrm>
            <a:off x="4174066" y="5706530"/>
            <a:ext cx="379545" cy="685262"/>
          </a:xfrm>
          <a:prstGeom prst="flowChartInputOutpu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7" name="流程图: 数据 26">
            <a:extLst>
              <a:ext uri="{FF2B5EF4-FFF2-40B4-BE49-F238E27FC236}">
                <a16:creationId xmlns:a16="http://schemas.microsoft.com/office/drawing/2014/main" id="{6DF2D5C1-03D0-4CAD-BEF9-FE23161C8990}"/>
              </a:ext>
            </a:extLst>
          </p:cNvPr>
          <p:cNvSpPr/>
          <p:nvPr/>
        </p:nvSpPr>
        <p:spPr>
          <a:xfrm>
            <a:off x="6629399" y="5698062"/>
            <a:ext cx="379545" cy="685262"/>
          </a:xfrm>
          <a:prstGeom prst="flowChartInputOutpu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8" name="流程图: 数据 27">
            <a:extLst>
              <a:ext uri="{FF2B5EF4-FFF2-40B4-BE49-F238E27FC236}">
                <a16:creationId xmlns:a16="http://schemas.microsoft.com/office/drawing/2014/main" id="{3FDF0FE3-E2C2-43F3-A49D-41AA0158C45F}"/>
              </a:ext>
            </a:extLst>
          </p:cNvPr>
          <p:cNvSpPr/>
          <p:nvPr/>
        </p:nvSpPr>
        <p:spPr>
          <a:xfrm>
            <a:off x="9017000" y="5706530"/>
            <a:ext cx="447277" cy="974366"/>
          </a:xfrm>
          <a:prstGeom prst="flowChartInputOutpu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9" name="流程图: 数据 28">
            <a:extLst>
              <a:ext uri="{FF2B5EF4-FFF2-40B4-BE49-F238E27FC236}">
                <a16:creationId xmlns:a16="http://schemas.microsoft.com/office/drawing/2014/main" id="{A0E82BF0-EE72-4169-B502-94F632AC5860}"/>
              </a:ext>
            </a:extLst>
          </p:cNvPr>
          <p:cNvSpPr/>
          <p:nvPr/>
        </p:nvSpPr>
        <p:spPr>
          <a:xfrm>
            <a:off x="3490791" y="5698059"/>
            <a:ext cx="379545" cy="685262"/>
          </a:xfrm>
          <a:prstGeom prst="flowChartInputOutpu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0349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10332" y="2212673"/>
            <a:ext cx="12191999" cy="24326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Factor2 Number of Reviews</a:t>
            </a:r>
          </a:p>
          <a:p>
            <a:pPr algn="ctr">
              <a:lnSpc>
                <a:spcPct val="150000"/>
              </a:lnSpc>
            </a:pPr>
            <a:r>
              <a:rPr lang="en-US" sz="5400" b="1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For Each Critic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80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8EAF7F47-95CC-41FA-9A3E-780686DFC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7244" y="2238173"/>
            <a:ext cx="3887075" cy="2627741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E45B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8FCC2D13-B6FC-4E7F-A58A-5A8051D34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86676" y="1622886"/>
            <a:ext cx="7152924" cy="361222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5E70DC5-BB3A-4E37-908D-09594F5F1AAE}"/>
              </a:ext>
            </a:extLst>
          </p:cNvPr>
          <p:cNvSpPr/>
          <p:nvPr/>
        </p:nvSpPr>
        <p:spPr>
          <a:xfrm>
            <a:off x="5179180" y="1785586"/>
            <a:ext cx="2269370" cy="164341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55">
            <a:extLst>
              <a:ext uri="{FF2B5EF4-FFF2-40B4-BE49-F238E27FC236}">
                <a16:creationId xmlns:a16="http://schemas.microsoft.com/office/drawing/2014/main" id="{B53ED8B2-F19B-4805-A04E-BA24525C0F5B}"/>
              </a:ext>
            </a:extLst>
          </p:cNvPr>
          <p:cNvGrpSpPr/>
          <p:nvPr/>
        </p:nvGrpSpPr>
        <p:grpSpPr>
          <a:xfrm>
            <a:off x="380378" y="670950"/>
            <a:ext cx="449356" cy="449356"/>
            <a:chOff x="209550" y="171450"/>
            <a:chExt cx="641350" cy="641350"/>
          </a:xfrm>
        </p:grpSpPr>
        <p:sp>
          <p:nvSpPr>
            <p:cNvPr id="11" name="Rectangle 56">
              <a:extLst>
                <a:ext uri="{FF2B5EF4-FFF2-40B4-BE49-F238E27FC236}">
                  <a16:creationId xmlns:a16="http://schemas.microsoft.com/office/drawing/2014/main" id="{418D2B2D-C722-4544-BC5F-A2F1530ED2EC}"/>
                </a:ext>
              </a:extLst>
            </p:cNvPr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57">
              <a:extLst>
                <a:ext uri="{FF2B5EF4-FFF2-40B4-BE49-F238E27FC236}">
                  <a16:creationId xmlns:a16="http://schemas.microsoft.com/office/drawing/2014/main" id="{ABBDAA68-5C0C-4C2D-A704-6E81FDD4F4E3}"/>
                </a:ext>
              </a:extLst>
            </p:cNvPr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5">
            <a:extLst>
              <a:ext uri="{FF2B5EF4-FFF2-40B4-BE49-F238E27FC236}">
                <a16:creationId xmlns:a16="http://schemas.microsoft.com/office/drawing/2014/main" id="{D538816E-807D-4B5E-A621-4D1FE075EF5E}"/>
              </a:ext>
            </a:extLst>
          </p:cNvPr>
          <p:cNvSpPr txBox="1"/>
          <p:nvPr/>
        </p:nvSpPr>
        <p:spPr>
          <a:xfrm>
            <a:off x="1080655" y="409103"/>
            <a:ext cx="10281611" cy="82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Average Score VS Number of Reviews </a:t>
            </a:r>
          </a:p>
        </p:txBody>
      </p:sp>
    </p:spTree>
    <p:extLst>
      <p:ext uri="{BB962C8B-B14F-4D97-AF65-F5344CB8AC3E}">
        <p14:creationId xmlns:p14="http://schemas.microsoft.com/office/powerpoint/2010/main" val="336661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10332" y="2835920"/>
            <a:ext cx="12191999" cy="11861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Factor3 Review Published Date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111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电脑屏幕的截图&#10;&#10;描述已自动生成">
            <a:extLst>
              <a:ext uri="{FF2B5EF4-FFF2-40B4-BE49-F238E27FC236}">
                <a16:creationId xmlns:a16="http://schemas.microsoft.com/office/drawing/2014/main" id="{7989B447-82E4-41B3-B820-DE300A3C9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278"/>
          <a:stretch/>
        </p:blipFill>
        <p:spPr>
          <a:xfrm>
            <a:off x="20" y="-38100"/>
            <a:ext cx="4003019" cy="3388883"/>
          </a:xfrm>
          <a:prstGeom prst="rect">
            <a:avLst/>
          </a:prstGeom>
        </p:spPr>
      </p:pic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8010AFEE-CAA8-40F1-B57D-5B65C458A5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06"/>
          <a:stretch/>
        </p:blipFill>
        <p:spPr>
          <a:xfrm>
            <a:off x="4094479" y="10"/>
            <a:ext cx="4014047" cy="3383270"/>
          </a:xfrm>
          <a:prstGeom prst="rect">
            <a:avLst/>
          </a:prstGeom>
        </p:spPr>
      </p:pic>
      <p:pic>
        <p:nvPicPr>
          <p:cNvPr id="4" name="图片 3" descr="图片包含 游戏机, 文字&#10;&#10;描述已自动生成">
            <a:extLst>
              <a:ext uri="{FF2B5EF4-FFF2-40B4-BE49-F238E27FC236}">
                <a16:creationId xmlns:a16="http://schemas.microsoft.com/office/drawing/2014/main" id="{6C278997-3F6D-45BF-99D0-6C326CFFFC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441"/>
          <a:stretch/>
        </p:blipFill>
        <p:spPr>
          <a:xfrm>
            <a:off x="8188960" y="10"/>
            <a:ext cx="4003039" cy="3383270"/>
          </a:xfrm>
          <a:prstGeom prst="rect">
            <a:avLst/>
          </a:prstGeom>
        </p:spPr>
      </p:pic>
      <p:pic>
        <p:nvPicPr>
          <p:cNvPr id="15" name="图片 14" descr="图片包含 游戏机&#10;&#10;描述已自动生成">
            <a:extLst>
              <a:ext uri="{FF2B5EF4-FFF2-40B4-BE49-F238E27FC236}">
                <a16:creationId xmlns:a16="http://schemas.microsoft.com/office/drawing/2014/main" id="{F152F1BF-54F1-4597-86A8-3CD60861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277"/>
          <a:stretch/>
        </p:blipFill>
        <p:spPr>
          <a:xfrm>
            <a:off x="20" y="3469102"/>
            <a:ext cx="4003019" cy="3388893"/>
          </a:xfrm>
          <a:prstGeom prst="rect">
            <a:avLst/>
          </a:prstGeom>
        </p:spPr>
      </p:pic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61372D6B-7DB9-4CAF-BA6B-BC05D3C9B7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r="-1" b="1682"/>
          <a:stretch/>
        </p:blipFill>
        <p:spPr>
          <a:xfrm>
            <a:off x="4094479" y="3469102"/>
            <a:ext cx="4014047" cy="3383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4B38EE-CFA3-43D7-A07A-0B0348FFB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9129" y="3469102"/>
            <a:ext cx="3953708" cy="33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2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电脑屏幕的截图&#10;&#10;描述已自动生成">
            <a:extLst>
              <a:ext uri="{FF2B5EF4-FFF2-40B4-BE49-F238E27FC236}">
                <a16:creationId xmlns:a16="http://schemas.microsoft.com/office/drawing/2014/main" id="{7989B447-82E4-41B3-B820-DE300A3C9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278"/>
          <a:stretch/>
        </p:blipFill>
        <p:spPr>
          <a:xfrm>
            <a:off x="20" y="-38100"/>
            <a:ext cx="4003019" cy="3388883"/>
          </a:xfrm>
          <a:prstGeom prst="rect">
            <a:avLst/>
          </a:prstGeom>
        </p:spPr>
      </p:pic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8010AFEE-CAA8-40F1-B57D-5B65C458A5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06"/>
          <a:stretch/>
        </p:blipFill>
        <p:spPr>
          <a:xfrm>
            <a:off x="4094479" y="10"/>
            <a:ext cx="4014047" cy="3383270"/>
          </a:xfrm>
          <a:prstGeom prst="rect">
            <a:avLst/>
          </a:prstGeom>
        </p:spPr>
      </p:pic>
      <p:pic>
        <p:nvPicPr>
          <p:cNvPr id="4" name="图片 3" descr="图片包含 游戏机, 文字&#10;&#10;描述已自动生成">
            <a:extLst>
              <a:ext uri="{FF2B5EF4-FFF2-40B4-BE49-F238E27FC236}">
                <a16:creationId xmlns:a16="http://schemas.microsoft.com/office/drawing/2014/main" id="{6C278997-3F6D-45BF-99D0-6C326CFFFC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441"/>
          <a:stretch/>
        </p:blipFill>
        <p:spPr>
          <a:xfrm>
            <a:off x="8188960" y="10"/>
            <a:ext cx="4003039" cy="3383270"/>
          </a:xfrm>
          <a:prstGeom prst="rect">
            <a:avLst/>
          </a:prstGeom>
        </p:spPr>
      </p:pic>
      <p:pic>
        <p:nvPicPr>
          <p:cNvPr id="15" name="图片 14" descr="图片包含 游戏机&#10;&#10;描述已自动生成">
            <a:extLst>
              <a:ext uri="{FF2B5EF4-FFF2-40B4-BE49-F238E27FC236}">
                <a16:creationId xmlns:a16="http://schemas.microsoft.com/office/drawing/2014/main" id="{F152F1BF-54F1-4597-86A8-3CD60861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277"/>
          <a:stretch/>
        </p:blipFill>
        <p:spPr>
          <a:xfrm>
            <a:off x="20" y="3469102"/>
            <a:ext cx="4003019" cy="3388893"/>
          </a:xfrm>
          <a:prstGeom prst="rect">
            <a:avLst/>
          </a:prstGeom>
        </p:spPr>
      </p:pic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61372D6B-7DB9-4CAF-BA6B-BC05D3C9B7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r="-1" b="1682"/>
          <a:stretch/>
        </p:blipFill>
        <p:spPr>
          <a:xfrm>
            <a:off x="4094479" y="3469102"/>
            <a:ext cx="4014047" cy="3383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4B38EE-CFA3-43D7-A07A-0B0348FFB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9129" y="3469102"/>
            <a:ext cx="3953708" cy="338889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BD73A76-CBF8-4ED9-80C5-75027F2A53CE}"/>
              </a:ext>
            </a:extLst>
          </p:cNvPr>
          <p:cNvSpPr/>
          <p:nvPr/>
        </p:nvSpPr>
        <p:spPr>
          <a:xfrm>
            <a:off x="457200" y="1085850"/>
            <a:ext cx="1066800" cy="178117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40DC99-C7A4-4A80-AEC4-EDD9D58244EC}"/>
              </a:ext>
            </a:extLst>
          </p:cNvPr>
          <p:cNvSpPr/>
          <p:nvPr/>
        </p:nvSpPr>
        <p:spPr>
          <a:xfrm>
            <a:off x="4512078" y="1162049"/>
            <a:ext cx="1066800" cy="178117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8F50C3-E736-4FBA-AFCF-083E559D1822}"/>
              </a:ext>
            </a:extLst>
          </p:cNvPr>
          <p:cNvSpPr/>
          <p:nvPr/>
        </p:nvSpPr>
        <p:spPr>
          <a:xfrm>
            <a:off x="429367" y="4587243"/>
            <a:ext cx="1066800" cy="178117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C61F12-3968-43B7-BEC2-68C519D533F1}"/>
              </a:ext>
            </a:extLst>
          </p:cNvPr>
          <p:cNvSpPr/>
          <p:nvPr/>
        </p:nvSpPr>
        <p:spPr>
          <a:xfrm>
            <a:off x="4518472" y="4596768"/>
            <a:ext cx="1066800" cy="178117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1AB2A2-67B8-4586-9E75-9F54C70FA24B}"/>
              </a:ext>
            </a:extLst>
          </p:cNvPr>
          <p:cNvSpPr/>
          <p:nvPr/>
        </p:nvSpPr>
        <p:spPr>
          <a:xfrm>
            <a:off x="8667750" y="4528163"/>
            <a:ext cx="1066800" cy="178117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B98FC67-6175-4D32-9478-9B3357D66613}"/>
              </a:ext>
            </a:extLst>
          </p:cNvPr>
          <p:cNvSpPr/>
          <p:nvPr/>
        </p:nvSpPr>
        <p:spPr>
          <a:xfrm>
            <a:off x="8667750" y="1162049"/>
            <a:ext cx="1066800" cy="1781175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CC611E-E7D1-4737-B6BB-F6A488EE84AD}"/>
              </a:ext>
            </a:extLst>
          </p:cNvPr>
          <p:cNvSpPr/>
          <p:nvPr/>
        </p:nvSpPr>
        <p:spPr>
          <a:xfrm>
            <a:off x="1575859" y="1085849"/>
            <a:ext cx="1066800" cy="178117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1681975-19DA-4852-A8F9-E68743B2DCC8}"/>
              </a:ext>
            </a:extLst>
          </p:cNvPr>
          <p:cNvSpPr/>
          <p:nvPr/>
        </p:nvSpPr>
        <p:spPr>
          <a:xfrm>
            <a:off x="5630992" y="1162049"/>
            <a:ext cx="1066800" cy="178117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68A427-7CE8-42C6-AACE-1D7E381A70EA}"/>
              </a:ext>
            </a:extLst>
          </p:cNvPr>
          <p:cNvSpPr/>
          <p:nvPr/>
        </p:nvSpPr>
        <p:spPr>
          <a:xfrm>
            <a:off x="9814984" y="1162049"/>
            <a:ext cx="1066800" cy="178117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2357D8-B696-4987-827F-AEEF565A4E05}"/>
              </a:ext>
            </a:extLst>
          </p:cNvPr>
          <p:cNvSpPr/>
          <p:nvPr/>
        </p:nvSpPr>
        <p:spPr>
          <a:xfrm>
            <a:off x="1575859" y="4619624"/>
            <a:ext cx="1066800" cy="178117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FAE0DB-D6E9-4D95-A345-23D1FBA72D0F}"/>
              </a:ext>
            </a:extLst>
          </p:cNvPr>
          <p:cNvSpPr/>
          <p:nvPr/>
        </p:nvSpPr>
        <p:spPr>
          <a:xfrm>
            <a:off x="5630992" y="4596769"/>
            <a:ext cx="1066800" cy="178117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C1A30D6-CA8A-4C96-AC36-11F61FD18BDC}"/>
              </a:ext>
            </a:extLst>
          </p:cNvPr>
          <p:cNvSpPr/>
          <p:nvPr/>
        </p:nvSpPr>
        <p:spPr>
          <a:xfrm>
            <a:off x="9808312" y="4507219"/>
            <a:ext cx="1066800" cy="178117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4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电脑屏幕的截图&#10;&#10;描述已自动生成">
            <a:extLst>
              <a:ext uri="{FF2B5EF4-FFF2-40B4-BE49-F238E27FC236}">
                <a16:creationId xmlns:a16="http://schemas.microsoft.com/office/drawing/2014/main" id="{7989B447-82E4-41B3-B820-DE300A3C9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278"/>
          <a:stretch/>
        </p:blipFill>
        <p:spPr>
          <a:xfrm>
            <a:off x="20" y="-38100"/>
            <a:ext cx="4003019" cy="3388883"/>
          </a:xfrm>
          <a:prstGeom prst="rect">
            <a:avLst/>
          </a:prstGeom>
        </p:spPr>
      </p:pic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8010AFEE-CAA8-40F1-B57D-5B65C458A5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06"/>
          <a:stretch/>
        </p:blipFill>
        <p:spPr>
          <a:xfrm>
            <a:off x="4094479" y="10"/>
            <a:ext cx="4014047" cy="3383270"/>
          </a:xfrm>
          <a:prstGeom prst="rect">
            <a:avLst/>
          </a:prstGeom>
        </p:spPr>
      </p:pic>
      <p:pic>
        <p:nvPicPr>
          <p:cNvPr id="4" name="图片 3" descr="图片包含 游戏机, 文字&#10;&#10;描述已自动生成">
            <a:extLst>
              <a:ext uri="{FF2B5EF4-FFF2-40B4-BE49-F238E27FC236}">
                <a16:creationId xmlns:a16="http://schemas.microsoft.com/office/drawing/2014/main" id="{6C278997-3F6D-45BF-99D0-6C326CFFFC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441"/>
          <a:stretch/>
        </p:blipFill>
        <p:spPr>
          <a:xfrm>
            <a:off x="8188960" y="10"/>
            <a:ext cx="4003039" cy="3383270"/>
          </a:xfrm>
          <a:prstGeom prst="rect">
            <a:avLst/>
          </a:prstGeom>
        </p:spPr>
      </p:pic>
      <p:pic>
        <p:nvPicPr>
          <p:cNvPr id="15" name="图片 14" descr="图片包含 游戏机&#10;&#10;描述已自动生成">
            <a:extLst>
              <a:ext uri="{FF2B5EF4-FFF2-40B4-BE49-F238E27FC236}">
                <a16:creationId xmlns:a16="http://schemas.microsoft.com/office/drawing/2014/main" id="{F152F1BF-54F1-4597-86A8-3CD608613B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277"/>
          <a:stretch/>
        </p:blipFill>
        <p:spPr>
          <a:xfrm>
            <a:off x="20" y="3469102"/>
            <a:ext cx="4003019" cy="3388893"/>
          </a:xfrm>
          <a:prstGeom prst="rect">
            <a:avLst/>
          </a:prstGeom>
        </p:spPr>
      </p:pic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61372D6B-7DB9-4CAF-BA6B-BC05D3C9B7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r="-1" b="1682"/>
          <a:stretch/>
        </p:blipFill>
        <p:spPr>
          <a:xfrm>
            <a:off x="4094479" y="3469102"/>
            <a:ext cx="4014047" cy="3383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4B38EE-CFA3-43D7-A07A-0B0348FFB0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9129" y="3469102"/>
            <a:ext cx="3953708" cy="338889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B370A39-7A30-4EC8-9F97-2D927C2CE547}"/>
              </a:ext>
            </a:extLst>
          </p:cNvPr>
          <p:cNvSpPr/>
          <p:nvPr/>
        </p:nvSpPr>
        <p:spPr>
          <a:xfrm>
            <a:off x="457200" y="1085851"/>
            <a:ext cx="1066800" cy="66675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1CCD933-519B-40A4-AF85-2EBDF7DDA9F6}"/>
              </a:ext>
            </a:extLst>
          </p:cNvPr>
          <p:cNvSpPr/>
          <p:nvPr/>
        </p:nvSpPr>
        <p:spPr>
          <a:xfrm>
            <a:off x="4600575" y="1043946"/>
            <a:ext cx="1066800" cy="66675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954E14E-CC9B-4E65-BD77-B5998E2564A8}"/>
              </a:ext>
            </a:extLst>
          </p:cNvPr>
          <p:cNvSpPr/>
          <p:nvPr/>
        </p:nvSpPr>
        <p:spPr>
          <a:xfrm>
            <a:off x="8614622" y="1085851"/>
            <a:ext cx="1066800" cy="66675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EA7F4FB-3843-4F35-8088-6AC3B128E92F}"/>
              </a:ext>
            </a:extLst>
          </p:cNvPr>
          <p:cNvSpPr/>
          <p:nvPr/>
        </p:nvSpPr>
        <p:spPr>
          <a:xfrm>
            <a:off x="504825" y="4562476"/>
            <a:ext cx="1066800" cy="66675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4DAC5C6-638F-4275-B7CE-CBEB97175B23}"/>
              </a:ext>
            </a:extLst>
          </p:cNvPr>
          <p:cNvSpPr/>
          <p:nvPr/>
        </p:nvSpPr>
        <p:spPr>
          <a:xfrm>
            <a:off x="4600575" y="4562476"/>
            <a:ext cx="1066800" cy="66675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F3053EE-36F4-41CB-9C91-7AF2214B99E0}"/>
              </a:ext>
            </a:extLst>
          </p:cNvPr>
          <p:cNvSpPr/>
          <p:nvPr/>
        </p:nvSpPr>
        <p:spPr>
          <a:xfrm>
            <a:off x="8715375" y="4493992"/>
            <a:ext cx="1066800" cy="66675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E0D1E2E-3641-4D8F-91FB-F45091F90054}"/>
              </a:ext>
            </a:extLst>
          </p:cNvPr>
          <p:cNvSpPr/>
          <p:nvPr/>
        </p:nvSpPr>
        <p:spPr>
          <a:xfrm>
            <a:off x="2152650" y="1895474"/>
            <a:ext cx="1280584" cy="10001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74A3A0-A52D-490C-9BA3-325C38F28C92}"/>
              </a:ext>
            </a:extLst>
          </p:cNvPr>
          <p:cNvSpPr/>
          <p:nvPr/>
        </p:nvSpPr>
        <p:spPr>
          <a:xfrm>
            <a:off x="6362700" y="1523999"/>
            <a:ext cx="1280584" cy="10001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C943510-4B93-489B-91AD-D2DBB4CB9955}"/>
              </a:ext>
            </a:extLst>
          </p:cNvPr>
          <p:cNvSpPr/>
          <p:nvPr/>
        </p:nvSpPr>
        <p:spPr>
          <a:xfrm>
            <a:off x="10388916" y="1191582"/>
            <a:ext cx="1280584" cy="10001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AADDB6-8D55-4D55-98F5-A6F8EC57281A}"/>
              </a:ext>
            </a:extLst>
          </p:cNvPr>
          <p:cNvSpPr/>
          <p:nvPr/>
        </p:nvSpPr>
        <p:spPr>
          <a:xfrm>
            <a:off x="2209913" y="4784294"/>
            <a:ext cx="1280584" cy="10001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B9D8D7D-C2F1-4ABE-A64A-0F626D486009}"/>
              </a:ext>
            </a:extLst>
          </p:cNvPr>
          <p:cNvSpPr/>
          <p:nvPr/>
        </p:nvSpPr>
        <p:spPr>
          <a:xfrm>
            <a:off x="5962649" y="5076824"/>
            <a:ext cx="1552575" cy="10001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D122477-0507-4AA3-A4FA-539B30005954}"/>
              </a:ext>
            </a:extLst>
          </p:cNvPr>
          <p:cNvSpPr/>
          <p:nvPr/>
        </p:nvSpPr>
        <p:spPr>
          <a:xfrm>
            <a:off x="10190478" y="5076823"/>
            <a:ext cx="1410971" cy="1000125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9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A8A43058-525F-4E35-ACE0-E87FA54CE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5" b="4457"/>
          <a:stretch/>
        </p:blipFill>
        <p:spPr>
          <a:xfrm>
            <a:off x="1234386" y="937382"/>
            <a:ext cx="10636635" cy="5757333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A86A66-3F23-46FD-AFB5-CB2AF0528C90}"/>
              </a:ext>
            </a:extLst>
          </p:cNvPr>
          <p:cNvCxnSpPr>
            <a:cxnSpLocks/>
          </p:cNvCxnSpPr>
          <p:nvPr/>
        </p:nvCxnSpPr>
        <p:spPr>
          <a:xfrm flipH="1">
            <a:off x="2436834" y="4311557"/>
            <a:ext cx="58789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1">
            <a:extLst>
              <a:ext uri="{FF2B5EF4-FFF2-40B4-BE49-F238E27FC236}">
                <a16:creationId xmlns:a16="http://schemas.microsoft.com/office/drawing/2014/main" id="{E3A0CEDA-1F7B-42B2-BC65-756535DB4257}"/>
              </a:ext>
            </a:extLst>
          </p:cNvPr>
          <p:cNvSpPr txBox="1"/>
          <p:nvPr/>
        </p:nvSpPr>
        <p:spPr>
          <a:xfrm>
            <a:off x="3737770" y="4261432"/>
            <a:ext cx="4150609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Metascore 59</a:t>
            </a: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BD122428-EB97-4134-A150-C8A6E3BCB59C}"/>
              </a:ext>
            </a:extLst>
          </p:cNvPr>
          <p:cNvSpPr txBox="1"/>
          <p:nvPr/>
        </p:nvSpPr>
        <p:spPr>
          <a:xfrm>
            <a:off x="1395925" y="2296286"/>
            <a:ext cx="4150609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Venice Movie Festival</a:t>
            </a:r>
          </a:p>
        </p:txBody>
      </p:sp>
      <p:sp>
        <p:nvSpPr>
          <p:cNvPr id="20" name="TextBox 21">
            <a:extLst>
              <a:ext uri="{FF2B5EF4-FFF2-40B4-BE49-F238E27FC236}">
                <a16:creationId xmlns:a16="http://schemas.microsoft.com/office/drawing/2014/main" id="{AA56DDEF-F817-479B-B8C7-A814ED759617}"/>
              </a:ext>
            </a:extLst>
          </p:cNvPr>
          <p:cNvSpPr txBox="1"/>
          <p:nvPr/>
        </p:nvSpPr>
        <p:spPr>
          <a:xfrm>
            <a:off x="2568977" y="5084392"/>
            <a:ext cx="4150609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Critic Screening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75485560-9611-4EB3-8424-FB77D0EA55FF}"/>
              </a:ext>
            </a:extLst>
          </p:cNvPr>
          <p:cNvSpPr txBox="1"/>
          <p:nvPr/>
        </p:nvSpPr>
        <p:spPr>
          <a:xfrm>
            <a:off x="5123665" y="2271834"/>
            <a:ext cx="4150609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Movie Release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369869A-811F-43E7-BC76-9A76FA7D74D7}"/>
              </a:ext>
            </a:extLst>
          </p:cNvPr>
          <p:cNvSpPr/>
          <p:nvPr/>
        </p:nvSpPr>
        <p:spPr>
          <a:xfrm>
            <a:off x="7038194" y="5075632"/>
            <a:ext cx="207827" cy="226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27F9124-B815-4806-9E9D-AE603D305FBF}"/>
              </a:ext>
            </a:extLst>
          </p:cNvPr>
          <p:cNvSpPr/>
          <p:nvPr/>
        </p:nvSpPr>
        <p:spPr>
          <a:xfrm>
            <a:off x="7186269" y="5437892"/>
            <a:ext cx="163170" cy="174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A5929146-A995-45FB-971B-52E75C969F23}"/>
              </a:ext>
            </a:extLst>
          </p:cNvPr>
          <p:cNvSpPr txBox="1"/>
          <p:nvPr/>
        </p:nvSpPr>
        <p:spPr>
          <a:xfrm>
            <a:off x="6095999" y="4547878"/>
            <a:ext cx="4150609" cy="2346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New York Times 30</a:t>
            </a:r>
          </a:p>
          <a:p>
            <a:pPr algn="ctr">
              <a:lnSpc>
                <a:spcPct val="150000"/>
              </a:lnSpc>
            </a:pPr>
            <a:r>
              <a:rPr lang="en-US" sz="11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New Yorker 30</a:t>
            </a:r>
          </a:p>
          <a:p>
            <a:pPr algn="ctr">
              <a:lnSpc>
                <a:spcPct val="150000"/>
              </a:lnSpc>
            </a:pPr>
            <a:r>
              <a:rPr lang="en-US" sz="11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New Yorker 20</a:t>
            </a:r>
          </a:p>
          <a:p>
            <a:pPr algn="ctr">
              <a:lnSpc>
                <a:spcPct val="150000"/>
              </a:lnSpc>
            </a:pPr>
            <a:r>
              <a:rPr lang="en-US" sz="11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WSJ 20</a:t>
            </a:r>
          </a:p>
          <a:p>
            <a:pPr algn="ctr">
              <a:lnSpc>
                <a:spcPct val="150000"/>
              </a:lnSpc>
            </a:pPr>
            <a:r>
              <a:rPr lang="en-US" sz="11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20</a:t>
            </a:r>
          </a:p>
          <a:p>
            <a:pPr algn="ctr">
              <a:lnSpc>
                <a:spcPct val="150000"/>
              </a:lnSpc>
            </a:pP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55">
            <a:extLst>
              <a:ext uri="{FF2B5EF4-FFF2-40B4-BE49-F238E27FC236}">
                <a16:creationId xmlns:a16="http://schemas.microsoft.com/office/drawing/2014/main" id="{B53ED8B2-F19B-4805-A04E-BA24525C0F5B}"/>
              </a:ext>
            </a:extLst>
          </p:cNvPr>
          <p:cNvGrpSpPr/>
          <p:nvPr/>
        </p:nvGrpSpPr>
        <p:grpSpPr>
          <a:xfrm>
            <a:off x="1009708" y="456949"/>
            <a:ext cx="449356" cy="449356"/>
            <a:chOff x="209550" y="171450"/>
            <a:chExt cx="641350" cy="641350"/>
          </a:xfrm>
        </p:grpSpPr>
        <p:sp>
          <p:nvSpPr>
            <p:cNvPr id="11" name="Rectangle 56">
              <a:extLst>
                <a:ext uri="{FF2B5EF4-FFF2-40B4-BE49-F238E27FC236}">
                  <a16:creationId xmlns:a16="http://schemas.microsoft.com/office/drawing/2014/main" id="{418D2B2D-C722-4544-BC5F-A2F1530ED2EC}"/>
                </a:ext>
              </a:extLst>
            </p:cNvPr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57">
              <a:extLst>
                <a:ext uri="{FF2B5EF4-FFF2-40B4-BE49-F238E27FC236}">
                  <a16:creationId xmlns:a16="http://schemas.microsoft.com/office/drawing/2014/main" id="{ABBDAA68-5C0C-4C2D-A704-6E81FDD4F4E3}"/>
                </a:ext>
              </a:extLst>
            </p:cNvPr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5">
            <a:extLst>
              <a:ext uri="{FF2B5EF4-FFF2-40B4-BE49-F238E27FC236}">
                <a16:creationId xmlns:a16="http://schemas.microsoft.com/office/drawing/2014/main" id="{F7F80358-6D4D-4D62-8DE8-2FDEEBABA405}"/>
              </a:ext>
            </a:extLst>
          </p:cNvPr>
          <p:cNvSpPr txBox="1"/>
          <p:nvPr/>
        </p:nvSpPr>
        <p:spPr>
          <a:xfrm>
            <a:off x="955194" y="163285"/>
            <a:ext cx="10281611" cy="16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Joker Review Published Date Analysis</a:t>
            </a:r>
          </a:p>
          <a:p>
            <a:pPr algn="ctr">
              <a:lnSpc>
                <a:spcPct val="150000"/>
              </a:lnSpc>
            </a:pPr>
            <a:endParaRPr lang="en-US" sz="3600" spc="3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6316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35466" y="1440435"/>
            <a:ext cx="11921068" cy="3977130"/>
            <a:chOff x="135466" y="1575928"/>
            <a:chExt cx="11921068" cy="3977130"/>
          </a:xfrm>
        </p:grpSpPr>
        <p:grpSp>
          <p:nvGrpSpPr>
            <p:cNvPr id="14" name="Group 13"/>
            <p:cNvGrpSpPr/>
            <p:nvPr/>
          </p:nvGrpSpPr>
          <p:grpSpPr>
            <a:xfrm rot="18900000">
              <a:off x="4121771" y="1620695"/>
              <a:ext cx="3948458" cy="3932363"/>
              <a:chOff x="4121771" y="1886166"/>
              <a:chExt cx="3948458" cy="3932363"/>
            </a:xfrm>
          </p:grpSpPr>
          <p:sp>
            <p:nvSpPr>
              <p:cNvPr id="2" name="Freeform 5"/>
              <p:cNvSpPr>
                <a:spLocks/>
              </p:cNvSpPr>
              <p:nvPr/>
            </p:nvSpPr>
            <p:spPr bwMode="auto">
              <a:xfrm>
                <a:off x="4392691" y="3664581"/>
                <a:ext cx="708148" cy="1883028"/>
              </a:xfrm>
              <a:custGeom>
                <a:avLst/>
                <a:gdLst>
                  <a:gd name="T0" fmla="*/ 264 w 264"/>
                  <a:gd name="T1" fmla="*/ 702 h 702"/>
                  <a:gd name="T2" fmla="*/ 264 w 264"/>
                  <a:gd name="T3" fmla="*/ 0 h 702"/>
                  <a:gd name="T4" fmla="*/ 0 w 264"/>
                  <a:gd name="T5" fmla="*/ 0 h 702"/>
                  <a:gd name="T6" fmla="*/ 0 w 264"/>
                  <a:gd name="T7" fmla="*/ 439 h 702"/>
                  <a:gd name="T8" fmla="*/ 264 w 264"/>
                  <a:gd name="T9" fmla="*/ 702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702">
                    <a:moveTo>
                      <a:pt x="264" y="702"/>
                    </a:moveTo>
                    <a:lnTo>
                      <a:pt x="264" y="0"/>
                    </a:lnTo>
                    <a:lnTo>
                      <a:pt x="0" y="0"/>
                    </a:lnTo>
                    <a:lnTo>
                      <a:pt x="0" y="439"/>
                    </a:lnTo>
                    <a:lnTo>
                      <a:pt x="264" y="702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>
                <a:off x="4392691" y="2154404"/>
                <a:ext cx="1891075" cy="708147"/>
              </a:xfrm>
              <a:custGeom>
                <a:avLst/>
                <a:gdLst>
                  <a:gd name="T0" fmla="*/ 0 w 705"/>
                  <a:gd name="T1" fmla="*/ 264 h 264"/>
                  <a:gd name="T2" fmla="*/ 705 w 705"/>
                  <a:gd name="T3" fmla="*/ 264 h 264"/>
                  <a:gd name="T4" fmla="*/ 705 w 705"/>
                  <a:gd name="T5" fmla="*/ 0 h 264"/>
                  <a:gd name="T6" fmla="*/ 264 w 705"/>
                  <a:gd name="T7" fmla="*/ 0 h 264"/>
                  <a:gd name="T8" fmla="*/ 0 w 705"/>
                  <a:gd name="T9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5" h="264">
                    <a:moveTo>
                      <a:pt x="0" y="264"/>
                    </a:moveTo>
                    <a:lnTo>
                      <a:pt x="705" y="264"/>
                    </a:lnTo>
                    <a:lnTo>
                      <a:pt x="705" y="0"/>
                    </a:lnTo>
                    <a:lnTo>
                      <a:pt x="264" y="0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" name="Freeform 7"/>
              <p:cNvSpPr>
                <a:spLocks/>
              </p:cNvSpPr>
              <p:nvPr/>
            </p:nvSpPr>
            <p:spPr bwMode="auto">
              <a:xfrm>
                <a:off x="4121771" y="2154404"/>
                <a:ext cx="1249987" cy="2269290"/>
              </a:xfrm>
              <a:custGeom>
                <a:avLst/>
                <a:gdLst>
                  <a:gd name="T0" fmla="*/ 365 w 466"/>
                  <a:gd name="T1" fmla="*/ 0 h 846"/>
                  <a:gd name="T2" fmla="*/ 101 w 466"/>
                  <a:gd name="T3" fmla="*/ 264 h 846"/>
                  <a:gd name="T4" fmla="*/ 101 w 466"/>
                  <a:gd name="T5" fmla="*/ 563 h 846"/>
                  <a:gd name="T6" fmla="*/ 0 w 466"/>
                  <a:gd name="T7" fmla="*/ 563 h 846"/>
                  <a:gd name="T8" fmla="*/ 233 w 466"/>
                  <a:gd name="T9" fmla="*/ 846 h 846"/>
                  <a:gd name="T10" fmla="*/ 466 w 466"/>
                  <a:gd name="T11" fmla="*/ 563 h 846"/>
                  <a:gd name="T12" fmla="*/ 365 w 466"/>
                  <a:gd name="T13" fmla="*/ 563 h 846"/>
                  <a:gd name="T14" fmla="*/ 365 w 466"/>
                  <a:gd name="T15" fmla="*/ 0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6" h="846">
                    <a:moveTo>
                      <a:pt x="365" y="0"/>
                    </a:moveTo>
                    <a:lnTo>
                      <a:pt x="101" y="264"/>
                    </a:lnTo>
                    <a:lnTo>
                      <a:pt x="101" y="563"/>
                    </a:lnTo>
                    <a:lnTo>
                      <a:pt x="0" y="563"/>
                    </a:lnTo>
                    <a:lnTo>
                      <a:pt x="233" y="846"/>
                    </a:lnTo>
                    <a:lnTo>
                      <a:pt x="466" y="563"/>
                    </a:lnTo>
                    <a:lnTo>
                      <a:pt x="365" y="563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"/>
              <p:cNvSpPr>
                <a:spLocks/>
              </p:cNvSpPr>
              <p:nvPr/>
            </p:nvSpPr>
            <p:spPr bwMode="auto">
              <a:xfrm>
                <a:off x="7088480" y="2154404"/>
                <a:ext cx="710830" cy="1885710"/>
              </a:xfrm>
              <a:custGeom>
                <a:avLst/>
                <a:gdLst>
                  <a:gd name="T0" fmla="*/ 0 w 265"/>
                  <a:gd name="T1" fmla="*/ 0 h 703"/>
                  <a:gd name="T2" fmla="*/ 0 w 265"/>
                  <a:gd name="T3" fmla="*/ 703 h 703"/>
                  <a:gd name="T4" fmla="*/ 265 w 265"/>
                  <a:gd name="T5" fmla="*/ 703 h 703"/>
                  <a:gd name="T6" fmla="*/ 265 w 265"/>
                  <a:gd name="T7" fmla="*/ 264 h 703"/>
                  <a:gd name="T8" fmla="*/ 0 w 265"/>
                  <a:gd name="T9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703">
                    <a:moveTo>
                      <a:pt x="0" y="0"/>
                    </a:moveTo>
                    <a:lnTo>
                      <a:pt x="0" y="703"/>
                    </a:lnTo>
                    <a:lnTo>
                      <a:pt x="265" y="703"/>
                    </a:lnTo>
                    <a:lnTo>
                      <a:pt x="265" y="2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9"/>
              <p:cNvSpPr>
                <a:spLocks/>
              </p:cNvSpPr>
              <p:nvPr/>
            </p:nvSpPr>
            <p:spPr bwMode="auto">
              <a:xfrm>
                <a:off x="5519289" y="1886166"/>
                <a:ext cx="2280020" cy="1244622"/>
              </a:xfrm>
              <a:custGeom>
                <a:avLst/>
                <a:gdLst>
                  <a:gd name="T0" fmla="*/ 850 w 850"/>
                  <a:gd name="T1" fmla="*/ 364 h 464"/>
                  <a:gd name="T2" fmla="*/ 585 w 850"/>
                  <a:gd name="T3" fmla="*/ 100 h 464"/>
                  <a:gd name="T4" fmla="*/ 285 w 850"/>
                  <a:gd name="T5" fmla="*/ 100 h 464"/>
                  <a:gd name="T6" fmla="*/ 285 w 850"/>
                  <a:gd name="T7" fmla="*/ 0 h 464"/>
                  <a:gd name="T8" fmla="*/ 0 w 850"/>
                  <a:gd name="T9" fmla="*/ 232 h 464"/>
                  <a:gd name="T10" fmla="*/ 285 w 850"/>
                  <a:gd name="T11" fmla="*/ 464 h 464"/>
                  <a:gd name="T12" fmla="*/ 285 w 850"/>
                  <a:gd name="T13" fmla="*/ 364 h 464"/>
                  <a:gd name="T14" fmla="*/ 850 w 850"/>
                  <a:gd name="T15" fmla="*/ 364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0" h="464">
                    <a:moveTo>
                      <a:pt x="850" y="364"/>
                    </a:moveTo>
                    <a:lnTo>
                      <a:pt x="585" y="100"/>
                    </a:lnTo>
                    <a:lnTo>
                      <a:pt x="285" y="100"/>
                    </a:lnTo>
                    <a:lnTo>
                      <a:pt x="285" y="0"/>
                    </a:lnTo>
                    <a:lnTo>
                      <a:pt x="0" y="232"/>
                    </a:lnTo>
                    <a:lnTo>
                      <a:pt x="285" y="464"/>
                    </a:lnTo>
                    <a:lnTo>
                      <a:pt x="285" y="364"/>
                    </a:lnTo>
                    <a:lnTo>
                      <a:pt x="850" y="364"/>
                    </a:lnTo>
                    <a:close/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10"/>
              <p:cNvSpPr>
                <a:spLocks/>
              </p:cNvSpPr>
              <p:nvPr/>
            </p:nvSpPr>
            <p:spPr bwMode="auto">
              <a:xfrm>
                <a:off x="5905551" y="4842145"/>
                <a:ext cx="1893758" cy="705465"/>
              </a:xfrm>
              <a:custGeom>
                <a:avLst/>
                <a:gdLst>
                  <a:gd name="T0" fmla="*/ 706 w 706"/>
                  <a:gd name="T1" fmla="*/ 0 h 263"/>
                  <a:gd name="T2" fmla="*/ 0 w 706"/>
                  <a:gd name="T3" fmla="*/ 0 h 263"/>
                  <a:gd name="T4" fmla="*/ 0 w 706"/>
                  <a:gd name="T5" fmla="*/ 263 h 263"/>
                  <a:gd name="T6" fmla="*/ 441 w 706"/>
                  <a:gd name="T7" fmla="*/ 263 h 263"/>
                  <a:gd name="T8" fmla="*/ 706 w 706"/>
                  <a:gd name="T9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6" h="263">
                    <a:moveTo>
                      <a:pt x="706" y="0"/>
                    </a:moveTo>
                    <a:lnTo>
                      <a:pt x="0" y="0"/>
                    </a:lnTo>
                    <a:lnTo>
                      <a:pt x="0" y="263"/>
                    </a:lnTo>
                    <a:lnTo>
                      <a:pt x="441" y="263"/>
                    </a:lnTo>
                    <a:lnTo>
                      <a:pt x="706" y="0"/>
                    </a:lnTo>
                    <a:close/>
                  </a:path>
                </a:pathLst>
              </a:cu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auto">
              <a:xfrm>
                <a:off x="6817560" y="3278319"/>
                <a:ext cx="1252669" cy="2269290"/>
              </a:xfrm>
              <a:custGeom>
                <a:avLst/>
                <a:gdLst>
                  <a:gd name="T0" fmla="*/ 101 w 467"/>
                  <a:gd name="T1" fmla="*/ 846 h 846"/>
                  <a:gd name="T2" fmla="*/ 366 w 467"/>
                  <a:gd name="T3" fmla="*/ 583 h 846"/>
                  <a:gd name="T4" fmla="*/ 366 w 467"/>
                  <a:gd name="T5" fmla="*/ 284 h 846"/>
                  <a:gd name="T6" fmla="*/ 467 w 467"/>
                  <a:gd name="T7" fmla="*/ 284 h 846"/>
                  <a:gd name="T8" fmla="*/ 233 w 467"/>
                  <a:gd name="T9" fmla="*/ 0 h 846"/>
                  <a:gd name="T10" fmla="*/ 0 w 467"/>
                  <a:gd name="T11" fmla="*/ 284 h 846"/>
                  <a:gd name="T12" fmla="*/ 101 w 467"/>
                  <a:gd name="T13" fmla="*/ 284 h 846"/>
                  <a:gd name="T14" fmla="*/ 101 w 467"/>
                  <a:gd name="T15" fmla="*/ 846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7" h="846">
                    <a:moveTo>
                      <a:pt x="101" y="846"/>
                    </a:moveTo>
                    <a:lnTo>
                      <a:pt x="366" y="583"/>
                    </a:lnTo>
                    <a:lnTo>
                      <a:pt x="366" y="284"/>
                    </a:lnTo>
                    <a:lnTo>
                      <a:pt x="467" y="284"/>
                    </a:lnTo>
                    <a:lnTo>
                      <a:pt x="233" y="0"/>
                    </a:lnTo>
                    <a:lnTo>
                      <a:pt x="0" y="284"/>
                    </a:lnTo>
                    <a:lnTo>
                      <a:pt x="101" y="284"/>
                    </a:lnTo>
                    <a:lnTo>
                      <a:pt x="101" y="846"/>
                    </a:ln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auto">
              <a:xfrm>
                <a:off x="4392691" y="4571224"/>
                <a:ext cx="2277338" cy="1247305"/>
              </a:xfrm>
              <a:custGeom>
                <a:avLst/>
                <a:gdLst>
                  <a:gd name="T0" fmla="*/ 0 w 849"/>
                  <a:gd name="T1" fmla="*/ 101 h 465"/>
                  <a:gd name="T2" fmla="*/ 264 w 849"/>
                  <a:gd name="T3" fmla="*/ 364 h 465"/>
                  <a:gd name="T4" fmla="*/ 564 w 849"/>
                  <a:gd name="T5" fmla="*/ 364 h 465"/>
                  <a:gd name="T6" fmla="*/ 564 w 849"/>
                  <a:gd name="T7" fmla="*/ 465 h 465"/>
                  <a:gd name="T8" fmla="*/ 849 w 849"/>
                  <a:gd name="T9" fmla="*/ 232 h 465"/>
                  <a:gd name="T10" fmla="*/ 564 w 849"/>
                  <a:gd name="T11" fmla="*/ 0 h 465"/>
                  <a:gd name="T12" fmla="*/ 564 w 849"/>
                  <a:gd name="T13" fmla="*/ 101 h 465"/>
                  <a:gd name="T14" fmla="*/ 0 w 849"/>
                  <a:gd name="T15" fmla="*/ 101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9" h="465">
                    <a:moveTo>
                      <a:pt x="0" y="101"/>
                    </a:moveTo>
                    <a:lnTo>
                      <a:pt x="264" y="364"/>
                    </a:lnTo>
                    <a:lnTo>
                      <a:pt x="564" y="364"/>
                    </a:lnTo>
                    <a:lnTo>
                      <a:pt x="564" y="465"/>
                    </a:lnTo>
                    <a:lnTo>
                      <a:pt x="849" y="232"/>
                    </a:lnTo>
                    <a:lnTo>
                      <a:pt x="564" y="0"/>
                    </a:lnTo>
                    <a:lnTo>
                      <a:pt x="564" y="101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836425" y="3770116"/>
              <a:ext cx="3220109" cy="1403278"/>
              <a:chOff x="9353207" y="4898314"/>
              <a:chExt cx="6358670" cy="140327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9353207" y="5279902"/>
                <a:ext cx="4841282" cy="1021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Choose respected critics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Assign scores to reviews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Apply weighted average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353207" y="4898314"/>
                <a:ext cx="6358670" cy="45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Metacritic’s Choice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35466" y="3810778"/>
              <a:ext cx="3322186" cy="1486300"/>
              <a:chOff x="7700565" y="4906087"/>
              <a:chExt cx="6560240" cy="148630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9419522" y="5370697"/>
                <a:ext cx="4841283" cy="1021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Critics with less reviews tend to have higher average scores or positive reviews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700565" y="4906087"/>
                <a:ext cx="6493924" cy="45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Number of Reviews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31801" y="1575928"/>
              <a:ext cx="2992269" cy="1496414"/>
              <a:chOff x="8285729" y="5440181"/>
              <a:chExt cx="5908760" cy="1496414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9353207" y="5914905"/>
                <a:ext cx="4841282" cy="1021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Critics prefer documentary, drama, history to horror, action movies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285729" y="5440181"/>
                <a:ext cx="5868340" cy="45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Genre Preferences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836424" y="1577063"/>
              <a:ext cx="3033843" cy="1173249"/>
              <a:chOff x="9353207" y="5440181"/>
              <a:chExt cx="5990855" cy="117324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9353207" y="5914905"/>
                <a:ext cx="4841282" cy="698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Higher scores are given pre movie release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353207" y="5440181"/>
                <a:ext cx="5990855" cy="456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Review Publish Date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706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96476" y="1072504"/>
            <a:ext cx="4333790" cy="4630490"/>
            <a:chOff x="1160120" y="1912123"/>
            <a:chExt cx="3837896" cy="4630490"/>
          </a:xfrm>
        </p:grpSpPr>
        <p:grpSp>
          <p:nvGrpSpPr>
            <p:cNvPr id="7" name="Group 6"/>
            <p:cNvGrpSpPr/>
            <p:nvPr/>
          </p:nvGrpSpPr>
          <p:grpSpPr>
            <a:xfrm>
              <a:off x="1160120" y="1912123"/>
              <a:ext cx="3837896" cy="3729286"/>
              <a:chOff x="792161" y="1122205"/>
              <a:chExt cx="3837896" cy="372928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792161" y="1122205"/>
                <a:ext cx="3837895" cy="165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spc="3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j-lt"/>
                  </a:rPr>
                  <a:t>About Metacritic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92162" y="2317784"/>
                <a:ext cx="3837895" cy="2533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Launched in January 2001, Metacritic has evolved over the last decade to distill critics' voices into a single Metascore, a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weighted average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of the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most respected critics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writing reviews online and in print.</a:t>
                </a: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1257431" y="6542613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1530266" y="171450"/>
            <a:ext cx="449356" cy="449356"/>
            <a:chOff x="209550" y="171450"/>
            <a:chExt cx="641350" cy="641350"/>
          </a:xfrm>
        </p:grpSpPr>
        <p:sp>
          <p:nvSpPr>
            <p:cNvPr id="17" name="Rectangle 16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5A2F7E16-5C89-43E7-BBF0-1E6304CF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944" y="3142538"/>
            <a:ext cx="5486400" cy="354228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0D499C9-91D8-4264-B6DD-39C9AC16F2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7"/>
          <a:stretch/>
        </p:blipFill>
        <p:spPr>
          <a:xfrm>
            <a:off x="298944" y="435651"/>
            <a:ext cx="5486400" cy="2110596"/>
          </a:xfrm>
          <a:prstGeom prst="rect">
            <a:avLst/>
          </a:prstGeom>
        </p:spPr>
      </p:pic>
      <p:sp>
        <p:nvSpPr>
          <p:cNvPr id="38" name="TextBox 8">
            <a:extLst>
              <a:ext uri="{FF2B5EF4-FFF2-40B4-BE49-F238E27FC236}">
                <a16:creationId xmlns:a16="http://schemas.microsoft.com/office/drawing/2014/main" id="{8FDD1DE8-A6F6-46A9-A7DB-92AF8C50B541}"/>
              </a:ext>
            </a:extLst>
          </p:cNvPr>
          <p:cNvSpPr txBox="1"/>
          <p:nvPr/>
        </p:nvSpPr>
        <p:spPr>
          <a:xfrm>
            <a:off x="875249" y="2546247"/>
            <a:ext cx="4333789" cy="49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Metacritic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69B69ED7-7AD0-4EA1-AC62-275B3914C89C}"/>
              </a:ext>
            </a:extLst>
          </p:cNvPr>
          <p:cNvSpPr txBox="1"/>
          <p:nvPr/>
        </p:nvSpPr>
        <p:spPr>
          <a:xfrm>
            <a:off x="875249" y="-61857"/>
            <a:ext cx="4333789" cy="49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IMDb</a:t>
            </a:r>
          </a:p>
        </p:txBody>
      </p:sp>
    </p:spTree>
    <p:extLst>
      <p:ext uri="{BB962C8B-B14F-4D97-AF65-F5344CB8AC3E}">
        <p14:creationId xmlns:p14="http://schemas.microsoft.com/office/powerpoint/2010/main" val="3586886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453493" y="2782735"/>
            <a:ext cx="5285014" cy="1641614"/>
            <a:chOff x="3453493" y="2936339"/>
            <a:chExt cx="5285014" cy="1641614"/>
          </a:xfrm>
        </p:grpSpPr>
        <p:sp>
          <p:nvSpPr>
            <p:cNvPr id="6" name="TextBox 5"/>
            <p:cNvSpPr txBox="1"/>
            <p:nvPr/>
          </p:nvSpPr>
          <p:spPr>
            <a:xfrm flipH="1">
              <a:off x="3453493" y="2936339"/>
              <a:ext cx="5285014" cy="11861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5400" b="1" spc="3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+mj-lt"/>
                </a:rPr>
                <a:t>THANK YOU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02742" y="3919568"/>
              <a:ext cx="4586516" cy="65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 &amp; A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807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25" descr="手机屏幕截图&#10;&#10;描述已自动生成">
            <a:extLst>
              <a:ext uri="{FF2B5EF4-FFF2-40B4-BE49-F238E27FC236}">
                <a16:creationId xmlns:a16="http://schemas.microsoft.com/office/drawing/2014/main" id="{84D24E49-6E3E-49E1-B5E6-0FABAEB9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4632" y="1387018"/>
            <a:ext cx="3517119" cy="4077818"/>
          </a:xfrm>
          <a:prstGeom prst="rect">
            <a:avLst/>
          </a:prstGeom>
        </p:spPr>
      </p:pic>
      <p:cxnSp>
        <p:nvCxnSpPr>
          <p:cNvPr id="72" name="Straight Connector 67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占位符 21" descr="手机屏幕的截图&#10;&#10;描述已自动生成">
            <a:extLst>
              <a:ext uri="{FF2B5EF4-FFF2-40B4-BE49-F238E27FC236}">
                <a16:creationId xmlns:a16="http://schemas.microsoft.com/office/drawing/2014/main" id="{9761C079-8A4F-4390-AF7A-A243F41B377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310676" y="2541591"/>
            <a:ext cx="3537345" cy="1768672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</p:pic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占位符 27" descr="手机屏幕截图&#10;&#10;描述已自动生成">
            <a:extLst>
              <a:ext uri="{FF2B5EF4-FFF2-40B4-BE49-F238E27FC236}">
                <a16:creationId xmlns:a16="http://schemas.microsoft.com/office/drawing/2014/main" id="{6852B821-F760-43F9-89BF-B05D4B2A60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162336" y="2318961"/>
            <a:ext cx="3517120" cy="2213933"/>
          </a:xfrm>
          <a:prstGeom prst="rect">
            <a:avLst/>
          </a:prstGeom>
        </p:spPr>
      </p:pic>
      <p:sp>
        <p:nvSpPr>
          <p:cNvPr id="45" name="TextBox 8">
            <a:extLst>
              <a:ext uri="{FF2B5EF4-FFF2-40B4-BE49-F238E27FC236}">
                <a16:creationId xmlns:a16="http://schemas.microsoft.com/office/drawing/2014/main" id="{4D514E8F-6FA1-4DA4-8CC3-5C270552BC1D}"/>
              </a:ext>
            </a:extLst>
          </p:cNvPr>
          <p:cNvSpPr txBox="1"/>
          <p:nvPr/>
        </p:nvSpPr>
        <p:spPr>
          <a:xfrm>
            <a:off x="2339074" y="267648"/>
            <a:ext cx="7513853" cy="82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How To Create A Metascore</a:t>
            </a:r>
          </a:p>
        </p:txBody>
      </p:sp>
    </p:spTree>
    <p:extLst>
      <p:ext uri="{BB962C8B-B14F-4D97-AF65-F5344CB8AC3E}">
        <p14:creationId xmlns:p14="http://schemas.microsoft.com/office/powerpoint/2010/main" val="38669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占位符 24">
            <a:extLst>
              <a:ext uri="{FF2B5EF4-FFF2-40B4-BE49-F238E27FC236}">
                <a16:creationId xmlns:a16="http://schemas.microsoft.com/office/drawing/2014/main" id="{766EFB2A-FC02-4A68-882A-EF5D7612205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5934" y="704850"/>
            <a:ext cx="2510414" cy="2517608"/>
          </a:xfrm>
        </p:spPr>
      </p:pic>
      <p:grpSp>
        <p:nvGrpSpPr>
          <p:cNvPr id="8" name="Group 7"/>
          <p:cNvGrpSpPr/>
          <p:nvPr/>
        </p:nvGrpSpPr>
        <p:grpSpPr>
          <a:xfrm>
            <a:off x="1334365" y="3950376"/>
            <a:ext cx="4123648" cy="1652563"/>
            <a:chOff x="7215525" y="860684"/>
            <a:chExt cx="4123648" cy="1652563"/>
          </a:xfrm>
        </p:grpSpPr>
        <p:sp>
          <p:nvSpPr>
            <p:cNvPr id="9" name="TextBox 8"/>
            <p:cNvSpPr txBox="1"/>
            <p:nvPr/>
          </p:nvSpPr>
          <p:spPr>
            <a:xfrm>
              <a:off x="7215525" y="1076059"/>
              <a:ext cx="4123648" cy="1437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JOKER</a:t>
              </a:r>
            </a:p>
            <a:p>
              <a:pPr lvl="0" algn="r"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Todd Phillips' controversial Joker origin story won Venice. Is an Oscar nomination next?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8893987" y="860684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759236" y="3950376"/>
            <a:ext cx="4123648" cy="1652563"/>
            <a:chOff x="7215525" y="860684"/>
            <a:chExt cx="4123648" cy="1652563"/>
          </a:xfrm>
        </p:grpSpPr>
        <p:sp>
          <p:nvSpPr>
            <p:cNvPr id="12" name="TextBox 11"/>
            <p:cNvSpPr txBox="1"/>
            <p:nvPr/>
          </p:nvSpPr>
          <p:spPr>
            <a:xfrm>
              <a:off x="7215525" y="1076059"/>
              <a:ext cx="4123648" cy="1437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PARASITE</a:t>
              </a:r>
            </a:p>
            <a:p>
              <a:pPr lvl="0"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Bong Joon-ho's savagely funny Cannes winner could be 2019's best film.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893987" y="860684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占位符 21">
            <a:extLst>
              <a:ext uri="{FF2B5EF4-FFF2-40B4-BE49-F238E27FC236}">
                <a16:creationId xmlns:a16="http://schemas.microsoft.com/office/drawing/2014/main" id="{F6518B6B-5BC7-48FA-B6BF-BA03F49C3A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0256" y="704850"/>
            <a:ext cx="2503999" cy="2517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图片占位符 19">
            <a:extLst>
              <a:ext uri="{FF2B5EF4-FFF2-40B4-BE49-F238E27FC236}">
                <a16:creationId xmlns:a16="http://schemas.microsoft.com/office/drawing/2014/main" id="{AF529DE7-8E00-4A2D-AEBC-295D7FCEFB3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7466" y="704850"/>
            <a:ext cx="2517608" cy="25176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CAC7D77-3289-4CC5-ABDD-575B67F79D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742" y="725557"/>
            <a:ext cx="2514600" cy="25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7"/>
          <a:stretch/>
        </p:blipFill>
        <p:spPr>
          <a:xfrm>
            <a:off x="5607431" y="1398087"/>
            <a:ext cx="5740467" cy="383606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64963" y="1188285"/>
            <a:ext cx="5074022" cy="4890069"/>
            <a:chOff x="1160121" y="1912123"/>
            <a:chExt cx="3544887" cy="4890069"/>
          </a:xfrm>
        </p:grpSpPr>
        <p:grpSp>
          <p:nvGrpSpPr>
            <p:cNvPr id="5" name="Group 4"/>
            <p:cNvGrpSpPr/>
            <p:nvPr/>
          </p:nvGrpSpPr>
          <p:grpSpPr>
            <a:xfrm>
              <a:off x="1160121" y="1912123"/>
              <a:ext cx="3544887" cy="4460954"/>
              <a:chOff x="792162" y="1122205"/>
              <a:chExt cx="3544887" cy="446095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92162" y="1122205"/>
                <a:ext cx="2688458" cy="165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spc="30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j-lt"/>
                  </a:rPr>
                  <a:t>Data Summary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92162" y="2299311"/>
                <a:ext cx="3544887" cy="3283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247,009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Reviews &amp; Scores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Once Upon a Time in Hollywood – 61 Reviews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12,635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Movies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25 Genres, 1,244 Distributors 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3,069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Critics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Roger Ebert from Chicago Sun-Times wrote 4,753 reviews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273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Media Outlets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Multiple reviews from the same media is possible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257431" y="6802192"/>
              <a:ext cx="74532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997" y="171450"/>
            <a:ext cx="449356" cy="449356"/>
            <a:chOff x="209550" y="171450"/>
            <a:chExt cx="641350" cy="641350"/>
          </a:xfrm>
        </p:grpSpPr>
        <p:sp>
          <p:nvSpPr>
            <p:cNvPr id="16" name="Rectangle 15"/>
            <p:cNvSpPr/>
            <p:nvPr/>
          </p:nvSpPr>
          <p:spPr>
            <a:xfrm>
              <a:off x="209550" y="171450"/>
              <a:ext cx="641350" cy="6413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26863" y="171450"/>
              <a:ext cx="0" cy="320675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6">
            <a:extLst>
              <a:ext uri="{FF2B5EF4-FFF2-40B4-BE49-F238E27FC236}">
                <a16:creationId xmlns:a16="http://schemas.microsoft.com/office/drawing/2014/main" id="{CE1BF3B4-11EE-40D9-A333-F8EC0C789251}"/>
              </a:ext>
            </a:extLst>
          </p:cNvPr>
          <p:cNvSpPr txBox="1"/>
          <p:nvPr/>
        </p:nvSpPr>
        <p:spPr>
          <a:xfrm>
            <a:off x="6658767" y="900579"/>
            <a:ext cx="4447553" cy="49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Metacritic Annual Reviews</a:t>
            </a:r>
          </a:p>
        </p:txBody>
      </p:sp>
    </p:spTree>
    <p:extLst>
      <p:ext uri="{BB962C8B-B14F-4D97-AF65-F5344CB8AC3E}">
        <p14:creationId xmlns:p14="http://schemas.microsoft.com/office/powerpoint/2010/main" val="14510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10332" y="2212673"/>
            <a:ext cx="12191999" cy="24326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Word Cloud  </a:t>
            </a:r>
          </a:p>
          <a:p>
            <a:pPr algn="ctr">
              <a:lnSpc>
                <a:spcPct val="150000"/>
              </a:lnSpc>
            </a:pPr>
            <a:r>
              <a:rPr lang="en-US" sz="5400" b="1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Sentiment Analysis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0"/>
            <a:ext cx="6106332" cy="934335"/>
            <a:chOff x="0" y="0"/>
            <a:chExt cx="6106332" cy="93433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0" y="452653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85668" y="5923665"/>
            <a:ext cx="6106332" cy="934335"/>
            <a:chOff x="6085668" y="5923665"/>
            <a:chExt cx="6106332" cy="934335"/>
          </a:xfrm>
        </p:grpSpPr>
        <p:sp>
          <p:nvSpPr>
            <p:cNvPr id="25" name="Rectangle 15"/>
            <p:cNvSpPr/>
            <p:nvPr/>
          </p:nvSpPr>
          <p:spPr>
            <a:xfrm rot="10800000">
              <a:off x="6085668" y="5923665"/>
              <a:ext cx="6106332" cy="934335"/>
            </a:xfrm>
            <a:custGeom>
              <a:avLst/>
              <a:gdLst>
                <a:gd name="connsiteX0" fmla="*/ 0 w 6106332"/>
                <a:gd name="connsiteY0" fmla="*/ 0 h 915285"/>
                <a:gd name="connsiteX1" fmla="*/ 6106332 w 6106332"/>
                <a:gd name="connsiteY1" fmla="*/ 0 h 915285"/>
                <a:gd name="connsiteX2" fmla="*/ 6106332 w 6106332"/>
                <a:gd name="connsiteY2" fmla="*/ 915285 h 915285"/>
                <a:gd name="connsiteX3" fmla="*/ 0 w 6106332"/>
                <a:gd name="connsiteY3" fmla="*/ 915285 h 915285"/>
                <a:gd name="connsiteX4" fmla="*/ 0 w 6106332"/>
                <a:gd name="connsiteY4" fmla="*/ 0 h 915285"/>
                <a:gd name="connsiteX0" fmla="*/ 0 w 6106332"/>
                <a:gd name="connsiteY0" fmla="*/ 0 h 934335"/>
                <a:gd name="connsiteX1" fmla="*/ 6106332 w 6106332"/>
                <a:gd name="connsiteY1" fmla="*/ 0 h 934335"/>
                <a:gd name="connsiteX2" fmla="*/ 5725332 w 6106332"/>
                <a:gd name="connsiteY2" fmla="*/ 934335 h 934335"/>
                <a:gd name="connsiteX3" fmla="*/ 0 w 6106332"/>
                <a:gd name="connsiteY3" fmla="*/ 915285 h 934335"/>
                <a:gd name="connsiteX4" fmla="*/ 0 w 6106332"/>
                <a:gd name="connsiteY4" fmla="*/ 0 h 93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332" h="934335">
                  <a:moveTo>
                    <a:pt x="0" y="0"/>
                  </a:moveTo>
                  <a:lnTo>
                    <a:pt x="6106332" y="0"/>
                  </a:lnTo>
                  <a:lnTo>
                    <a:pt x="5725332" y="934335"/>
                  </a:lnTo>
                  <a:lnTo>
                    <a:pt x="0" y="915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7943850" y="6405346"/>
              <a:ext cx="4248150" cy="0"/>
            </a:xfrm>
            <a:prstGeom prst="line">
              <a:avLst/>
            </a:prstGeom>
            <a:ln w="50800">
              <a:solidFill>
                <a:schemeClr val="bg1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525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图片包含 报纸, 文字, 游戏机&#10;&#10;描述已自动生成">
            <a:extLst>
              <a:ext uri="{FF2B5EF4-FFF2-40B4-BE49-F238E27FC236}">
                <a16:creationId xmlns:a16="http://schemas.microsoft.com/office/drawing/2014/main" id="{8FCC2D13-B6FC-4E7F-A58A-5A8051D34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9" b="-1"/>
          <a:stretch/>
        </p:blipFill>
        <p:spPr>
          <a:xfrm>
            <a:off x="321730" y="3489158"/>
            <a:ext cx="5728548" cy="3079194"/>
          </a:xfrm>
          <a:prstGeom prst="rect">
            <a:avLst/>
          </a:prstGeom>
        </p:spPr>
      </p:pic>
      <p:pic>
        <p:nvPicPr>
          <p:cNvPr id="34" name="图片 33" descr="图片包含 游戏机, 报纸&#10;&#10;描述已自动生成">
            <a:extLst>
              <a:ext uri="{FF2B5EF4-FFF2-40B4-BE49-F238E27FC236}">
                <a16:creationId xmlns:a16="http://schemas.microsoft.com/office/drawing/2014/main" id="{8EAF7F47-95CC-41FA-9A3E-780686DFC9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2" b="1"/>
          <a:stretch/>
        </p:blipFill>
        <p:spPr>
          <a:xfrm>
            <a:off x="321730" y="321735"/>
            <a:ext cx="5728548" cy="3047107"/>
          </a:xfrm>
          <a:prstGeom prst="rect">
            <a:avLst/>
          </a:prstGeom>
        </p:spPr>
      </p:pic>
      <p:sp>
        <p:nvSpPr>
          <p:cNvPr id="33" name="Parallelogram 3">
            <a:extLst>
              <a:ext uri="{FF2B5EF4-FFF2-40B4-BE49-F238E27FC236}">
                <a16:creationId xmlns:a16="http://schemas.microsoft.com/office/drawing/2014/main" id="{612818A8-A10C-4A41-B86C-81278636B3BD}"/>
              </a:ext>
            </a:extLst>
          </p:cNvPr>
          <p:cNvSpPr/>
          <p:nvPr/>
        </p:nvSpPr>
        <p:spPr>
          <a:xfrm>
            <a:off x="91446" y="117851"/>
            <a:ext cx="768350" cy="781902"/>
          </a:xfrm>
          <a:prstGeom prst="parallelogram">
            <a:avLst>
              <a:gd name="adj" fmla="val 19315"/>
            </a:avLst>
          </a:prstGeom>
          <a:solidFill>
            <a:srgbClr val="5D9DC9"/>
          </a:solidFill>
          <a:ln>
            <a:solidFill>
              <a:srgbClr val="5B9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2DFE07B-BCE7-4226-9BF2-8C8575CE4783}"/>
              </a:ext>
            </a:extLst>
          </p:cNvPr>
          <p:cNvSpPr txBox="1"/>
          <p:nvPr/>
        </p:nvSpPr>
        <p:spPr>
          <a:xfrm>
            <a:off x="91446" y="289648"/>
            <a:ext cx="78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&gt;70</a:t>
            </a:r>
          </a:p>
        </p:txBody>
      </p:sp>
      <p:sp>
        <p:nvSpPr>
          <p:cNvPr id="47" name="Parallelogram 4">
            <a:extLst>
              <a:ext uri="{FF2B5EF4-FFF2-40B4-BE49-F238E27FC236}">
                <a16:creationId xmlns:a16="http://schemas.microsoft.com/office/drawing/2014/main" id="{4C47BF4D-F866-41B0-8474-7E5F3D370F24}"/>
              </a:ext>
            </a:extLst>
          </p:cNvPr>
          <p:cNvSpPr/>
          <p:nvPr/>
        </p:nvSpPr>
        <p:spPr>
          <a:xfrm>
            <a:off x="91446" y="3346593"/>
            <a:ext cx="768350" cy="781902"/>
          </a:xfrm>
          <a:prstGeom prst="parallelogram">
            <a:avLst>
              <a:gd name="adj" fmla="val 19315"/>
            </a:avLst>
          </a:prstGeom>
          <a:solidFill>
            <a:srgbClr val="FFA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DDD11F2-E355-48F7-B97C-A80220A2459C}"/>
              </a:ext>
            </a:extLst>
          </p:cNvPr>
          <p:cNvSpPr txBox="1"/>
          <p:nvPr/>
        </p:nvSpPr>
        <p:spPr>
          <a:xfrm>
            <a:off x="81483" y="3506711"/>
            <a:ext cx="78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&lt;30</a:t>
            </a:r>
          </a:p>
        </p:txBody>
      </p:sp>
      <p:sp>
        <p:nvSpPr>
          <p:cNvPr id="57" name="TextBox 28">
            <a:extLst>
              <a:ext uri="{FF2B5EF4-FFF2-40B4-BE49-F238E27FC236}">
                <a16:creationId xmlns:a16="http://schemas.microsoft.com/office/drawing/2014/main" id="{9F46063D-75F1-405F-AFE4-8C1333D68F30}"/>
              </a:ext>
            </a:extLst>
          </p:cNvPr>
          <p:cNvSpPr txBox="1"/>
          <p:nvPr/>
        </p:nvSpPr>
        <p:spPr>
          <a:xfrm>
            <a:off x="5975288" y="983733"/>
            <a:ext cx="6216712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3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Review Sentiment Analysis</a:t>
            </a:r>
          </a:p>
        </p:txBody>
      </p:sp>
      <p:pic>
        <p:nvPicPr>
          <p:cNvPr id="9" name="图片 8" descr="社交网站的手机截图&#10;&#10;描述已自动生成">
            <a:extLst>
              <a:ext uri="{FF2B5EF4-FFF2-40B4-BE49-F238E27FC236}">
                <a16:creationId xmlns:a16="http://schemas.microsoft.com/office/drawing/2014/main" id="{3122D08F-1826-46C8-B39F-04F5C78222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7" t="20901" b="65602"/>
          <a:stretch/>
        </p:blipFill>
        <p:spPr>
          <a:xfrm>
            <a:off x="8169243" y="5349576"/>
            <a:ext cx="1828800" cy="787734"/>
          </a:xfrm>
          <a:prstGeom prst="rect">
            <a:avLst/>
          </a:prstGeom>
        </p:spPr>
      </p:pic>
      <p:pic>
        <p:nvPicPr>
          <p:cNvPr id="11" name="图片 10" descr="社交网站的手机截图&#10;&#10;描述已自动生成">
            <a:extLst>
              <a:ext uri="{FF2B5EF4-FFF2-40B4-BE49-F238E27FC236}">
                <a16:creationId xmlns:a16="http://schemas.microsoft.com/office/drawing/2014/main" id="{A87ADBD5-754F-40E5-A155-6BA23147B8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t="18445" r="20857" b="10466"/>
          <a:stretch/>
        </p:blipFill>
        <p:spPr>
          <a:xfrm>
            <a:off x="6191802" y="1663846"/>
            <a:ext cx="5783683" cy="368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8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8EAF7F47-95CC-41FA-9A3E-780686DFC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210" y="702981"/>
            <a:ext cx="10679579" cy="5452038"/>
          </a:xfrm>
          <a:prstGeom prst="rect">
            <a:avLst/>
          </a:prstGeom>
        </p:spPr>
      </p:pic>
      <p:sp>
        <p:nvSpPr>
          <p:cNvPr id="4" name="Parallelogram 3"/>
          <p:cNvSpPr/>
          <p:nvPr/>
        </p:nvSpPr>
        <p:spPr>
          <a:xfrm>
            <a:off x="207818" y="312030"/>
            <a:ext cx="768350" cy="781902"/>
          </a:xfrm>
          <a:prstGeom prst="parallelogram">
            <a:avLst>
              <a:gd name="adj" fmla="val 193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3">
            <a:extLst>
              <a:ext uri="{FF2B5EF4-FFF2-40B4-BE49-F238E27FC236}">
                <a16:creationId xmlns:a16="http://schemas.microsoft.com/office/drawing/2014/main" id="{D20EDAF5-1A2B-4CCA-BF10-76CE7121F34C}"/>
              </a:ext>
            </a:extLst>
          </p:cNvPr>
          <p:cNvSpPr/>
          <p:nvPr/>
        </p:nvSpPr>
        <p:spPr>
          <a:xfrm>
            <a:off x="11215833" y="5646030"/>
            <a:ext cx="768350" cy="781902"/>
          </a:xfrm>
          <a:prstGeom prst="parallelogram">
            <a:avLst>
              <a:gd name="adj" fmla="val 193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747F78-61A5-46E9-BA74-89221F2D8BE8}"/>
              </a:ext>
            </a:extLst>
          </p:cNvPr>
          <p:cNvSpPr/>
          <p:nvPr/>
        </p:nvSpPr>
        <p:spPr>
          <a:xfrm>
            <a:off x="3597086" y="702981"/>
            <a:ext cx="2698611" cy="543928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9BFC7F-5482-4F50-812A-8B647A93FB05}"/>
              </a:ext>
            </a:extLst>
          </p:cNvPr>
          <p:cNvSpPr/>
          <p:nvPr/>
        </p:nvSpPr>
        <p:spPr>
          <a:xfrm>
            <a:off x="2376288" y="761217"/>
            <a:ext cx="1050517" cy="427456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9CEEF8-C9EC-4FD6-87B7-A40F8C29B0E4}"/>
              </a:ext>
            </a:extLst>
          </p:cNvPr>
          <p:cNvSpPr txBox="1"/>
          <p:nvPr/>
        </p:nvSpPr>
        <p:spPr>
          <a:xfrm>
            <a:off x="189186" y="442257"/>
            <a:ext cx="78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&gt;70</a:t>
            </a:r>
          </a:p>
        </p:txBody>
      </p:sp>
    </p:spTree>
    <p:extLst>
      <p:ext uri="{BB962C8B-B14F-4D97-AF65-F5344CB8AC3E}">
        <p14:creationId xmlns:p14="http://schemas.microsoft.com/office/powerpoint/2010/main" val="230569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8FCC2D13-B6FC-4E7F-A58A-5A8051D3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161" y="648927"/>
            <a:ext cx="10366571" cy="5292244"/>
          </a:xfrm>
          <a:prstGeom prst="rect">
            <a:avLst/>
          </a:prstGeom>
          <a:ln>
            <a:noFill/>
          </a:ln>
        </p:spPr>
      </p:pic>
      <p:sp>
        <p:nvSpPr>
          <p:cNvPr id="5" name="Parallelogram 4"/>
          <p:cNvSpPr/>
          <p:nvPr/>
        </p:nvSpPr>
        <p:spPr>
          <a:xfrm>
            <a:off x="11003664" y="5390102"/>
            <a:ext cx="768350" cy="781902"/>
          </a:xfrm>
          <a:prstGeom prst="parallelogram">
            <a:avLst>
              <a:gd name="adj" fmla="val 193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4">
            <a:extLst>
              <a:ext uri="{FF2B5EF4-FFF2-40B4-BE49-F238E27FC236}">
                <a16:creationId xmlns:a16="http://schemas.microsoft.com/office/drawing/2014/main" id="{48E37157-44A2-4522-BD31-3887632EEF68}"/>
              </a:ext>
            </a:extLst>
          </p:cNvPr>
          <p:cNvSpPr/>
          <p:nvPr/>
        </p:nvSpPr>
        <p:spPr>
          <a:xfrm>
            <a:off x="285461" y="257976"/>
            <a:ext cx="768350" cy="781902"/>
          </a:xfrm>
          <a:prstGeom prst="parallelogram">
            <a:avLst>
              <a:gd name="adj" fmla="val 193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1F77A1-4ACF-4552-8CBB-F3D2316C3D7D}"/>
              </a:ext>
            </a:extLst>
          </p:cNvPr>
          <p:cNvSpPr/>
          <p:nvPr/>
        </p:nvSpPr>
        <p:spPr>
          <a:xfrm>
            <a:off x="9543393" y="2991841"/>
            <a:ext cx="504496" cy="209653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0554F4-A026-4B56-90B9-D1D0821F5213}"/>
              </a:ext>
            </a:extLst>
          </p:cNvPr>
          <p:cNvSpPr/>
          <p:nvPr/>
        </p:nvSpPr>
        <p:spPr>
          <a:xfrm>
            <a:off x="4690543" y="1512228"/>
            <a:ext cx="2113485" cy="46024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A773DE-5062-4112-ACEE-D5A727CEA4B8}"/>
              </a:ext>
            </a:extLst>
          </p:cNvPr>
          <p:cNvSpPr/>
          <p:nvPr/>
        </p:nvSpPr>
        <p:spPr>
          <a:xfrm>
            <a:off x="4911396" y="4399953"/>
            <a:ext cx="1671781" cy="54111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242BD8-C176-4BFC-8357-331DD9EA5B13}"/>
              </a:ext>
            </a:extLst>
          </p:cNvPr>
          <p:cNvSpPr/>
          <p:nvPr/>
        </p:nvSpPr>
        <p:spPr>
          <a:xfrm>
            <a:off x="2499591" y="2457948"/>
            <a:ext cx="2650477" cy="97105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E40F0C-5BD0-40C5-A4BC-9656BDFE21E1}"/>
              </a:ext>
            </a:extLst>
          </p:cNvPr>
          <p:cNvSpPr txBox="1"/>
          <p:nvPr/>
        </p:nvSpPr>
        <p:spPr>
          <a:xfrm>
            <a:off x="285461" y="418094"/>
            <a:ext cx="78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&lt;30</a:t>
            </a:r>
          </a:p>
        </p:txBody>
      </p:sp>
    </p:spTree>
    <p:extLst>
      <p:ext uri="{BB962C8B-B14F-4D97-AF65-F5344CB8AC3E}">
        <p14:creationId xmlns:p14="http://schemas.microsoft.com/office/powerpoint/2010/main" val="30628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4">
      <a:dk1>
        <a:sysClr val="windowText" lastClr="000000"/>
      </a:dk1>
      <a:lt1>
        <a:sysClr val="window" lastClr="FFFFFF"/>
      </a:lt1>
      <a:dk2>
        <a:srgbClr val="202125"/>
      </a:dk2>
      <a:lt2>
        <a:srgbClr val="FFFCFF"/>
      </a:lt2>
      <a:accent1>
        <a:srgbClr val="F0E38D"/>
      </a:accent1>
      <a:accent2>
        <a:srgbClr val="7393BC"/>
      </a:accent2>
      <a:accent3>
        <a:srgbClr val="EFA96A"/>
      </a:accent3>
      <a:accent4>
        <a:srgbClr val="D35951"/>
      </a:accent4>
      <a:accent5>
        <a:srgbClr val="415F88"/>
      </a:accent5>
      <a:accent6>
        <a:srgbClr val="202F43"/>
      </a:accent6>
      <a:hlink>
        <a:srgbClr val="0000FF"/>
      </a:hlink>
      <a:folHlink>
        <a:srgbClr val="800080"/>
      </a:folHlink>
    </a:clrScheme>
    <a:fontScheme name="Custom 3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266</Words>
  <Application>Microsoft Office PowerPoint</Application>
  <PresentationFormat>宽屏</PresentationFormat>
  <Paragraphs>60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Open Sans</vt:lpstr>
      <vt:lpstr>Raleway</vt:lpstr>
      <vt:lpstr>Arial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寒晓</dc:creator>
  <cp:lastModifiedBy>张 寒晓</cp:lastModifiedBy>
  <cp:revision>12</cp:revision>
  <dcterms:created xsi:type="dcterms:W3CDTF">2019-10-16T01:45:19Z</dcterms:created>
  <dcterms:modified xsi:type="dcterms:W3CDTF">2019-10-16T17:53:21Z</dcterms:modified>
</cp:coreProperties>
</file>