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67" r:id="rId6"/>
    <p:sldId id="268" r:id="rId7"/>
    <p:sldId id="271" r:id="rId8"/>
    <p:sldId id="272" r:id="rId9"/>
    <p:sldId id="276" r:id="rId10"/>
    <p:sldId id="269" r:id="rId11"/>
    <p:sldId id="280" r:id="rId12"/>
    <p:sldId id="273" r:id="rId13"/>
    <p:sldId id="281" r:id="rId14"/>
    <p:sldId id="275" r:id="rId15"/>
    <p:sldId id="277" r:id="rId16"/>
    <p:sldId id="278" r:id="rId17"/>
    <p:sldId id="274" r:id="rId18"/>
    <p:sldId id="270" r:id="rId19"/>
    <p:sldId id="282" r:id="rId20"/>
    <p:sldId id="283" r:id="rId21"/>
    <p:sldId id="284" r:id="rId22"/>
    <p:sldId id="259"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0A2"/>
    <a:srgbClr val="FF0000"/>
    <a:srgbClr val="C80000"/>
    <a:srgbClr val="960000"/>
    <a:srgbClr val="EBEB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2561B-61D3-4AE7-8300-02D8BF961580}" v="22" dt="2020-12-01T16:50:18.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12/1/2020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10</a:t>
            </a:fld>
            <a:endParaRPr lang="en-US"/>
          </a:p>
        </p:txBody>
      </p:sp>
    </p:spTree>
    <p:extLst>
      <p:ext uri="{BB962C8B-B14F-4D97-AF65-F5344CB8AC3E}">
        <p14:creationId xmlns:p14="http://schemas.microsoft.com/office/powerpoint/2010/main" val="104138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a:solidFill>
                  <a:schemeClr val="tx2">
                    <a:lumMod val="75000"/>
                    <a:lumOff val="25000"/>
                  </a:schemeClr>
                </a:solidFill>
              </a:rPr>
              <a:t>Thank You.</a:t>
            </a:r>
            <a:endParaRPr lang="zh-CN" altLang="zh-CN" sz="480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a:solidFill>
                  <a:schemeClr val="tx2">
                    <a:lumMod val="75000"/>
                    <a:lumOff val="25000"/>
                  </a:schemeClr>
                </a:solidFill>
              </a:rPr>
              <a:t>Copyright © 2019 Futurewei Technologies, Inc. </a:t>
            </a:r>
          </a:p>
          <a:p>
            <a:pPr algn="l">
              <a:defRPr/>
            </a:pPr>
            <a:r>
              <a:rPr lang="en-US" altLang="zh-CN" sz="900" b="1">
                <a:solidFill>
                  <a:schemeClr val="tx2">
                    <a:lumMod val="75000"/>
                    <a:lumOff val="25000"/>
                  </a:schemeClr>
                </a:solidFill>
              </a:rPr>
              <a:t>All Rights Reserved.</a:t>
            </a:r>
          </a:p>
          <a:p>
            <a:pPr algn="l">
              <a:defRPr/>
            </a:pPr>
            <a:endParaRPr lang="en-US" altLang="zh-CN" sz="900" b="1">
              <a:solidFill>
                <a:schemeClr val="tx2">
                  <a:lumMod val="75000"/>
                  <a:lumOff val="25000"/>
                </a:schemeClr>
              </a:solidFill>
            </a:endParaRPr>
          </a:p>
          <a:p>
            <a:pPr algn="l">
              <a:defRPr/>
            </a:pPr>
            <a:r>
              <a:rPr lang="en-US" altLang="zh-CN" sz="90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blocksandfiles.com/2020/07/23/nvidia-gpudirect-storage-software/"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https://blocksandfiles.com/2020/10/12/wekaio-nvidia-gpudirect-benchmark/" TargetMode="External"/><Relationship Id="rId5" Type="http://schemas.openxmlformats.org/officeDocument/2006/relationships/hyperlink" Target="https://on24static.akamaized.net/event/24/01/05/4/rt/1/documents/resourceList1594683598315/gdsq320webinar1594683596098.pdf" TargetMode="External"/><Relationship Id="rId4" Type="http://schemas.openxmlformats.org/officeDocument/2006/relationships/hyperlink" Target="https://info.nvidia.com/gpudirect-storage-webinar-reg-page.html?thankyou=true&amp;aliId=eyJpIjoiNHNZQVdNQkhoRWs3UE1zOCIsInQiOiJxWnRJWitnWUhLUFBWVjFOZW1EdlZRPT0ifQ%253D%253D&amp;ondemandrgt=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Icons8_flat_opened_folder.svg" TargetMode="External"/><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vidia.com/gpudirect-storage" TargetMode="External"/><Relationship Id="rId2" Type="http://schemas.openxmlformats.org/officeDocument/2006/relationships/hyperlink" Target="http://ngc.nvidia.com/"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nvidia.com/gpudirect-storage"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p:txBody>
          <a:bodyPr/>
          <a:lstStyle/>
          <a:p>
            <a:r>
              <a:rPr lang="en-US"/>
              <a:t>Nvidia ecosystem</a:t>
            </a:r>
            <a:br>
              <a:rPr lang="en-US"/>
            </a:br>
            <a:r>
              <a:rPr lang="en-US" sz="2800" i="1"/>
              <a:t>and how Futurewei supports it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14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66863E-3447-4E43-973D-4D76044390F9}"/>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C4499CB5-77F7-4076-BEB8-D390821DCF39}"/>
              </a:ext>
            </a:extLst>
          </p:cNvPr>
          <p:cNvSpPr>
            <a:spLocks noGrp="1"/>
          </p:cNvSpPr>
          <p:nvPr>
            <p:ph type="sldNum" sz="quarter" idx="12"/>
          </p:nvPr>
        </p:nvSpPr>
        <p:spPr/>
        <p:txBody>
          <a:bodyPr/>
          <a:lstStyle/>
          <a:p>
            <a:fld id="{3B917CB5-27BD-4ECA-9D86-80D4B900A204}" type="slidenum">
              <a:rPr lang="en-US" smtClean="0"/>
              <a:t>10</a:t>
            </a:fld>
            <a:endParaRPr lang="en-US"/>
          </a:p>
        </p:txBody>
      </p:sp>
      <p:pic>
        <p:nvPicPr>
          <p:cNvPr id="6" name="Picture 5">
            <a:extLst>
              <a:ext uri="{FF2B5EF4-FFF2-40B4-BE49-F238E27FC236}">
                <a16:creationId xmlns:a16="http://schemas.microsoft.com/office/drawing/2014/main" id="{0C741385-5DF9-4FFD-9602-F7259FD03895}"/>
              </a:ext>
            </a:extLst>
          </p:cNvPr>
          <p:cNvPicPr>
            <a:picLocks noChangeAspect="1"/>
          </p:cNvPicPr>
          <p:nvPr/>
        </p:nvPicPr>
        <p:blipFill>
          <a:blip r:embed="rId3"/>
          <a:stretch>
            <a:fillRect/>
          </a:stretch>
        </p:blipFill>
        <p:spPr>
          <a:xfrm>
            <a:off x="374073" y="483448"/>
            <a:ext cx="6249885" cy="5350280"/>
          </a:xfrm>
          <a:prstGeom prst="rect">
            <a:avLst/>
          </a:prstGeom>
        </p:spPr>
      </p:pic>
      <p:sp>
        <p:nvSpPr>
          <p:cNvPr id="2" name="Arrow: Right 1">
            <a:extLst>
              <a:ext uri="{FF2B5EF4-FFF2-40B4-BE49-F238E27FC236}">
                <a16:creationId xmlns:a16="http://schemas.microsoft.com/office/drawing/2014/main" id="{5BF7D5CE-3635-4B9B-9CD9-B7B869827F30}"/>
              </a:ext>
            </a:extLst>
          </p:cNvPr>
          <p:cNvSpPr/>
          <p:nvPr/>
        </p:nvSpPr>
        <p:spPr>
          <a:xfrm rot="9744436">
            <a:off x="5831378" y="4007663"/>
            <a:ext cx="695498" cy="251253"/>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CCE09E-5E78-4437-9AB1-15C9EA72C816}"/>
              </a:ext>
            </a:extLst>
          </p:cNvPr>
          <p:cNvSpPr txBox="1"/>
          <p:nvPr/>
        </p:nvSpPr>
        <p:spPr>
          <a:xfrm>
            <a:off x="6548582" y="3108959"/>
            <a:ext cx="2502131" cy="923330"/>
          </a:xfrm>
          <a:prstGeom prst="rect">
            <a:avLst/>
          </a:prstGeom>
          <a:noFill/>
        </p:spPr>
        <p:txBody>
          <a:bodyPr wrap="square" rtlCol="0">
            <a:spAutoFit/>
          </a:bodyPr>
          <a:lstStyle/>
          <a:p>
            <a:r>
              <a:rPr lang="en-US"/>
              <a:t>Some vendors may choose to use special DFS drivers.</a:t>
            </a:r>
          </a:p>
        </p:txBody>
      </p:sp>
      <p:sp>
        <p:nvSpPr>
          <p:cNvPr id="7" name="TextBox 6">
            <a:extLst>
              <a:ext uri="{FF2B5EF4-FFF2-40B4-BE49-F238E27FC236}">
                <a16:creationId xmlns:a16="http://schemas.microsoft.com/office/drawing/2014/main" id="{CC05C3E7-E822-4954-9D49-5FC78777F6C5}"/>
              </a:ext>
            </a:extLst>
          </p:cNvPr>
          <p:cNvSpPr txBox="1"/>
          <p:nvPr/>
        </p:nvSpPr>
        <p:spPr>
          <a:xfrm>
            <a:off x="6615084" y="4759876"/>
            <a:ext cx="2502131" cy="923330"/>
          </a:xfrm>
          <a:prstGeom prst="rect">
            <a:avLst/>
          </a:prstGeom>
          <a:noFill/>
        </p:spPr>
        <p:txBody>
          <a:bodyPr wrap="square" rtlCol="0">
            <a:spAutoFit/>
          </a:bodyPr>
          <a:lstStyle/>
          <a:p>
            <a:r>
              <a:rPr lang="en-US"/>
              <a:t>Our initial approach. Later on we can look into pros and cons.</a:t>
            </a:r>
          </a:p>
        </p:txBody>
      </p:sp>
      <p:sp>
        <p:nvSpPr>
          <p:cNvPr id="8" name="Arrow: Right 7">
            <a:extLst>
              <a:ext uri="{FF2B5EF4-FFF2-40B4-BE49-F238E27FC236}">
                <a16:creationId xmlns:a16="http://schemas.microsoft.com/office/drawing/2014/main" id="{3C1B8588-F9CE-4D35-8E01-37D9F8245397}"/>
              </a:ext>
            </a:extLst>
          </p:cNvPr>
          <p:cNvSpPr/>
          <p:nvPr/>
        </p:nvSpPr>
        <p:spPr>
          <a:xfrm rot="11739916">
            <a:off x="5830678" y="4849108"/>
            <a:ext cx="695498" cy="251253"/>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6AC5DB-F838-4429-9D4A-262A7022AA76}"/>
              </a:ext>
            </a:extLst>
          </p:cNvPr>
          <p:cNvSpPr txBox="1"/>
          <p:nvPr/>
        </p:nvSpPr>
        <p:spPr>
          <a:xfrm>
            <a:off x="137160" y="5833727"/>
            <a:ext cx="11548872" cy="1215717"/>
          </a:xfrm>
          <a:prstGeom prst="rect">
            <a:avLst/>
          </a:prstGeom>
          <a:noFill/>
        </p:spPr>
        <p:txBody>
          <a:bodyPr wrap="square" rtlCol="0">
            <a:spAutoFit/>
          </a:bodyPr>
          <a:lstStyle/>
          <a:p>
            <a:r>
              <a:rPr lang="en-US" sz="1100" dirty="0"/>
              <a:t>Source: Webinar: NVIDIA </a:t>
            </a:r>
            <a:r>
              <a:rPr lang="en-US" sz="1100" dirty="0" err="1"/>
              <a:t>GPUDirect</a:t>
            </a:r>
            <a:r>
              <a:rPr lang="en-US" sz="1100" dirty="0"/>
              <a:t> Storage: Accelerating the Data Path to the GPU</a:t>
            </a:r>
          </a:p>
          <a:p>
            <a:r>
              <a:rPr lang="en-US" sz="1100" dirty="0">
                <a:hlinkClick r:id="rId4"/>
              </a:rPr>
              <a:t>https://info.nvidia.com/gpudirect-storage-webinar-reg-page.html?thankyou=true&amp;aliId=eyJpIjoiNHNZQVdNQkhoRWs3UE1zOCIsInQiOiJxWnRJWitnWUhLUFBWVjFOZW1EdlZRPT0ifQ%253D%253D&amp;ondemandrgt=yes</a:t>
            </a:r>
            <a:endParaRPr lang="en-US" sz="1100" dirty="0"/>
          </a:p>
          <a:p>
            <a:endParaRPr lang="en-US" sz="1100" dirty="0"/>
          </a:p>
          <a:p>
            <a:r>
              <a:rPr lang="en-US" sz="1100" dirty="0">
                <a:hlinkClick r:id="rId5"/>
              </a:rPr>
              <a:t>https://on24static.akamaized.net/event/24/01/05/4/rt/1/documents/resourceList1594683598315/gdsq320webinar1594683596098.pdf</a:t>
            </a:r>
            <a:endParaRPr lang="en-US" sz="1100" dirty="0"/>
          </a:p>
          <a:p>
            <a:endParaRPr lang="en-US" dirty="0"/>
          </a:p>
        </p:txBody>
      </p:sp>
      <p:sp>
        <p:nvSpPr>
          <p:cNvPr id="10" name="TextBox 9">
            <a:extLst>
              <a:ext uri="{FF2B5EF4-FFF2-40B4-BE49-F238E27FC236}">
                <a16:creationId xmlns:a16="http://schemas.microsoft.com/office/drawing/2014/main" id="{27CE0045-1B2F-4DC5-9659-8874DE2BC062}"/>
              </a:ext>
            </a:extLst>
          </p:cNvPr>
          <p:cNvSpPr txBox="1"/>
          <p:nvPr/>
        </p:nvSpPr>
        <p:spPr>
          <a:xfrm>
            <a:off x="6450676" y="689956"/>
            <a:ext cx="5577840" cy="1754326"/>
          </a:xfrm>
          <a:prstGeom prst="rect">
            <a:avLst/>
          </a:prstGeom>
          <a:noFill/>
        </p:spPr>
        <p:txBody>
          <a:bodyPr wrap="square" rtlCol="0">
            <a:spAutoFit/>
          </a:bodyPr>
          <a:lstStyle/>
          <a:p>
            <a:r>
              <a:rPr lang="en-US"/>
              <a:t>Reference numbers in the industry:</a:t>
            </a:r>
          </a:p>
          <a:p>
            <a:endParaRPr lang="en-US"/>
          </a:p>
          <a:p>
            <a:r>
              <a:rPr lang="en-US"/>
              <a:t>DGX-2 Non-GDS: &lt;40GB/s with high CPU util. rate</a:t>
            </a:r>
          </a:p>
          <a:p>
            <a:r>
              <a:rPr lang="en-US"/>
              <a:t>DGX-2 GDS: 53GB/s with 16 drives</a:t>
            </a:r>
          </a:p>
          <a:p>
            <a:r>
              <a:rPr lang="en-US" err="1"/>
              <a:t>WekaIO</a:t>
            </a:r>
            <a:r>
              <a:rPr lang="en-US"/>
              <a:t> GDS: &gt;80GB/s</a:t>
            </a:r>
          </a:p>
          <a:p>
            <a:r>
              <a:rPr lang="en-US"/>
              <a:t>Vast GDS: &gt;90GB/s peak</a:t>
            </a:r>
          </a:p>
        </p:txBody>
      </p:sp>
      <p:sp>
        <p:nvSpPr>
          <p:cNvPr id="11" name="TextBox 10">
            <a:extLst>
              <a:ext uri="{FF2B5EF4-FFF2-40B4-BE49-F238E27FC236}">
                <a16:creationId xmlns:a16="http://schemas.microsoft.com/office/drawing/2014/main" id="{58579845-C538-4681-9983-57B9CEA76482}"/>
              </a:ext>
            </a:extLst>
          </p:cNvPr>
          <p:cNvSpPr txBox="1"/>
          <p:nvPr/>
        </p:nvSpPr>
        <p:spPr>
          <a:xfrm>
            <a:off x="6178427" y="2488971"/>
            <a:ext cx="5850592" cy="646331"/>
          </a:xfrm>
          <a:prstGeom prst="rect">
            <a:avLst/>
          </a:prstGeom>
          <a:noFill/>
        </p:spPr>
        <p:txBody>
          <a:bodyPr wrap="square" rtlCol="0">
            <a:spAutoFit/>
          </a:bodyPr>
          <a:lstStyle/>
          <a:p>
            <a:r>
              <a:rPr lang="en-US" sz="1200" dirty="0"/>
              <a:t>Source: </a:t>
            </a:r>
            <a:r>
              <a:rPr lang="en-US" sz="1200" dirty="0">
                <a:hlinkClick r:id="rId6"/>
              </a:rPr>
              <a:t>https://blocksandfiles.com/2020/10/12/wekaio-nvidia-gpudirect-benchmark/</a:t>
            </a:r>
            <a:endParaRPr lang="en-US" sz="1200" dirty="0"/>
          </a:p>
          <a:p>
            <a:r>
              <a:rPr lang="en-US" sz="1200" dirty="0">
                <a:hlinkClick r:id="rId7"/>
              </a:rPr>
              <a:t>https://blocksandfiles.com/2020/07/23/nvidia-gpudirect-storage-software/</a:t>
            </a:r>
            <a:endParaRPr lang="en-US" sz="1200" dirty="0"/>
          </a:p>
          <a:p>
            <a:endParaRPr lang="en-US" sz="1200" dirty="0"/>
          </a:p>
        </p:txBody>
      </p:sp>
    </p:spTree>
    <p:extLst>
      <p:ext uri="{BB962C8B-B14F-4D97-AF65-F5344CB8AC3E}">
        <p14:creationId xmlns:p14="http://schemas.microsoft.com/office/powerpoint/2010/main" val="401973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2067-8289-4594-B6DB-4D50CFBCF5F2}"/>
              </a:ext>
            </a:extLst>
          </p:cNvPr>
          <p:cNvSpPr>
            <a:spLocks noGrp="1"/>
          </p:cNvSpPr>
          <p:nvPr>
            <p:ph type="title"/>
          </p:nvPr>
        </p:nvSpPr>
        <p:spPr/>
        <p:txBody>
          <a:bodyPr/>
          <a:lstStyle/>
          <a:p>
            <a:r>
              <a:rPr lang="en-US"/>
              <a:t>Part 1: Single host environment with GDS</a:t>
            </a:r>
          </a:p>
        </p:txBody>
      </p:sp>
      <p:sp>
        <p:nvSpPr>
          <p:cNvPr id="3" name="Content Placeholder 2">
            <a:extLst>
              <a:ext uri="{FF2B5EF4-FFF2-40B4-BE49-F238E27FC236}">
                <a16:creationId xmlns:a16="http://schemas.microsoft.com/office/drawing/2014/main" id="{338E4794-2ABC-4DAE-A2C0-79A60A03EE81}"/>
              </a:ext>
            </a:extLst>
          </p:cNvPr>
          <p:cNvSpPr>
            <a:spLocks noGrp="1"/>
          </p:cNvSpPr>
          <p:nvPr>
            <p:ph idx="1"/>
          </p:nvPr>
        </p:nvSpPr>
        <p:spPr/>
        <p:txBody>
          <a:bodyPr>
            <a:normAutofit/>
          </a:bodyPr>
          <a:lstStyle/>
          <a:p>
            <a:r>
              <a:rPr lang="en-US"/>
              <a:t>Single-host “DGX” simulation installation</a:t>
            </a:r>
          </a:p>
          <a:p>
            <a:pPr lvl="1"/>
            <a:r>
              <a:rPr lang="en-US"/>
              <a:t>Not including all the AI/ML methods but include a training example.</a:t>
            </a:r>
          </a:p>
          <a:p>
            <a:pPr lvl="1"/>
            <a:r>
              <a:rPr lang="en-US"/>
              <a:t>Not including k8s (GPU scheduling) but include basic containers using Nvidia container runtime.</a:t>
            </a:r>
          </a:p>
          <a:p>
            <a:pPr lvl="1"/>
            <a:r>
              <a:rPr lang="en-US"/>
              <a:t>Not including remote storage connection</a:t>
            </a:r>
          </a:p>
          <a:p>
            <a:r>
              <a:rPr lang="en-US"/>
              <a:t>GDS Mode 1 testing with simulated storage devices</a:t>
            </a:r>
          </a:p>
          <a:p>
            <a:pPr lvl="1"/>
            <a:r>
              <a:rPr lang="en-US"/>
              <a:t>Not using real OceanStor v6 (not available)</a:t>
            </a:r>
          </a:p>
          <a:p>
            <a:r>
              <a:rPr lang="en-US"/>
              <a:t>GDS Mode 2 testing with simulated storage devices</a:t>
            </a:r>
          </a:p>
          <a:p>
            <a:pPr lvl="1"/>
            <a:r>
              <a:rPr lang="en-US"/>
              <a:t>Not using real 100D (no real </a:t>
            </a:r>
            <a:r>
              <a:rPr lang="en-US" err="1"/>
              <a:t>NVMeoF</a:t>
            </a:r>
            <a:r>
              <a:rPr lang="en-US"/>
              <a:t> NAS available to us) or OceanStor v6</a:t>
            </a:r>
          </a:p>
          <a:p>
            <a:r>
              <a:rPr lang="en-US"/>
              <a:t>Single-host configuration wrap up with deliverables</a:t>
            </a:r>
          </a:p>
          <a:p>
            <a:r>
              <a:rPr lang="en-US"/>
              <a:t>Initiate collaboration with Nvidia for DGX-2</a:t>
            </a:r>
          </a:p>
        </p:txBody>
      </p:sp>
      <p:sp>
        <p:nvSpPr>
          <p:cNvPr id="4" name="Footer Placeholder 3">
            <a:extLst>
              <a:ext uri="{FF2B5EF4-FFF2-40B4-BE49-F238E27FC236}">
                <a16:creationId xmlns:a16="http://schemas.microsoft.com/office/drawing/2014/main" id="{D487294D-0697-4B8D-8ECE-651F2AA9B2D9}"/>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FD62DD6C-D95D-44F0-8198-E6319A0E4D39}"/>
              </a:ext>
            </a:extLst>
          </p:cNvPr>
          <p:cNvSpPr>
            <a:spLocks noGrp="1"/>
          </p:cNvSpPr>
          <p:nvPr>
            <p:ph type="sldNum" sz="quarter" idx="12"/>
          </p:nvPr>
        </p:nvSpPr>
        <p:spPr/>
        <p:txBody>
          <a:bodyPr/>
          <a:lstStyle/>
          <a:p>
            <a:fld id="{3B917CB5-27BD-4ECA-9D86-80D4B900A204}" type="slidenum">
              <a:rPr lang="en-US" smtClean="0"/>
              <a:t>11</a:t>
            </a:fld>
            <a:endParaRPr lang="en-US"/>
          </a:p>
        </p:txBody>
      </p:sp>
    </p:spTree>
    <p:extLst>
      <p:ext uri="{BB962C8B-B14F-4D97-AF65-F5344CB8AC3E}">
        <p14:creationId xmlns:p14="http://schemas.microsoft.com/office/powerpoint/2010/main" val="117653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2067-8289-4594-B6DB-4D50CFBCF5F2}"/>
              </a:ext>
            </a:extLst>
          </p:cNvPr>
          <p:cNvSpPr>
            <a:spLocks noGrp="1"/>
          </p:cNvSpPr>
          <p:nvPr>
            <p:ph type="title"/>
          </p:nvPr>
        </p:nvSpPr>
        <p:spPr/>
        <p:txBody>
          <a:bodyPr/>
          <a:lstStyle/>
          <a:p>
            <a:r>
              <a:rPr lang="en-US"/>
              <a:t>Part 2: Distributed, multi-host, multi-tenancy environment and best practice</a:t>
            </a:r>
          </a:p>
        </p:txBody>
      </p:sp>
      <p:sp>
        <p:nvSpPr>
          <p:cNvPr id="3" name="Content Placeholder 2">
            <a:extLst>
              <a:ext uri="{FF2B5EF4-FFF2-40B4-BE49-F238E27FC236}">
                <a16:creationId xmlns:a16="http://schemas.microsoft.com/office/drawing/2014/main" id="{338E4794-2ABC-4DAE-A2C0-79A60A03EE81}"/>
              </a:ext>
            </a:extLst>
          </p:cNvPr>
          <p:cNvSpPr>
            <a:spLocks noGrp="1"/>
          </p:cNvSpPr>
          <p:nvPr>
            <p:ph idx="1"/>
          </p:nvPr>
        </p:nvSpPr>
        <p:spPr/>
        <p:txBody>
          <a:bodyPr>
            <a:normAutofit/>
          </a:bodyPr>
          <a:lstStyle/>
          <a:p>
            <a:r>
              <a:rPr lang="en-US"/>
              <a:t>Distributed, Multi-GPU host configuration need more cards, more investment.</a:t>
            </a:r>
          </a:p>
          <a:p>
            <a:pPr lvl="1"/>
            <a:r>
              <a:rPr lang="en-US"/>
              <a:t>Challenges include GPU scheduling</a:t>
            </a:r>
          </a:p>
          <a:p>
            <a:pPr lvl="1"/>
            <a:r>
              <a:rPr lang="en-US"/>
              <a:t>multi-tenancy and GPU aware </a:t>
            </a:r>
          </a:p>
          <a:p>
            <a:pPr lvl="1"/>
            <a:r>
              <a:rPr lang="en-US"/>
              <a:t>GPU aware K8s</a:t>
            </a:r>
          </a:p>
          <a:p>
            <a:pPr lvl="1"/>
            <a:r>
              <a:rPr lang="en-US"/>
              <a:t>VM environment (whether it’s popular, </a:t>
            </a:r>
            <a:r>
              <a:rPr lang="en-US" err="1"/>
              <a:t>vmware</a:t>
            </a:r>
            <a:r>
              <a:rPr lang="en-US"/>
              <a:t> solution)</a:t>
            </a:r>
          </a:p>
          <a:p>
            <a:r>
              <a:rPr lang="en-US"/>
              <a:t>Performance evaluation</a:t>
            </a:r>
          </a:p>
          <a:p>
            <a:pPr lvl="1"/>
            <a:r>
              <a:rPr lang="en-US"/>
              <a:t>Different scheduling methods in a cluster environment</a:t>
            </a:r>
          </a:p>
          <a:p>
            <a:pPr lvl="1"/>
            <a:r>
              <a:rPr lang="en-US"/>
              <a:t>Different GDS modes</a:t>
            </a:r>
          </a:p>
          <a:p>
            <a:pPr lvl="1"/>
            <a:r>
              <a:rPr lang="en-US"/>
              <a:t>Different AI workloads</a:t>
            </a:r>
          </a:p>
          <a:p>
            <a:pPr lvl="1"/>
            <a:endParaRPr lang="en-US"/>
          </a:p>
        </p:txBody>
      </p:sp>
      <p:sp>
        <p:nvSpPr>
          <p:cNvPr id="4" name="Footer Placeholder 3">
            <a:extLst>
              <a:ext uri="{FF2B5EF4-FFF2-40B4-BE49-F238E27FC236}">
                <a16:creationId xmlns:a16="http://schemas.microsoft.com/office/drawing/2014/main" id="{D487294D-0697-4B8D-8ECE-651F2AA9B2D9}"/>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FD62DD6C-D95D-44F0-8198-E6319A0E4D39}"/>
              </a:ext>
            </a:extLst>
          </p:cNvPr>
          <p:cNvSpPr>
            <a:spLocks noGrp="1"/>
          </p:cNvSpPr>
          <p:nvPr>
            <p:ph type="sldNum" sz="quarter" idx="12"/>
          </p:nvPr>
        </p:nvSpPr>
        <p:spPr/>
        <p:txBody>
          <a:bodyPr/>
          <a:lstStyle/>
          <a:p>
            <a:fld id="{3B917CB5-27BD-4ECA-9D86-80D4B900A204}" type="slidenum">
              <a:rPr lang="en-US" smtClean="0"/>
              <a:t>12</a:t>
            </a:fld>
            <a:endParaRPr lang="en-US"/>
          </a:p>
        </p:txBody>
      </p:sp>
    </p:spTree>
    <p:extLst>
      <p:ext uri="{BB962C8B-B14F-4D97-AF65-F5344CB8AC3E}">
        <p14:creationId xmlns:p14="http://schemas.microsoft.com/office/powerpoint/2010/main" val="292062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E94F9-0DEC-46B0-AE07-07CC63C379C9}"/>
              </a:ext>
            </a:extLst>
          </p:cNvPr>
          <p:cNvSpPr>
            <a:spLocks noGrp="1"/>
          </p:cNvSpPr>
          <p:nvPr>
            <p:ph idx="1"/>
          </p:nvPr>
        </p:nvSpPr>
        <p:spPr/>
        <p:txBody>
          <a:bodyPr/>
          <a:lstStyle/>
          <a:p>
            <a:r>
              <a:rPr lang="en-US"/>
              <a:t>Use case investigation</a:t>
            </a:r>
          </a:p>
          <a:p>
            <a:pPr lvl="1"/>
            <a:r>
              <a:rPr lang="en-US"/>
              <a:t>Potential customers and possible use cases</a:t>
            </a:r>
          </a:p>
          <a:p>
            <a:pPr lvl="1"/>
            <a:r>
              <a:rPr lang="en-US"/>
              <a:t>For example, oil companies.</a:t>
            </a:r>
          </a:p>
          <a:p>
            <a:r>
              <a:rPr lang="en-US"/>
              <a:t>RFI analysis related to AI intelligent systems</a:t>
            </a:r>
          </a:p>
          <a:p>
            <a:pPr lvl="1"/>
            <a:r>
              <a:rPr lang="en-US"/>
              <a:t>EMEA market</a:t>
            </a:r>
          </a:p>
          <a:p>
            <a:pPr lvl="1"/>
            <a:r>
              <a:rPr lang="en-US"/>
              <a:t>Future RFI answering</a:t>
            </a:r>
          </a:p>
          <a:p>
            <a:r>
              <a:rPr lang="en-US"/>
              <a:t>Analysis for current and future market </a:t>
            </a:r>
          </a:p>
        </p:txBody>
      </p:sp>
      <p:sp>
        <p:nvSpPr>
          <p:cNvPr id="4" name="Footer Placeholder 3">
            <a:extLst>
              <a:ext uri="{FF2B5EF4-FFF2-40B4-BE49-F238E27FC236}">
                <a16:creationId xmlns:a16="http://schemas.microsoft.com/office/drawing/2014/main" id="{B8C3FE30-CA31-4A51-BFFA-FC2E3CD7FF36}"/>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8C22DA4A-427F-4C42-915D-02BC6131909A}"/>
              </a:ext>
            </a:extLst>
          </p:cNvPr>
          <p:cNvSpPr>
            <a:spLocks noGrp="1"/>
          </p:cNvSpPr>
          <p:nvPr>
            <p:ph type="sldNum" sz="quarter" idx="12"/>
          </p:nvPr>
        </p:nvSpPr>
        <p:spPr/>
        <p:txBody>
          <a:bodyPr/>
          <a:lstStyle/>
          <a:p>
            <a:fld id="{3B917CB5-27BD-4ECA-9D86-80D4B900A204}" type="slidenum">
              <a:rPr lang="en-US" smtClean="0"/>
              <a:t>13</a:t>
            </a:fld>
            <a:endParaRPr lang="en-US"/>
          </a:p>
        </p:txBody>
      </p:sp>
      <p:sp>
        <p:nvSpPr>
          <p:cNvPr id="6" name="Title 1">
            <a:extLst>
              <a:ext uri="{FF2B5EF4-FFF2-40B4-BE49-F238E27FC236}">
                <a16:creationId xmlns:a16="http://schemas.microsoft.com/office/drawing/2014/main" id="{4D85569F-6997-4E75-BBAC-7CA6AD379926}"/>
              </a:ext>
            </a:extLst>
          </p:cNvPr>
          <p:cNvSpPr>
            <a:spLocks noGrp="1"/>
          </p:cNvSpPr>
          <p:nvPr>
            <p:ph type="title"/>
          </p:nvPr>
        </p:nvSpPr>
        <p:spPr>
          <a:xfrm>
            <a:off x="838200" y="365125"/>
            <a:ext cx="10515600" cy="1134161"/>
          </a:xfrm>
        </p:spPr>
        <p:txBody>
          <a:bodyPr/>
          <a:lstStyle/>
          <a:p>
            <a:r>
              <a:rPr lang="en-US"/>
              <a:t>Part 3: Market &amp; use case research</a:t>
            </a:r>
          </a:p>
        </p:txBody>
      </p:sp>
    </p:spTree>
    <p:extLst>
      <p:ext uri="{BB962C8B-B14F-4D97-AF65-F5344CB8AC3E}">
        <p14:creationId xmlns:p14="http://schemas.microsoft.com/office/powerpoint/2010/main" val="75317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1824-8DAA-4DDD-93A4-C30EFF5F0E41}"/>
              </a:ext>
            </a:extLst>
          </p:cNvPr>
          <p:cNvSpPr>
            <a:spLocks noGrp="1"/>
          </p:cNvSpPr>
          <p:nvPr>
            <p:ph type="title"/>
          </p:nvPr>
        </p:nvSpPr>
        <p:spPr/>
        <p:txBody>
          <a:bodyPr/>
          <a:lstStyle/>
          <a:p>
            <a:r>
              <a:rPr lang="en-US"/>
              <a:t>Deliverable#1 Published Paper for </a:t>
            </a:r>
            <a:r>
              <a:rPr lang="en-US" err="1"/>
              <a:t>Futurewei’s</a:t>
            </a:r>
            <a:r>
              <a:rPr lang="en-US"/>
              <a:t> data platform solution</a:t>
            </a:r>
          </a:p>
        </p:txBody>
      </p:sp>
      <p:sp>
        <p:nvSpPr>
          <p:cNvPr id="3" name="Content Placeholder 2">
            <a:extLst>
              <a:ext uri="{FF2B5EF4-FFF2-40B4-BE49-F238E27FC236}">
                <a16:creationId xmlns:a16="http://schemas.microsoft.com/office/drawing/2014/main" id="{F0A6E304-BC63-4588-85F7-7602C681C1B6}"/>
              </a:ext>
            </a:extLst>
          </p:cNvPr>
          <p:cNvSpPr>
            <a:spLocks noGrp="1"/>
          </p:cNvSpPr>
          <p:nvPr>
            <p:ph idx="1"/>
          </p:nvPr>
        </p:nvSpPr>
        <p:spPr/>
        <p:txBody>
          <a:bodyPr/>
          <a:lstStyle/>
          <a:p>
            <a:r>
              <a:rPr lang="en-US"/>
              <a:t>Including support for GPU heavy system like DGX-2</a:t>
            </a:r>
          </a:p>
          <a:p>
            <a:r>
              <a:rPr lang="en-US" err="1"/>
              <a:t>GPUDirect</a:t>
            </a:r>
            <a:r>
              <a:rPr lang="en-US"/>
              <a:t> support</a:t>
            </a:r>
          </a:p>
          <a:p>
            <a:r>
              <a:rPr lang="en-US"/>
              <a:t>Reference architecture using Huawei equipment</a:t>
            </a:r>
          </a:p>
          <a:p>
            <a:r>
              <a:rPr lang="en-US"/>
              <a:t>Some performance / benchmark numbers, based on open source</a:t>
            </a:r>
          </a:p>
          <a:p>
            <a:pPr lvl="1"/>
            <a:r>
              <a:rPr lang="en-US"/>
              <a:t>Benchmark selection</a:t>
            </a:r>
          </a:p>
          <a:p>
            <a:pPr lvl="1"/>
            <a:r>
              <a:rPr lang="en-US"/>
              <a:t>Tuning guideline based on benchmark workload requirement for storage</a:t>
            </a:r>
          </a:p>
          <a:p>
            <a:pPr lvl="1"/>
            <a:r>
              <a:rPr lang="en-US"/>
              <a:t>Comparison between different GDS modes</a:t>
            </a:r>
          </a:p>
          <a:p>
            <a:r>
              <a:rPr lang="en-US"/>
              <a:t>Market analysis for AI intelligent systems.</a:t>
            </a:r>
          </a:p>
          <a:p>
            <a:endParaRPr lang="en-US"/>
          </a:p>
        </p:txBody>
      </p:sp>
      <p:sp>
        <p:nvSpPr>
          <p:cNvPr id="4" name="Footer Placeholder 3">
            <a:extLst>
              <a:ext uri="{FF2B5EF4-FFF2-40B4-BE49-F238E27FC236}">
                <a16:creationId xmlns:a16="http://schemas.microsoft.com/office/drawing/2014/main" id="{F6B1691A-33E6-4097-86BF-EF2AEA9D8448}"/>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496AD6C1-4DBE-449D-A136-8EC77CEC25E8}"/>
              </a:ext>
            </a:extLst>
          </p:cNvPr>
          <p:cNvSpPr>
            <a:spLocks noGrp="1"/>
          </p:cNvSpPr>
          <p:nvPr>
            <p:ph type="sldNum" sz="quarter" idx="12"/>
          </p:nvPr>
        </p:nvSpPr>
        <p:spPr/>
        <p:txBody>
          <a:bodyPr/>
          <a:lstStyle/>
          <a:p>
            <a:fld id="{3B917CB5-27BD-4ECA-9D86-80D4B900A204}" type="slidenum">
              <a:rPr lang="en-US" smtClean="0"/>
              <a:t>14</a:t>
            </a:fld>
            <a:endParaRPr lang="en-US"/>
          </a:p>
        </p:txBody>
      </p:sp>
    </p:spTree>
    <p:extLst>
      <p:ext uri="{BB962C8B-B14F-4D97-AF65-F5344CB8AC3E}">
        <p14:creationId xmlns:p14="http://schemas.microsoft.com/office/powerpoint/2010/main" val="353756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5CDB-0853-4C68-A2DD-77F6989FAD27}"/>
              </a:ext>
            </a:extLst>
          </p:cNvPr>
          <p:cNvSpPr>
            <a:spLocks noGrp="1"/>
          </p:cNvSpPr>
          <p:nvPr>
            <p:ph type="title"/>
          </p:nvPr>
        </p:nvSpPr>
        <p:spPr/>
        <p:txBody>
          <a:bodyPr/>
          <a:lstStyle/>
          <a:p>
            <a:r>
              <a:rPr lang="en-US"/>
              <a:t>Deliverable#2 Open-source config scripts</a:t>
            </a:r>
          </a:p>
        </p:txBody>
      </p:sp>
      <p:sp>
        <p:nvSpPr>
          <p:cNvPr id="4" name="Footer Placeholder 3">
            <a:extLst>
              <a:ext uri="{FF2B5EF4-FFF2-40B4-BE49-F238E27FC236}">
                <a16:creationId xmlns:a16="http://schemas.microsoft.com/office/drawing/2014/main" id="{73454FC3-809A-41A6-8056-7112411393B6}"/>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A601D088-4842-4EA7-8E39-1CFF8D92418D}"/>
              </a:ext>
            </a:extLst>
          </p:cNvPr>
          <p:cNvSpPr>
            <a:spLocks noGrp="1"/>
          </p:cNvSpPr>
          <p:nvPr>
            <p:ph type="sldNum" sz="quarter" idx="12"/>
          </p:nvPr>
        </p:nvSpPr>
        <p:spPr/>
        <p:txBody>
          <a:bodyPr/>
          <a:lstStyle/>
          <a:p>
            <a:fld id="{3B917CB5-27BD-4ECA-9D86-80D4B900A204}" type="slidenum">
              <a:rPr lang="en-US" smtClean="0"/>
              <a:t>15</a:t>
            </a:fld>
            <a:endParaRPr lang="en-US"/>
          </a:p>
        </p:txBody>
      </p:sp>
      <p:sp>
        <p:nvSpPr>
          <p:cNvPr id="8" name="Rectangle 7">
            <a:extLst>
              <a:ext uri="{FF2B5EF4-FFF2-40B4-BE49-F238E27FC236}">
                <a16:creationId xmlns:a16="http://schemas.microsoft.com/office/drawing/2014/main" id="{BB4DB012-98FF-4BA3-8F85-06F3EBAFE470}"/>
              </a:ext>
            </a:extLst>
          </p:cNvPr>
          <p:cNvSpPr/>
          <p:nvPr/>
        </p:nvSpPr>
        <p:spPr>
          <a:xfrm>
            <a:off x="894323" y="1830251"/>
            <a:ext cx="1342239" cy="6040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Ansible</a:t>
            </a:r>
          </a:p>
        </p:txBody>
      </p:sp>
      <p:cxnSp>
        <p:nvCxnSpPr>
          <p:cNvPr id="16" name="Straight Connector 15">
            <a:extLst>
              <a:ext uri="{FF2B5EF4-FFF2-40B4-BE49-F238E27FC236}">
                <a16:creationId xmlns:a16="http://schemas.microsoft.com/office/drawing/2014/main" id="{D99467CD-C591-4B82-8E4A-3FB3BC319A00}"/>
              </a:ext>
            </a:extLst>
          </p:cNvPr>
          <p:cNvCxnSpPr>
            <a:cxnSpLocks/>
            <a:stCxn id="8" idx="2"/>
          </p:cNvCxnSpPr>
          <p:nvPr/>
        </p:nvCxnSpPr>
        <p:spPr>
          <a:xfrm>
            <a:off x="1565443" y="2434258"/>
            <a:ext cx="0" cy="16989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FDA21AA-C876-406B-8F70-4C9598C1E57C}"/>
              </a:ext>
            </a:extLst>
          </p:cNvPr>
          <p:cNvSpPr/>
          <p:nvPr/>
        </p:nvSpPr>
        <p:spPr>
          <a:xfrm>
            <a:off x="2147764" y="2584285"/>
            <a:ext cx="1342229" cy="4832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inventory</a:t>
            </a:r>
          </a:p>
        </p:txBody>
      </p:sp>
      <p:sp>
        <p:nvSpPr>
          <p:cNvPr id="20" name="Left Brace 19">
            <a:extLst>
              <a:ext uri="{FF2B5EF4-FFF2-40B4-BE49-F238E27FC236}">
                <a16:creationId xmlns:a16="http://schemas.microsoft.com/office/drawing/2014/main" id="{DA22FCA3-6CA0-4030-9FD7-2F25A711A1ED}"/>
              </a:ext>
            </a:extLst>
          </p:cNvPr>
          <p:cNvSpPr/>
          <p:nvPr/>
        </p:nvSpPr>
        <p:spPr>
          <a:xfrm>
            <a:off x="3565685" y="2529054"/>
            <a:ext cx="222765" cy="62124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F95F7E5F-FA6A-4CCF-ACFA-74EE5362AA10}"/>
              </a:ext>
            </a:extLst>
          </p:cNvPr>
          <p:cNvSpPr txBox="1"/>
          <p:nvPr/>
        </p:nvSpPr>
        <p:spPr>
          <a:xfrm>
            <a:off x="3864142" y="2249592"/>
            <a:ext cx="893760" cy="369332"/>
          </a:xfrm>
          <a:prstGeom prst="rect">
            <a:avLst/>
          </a:prstGeom>
          <a:noFill/>
        </p:spPr>
        <p:txBody>
          <a:bodyPr wrap="square" rtlCol="0">
            <a:spAutoFit/>
          </a:bodyPr>
          <a:lstStyle/>
          <a:p>
            <a:r>
              <a:rPr lang="en-US"/>
              <a:t>host1</a:t>
            </a:r>
          </a:p>
        </p:txBody>
      </p:sp>
      <p:sp>
        <p:nvSpPr>
          <p:cNvPr id="22" name="TextBox 21">
            <a:extLst>
              <a:ext uri="{FF2B5EF4-FFF2-40B4-BE49-F238E27FC236}">
                <a16:creationId xmlns:a16="http://schemas.microsoft.com/office/drawing/2014/main" id="{BA02987E-D159-41A0-AAF6-883E68223076}"/>
              </a:ext>
            </a:extLst>
          </p:cNvPr>
          <p:cNvSpPr txBox="1"/>
          <p:nvPr/>
        </p:nvSpPr>
        <p:spPr>
          <a:xfrm>
            <a:off x="3864142" y="2529054"/>
            <a:ext cx="893760" cy="369332"/>
          </a:xfrm>
          <a:prstGeom prst="rect">
            <a:avLst/>
          </a:prstGeom>
          <a:noFill/>
        </p:spPr>
        <p:txBody>
          <a:bodyPr wrap="square" rtlCol="0">
            <a:spAutoFit/>
          </a:bodyPr>
          <a:lstStyle/>
          <a:p>
            <a:r>
              <a:rPr lang="en-US"/>
              <a:t>host2</a:t>
            </a:r>
          </a:p>
        </p:txBody>
      </p:sp>
      <p:sp>
        <p:nvSpPr>
          <p:cNvPr id="23" name="TextBox 22">
            <a:extLst>
              <a:ext uri="{FF2B5EF4-FFF2-40B4-BE49-F238E27FC236}">
                <a16:creationId xmlns:a16="http://schemas.microsoft.com/office/drawing/2014/main" id="{AB14B5A1-7E46-451B-8177-9BCD5FF396FC}"/>
              </a:ext>
            </a:extLst>
          </p:cNvPr>
          <p:cNvSpPr txBox="1"/>
          <p:nvPr/>
        </p:nvSpPr>
        <p:spPr>
          <a:xfrm>
            <a:off x="2990699" y="1969235"/>
            <a:ext cx="3534405" cy="369332"/>
          </a:xfrm>
          <a:prstGeom prst="rect">
            <a:avLst/>
          </a:prstGeom>
          <a:noFill/>
        </p:spPr>
        <p:txBody>
          <a:bodyPr wrap="square" rtlCol="0">
            <a:spAutoFit/>
          </a:bodyPr>
          <a:lstStyle/>
          <a:p>
            <a:r>
              <a:rPr lang="en-US" i="1">
                <a:solidFill>
                  <a:schemeClr val="accent4"/>
                </a:solidFill>
              </a:rPr>
              <a:t>VMs temporarily not supported</a:t>
            </a:r>
          </a:p>
        </p:txBody>
      </p:sp>
      <p:sp>
        <p:nvSpPr>
          <p:cNvPr id="32" name="Rectangle 31">
            <a:extLst>
              <a:ext uri="{FF2B5EF4-FFF2-40B4-BE49-F238E27FC236}">
                <a16:creationId xmlns:a16="http://schemas.microsoft.com/office/drawing/2014/main" id="{9CEDFA7D-D8B4-4673-A75C-FA223D31AB39}"/>
              </a:ext>
            </a:extLst>
          </p:cNvPr>
          <p:cNvSpPr/>
          <p:nvPr/>
        </p:nvSpPr>
        <p:spPr>
          <a:xfrm>
            <a:off x="2147763" y="3550291"/>
            <a:ext cx="1342229" cy="4832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playbook</a:t>
            </a:r>
          </a:p>
        </p:txBody>
      </p:sp>
      <p:sp>
        <p:nvSpPr>
          <p:cNvPr id="36" name="TextBox 35">
            <a:extLst>
              <a:ext uri="{FF2B5EF4-FFF2-40B4-BE49-F238E27FC236}">
                <a16:creationId xmlns:a16="http://schemas.microsoft.com/office/drawing/2014/main" id="{49787962-8AE6-428A-B25A-B03C9DC1FDF4}"/>
              </a:ext>
            </a:extLst>
          </p:cNvPr>
          <p:cNvSpPr txBox="1"/>
          <p:nvPr/>
        </p:nvSpPr>
        <p:spPr>
          <a:xfrm>
            <a:off x="7279241" y="1599903"/>
            <a:ext cx="1122211" cy="369332"/>
          </a:xfrm>
          <a:prstGeom prst="rect">
            <a:avLst/>
          </a:prstGeom>
          <a:noFill/>
        </p:spPr>
        <p:txBody>
          <a:bodyPr wrap="square" rtlCol="0">
            <a:spAutoFit/>
          </a:bodyPr>
          <a:lstStyle/>
          <a:p>
            <a:r>
              <a:rPr lang="en-US"/>
              <a:t>infra</a:t>
            </a:r>
          </a:p>
        </p:txBody>
      </p:sp>
      <p:cxnSp>
        <p:nvCxnSpPr>
          <p:cNvPr id="37" name="Straight Connector 36">
            <a:extLst>
              <a:ext uri="{FF2B5EF4-FFF2-40B4-BE49-F238E27FC236}">
                <a16:creationId xmlns:a16="http://schemas.microsoft.com/office/drawing/2014/main" id="{3E71891E-3937-426E-8EC0-B7C7A829FF1F}"/>
              </a:ext>
            </a:extLst>
          </p:cNvPr>
          <p:cNvCxnSpPr>
            <a:cxnSpLocks/>
          </p:cNvCxnSpPr>
          <p:nvPr/>
        </p:nvCxnSpPr>
        <p:spPr>
          <a:xfrm>
            <a:off x="7840346" y="1983690"/>
            <a:ext cx="0" cy="23725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41" name="Picture 40" descr="Icon&#10;&#10;Description automatically generated">
            <a:extLst>
              <a:ext uri="{FF2B5EF4-FFF2-40B4-BE49-F238E27FC236}">
                <a16:creationId xmlns:a16="http://schemas.microsoft.com/office/drawing/2014/main" id="{DB6F7957-D2C2-437B-ACBC-82F7253821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7821" y="2053914"/>
            <a:ext cx="493632" cy="493632"/>
          </a:xfrm>
          <a:prstGeom prst="rect">
            <a:avLst/>
          </a:prstGeom>
        </p:spPr>
      </p:pic>
      <p:sp>
        <p:nvSpPr>
          <p:cNvPr id="43" name="TextBox 42">
            <a:extLst>
              <a:ext uri="{FF2B5EF4-FFF2-40B4-BE49-F238E27FC236}">
                <a16:creationId xmlns:a16="http://schemas.microsoft.com/office/drawing/2014/main" id="{DFCEC3F7-92C5-42A1-ADFD-81B85A261ADA}"/>
              </a:ext>
            </a:extLst>
          </p:cNvPr>
          <p:cNvSpPr txBox="1"/>
          <p:nvPr/>
        </p:nvSpPr>
        <p:spPr>
          <a:xfrm>
            <a:off x="8401451" y="2133791"/>
            <a:ext cx="1153691" cy="369332"/>
          </a:xfrm>
          <a:prstGeom prst="rect">
            <a:avLst/>
          </a:prstGeom>
          <a:noFill/>
        </p:spPr>
        <p:txBody>
          <a:bodyPr wrap="square" rtlCol="0">
            <a:spAutoFit/>
          </a:bodyPr>
          <a:lstStyle/>
          <a:p>
            <a:r>
              <a:rPr lang="en-US"/>
              <a:t>common</a:t>
            </a:r>
          </a:p>
        </p:txBody>
      </p:sp>
      <p:pic>
        <p:nvPicPr>
          <p:cNvPr id="44" name="Picture 43" descr="Icon&#10;&#10;Description automatically generated">
            <a:extLst>
              <a:ext uri="{FF2B5EF4-FFF2-40B4-BE49-F238E27FC236}">
                <a16:creationId xmlns:a16="http://schemas.microsoft.com/office/drawing/2014/main" id="{D4219EE9-E98C-4FDA-8BCE-A6F5A27DAC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7821" y="2909251"/>
            <a:ext cx="493632" cy="493632"/>
          </a:xfrm>
          <a:prstGeom prst="rect">
            <a:avLst/>
          </a:prstGeom>
        </p:spPr>
      </p:pic>
      <p:sp>
        <p:nvSpPr>
          <p:cNvPr id="46" name="TextBox 45">
            <a:extLst>
              <a:ext uri="{FF2B5EF4-FFF2-40B4-BE49-F238E27FC236}">
                <a16:creationId xmlns:a16="http://schemas.microsoft.com/office/drawing/2014/main" id="{9FC6D66A-8812-4939-8839-68DA87CA2527}"/>
              </a:ext>
            </a:extLst>
          </p:cNvPr>
          <p:cNvSpPr txBox="1"/>
          <p:nvPr/>
        </p:nvSpPr>
        <p:spPr>
          <a:xfrm>
            <a:off x="8401451" y="2989128"/>
            <a:ext cx="1153691" cy="369332"/>
          </a:xfrm>
          <a:prstGeom prst="rect">
            <a:avLst/>
          </a:prstGeom>
          <a:noFill/>
        </p:spPr>
        <p:txBody>
          <a:bodyPr wrap="square" rtlCol="0">
            <a:spAutoFit/>
          </a:bodyPr>
          <a:lstStyle/>
          <a:p>
            <a:r>
              <a:rPr lang="en-US"/>
              <a:t>ai</a:t>
            </a:r>
          </a:p>
        </p:txBody>
      </p:sp>
      <p:pic>
        <p:nvPicPr>
          <p:cNvPr id="47" name="Picture 46" descr="Icon&#10;&#10;Description automatically generated">
            <a:extLst>
              <a:ext uri="{FF2B5EF4-FFF2-40B4-BE49-F238E27FC236}">
                <a16:creationId xmlns:a16="http://schemas.microsoft.com/office/drawing/2014/main" id="{F9B67902-BD82-4E99-BE73-24468F348D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7821" y="2513118"/>
            <a:ext cx="493632" cy="493632"/>
          </a:xfrm>
          <a:prstGeom prst="rect">
            <a:avLst/>
          </a:prstGeom>
        </p:spPr>
      </p:pic>
      <p:sp>
        <p:nvSpPr>
          <p:cNvPr id="48" name="TextBox 47">
            <a:extLst>
              <a:ext uri="{FF2B5EF4-FFF2-40B4-BE49-F238E27FC236}">
                <a16:creationId xmlns:a16="http://schemas.microsoft.com/office/drawing/2014/main" id="{CC87E6E0-1012-44DE-BDD2-568C0EDECE68}"/>
              </a:ext>
            </a:extLst>
          </p:cNvPr>
          <p:cNvSpPr txBox="1"/>
          <p:nvPr/>
        </p:nvSpPr>
        <p:spPr>
          <a:xfrm>
            <a:off x="8401451" y="2592995"/>
            <a:ext cx="1153691" cy="369332"/>
          </a:xfrm>
          <a:prstGeom prst="rect">
            <a:avLst/>
          </a:prstGeom>
          <a:noFill/>
        </p:spPr>
        <p:txBody>
          <a:bodyPr wrap="square" rtlCol="0">
            <a:spAutoFit/>
          </a:bodyPr>
          <a:lstStyle/>
          <a:p>
            <a:r>
              <a:rPr lang="en-US" err="1"/>
              <a:t>datalake</a:t>
            </a:r>
            <a:endParaRPr lang="en-US"/>
          </a:p>
        </p:txBody>
      </p:sp>
      <p:pic>
        <p:nvPicPr>
          <p:cNvPr id="49" name="Picture 48" descr="Icon&#10;&#10;Description automatically generated">
            <a:extLst>
              <a:ext uri="{FF2B5EF4-FFF2-40B4-BE49-F238E27FC236}">
                <a16:creationId xmlns:a16="http://schemas.microsoft.com/office/drawing/2014/main" id="{D38355FA-AFB2-468D-93EA-5E48DE5EDA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7821" y="3330655"/>
            <a:ext cx="493632" cy="493632"/>
          </a:xfrm>
          <a:prstGeom prst="rect">
            <a:avLst/>
          </a:prstGeom>
        </p:spPr>
      </p:pic>
      <p:sp>
        <p:nvSpPr>
          <p:cNvPr id="50" name="TextBox 49">
            <a:extLst>
              <a:ext uri="{FF2B5EF4-FFF2-40B4-BE49-F238E27FC236}">
                <a16:creationId xmlns:a16="http://schemas.microsoft.com/office/drawing/2014/main" id="{D9735E6E-7C87-468B-9AF7-2DCEA74489B5}"/>
              </a:ext>
            </a:extLst>
          </p:cNvPr>
          <p:cNvSpPr txBox="1"/>
          <p:nvPr/>
        </p:nvSpPr>
        <p:spPr>
          <a:xfrm>
            <a:off x="8401451" y="3410532"/>
            <a:ext cx="1153691" cy="369332"/>
          </a:xfrm>
          <a:prstGeom prst="rect">
            <a:avLst/>
          </a:prstGeom>
          <a:noFill/>
        </p:spPr>
        <p:txBody>
          <a:bodyPr wrap="square" rtlCol="0">
            <a:spAutoFit/>
          </a:bodyPr>
          <a:lstStyle/>
          <a:p>
            <a:r>
              <a:rPr lang="en-US" err="1"/>
              <a:t>adas</a:t>
            </a:r>
            <a:endParaRPr lang="en-US"/>
          </a:p>
        </p:txBody>
      </p:sp>
      <p:pic>
        <p:nvPicPr>
          <p:cNvPr id="51" name="Picture 50" descr="Icon&#10;&#10;Description automatically generated">
            <a:extLst>
              <a:ext uri="{FF2B5EF4-FFF2-40B4-BE49-F238E27FC236}">
                <a16:creationId xmlns:a16="http://schemas.microsoft.com/office/drawing/2014/main" id="{6556BF8C-10F8-4379-88DB-4C699DB71C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7821" y="3785402"/>
            <a:ext cx="493632" cy="493632"/>
          </a:xfrm>
          <a:prstGeom prst="rect">
            <a:avLst/>
          </a:prstGeom>
        </p:spPr>
      </p:pic>
      <p:sp>
        <p:nvSpPr>
          <p:cNvPr id="52" name="TextBox 51">
            <a:extLst>
              <a:ext uri="{FF2B5EF4-FFF2-40B4-BE49-F238E27FC236}">
                <a16:creationId xmlns:a16="http://schemas.microsoft.com/office/drawing/2014/main" id="{F0FAC24E-F2F3-4FC2-B90E-EEA91314F754}"/>
              </a:ext>
            </a:extLst>
          </p:cNvPr>
          <p:cNvSpPr txBox="1"/>
          <p:nvPr/>
        </p:nvSpPr>
        <p:spPr>
          <a:xfrm>
            <a:off x="8401451" y="3865279"/>
            <a:ext cx="1153691" cy="369332"/>
          </a:xfrm>
          <a:prstGeom prst="rect">
            <a:avLst/>
          </a:prstGeom>
          <a:noFill/>
        </p:spPr>
        <p:txBody>
          <a:bodyPr wrap="square" rtlCol="0">
            <a:spAutoFit/>
          </a:bodyPr>
          <a:lstStyle/>
          <a:p>
            <a:r>
              <a:rPr lang="en-US" err="1"/>
              <a:t>hpc</a:t>
            </a:r>
            <a:endParaRPr lang="en-US"/>
          </a:p>
        </p:txBody>
      </p:sp>
      <p:sp>
        <p:nvSpPr>
          <p:cNvPr id="11" name="TextBox 10">
            <a:extLst>
              <a:ext uri="{FF2B5EF4-FFF2-40B4-BE49-F238E27FC236}">
                <a16:creationId xmlns:a16="http://schemas.microsoft.com/office/drawing/2014/main" id="{A448D3C3-5E12-4570-A6BE-8560EC2DC390}"/>
              </a:ext>
            </a:extLst>
          </p:cNvPr>
          <p:cNvSpPr txBox="1"/>
          <p:nvPr/>
        </p:nvSpPr>
        <p:spPr>
          <a:xfrm>
            <a:off x="989047" y="4749282"/>
            <a:ext cx="8714785" cy="923330"/>
          </a:xfrm>
          <a:prstGeom prst="rect">
            <a:avLst/>
          </a:prstGeom>
          <a:noFill/>
        </p:spPr>
        <p:txBody>
          <a:bodyPr wrap="square" rtlCol="0">
            <a:spAutoFit/>
          </a:bodyPr>
          <a:lstStyle/>
          <a:p>
            <a:r>
              <a:rPr lang="en-US"/>
              <a:t>Plan to create very basic ansible steps and test programs as open-source projects.</a:t>
            </a:r>
          </a:p>
          <a:p>
            <a:endParaRPr lang="en-US"/>
          </a:p>
          <a:p>
            <a:r>
              <a:rPr lang="en-US" i="1"/>
              <a:t>Could release as part of project Caerus.</a:t>
            </a:r>
          </a:p>
        </p:txBody>
      </p:sp>
    </p:spTree>
    <p:extLst>
      <p:ext uri="{BB962C8B-B14F-4D97-AF65-F5344CB8AC3E}">
        <p14:creationId xmlns:p14="http://schemas.microsoft.com/office/powerpoint/2010/main" val="139926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5CDB-0853-4C68-A2DD-77F6989FAD27}"/>
              </a:ext>
            </a:extLst>
          </p:cNvPr>
          <p:cNvSpPr>
            <a:spLocks noGrp="1"/>
          </p:cNvSpPr>
          <p:nvPr>
            <p:ph type="title"/>
          </p:nvPr>
        </p:nvSpPr>
        <p:spPr>
          <a:xfrm>
            <a:off x="838200" y="116647"/>
            <a:ext cx="10515600" cy="1134161"/>
          </a:xfrm>
        </p:spPr>
        <p:txBody>
          <a:bodyPr/>
          <a:lstStyle/>
          <a:p>
            <a:r>
              <a:rPr lang="en-US"/>
              <a:t>Deliverable#3 Nvidia Eco System Collaboration</a:t>
            </a:r>
          </a:p>
        </p:txBody>
      </p:sp>
      <p:sp>
        <p:nvSpPr>
          <p:cNvPr id="3" name="Rectangle 2">
            <a:extLst>
              <a:ext uri="{FF2B5EF4-FFF2-40B4-BE49-F238E27FC236}">
                <a16:creationId xmlns:a16="http://schemas.microsoft.com/office/drawing/2014/main" id="{0BE827EF-3E36-7849-A919-E63C7A0645E0}"/>
              </a:ext>
            </a:extLst>
          </p:cNvPr>
          <p:cNvSpPr/>
          <p:nvPr/>
        </p:nvSpPr>
        <p:spPr>
          <a:xfrm>
            <a:off x="919369" y="1309507"/>
            <a:ext cx="10353261" cy="134601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400"/>
              <a:t>Explore the possibilities to become a Nvidia partner as storage vendor</a:t>
            </a:r>
          </a:p>
          <a:p>
            <a:pPr marL="228600" indent="-228600">
              <a:lnSpc>
                <a:spcPct val="90000"/>
              </a:lnSpc>
              <a:spcBef>
                <a:spcPts val="1000"/>
              </a:spcBef>
              <a:buFont typeface="Arial" panose="020B0604020202020204" pitchFamily="34" charset="0"/>
              <a:buChar char="•"/>
            </a:pPr>
            <a:r>
              <a:rPr lang="en-US" sz="2400"/>
              <a:t>Working in-progress</a:t>
            </a:r>
          </a:p>
          <a:p>
            <a:pPr marL="228600" indent="-228600">
              <a:lnSpc>
                <a:spcPct val="90000"/>
              </a:lnSpc>
              <a:spcBef>
                <a:spcPts val="1000"/>
              </a:spcBef>
              <a:buFont typeface="Arial" panose="020B0604020202020204" pitchFamily="34" charset="0"/>
              <a:buChar char="•"/>
            </a:pPr>
            <a:r>
              <a:rPr lang="en-US" sz="2400"/>
              <a:t>May need company executive level supports</a:t>
            </a:r>
          </a:p>
        </p:txBody>
      </p:sp>
    </p:spTree>
    <p:extLst>
      <p:ext uri="{BB962C8B-B14F-4D97-AF65-F5344CB8AC3E}">
        <p14:creationId xmlns:p14="http://schemas.microsoft.com/office/powerpoint/2010/main" val="159818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5CDB-0853-4C68-A2DD-77F6989FAD27}"/>
              </a:ext>
            </a:extLst>
          </p:cNvPr>
          <p:cNvSpPr>
            <a:spLocks noGrp="1"/>
          </p:cNvSpPr>
          <p:nvPr>
            <p:ph type="title"/>
          </p:nvPr>
        </p:nvSpPr>
        <p:spPr>
          <a:xfrm>
            <a:off x="838200" y="116647"/>
            <a:ext cx="10515600" cy="1134161"/>
          </a:xfrm>
        </p:spPr>
        <p:txBody>
          <a:bodyPr/>
          <a:lstStyle/>
          <a:p>
            <a:r>
              <a:rPr lang="en-US"/>
              <a:t>Deliverable#4 Published Paper - </a:t>
            </a:r>
            <a:r>
              <a:rPr lang="en-US" err="1"/>
              <a:t>PayU</a:t>
            </a:r>
            <a:r>
              <a:rPr lang="en-US"/>
              <a:t> model based ADAS Solution</a:t>
            </a:r>
          </a:p>
        </p:txBody>
      </p:sp>
      <p:sp>
        <p:nvSpPr>
          <p:cNvPr id="3" name="Rectangle 2">
            <a:extLst>
              <a:ext uri="{FF2B5EF4-FFF2-40B4-BE49-F238E27FC236}">
                <a16:creationId xmlns:a16="http://schemas.microsoft.com/office/drawing/2014/main" id="{0BE827EF-3E36-7849-A919-E63C7A0645E0}"/>
              </a:ext>
            </a:extLst>
          </p:cNvPr>
          <p:cNvSpPr/>
          <p:nvPr/>
        </p:nvSpPr>
        <p:spPr>
          <a:xfrm>
            <a:off x="919369" y="1309507"/>
            <a:ext cx="10353261" cy="2267287"/>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400"/>
              <a:t>Work with EU team to have a </a:t>
            </a:r>
            <a:r>
              <a:rPr lang="en-US" sz="2400" err="1"/>
              <a:t>PayU</a:t>
            </a:r>
            <a:r>
              <a:rPr lang="en-US" sz="2400"/>
              <a:t> based solution</a:t>
            </a:r>
          </a:p>
          <a:p>
            <a:pPr marL="228600" indent="-228600">
              <a:lnSpc>
                <a:spcPct val="90000"/>
              </a:lnSpc>
              <a:spcBef>
                <a:spcPts val="1000"/>
              </a:spcBef>
              <a:buFont typeface="Arial" panose="020B0604020202020204" pitchFamily="34" charset="0"/>
              <a:buChar char="•"/>
            </a:pPr>
            <a:r>
              <a:rPr lang="en-US" sz="2400"/>
              <a:t>ADAS solution based on current and near future products</a:t>
            </a:r>
          </a:p>
          <a:p>
            <a:pPr marL="228600" indent="-228600">
              <a:lnSpc>
                <a:spcPct val="90000"/>
              </a:lnSpc>
              <a:spcBef>
                <a:spcPts val="1000"/>
              </a:spcBef>
              <a:buFont typeface="Arial" panose="020B0604020202020204" pitchFamily="34" charset="0"/>
              <a:buChar char="•"/>
            </a:pPr>
            <a:r>
              <a:rPr lang="en-US" sz="2400"/>
              <a:t>ADAS storage key requirements</a:t>
            </a:r>
          </a:p>
          <a:p>
            <a:pPr marL="228600" indent="-228600">
              <a:lnSpc>
                <a:spcPct val="90000"/>
              </a:lnSpc>
              <a:spcBef>
                <a:spcPts val="1000"/>
              </a:spcBef>
              <a:buFont typeface="Arial" panose="020B0604020202020204" pitchFamily="34" charset="0"/>
              <a:buChar char="•"/>
            </a:pPr>
            <a:r>
              <a:rPr lang="en-US" sz="2400"/>
              <a:t>Need company multi-department level collaborations and supports.</a:t>
            </a:r>
          </a:p>
          <a:p>
            <a:pPr marL="228600" indent="-228600">
              <a:lnSpc>
                <a:spcPct val="90000"/>
              </a:lnSpc>
              <a:spcBef>
                <a:spcPts val="1000"/>
              </a:spcBef>
              <a:buFont typeface="Arial" panose="020B0604020202020204" pitchFamily="34" charset="0"/>
              <a:buChar char="•"/>
            </a:pPr>
            <a:endParaRPr lang="en-US" sz="2400"/>
          </a:p>
        </p:txBody>
      </p:sp>
    </p:spTree>
    <p:extLst>
      <p:ext uri="{BB962C8B-B14F-4D97-AF65-F5344CB8AC3E}">
        <p14:creationId xmlns:p14="http://schemas.microsoft.com/office/powerpoint/2010/main" val="265098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1824-8DAA-4DDD-93A4-C30EFF5F0E41}"/>
              </a:ext>
            </a:extLst>
          </p:cNvPr>
          <p:cNvSpPr>
            <a:spLocks noGrp="1"/>
          </p:cNvSpPr>
          <p:nvPr>
            <p:ph type="title"/>
          </p:nvPr>
        </p:nvSpPr>
        <p:spPr/>
        <p:txBody>
          <a:bodyPr/>
          <a:lstStyle/>
          <a:p>
            <a:r>
              <a:rPr lang="en-US"/>
              <a:t>Deliverable#5 Published Paper for </a:t>
            </a:r>
            <a:r>
              <a:rPr lang="en-US" err="1"/>
              <a:t>Futurewei’s</a:t>
            </a:r>
            <a:r>
              <a:rPr lang="en-US"/>
              <a:t> Open Source Based Big Data platform solution</a:t>
            </a:r>
          </a:p>
        </p:txBody>
      </p:sp>
      <p:sp>
        <p:nvSpPr>
          <p:cNvPr id="3" name="Content Placeholder 2">
            <a:extLst>
              <a:ext uri="{FF2B5EF4-FFF2-40B4-BE49-F238E27FC236}">
                <a16:creationId xmlns:a16="http://schemas.microsoft.com/office/drawing/2014/main" id="{F0A6E304-BC63-4588-85F7-7602C681C1B6}"/>
              </a:ext>
            </a:extLst>
          </p:cNvPr>
          <p:cNvSpPr>
            <a:spLocks noGrp="1"/>
          </p:cNvSpPr>
          <p:nvPr>
            <p:ph idx="1"/>
          </p:nvPr>
        </p:nvSpPr>
        <p:spPr/>
        <p:txBody>
          <a:bodyPr/>
          <a:lstStyle/>
          <a:p>
            <a:r>
              <a:rPr lang="en-US"/>
              <a:t>Reference architecture using Huawei equipment</a:t>
            </a:r>
          </a:p>
          <a:p>
            <a:r>
              <a:rPr lang="en-US"/>
              <a:t>Some performance / benchmark numbers, based on open source</a:t>
            </a:r>
          </a:p>
          <a:p>
            <a:pPr lvl="1"/>
            <a:r>
              <a:rPr lang="en-US"/>
              <a:t>Benchmark selection</a:t>
            </a:r>
          </a:p>
          <a:p>
            <a:pPr lvl="1"/>
            <a:r>
              <a:rPr lang="en-US"/>
              <a:t>Tuning guideline based on benchmark workload requirement for storage</a:t>
            </a:r>
          </a:p>
          <a:p>
            <a:r>
              <a:rPr lang="en-US"/>
              <a:t>Market analysis for Bigdata intelligent systems.</a:t>
            </a:r>
          </a:p>
          <a:p>
            <a:endParaRPr lang="en-US"/>
          </a:p>
        </p:txBody>
      </p:sp>
      <p:sp>
        <p:nvSpPr>
          <p:cNvPr id="4" name="Footer Placeholder 3">
            <a:extLst>
              <a:ext uri="{FF2B5EF4-FFF2-40B4-BE49-F238E27FC236}">
                <a16:creationId xmlns:a16="http://schemas.microsoft.com/office/drawing/2014/main" id="{F6B1691A-33E6-4097-86BF-EF2AEA9D8448}"/>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496AD6C1-4DBE-449D-A136-8EC77CEC25E8}"/>
              </a:ext>
            </a:extLst>
          </p:cNvPr>
          <p:cNvSpPr>
            <a:spLocks noGrp="1"/>
          </p:cNvSpPr>
          <p:nvPr>
            <p:ph type="sldNum" sz="quarter" idx="12"/>
          </p:nvPr>
        </p:nvSpPr>
        <p:spPr/>
        <p:txBody>
          <a:bodyPr/>
          <a:lstStyle/>
          <a:p>
            <a:fld id="{3B917CB5-27BD-4ECA-9D86-80D4B900A204}" type="slidenum">
              <a:rPr lang="en-US" smtClean="0"/>
              <a:t>18</a:t>
            </a:fld>
            <a:endParaRPr lang="en-US"/>
          </a:p>
        </p:txBody>
      </p:sp>
    </p:spTree>
    <p:extLst>
      <p:ext uri="{BB962C8B-B14F-4D97-AF65-F5344CB8AC3E}">
        <p14:creationId xmlns:p14="http://schemas.microsoft.com/office/powerpoint/2010/main" val="131424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a:t>Optimization stack</a:t>
            </a:r>
          </a:p>
        </p:txBody>
      </p:sp>
      <p:pic>
        <p:nvPicPr>
          <p:cNvPr id="2" name="Picture 1">
            <a:extLst>
              <a:ext uri="{FF2B5EF4-FFF2-40B4-BE49-F238E27FC236}">
                <a16:creationId xmlns:a16="http://schemas.microsoft.com/office/drawing/2014/main" id="{1BF70D1C-9FB1-4054-B42E-48782052CBAD}"/>
              </a:ext>
            </a:extLst>
          </p:cNvPr>
          <p:cNvPicPr>
            <a:picLocks noChangeAspect="1"/>
          </p:cNvPicPr>
          <p:nvPr/>
        </p:nvPicPr>
        <p:blipFill>
          <a:blip r:embed="rId2"/>
          <a:stretch>
            <a:fillRect/>
          </a:stretch>
        </p:blipFill>
        <p:spPr>
          <a:xfrm>
            <a:off x="654000" y="1680830"/>
            <a:ext cx="7665842" cy="4367631"/>
          </a:xfrm>
          <a:prstGeom prst="rect">
            <a:avLst/>
          </a:prstGeom>
        </p:spPr>
      </p:pic>
      <p:sp>
        <p:nvSpPr>
          <p:cNvPr id="3" name="Arrow: Right 2">
            <a:extLst>
              <a:ext uri="{FF2B5EF4-FFF2-40B4-BE49-F238E27FC236}">
                <a16:creationId xmlns:a16="http://schemas.microsoft.com/office/drawing/2014/main" id="{D43B00BD-44DA-40FD-82E0-1A3A31638222}"/>
              </a:ext>
            </a:extLst>
          </p:cNvPr>
          <p:cNvSpPr/>
          <p:nvPr/>
        </p:nvSpPr>
        <p:spPr>
          <a:xfrm rot="10800000">
            <a:off x="8019875" y="3640822"/>
            <a:ext cx="578841" cy="159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06604F-F512-440F-8B77-98C9F2B6A589}"/>
              </a:ext>
            </a:extLst>
          </p:cNvPr>
          <p:cNvSpPr txBox="1"/>
          <p:nvPr/>
        </p:nvSpPr>
        <p:spPr>
          <a:xfrm>
            <a:off x="8774884" y="3548543"/>
            <a:ext cx="2927758" cy="738664"/>
          </a:xfrm>
          <a:prstGeom prst="rect">
            <a:avLst/>
          </a:prstGeom>
          <a:noFill/>
        </p:spPr>
        <p:txBody>
          <a:bodyPr wrap="square" rtlCol="0">
            <a:spAutoFit/>
          </a:bodyPr>
          <a:lstStyle/>
          <a:p>
            <a:r>
              <a:rPr lang="en-US" sz="1400"/>
              <a:t>Multi-core, multi-thread programming library that supports vector optimization.</a:t>
            </a:r>
          </a:p>
        </p:txBody>
      </p:sp>
      <p:sp>
        <p:nvSpPr>
          <p:cNvPr id="7" name="Arrow: Right 6">
            <a:extLst>
              <a:ext uri="{FF2B5EF4-FFF2-40B4-BE49-F238E27FC236}">
                <a16:creationId xmlns:a16="http://schemas.microsoft.com/office/drawing/2014/main" id="{1FAAE7B8-FEF4-4737-8A28-2F27013F98A5}"/>
              </a:ext>
            </a:extLst>
          </p:cNvPr>
          <p:cNvSpPr/>
          <p:nvPr/>
        </p:nvSpPr>
        <p:spPr>
          <a:xfrm rot="10800000">
            <a:off x="8019875" y="2719431"/>
            <a:ext cx="578841" cy="159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798389-C97B-45D5-BDA7-28C59695C582}"/>
              </a:ext>
            </a:extLst>
          </p:cNvPr>
          <p:cNvSpPr txBox="1"/>
          <p:nvPr/>
        </p:nvSpPr>
        <p:spPr>
          <a:xfrm>
            <a:off x="8774884" y="2537516"/>
            <a:ext cx="2927758" cy="523220"/>
          </a:xfrm>
          <a:prstGeom prst="rect">
            <a:avLst/>
          </a:prstGeom>
          <a:noFill/>
        </p:spPr>
        <p:txBody>
          <a:bodyPr wrap="square" rtlCol="0">
            <a:spAutoFit/>
          </a:bodyPr>
          <a:lstStyle/>
          <a:p>
            <a:r>
              <a:rPr lang="en-US" sz="1400"/>
              <a:t>ML, DL libraries and tools based on CUDA.</a:t>
            </a:r>
          </a:p>
        </p:txBody>
      </p:sp>
      <p:sp>
        <p:nvSpPr>
          <p:cNvPr id="9" name="Arrow: Right 8">
            <a:extLst>
              <a:ext uri="{FF2B5EF4-FFF2-40B4-BE49-F238E27FC236}">
                <a16:creationId xmlns:a16="http://schemas.microsoft.com/office/drawing/2014/main" id="{7C6659D9-90D6-4A0E-BF69-A3119B4653C3}"/>
              </a:ext>
            </a:extLst>
          </p:cNvPr>
          <p:cNvSpPr/>
          <p:nvPr/>
        </p:nvSpPr>
        <p:spPr>
          <a:xfrm rot="10800000">
            <a:off x="8019875" y="2040739"/>
            <a:ext cx="578841" cy="159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20987E-3F3A-4A6B-BAD3-B6112D810DE9}"/>
              </a:ext>
            </a:extLst>
          </p:cNvPr>
          <p:cNvSpPr txBox="1"/>
          <p:nvPr/>
        </p:nvSpPr>
        <p:spPr>
          <a:xfrm>
            <a:off x="8774884" y="1918734"/>
            <a:ext cx="2927758" cy="307777"/>
          </a:xfrm>
          <a:prstGeom prst="rect">
            <a:avLst/>
          </a:prstGeom>
          <a:noFill/>
        </p:spPr>
        <p:txBody>
          <a:bodyPr wrap="square" rtlCol="0">
            <a:spAutoFit/>
          </a:bodyPr>
          <a:lstStyle/>
          <a:p>
            <a:r>
              <a:rPr lang="en-US" sz="1400"/>
              <a:t>APP/data engine/AIML pipeline</a:t>
            </a:r>
          </a:p>
        </p:txBody>
      </p:sp>
      <p:sp>
        <p:nvSpPr>
          <p:cNvPr id="5" name="TextBox 4">
            <a:extLst>
              <a:ext uri="{FF2B5EF4-FFF2-40B4-BE49-F238E27FC236}">
                <a16:creationId xmlns:a16="http://schemas.microsoft.com/office/drawing/2014/main" id="{AE43E828-063B-4AD3-97EB-B9E89048BB2C}"/>
              </a:ext>
            </a:extLst>
          </p:cNvPr>
          <p:cNvSpPr txBox="1"/>
          <p:nvPr/>
        </p:nvSpPr>
        <p:spPr>
          <a:xfrm>
            <a:off x="741872" y="6305909"/>
            <a:ext cx="7278003" cy="369332"/>
          </a:xfrm>
          <a:prstGeom prst="rect">
            <a:avLst/>
          </a:prstGeom>
          <a:noFill/>
        </p:spPr>
        <p:txBody>
          <a:bodyPr wrap="square" rtlCol="0">
            <a:spAutoFit/>
          </a:bodyPr>
          <a:lstStyle/>
          <a:p>
            <a:r>
              <a:rPr lang="en-US"/>
              <a:t>Source: https://www.nvidia.com/en-us/data-center/magnum-io/</a:t>
            </a:r>
          </a:p>
        </p:txBody>
      </p:sp>
    </p:spTree>
    <p:extLst>
      <p:ext uri="{BB962C8B-B14F-4D97-AF65-F5344CB8AC3E}">
        <p14:creationId xmlns:p14="http://schemas.microsoft.com/office/powerpoint/2010/main" val="350924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BF0F-0E05-4306-B026-9DDA3827B941}"/>
              </a:ext>
            </a:extLst>
          </p:cNvPr>
          <p:cNvSpPr>
            <a:spLocks noGrp="1"/>
          </p:cNvSpPr>
          <p:nvPr>
            <p:ph type="title"/>
          </p:nvPr>
        </p:nvSpPr>
        <p:spPr/>
        <p:txBody>
          <a:bodyPr/>
          <a:lstStyle/>
          <a:p>
            <a:r>
              <a:rPr lang="en-US"/>
              <a:t>AI software ecosystem</a:t>
            </a:r>
          </a:p>
        </p:txBody>
      </p:sp>
      <p:sp>
        <p:nvSpPr>
          <p:cNvPr id="4" name="Footer Placeholder 3">
            <a:extLst>
              <a:ext uri="{FF2B5EF4-FFF2-40B4-BE49-F238E27FC236}">
                <a16:creationId xmlns:a16="http://schemas.microsoft.com/office/drawing/2014/main" id="{19BFA6A6-3493-4E6E-B78B-5D64C28EE88F}"/>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CFBCE63B-4B1A-482E-BA2E-FE9EFA0DD6AD}"/>
              </a:ext>
            </a:extLst>
          </p:cNvPr>
          <p:cNvSpPr>
            <a:spLocks noGrp="1"/>
          </p:cNvSpPr>
          <p:nvPr>
            <p:ph type="sldNum" sz="quarter" idx="12"/>
          </p:nvPr>
        </p:nvSpPr>
        <p:spPr/>
        <p:txBody>
          <a:bodyPr/>
          <a:lstStyle/>
          <a:p>
            <a:fld id="{3B917CB5-27BD-4ECA-9D86-80D4B900A204}" type="slidenum">
              <a:rPr lang="en-US" smtClean="0"/>
              <a:t>20</a:t>
            </a:fld>
            <a:endParaRPr lang="en-US"/>
          </a:p>
        </p:txBody>
      </p:sp>
      <p:pic>
        <p:nvPicPr>
          <p:cNvPr id="6" name="Picture 5">
            <a:extLst>
              <a:ext uri="{FF2B5EF4-FFF2-40B4-BE49-F238E27FC236}">
                <a16:creationId xmlns:a16="http://schemas.microsoft.com/office/drawing/2014/main" id="{B57FDCAE-495A-4454-913E-A44F7B7308F2}"/>
              </a:ext>
            </a:extLst>
          </p:cNvPr>
          <p:cNvPicPr>
            <a:picLocks noChangeAspect="1"/>
          </p:cNvPicPr>
          <p:nvPr/>
        </p:nvPicPr>
        <p:blipFill>
          <a:blip r:embed="rId2"/>
          <a:stretch>
            <a:fillRect/>
          </a:stretch>
        </p:blipFill>
        <p:spPr>
          <a:xfrm>
            <a:off x="6556652" y="1795725"/>
            <a:ext cx="3676142" cy="2385805"/>
          </a:xfrm>
          <a:prstGeom prst="rect">
            <a:avLst/>
          </a:prstGeom>
        </p:spPr>
      </p:pic>
      <p:pic>
        <p:nvPicPr>
          <p:cNvPr id="7" name="Picture 6">
            <a:extLst>
              <a:ext uri="{FF2B5EF4-FFF2-40B4-BE49-F238E27FC236}">
                <a16:creationId xmlns:a16="http://schemas.microsoft.com/office/drawing/2014/main" id="{294714C5-25C0-436E-8D6C-EFCDE6FBDC48}"/>
              </a:ext>
            </a:extLst>
          </p:cNvPr>
          <p:cNvPicPr>
            <a:picLocks noChangeAspect="1"/>
          </p:cNvPicPr>
          <p:nvPr/>
        </p:nvPicPr>
        <p:blipFill>
          <a:blip r:embed="rId3"/>
          <a:stretch>
            <a:fillRect/>
          </a:stretch>
        </p:blipFill>
        <p:spPr>
          <a:xfrm>
            <a:off x="422525" y="1444392"/>
            <a:ext cx="5663478" cy="3294470"/>
          </a:xfrm>
          <a:prstGeom prst="rect">
            <a:avLst/>
          </a:prstGeom>
        </p:spPr>
      </p:pic>
      <p:sp>
        <p:nvSpPr>
          <p:cNvPr id="8" name="TextBox 7">
            <a:extLst>
              <a:ext uri="{FF2B5EF4-FFF2-40B4-BE49-F238E27FC236}">
                <a16:creationId xmlns:a16="http://schemas.microsoft.com/office/drawing/2014/main" id="{397BE023-8EBC-4899-82A9-F6CB3D18DB4C}"/>
              </a:ext>
            </a:extLst>
          </p:cNvPr>
          <p:cNvSpPr txBox="1"/>
          <p:nvPr/>
        </p:nvSpPr>
        <p:spPr>
          <a:xfrm>
            <a:off x="719264" y="4891550"/>
            <a:ext cx="10246567" cy="1200329"/>
          </a:xfrm>
          <a:prstGeom prst="rect">
            <a:avLst/>
          </a:prstGeom>
          <a:noFill/>
        </p:spPr>
        <p:txBody>
          <a:bodyPr wrap="square" rtlCol="0">
            <a:spAutoFit/>
          </a:bodyPr>
          <a:lstStyle/>
          <a:p>
            <a:r>
              <a:rPr lang="en-US"/>
              <a:t>In 2020, TensorFlow has a narrow edge over </a:t>
            </a:r>
            <a:r>
              <a:rPr lang="en-US" err="1"/>
              <a:t>PyTorch</a:t>
            </a:r>
            <a:r>
              <a:rPr lang="en-US"/>
              <a:t>. But in research field, researcher prefer </a:t>
            </a:r>
            <a:r>
              <a:rPr lang="en-US" err="1"/>
              <a:t>Pytorch</a:t>
            </a:r>
            <a:r>
              <a:rPr lang="en-US"/>
              <a:t> over TensorFlow.</a:t>
            </a:r>
          </a:p>
          <a:p>
            <a:endParaRPr lang="en-US"/>
          </a:p>
          <a:p>
            <a:r>
              <a:rPr lang="en-US"/>
              <a:t>Our CDS environment is built upon both TensorFlow and </a:t>
            </a:r>
            <a:r>
              <a:rPr lang="en-US" err="1"/>
              <a:t>Pytorch</a:t>
            </a:r>
            <a:r>
              <a:rPr lang="en-US"/>
              <a:t>.</a:t>
            </a:r>
          </a:p>
        </p:txBody>
      </p:sp>
    </p:spTree>
    <p:extLst>
      <p:ext uri="{BB962C8B-B14F-4D97-AF65-F5344CB8AC3E}">
        <p14:creationId xmlns:p14="http://schemas.microsoft.com/office/powerpoint/2010/main" val="31779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56D1F8-0BD2-42CB-95A7-C787B0E2601F}"/>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15CB5350-21DF-46BA-9C65-5D9B76EDF105}"/>
              </a:ext>
            </a:extLst>
          </p:cNvPr>
          <p:cNvSpPr>
            <a:spLocks noGrp="1"/>
          </p:cNvSpPr>
          <p:nvPr>
            <p:ph type="sldNum" sz="quarter" idx="12"/>
          </p:nvPr>
        </p:nvSpPr>
        <p:spPr/>
        <p:txBody>
          <a:bodyPr/>
          <a:lstStyle/>
          <a:p>
            <a:fld id="{3B917CB5-27BD-4ECA-9D86-80D4B900A204}" type="slidenum">
              <a:rPr lang="en-US" smtClean="0"/>
              <a:t>3</a:t>
            </a:fld>
            <a:endParaRPr lang="en-US"/>
          </a:p>
        </p:txBody>
      </p:sp>
      <p:pic>
        <p:nvPicPr>
          <p:cNvPr id="6" name="Picture 5">
            <a:extLst>
              <a:ext uri="{FF2B5EF4-FFF2-40B4-BE49-F238E27FC236}">
                <a16:creationId xmlns:a16="http://schemas.microsoft.com/office/drawing/2014/main" id="{964CF0E9-FFFC-4B2C-86E9-7D3EC1524ED7}"/>
              </a:ext>
            </a:extLst>
          </p:cNvPr>
          <p:cNvPicPr>
            <a:picLocks noChangeAspect="1"/>
          </p:cNvPicPr>
          <p:nvPr/>
        </p:nvPicPr>
        <p:blipFill>
          <a:blip r:embed="rId2"/>
          <a:stretch>
            <a:fillRect/>
          </a:stretch>
        </p:blipFill>
        <p:spPr>
          <a:xfrm>
            <a:off x="503854" y="309065"/>
            <a:ext cx="7371184" cy="3257676"/>
          </a:xfrm>
          <a:prstGeom prst="rect">
            <a:avLst/>
          </a:prstGeom>
        </p:spPr>
      </p:pic>
      <p:pic>
        <p:nvPicPr>
          <p:cNvPr id="7" name="Picture 6">
            <a:extLst>
              <a:ext uri="{FF2B5EF4-FFF2-40B4-BE49-F238E27FC236}">
                <a16:creationId xmlns:a16="http://schemas.microsoft.com/office/drawing/2014/main" id="{2F7471C4-72A6-4BAD-8441-E120B94F6E61}"/>
              </a:ext>
            </a:extLst>
          </p:cNvPr>
          <p:cNvPicPr>
            <a:picLocks noChangeAspect="1"/>
          </p:cNvPicPr>
          <p:nvPr/>
        </p:nvPicPr>
        <p:blipFill>
          <a:blip r:embed="rId3"/>
          <a:stretch>
            <a:fillRect/>
          </a:stretch>
        </p:blipFill>
        <p:spPr>
          <a:xfrm>
            <a:off x="625151" y="3257534"/>
            <a:ext cx="7371184" cy="1319727"/>
          </a:xfrm>
          <a:prstGeom prst="rect">
            <a:avLst/>
          </a:prstGeom>
        </p:spPr>
      </p:pic>
      <p:sp>
        <p:nvSpPr>
          <p:cNvPr id="10" name="TextBox 9">
            <a:extLst>
              <a:ext uri="{FF2B5EF4-FFF2-40B4-BE49-F238E27FC236}">
                <a16:creationId xmlns:a16="http://schemas.microsoft.com/office/drawing/2014/main" id="{BFDF2111-D6C0-4FAC-B6FC-4B568E9224CE}"/>
              </a:ext>
            </a:extLst>
          </p:cNvPr>
          <p:cNvSpPr txBox="1"/>
          <p:nvPr/>
        </p:nvSpPr>
        <p:spPr>
          <a:xfrm>
            <a:off x="261256" y="4577261"/>
            <a:ext cx="2892491" cy="1015663"/>
          </a:xfrm>
          <a:prstGeom prst="rect">
            <a:avLst/>
          </a:prstGeom>
          <a:noFill/>
        </p:spPr>
        <p:txBody>
          <a:bodyPr wrap="square" rtlCol="0">
            <a:spAutoFit/>
          </a:bodyPr>
          <a:lstStyle/>
          <a:p>
            <a:r>
              <a:rPr lang="en-US" sz="1200"/>
              <a:t>The GPU bypasses the CPU and system memory, and accesses remote storage via 8X 200 Gb/s NICs, achieving up to 1.6Terabits/s of raw storage bandwidth.</a:t>
            </a:r>
          </a:p>
        </p:txBody>
      </p:sp>
      <p:sp>
        <p:nvSpPr>
          <p:cNvPr id="11" name="TextBox 10">
            <a:extLst>
              <a:ext uri="{FF2B5EF4-FFF2-40B4-BE49-F238E27FC236}">
                <a16:creationId xmlns:a16="http://schemas.microsoft.com/office/drawing/2014/main" id="{625A0B70-5BCE-491D-9304-F1C799E416DD}"/>
              </a:ext>
            </a:extLst>
          </p:cNvPr>
          <p:cNvSpPr txBox="1"/>
          <p:nvPr/>
        </p:nvSpPr>
        <p:spPr>
          <a:xfrm>
            <a:off x="261256" y="5727381"/>
            <a:ext cx="2575250" cy="646331"/>
          </a:xfrm>
          <a:prstGeom prst="rect">
            <a:avLst/>
          </a:prstGeom>
          <a:noFill/>
        </p:spPr>
        <p:txBody>
          <a:bodyPr wrap="square" rtlCol="0">
            <a:spAutoFit/>
          </a:bodyPr>
          <a:lstStyle/>
          <a:p>
            <a:r>
              <a:rPr lang="en-US" err="1"/>
              <a:t>GPUDirect</a:t>
            </a:r>
            <a:r>
              <a:rPr lang="en-US"/>
              <a:t>, Mellanox </a:t>
            </a:r>
            <a:r>
              <a:rPr lang="en-US" err="1"/>
              <a:t>NVMe</a:t>
            </a:r>
            <a:r>
              <a:rPr lang="en-US"/>
              <a:t> SNAP</a:t>
            </a:r>
          </a:p>
        </p:txBody>
      </p:sp>
      <p:sp>
        <p:nvSpPr>
          <p:cNvPr id="12" name="TextBox 11">
            <a:extLst>
              <a:ext uri="{FF2B5EF4-FFF2-40B4-BE49-F238E27FC236}">
                <a16:creationId xmlns:a16="http://schemas.microsoft.com/office/drawing/2014/main" id="{674350BF-27CC-4957-B0CC-7E498515A268}"/>
              </a:ext>
            </a:extLst>
          </p:cNvPr>
          <p:cNvSpPr txBox="1"/>
          <p:nvPr/>
        </p:nvSpPr>
        <p:spPr>
          <a:xfrm>
            <a:off x="3079102" y="4563861"/>
            <a:ext cx="2463282" cy="1200329"/>
          </a:xfrm>
          <a:prstGeom prst="rect">
            <a:avLst/>
          </a:prstGeom>
          <a:noFill/>
        </p:spPr>
        <p:txBody>
          <a:bodyPr wrap="square" rtlCol="0">
            <a:spAutoFit/>
          </a:bodyPr>
          <a:lstStyle/>
          <a:p>
            <a:r>
              <a:rPr lang="en-US" sz="1200"/>
              <a:t>NVIDIA </a:t>
            </a:r>
            <a:r>
              <a:rPr lang="en-US" sz="1200" err="1"/>
              <a:t>NVLink</a:t>
            </a:r>
            <a:r>
              <a:rPr lang="en-US" sz="1200"/>
              <a:t>® fabric and RDMA-based network IO acceleration reduces IO overhead, bypassing the CPU and enabling direct GPU to GPU data transfers at line rates</a:t>
            </a:r>
          </a:p>
        </p:txBody>
      </p:sp>
      <p:sp>
        <p:nvSpPr>
          <p:cNvPr id="13" name="TextBox 12">
            <a:extLst>
              <a:ext uri="{FF2B5EF4-FFF2-40B4-BE49-F238E27FC236}">
                <a16:creationId xmlns:a16="http://schemas.microsoft.com/office/drawing/2014/main" id="{8630A7C0-7BEA-46B6-A420-5F92388BC3F5}"/>
              </a:ext>
            </a:extLst>
          </p:cNvPr>
          <p:cNvSpPr txBox="1"/>
          <p:nvPr/>
        </p:nvSpPr>
        <p:spPr>
          <a:xfrm>
            <a:off x="2967134" y="5735325"/>
            <a:ext cx="2575250" cy="923330"/>
          </a:xfrm>
          <a:prstGeom prst="rect">
            <a:avLst/>
          </a:prstGeom>
          <a:noFill/>
        </p:spPr>
        <p:txBody>
          <a:bodyPr wrap="square" rtlCol="0">
            <a:spAutoFit/>
          </a:bodyPr>
          <a:lstStyle/>
          <a:p>
            <a:r>
              <a:rPr lang="en-US"/>
              <a:t>DPDK, </a:t>
            </a:r>
            <a:r>
              <a:rPr lang="en-US" err="1"/>
              <a:t>GPUDirect</a:t>
            </a:r>
            <a:r>
              <a:rPr lang="en-US"/>
              <a:t> RDMA, HPC-X, NCCL, NVSHEM, UCX, ASAP</a:t>
            </a:r>
          </a:p>
        </p:txBody>
      </p:sp>
      <p:sp>
        <p:nvSpPr>
          <p:cNvPr id="14" name="TextBox 13">
            <a:extLst>
              <a:ext uri="{FF2B5EF4-FFF2-40B4-BE49-F238E27FC236}">
                <a16:creationId xmlns:a16="http://schemas.microsoft.com/office/drawing/2014/main" id="{9D626238-03F2-494E-8F5B-8048BCEA1C63}"/>
              </a:ext>
            </a:extLst>
          </p:cNvPr>
          <p:cNvSpPr txBox="1"/>
          <p:nvPr/>
        </p:nvSpPr>
        <p:spPr>
          <a:xfrm>
            <a:off x="5526696" y="4525424"/>
            <a:ext cx="2463282" cy="461665"/>
          </a:xfrm>
          <a:prstGeom prst="rect">
            <a:avLst/>
          </a:prstGeom>
          <a:noFill/>
        </p:spPr>
        <p:txBody>
          <a:bodyPr wrap="square" rtlCol="0">
            <a:spAutoFit/>
          </a:bodyPr>
          <a:lstStyle/>
          <a:p>
            <a:r>
              <a:rPr lang="en-US" sz="1200"/>
              <a:t>Offloading to “network processors”.</a:t>
            </a:r>
          </a:p>
        </p:txBody>
      </p:sp>
      <p:sp>
        <p:nvSpPr>
          <p:cNvPr id="15" name="TextBox 14">
            <a:extLst>
              <a:ext uri="{FF2B5EF4-FFF2-40B4-BE49-F238E27FC236}">
                <a16:creationId xmlns:a16="http://schemas.microsoft.com/office/drawing/2014/main" id="{C34257AF-8578-40F3-9A10-5F7053E4F497}"/>
              </a:ext>
            </a:extLst>
          </p:cNvPr>
          <p:cNvSpPr txBox="1"/>
          <p:nvPr/>
        </p:nvSpPr>
        <p:spPr>
          <a:xfrm>
            <a:off x="5607698" y="5273660"/>
            <a:ext cx="2575250" cy="923330"/>
          </a:xfrm>
          <a:prstGeom prst="rect">
            <a:avLst/>
          </a:prstGeom>
          <a:noFill/>
        </p:spPr>
        <p:txBody>
          <a:bodyPr wrap="square" rtlCol="0">
            <a:spAutoFit/>
          </a:bodyPr>
          <a:lstStyle/>
          <a:p>
            <a:r>
              <a:rPr lang="en-US"/>
              <a:t>Bluefield DPU, MPI tag matching, Mellanox SHARP</a:t>
            </a:r>
          </a:p>
        </p:txBody>
      </p:sp>
      <p:sp>
        <p:nvSpPr>
          <p:cNvPr id="16" name="TextBox 15">
            <a:extLst>
              <a:ext uri="{FF2B5EF4-FFF2-40B4-BE49-F238E27FC236}">
                <a16:creationId xmlns:a16="http://schemas.microsoft.com/office/drawing/2014/main" id="{EE74748C-C528-49CF-B8B7-956EB9EEF6FA}"/>
              </a:ext>
            </a:extLst>
          </p:cNvPr>
          <p:cNvSpPr txBox="1"/>
          <p:nvPr/>
        </p:nvSpPr>
        <p:spPr>
          <a:xfrm>
            <a:off x="8117632" y="3439661"/>
            <a:ext cx="2463282" cy="646331"/>
          </a:xfrm>
          <a:prstGeom prst="rect">
            <a:avLst/>
          </a:prstGeom>
          <a:noFill/>
        </p:spPr>
        <p:txBody>
          <a:bodyPr wrap="square" rtlCol="0">
            <a:spAutoFit/>
          </a:bodyPr>
          <a:lstStyle/>
          <a:p>
            <a:r>
              <a:rPr lang="en-US" sz="1200"/>
              <a:t>Telemetry and troubleshooting across compute, network, and storage layers.</a:t>
            </a:r>
          </a:p>
        </p:txBody>
      </p:sp>
      <p:sp>
        <p:nvSpPr>
          <p:cNvPr id="17" name="TextBox 16">
            <a:extLst>
              <a:ext uri="{FF2B5EF4-FFF2-40B4-BE49-F238E27FC236}">
                <a16:creationId xmlns:a16="http://schemas.microsoft.com/office/drawing/2014/main" id="{BCBDBA13-0BDA-4164-8300-FFB340248C81}"/>
              </a:ext>
            </a:extLst>
          </p:cNvPr>
          <p:cNvSpPr txBox="1"/>
          <p:nvPr/>
        </p:nvSpPr>
        <p:spPr>
          <a:xfrm>
            <a:off x="8108303" y="4115596"/>
            <a:ext cx="2575250" cy="646331"/>
          </a:xfrm>
          <a:prstGeom prst="rect">
            <a:avLst/>
          </a:prstGeom>
          <a:noFill/>
        </p:spPr>
        <p:txBody>
          <a:bodyPr wrap="square" rtlCol="0">
            <a:spAutoFit/>
          </a:bodyPr>
          <a:lstStyle/>
          <a:p>
            <a:r>
              <a:rPr lang="en-US"/>
              <a:t>Cumulus </a:t>
            </a:r>
            <a:r>
              <a:rPr lang="en-US" err="1"/>
              <a:t>NetQ</a:t>
            </a:r>
            <a:r>
              <a:rPr lang="en-US"/>
              <a:t>, Mellanox UFM</a:t>
            </a:r>
          </a:p>
        </p:txBody>
      </p:sp>
      <p:sp>
        <p:nvSpPr>
          <p:cNvPr id="2" name="TextBox 1">
            <a:extLst>
              <a:ext uri="{FF2B5EF4-FFF2-40B4-BE49-F238E27FC236}">
                <a16:creationId xmlns:a16="http://schemas.microsoft.com/office/drawing/2014/main" id="{DA158B3D-283F-4F1D-A38F-CDB61C2AED78}"/>
              </a:ext>
            </a:extLst>
          </p:cNvPr>
          <p:cNvSpPr txBox="1"/>
          <p:nvPr/>
        </p:nvSpPr>
        <p:spPr>
          <a:xfrm>
            <a:off x="8402128" y="793630"/>
            <a:ext cx="3165895" cy="954107"/>
          </a:xfrm>
          <a:prstGeom prst="rect">
            <a:avLst/>
          </a:prstGeom>
          <a:noFill/>
        </p:spPr>
        <p:txBody>
          <a:bodyPr wrap="square" rtlCol="0">
            <a:spAutoFit/>
          </a:bodyPr>
          <a:lstStyle/>
          <a:p>
            <a:r>
              <a:rPr lang="en-US" sz="1400" dirty="0"/>
              <a:t>Source : https://developer.nvidia.com/blog/accelerating-io-in-the-modern-data-center-magnum-io-architecture/</a:t>
            </a:r>
          </a:p>
        </p:txBody>
      </p:sp>
    </p:spTree>
    <p:extLst>
      <p:ext uri="{BB962C8B-B14F-4D97-AF65-F5344CB8AC3E}">
        <p14:creationId xmlns:p14="http://schemas.microsoft.com/office/powerpoint/2010/main" val="382070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EE0A-A8AE-427E-B36F-B6615FF99C26}"/>
              </a:ext>
            </a:extLst>
          </p:cNvPr>
          <p:cNvSpPr>
            <a:spLocks noGrp="1"/>
          </p:cNvSpPr>
          <p:nvPr>
            <p:ph type="title"/>
          </p:nvPr>
        </p:nvSpPr>
        <p:spPr/>
        <p:txBody>
          <a:bodyPr/>
          <a:lstStyle/>
          <a:p>
            <a:r>
              <a:rPr lang="en-US"/>
              <a:t>Software ecosystems from Nvidia</a:t>
            </a:r>
          </a:p>
        </p:txBody>
      </p:sp>
      <p:sp>
        <p:nvSpPr>
          <p:cNvPr id="3" name="Content Placeholder 2">
            <a:extLst>
              <a:ext uri="{FF2B5EF4-FFF2-40B4-BE49-F238E27FC236}">
                <a16:creationId xmlns:a16="http://schemas.microsoft.com/office/drawing/2014/main" id="{DD8F7CDF-8007-4E30-8919-8AE53D84B7FE}"/>
              </a:ext>
            </a:extLst>
          </p:cNvPr>
          <p:cNvSpPr>
            <a:spLocks noGrp="1"/>
          </p:cNvSpPr>
          <p:nvPr>
            <p:ph idx="1"/>
          </p:nvPr>
        </p:nvSpPr>
        <p:spPr/>
        <p:txBody>
          <a:bodyPr/>
          <a:lstStyle/>
          <a:p>
            <a:r>
              <a:rPr lang="en-US"/>
              <a:t>NGC registry</a:t>
            </a:r>
          </a:p>
          <a:p>
            <a:pPr lvl="1"/>
            <a:r>
              <a:rPr lang="en-US">
                <a:hlinkClick r:id="rId2"/>
              </a:rPr>
              <a:t>http://ngc.nvidia.com</a:t>
            </a:r>
            <a:endParaRPr lang="en-US"/>
          </a:p>
          <a:p>
            <a:pPr marL="457200" lvl="1" indent="0">
              <a:buNone/>
            </a:pPr>
            <a:endParaRPr lang="en-US"/>
          </a:p>
          <a:p>
            <a:pPr marL="457200" lvl="1" indent="0">
              <a:buNone/>
            </a:pPr>
            <a:r>
              <a:rPr lang="en-US"/>
              <a:t>Containers, models, pipelines for Nvidia GPUs.</a:t>
            </a:r>
          </a:p>
          <a:p>
            <a:pPr marL="457200" lvl="1" indent="0">
              <a:buNone/>
            </a:pPr>
            <a:endParaRPr lang="en-US"/>
          </a:p>
          <a:p>
            <a:r>
              <a:rPr lang="en-US"/>
              <a:t>GDS (GPU Directed Storage)</a:t>
            </a:r>
          </a:p>
          <a:p>
            <a:pPr lvl="1"/>
            <a:r>
              <a:rPr lang="en-US">
                <a:hlinkClick r:id="rId3"/>
              </a:rPr>
              <a:t>https://developer.nvidia.com/gpudirect-storage</a:t>
            </a:r>
            <a:endParaRPr lang="en-US"/>
          </a:p>
          <a:p>
            <a:pPr marL="457200" lvl="1" indent="0">
              <a:buNone/>
            </a:pPr>
            <a:endParaRPr lang="en-US"/>
          </a:p>
          <a:p>
            <a:pPr marL="457200" lvl="1" indent="0">
              <a:buNone/>
            </a:pPr>
            <a:r>
              <a:rPr lang="en-US"/>
              <a:t>A GDS-compliant file system must be used.</a:t>
            </a:r>
          </a:p>
        </p:txBody>
      </p:sp>
      <p:sp>
        <p:nvSpPr>
          <p:cNvPr id="4" name="Footer Placeholder 3">
            <a:extLst>
              <a:ext uri="{FF2B5EF4-FFF2-40B4-BE49-F238E27FC236}">
                <a16:creationId xmlns:a16="http://schemas.microsoft.com/office/drawing/2014/main" id="{89C8EA09-3AF6-4CB2-9084-669EE967EFD6}"/>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41D46E5D-7435-4481-8A4C-45CA118826F4}"/>
              </a:ext>
            </a:extLst>
          </p:cNvPr>
          <p:cNvSpPr>
            <a:spLocks noGrp="1"/>
          </p:cNvSpPr>
          <p:nvPr>
            <p:ph type="sldNum" sz="quarter" idx="12"/>
          </p:nvPr>
        </p:nvSpPr>
        <p:spPr/>
        <p:txBody>
          <a:bodyPr/>
          <a:lstStyle/>
          <a:p>
            <a:fld id="{3B917CB5-27BD-4ECA-9D86-80D4B900A204}" type="slidenum">
              <a:rPr lang="en-US" smtClean="0"/>
              <a:t>4</a:t>
            </a:fld>
            <a:endParaRPr lang="en-US"/>
          </a:p>
        </p:txBody>
      </p:sp>
    </p:spTree>
    <p:extLst>
      <p:ext uri="{BB962C8B-B14F-4D97-AF65-F5344CB8AC3E}">
        <p14:creationId xmlns:p14="http://schemas.microsoft.com/office/powerpoint/2010/main" val="391041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6A7-EC67-4527-B91D-760B02D75CFE}"/>
              </a:ext>
            </a:extLst>
          </p:cNvPr>
          <p:cNvSpPr>
            <a:spLocks noGrp="1"/>
          </p:cNvSpPr>
          <p:nvPr>
            <p:ph type="title"/>
          </p:nvPr>
        </p:nvSpPr>
        <p:spPr/>
        <p:txBody>
          <a:bodyPr/>
          <a:lstStyle/>
          <a:p>
            <a:r>
              <a:rPr lang="en-US"/>
              <a:t>Target #1: DGX-2 Storage reference architecture</a:t>
            </a:r>
            <a:br>
              <a:rPr lang="en-US"/>
            </a:br>
            <a:r>
              <a:rPr lang="en-US"/>
              <a:t>(Depending on the collaboration with Nvidia and budget)</a:t>
            </a:r>
          </a:p>
        </p:txBody>
      </p:sp>
      <p:sp>
        <p:nvSpPr>
          <p:cNvPr id="4" name="Footer Placeholder 3">
            <a:extLst>
              <a:ext uri="{FF2B5EF4-FFF2-40B4-BE49-F238E27FC236}">
                <a16:creationId xmlns:a16="http://schemas.microsoft.com/office/drawing/2014/main" id="{ABFBCDCC-7788-491C-B78B-2150B392200B}"/>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3C3DFA38-4EC7-4D7A-988B-B2093DF54ACE}"/>
              </a:ext>
            </a:extLst>
          </p:cNvPr>
          <p:cNvSpPr>
            <a:spLocks noGrp="1"/>
          </p:cNvSpPr>
          <p:nvPr>
            <p:ph type="sldNum" sz="quarter" idx="12"/>
          </p:nvPr>
        </p:nvSpPr>
        <p:spPr/>
        <p:txBody>
          <a:bodyPr/>
          <a:lstStyle/>
          <a:p>
            <a:fld id="{3B917CB5-27BD-4ECA-9D86-80D4B900A204}" type="slidenum">
              <a:rPr lang="en-US" smtClean="0"/>
              <a:t>5</a:t>
            </a:fld>
            <a:endParaRPr lang="en-US"/>
          </a:p>
        </p:txBody>
      </p:sp>
      <p:sp>
        <p:nvSpPr>
          <p:cNvPr id="9" name="TextBox 8">
            <a:extLst>
              <a:ext uri="{FF2B5EF4-FFF2-40B4-BE49-F238E27FC236}">
                <a16:creationId xmlns:a16="http://schemas.microsoft.com/office/drawing/2014/main" id="{379ED652-39EB-45FC-BE78-2BD1777ADFCC}"/>
              </a:ext>
            </a:extLst>
          </p:cNvPr>
          <p:cNvSpPr txBox="1"/>
          <p:nvPr/>
        </p:nvSpPr>
        <p:spPr>
          <a:xfrm>
            <a:off x="3507687" y="2219329"/>
            <a:ext cx="510455" cy="369332"/>
          </a:xfrm>
          <a:prstGeom prst="rect">
            <a:avLst/>
          </a:prstGeom>
          <a:noFill/>
        </p:spPr>
        <p:txBody>
          <a:bodyPr wrap="square" rtlCol="0">
            <a:spAutoFit/>
          </a:bodyPr>
          <a:lstStyle/>
          <a:p>
            <a:r>
              <a:rPr lang="en-US"/>
              <a:t>…</a:t>
            </a:r>
          </a:p>
        </p:txBody>
      </p:sp>
      <p:pic>
        <p:nvPicPr>
          <p:cNvPr id="10" name="Picture 9">
            <a:extLst>
              <a:ext uri="{FF2B5EF4-FFF2-40B4-BE49-F238E27FC236}">
                <a16:creationId xmlns:a16="http://schemas.microsoft.com/office/drawing/2014/main" id="{F07874DF-811E-42B2-8609-F322FEFE774F}"/>
              </a:ext>
            </a:extLst>
          </p:cNvPr>
          <p:cNvPicPr>
            <a:picLocks noChangeAspect="1"/>
          </p:cNvPicPr>
          <p:nvPr/>
        </p:nvPicPr>
        <p:blipFill>
          <a:blip r:embed="rId2"/>
          <a:stretch>
            <a:fillRect/>
          </a:stretch>
        </p:blipFill>
        <p:spPr>
          <a:xfrm>
            <a:off x="1511410" y="2142798"/>
            <a:ext cx="746598" cy="743265"/>
          </a:xfrm>
          <a:prstGeom prst="rect">
            <a:avLst/>
          </a:prstGeom>
        </p:spPr>
      </p:pic>
      <p:pic>
        <p:nvPicPr>
          <p:cNvPr id="11" name="Picture 10">
            <a:extLst>
              <a:ext uri="{FF2B5EF4-FFF2-40B4-BE49-F238E27FC236}">
                <a16:creationId xmlns:a16="http://schemas.microsoft.com/office/drawing/2014/main" id="{FA348AF1-02EF-4CE1-ADD5-F90B5EEC1CC2}"/>
              </a:ext>
            </a:extLst>
          </p:cNvPr>
          <p:cNvPicPr>
            <a:picLocks noChangeAspect="1"/>
          </p:cNvPicPr>
          <p:nvPr/>
        </p:nvPicPr>
        <p:blipFill>
          <a:blip r:embed="rId2"/>
          <a:stretch>
            <a:fillRect/>
          </a:stretch>
        </p:blipFill>
        <p:spPr>
          <a:xfrm>
            <a:off x="2596872" y="2142798"/>
            <a:ext cx="746598" cy="743265"/>
          </a:xfrm>
          <a:prstGeom prst="rect">
            <a:avLst/>
          </a:prstGeom>
        </p:spPr>
      </p:pic>
      <p:pic>
        <p:nvPicPr>
          <p:cNvPr id="12" name="Picture 11">
            <a:extLst>
              <a:ext uri="{FF2B5EF4-FFF2-40B4-BE49-F238E27FC236}">
                <a16:creationId xmlns:a16="http://schemas.microsoft.com/office/drawing/2014/main" id="{3E2F82E1-4586-4935-92FD-493883A40801}"/>
              </a:ext>
            </a:extLst>
          </p:cNvPr>
          <p:cNvPicPr>
            <a:picLocks noChangeAspect="1"/>
          </p:cNvPicPr>
          <p:nvPr/>
        </p:nvPicPr>
        <p:blipFill>
          <a:blip r:embed="rId2"/>
          <a:stretch>
            <a:fillRect/>
          </a:stretch>
        </p:blipFill>
        <p:spPr>
          <a:xfrm>
            <a:off x="4057050" y="2142798"/>
            <a:ext cx="746598" cy="743265"/>
          </a:xfrm>
          <a:prstGeom prst="rect">
            <a:avLst/>
          </a:prstGeom>
        </p:spPr>
      </p:pic>
      <p:sp>
        <p:nvSpPr>
          <p:cNvPr id="13" name="TextBox 12">
            <a:extLst>
              <a:ext uri="{FF2B5EF4-FFF2-40B4-BE49-F238E27FC236}">
                <a16:creationId xmlns:a16="http://schemas.microsoft.com/office/drawing/2014/main" id="{A9371E0B-B7F3-44CF-B1AE-0A7D763E7A75}"/>
              </a:ext>
            </a:extLst>
          </p:cNvPr>
          <p:cNvSpPr txBox="1"/>
          <p:nvPr/>
        </p:nvSpPr>
        <p:spPr>
          <a:xfrm>
            <a:off x="4991877" y="2541859"/>
            <a:ext cx="1558213" cy="307777"/>
          </a:xfrm>
          <a:prstGeom prst="rect">
            <a:avLst/>
          </a:prstGeom>
          <a:noFill/>
        </p:spPr>
        <p:txBody>
          <a:bodyPr wrap="square" rtlCol="0">
            <a:spAutoFit/>
          </a:bodyPr>
          <a:lstStyle/>
          <a:p>
            <a:r>
              <a:rPr lang="en-US" sz="1400"/>
              <a:t>DGX-2 systems</a:t>
            </a:r>
          </a:p>
        </p:txBody>
      </p:sp>
      <p:sp>
        <p:nvSpPr>
          <p:cNvPr id="14" name="Rectangle 13">
            <a:extLst>
              <a:ext uri="{FF2B5EF4-FFF2-40B4-BE49-F238E27FC236}">
                <a16:creationId xmlns:a16="http://schemas.microsoft.com/office/drawing/2014/main" id="{7FB3488D-1B97-4321-8097-DA897CC832A9}"/>
              </a:ext>
            </a:extLst>
          </p:cNvPr>
          <p:cNvSpPr/>
          <p:nvPr/>
        </p:nvSpPr>
        <p:spPr>
          <a:xfrm>
            <a:off x="1558138" y="3635453"/>
            <a:ext cx="1412033" cy="210005"/>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64278D-C773-44E6-8C09-14854204CA41}"/>
              </a:ext>
            </a:extLst>
          </p:cNvPr>
          <p:cNvSpPr/>
          <p:nvPr/>
        </p:nvSpPr>
        <p:spPr>
          <a:xfrm>
            <a:off x="3290637" y="3647820"/>
            <a:ext cx="1327546" cy="185272"/>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B5AFAED-C481-4174-BD70-574DB78E76D5}"/>
              </a:ext>
            </a:extLst>
          </p:cNvPr>
          <p:cNvPicPr>
            <a:picLocks noChangeAspect="1"/>
          </p:cNvPicPr>
          <p:nvPr/>
        </p:nvPicPr>
        <p:blipFill>
          <a:blip r:embed="rId3"/>
          <a:stretch>
            <a:fillRect/>
          </a:stretch>
        </p:blipFill>
        <p:spPr>
          <a:xfrm>
            <a:off x="2070671" y="4755874"/>
            <a:ext cx="1986379" cy="532711"/>
          </a:xfrm>
          <a:prstGeom prst="rect">
            <a:avLst/>
          </a:prstGeom>
        </p:spPr>
      </p:pic>
      <p:cxnSp>
        <p:nvCxnSpPr>
          <p:cNvPr id="20" name="Straight Connector 19">
            <a:extLst>
              <a:ext uri="{FF2B5EF4-FFF2-40B4-BE49-F238E27FC236}">
                <a16:creationId xmlns:a16="http://schemas.microsoft.com/office/drawing/2014/main" id="{9A38DAAF-3062-4F6B-AFCE-59EBD30CF5E4}"/>
              </a:ext>
            </a:extLst>
          </p:cNvPr>
          <p:cNvCxnSpPr>
            <a:stCxn id="10" idx="2"/>
            <a:endCxn id="14" idx="0"/>
          </p:cNvCxnSpPr>
          <p:nvPr/>
        </p:nvCxnSpPr>
        <p:spPr>
          <a:xfrm>
            <a:off x="1884709" y="2886063"/>
            <a:ext cx="379446" cy="74939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C6E037BA-1DB3-44FD-B173-255BA5C1A4F9}"/>
              </a:ext>
            </a:extLst>
          </p:cNvPr>
          <p:cNvCxnSpPr>
            <a:cxnSpLocks/>
            <a:stCxn id="10" idx="2"/>
            <a:endCxn id="15" idx="0"/>
          </p:cNvCxnSpPr>
          <p:nvPr/>
        </p:nvCxnSpPr>
        <p:spPr>
          <a:xfrm>
            <a:off x="1884709" y="2886063"/>
            <a:ext cx="2069701" cy="761757"/>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7BDB73BB-49BB-45A9-A2C9-74E69F32C64D}"/>
              </a:ext>
            </a:extLst>
          </p:cNvPr>
          <p:cNvCxnSpPr>
            <a:cxnSpLocks/>
            <a:stCxn id="11" idx="2"/>
            <a:endCxn id="14" idx="0"/>
          </p:cNvCxnSpPr>
          <p:nvPr/>
        </p:nvCxnSpPr>
        <p:spPr>
          <a:xfrm flipH="1">
            <a:off x="2264155" y="2886063"/>
            <a:ext cx="706016" cy="74939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110B8511-9EF7-4DF5-B436-2CDEA1B076A6}"/>
              </a:ext>
            </a:extLst>
          </p:cNvPr>
          <p:cNvCxnSpPr>
            <a:cxnSpLocks/>
            <a:stCxn id="11" idx="2"/>
            <a:endCxn id="15" idx="0"/>
          </p:cNvCxnSpPr>
          <p:nvPr/>
        </p:nvCxnSpPr>
        <p:spPr>
          <a:xfrm>
            <a:off x="2970171" y="2886063"/>
            <a:ext cx="984239" cy="76175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BC013226-D9EE-4810-B178-F7F02E851BD4}"/>
              </a:ext>
            </a:extLst>
          </p:cNvPr>
          <p:cNvCxnSpPr>
            <a:cxnSpLocks/>
            <a:stCxn id="12" idx="2"/>
            <a:endCxn id="14" idx="0"/>
          </p:cNvCxnSpPr>
          <p:nvPr/>
        </p:nvCxnSpPr>
        <p:spPr>
          <a:xfrm flipH="1">
            <a:off x="2264155" y="2886063"/>
            <a:ext cx="2166194" cy="74939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6CEEBC9C-F2C3-4BD6-98A9-960F7868EB15}"/>
              </a:ext>
            </a:extLst>
          </p:cNvPr>
          <p:cNvCxnSpPr>
            <a:cxnSpLocks/>
            <a:stCxn id="12" idx="2"/>
            <a:endCxn id="15" idx="0"/>
          </p:cNvCxnSpPr>
          <p:nvPr/>
        </p:nvCxnSpPr>
        <p:spPr>
          <a:xfrm flipH="1">
            <a:off x="3954410" y="2886063"/>
            <a:ext cx="475939" cy="761757"/>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1A21A105-9EDA-4638-851F-4D5BEF775D80}"/>
              </a:ext>
            </a:extLst>
          </p:cNvPr>
          <p:cNvCxnSpPr>
            <a:cxnSpLocks/>
            <a:stCxn id="14" idx="2"/>
            <a:endCxn id="16" idx="0"/>
          </p:cNvCxnSpPr>
          <p:nvPr/>
        </p:nvCxnSpPr>
        <p:spPr>
          <a:xfrm>
            <a:off x="2264155" y="3845458"/>
            <a:ext cx="799706" cy="910416"/>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E43B917B-9546-4E77-9D17-5413AF5FDADF}"/>
              </a:ext>
            </a:extLst>
          </p:cNvPr>
          <p:cNvCxnSpPr>
            <a:cxnSpLocks/>
            <a:stCxn id="15" idx="2"/>
            <a:endCxn id="16" idx="0"/>
          </p:cNvCxnSpPr>
          <p:nvPr/>
        </p:nvCxnSpPr>
        <p:spPr>
          <a:xfrm flipH="1">
            <a:off x="3063861" y="3833092"/>
            <a:ext cx="890549" cy="922782"/>
          </a:xfrm>
          <a:prstGeom prst="line">
            <a:avLst/>
          </a:prstGeom>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DDFE08BE-6C7D-4770-AB9F-1D28C8B4C891}"/>
              </a:ext>
            </a:extLst>
          </p:cNvPr>
          <p:cNvSpPr txBox="1"/>
          <p:nvPr/>
        </p:nvSpPr>
        <p:spPr>
          <a:xfrm>
            <a:off x="4991876" y="3610316"/>
            <a:ext cx="1558213" cy="307777"/>
          </a:xfrm>
          <a:prstGeom prst="rect">
            <a:avLst/>
          </a:prstGeom>
          <a:noFill/>
        </p:spPr>
        <p:txBody>
          <a:bodyPr wrap="square" rtlCol="0">
            <a:spAutoFit/>
          </a:bodyPr>
          <a:lstStyle/>
          <a:p>
            <a:r>
              <a:rPr lang="en-US" sz="1400"/>
              <a:t>IB or Ethernet</a:t>
            </a:r>
          </a:p>
        </p:txBody>
      </p:sp>
      <p:sp>
        <p:nvSpPr>
          <p:cNvPr id="43" name="TextBox 42">
            <a:extLst>
              <a:ext uri="{FF2B5EF4-FFF2-40B4-BE49-F238E27FC236}">
                <a16:creationId xmlns:a16="http://schemas.microsoft.com/office/drawing/2014/main" id="{F6CF6F86-4A19-49C7-936A-F500939A2E4B}"/>
              </a:ext>
            </a:extLst>
          </p:cNvPr>
          <p:cNvSpPr txBox="1"/>
          <p:nvPr/>
        </p:nvSpPr>
        <p:spPr>
          <a:xfrm>
            <a:off x="4991876" y="4937292"/>
            <a:ext cx="1824560" cy="307777"/>
          </a:xfrm>
          <a:prstGeom prst="rect">
            <a:avLst/>
          </a:prstGeom>
          <a:noFill/>
        </p:spPr>
        <p:txBody>
          <a:bodyPr wrap="square" rtlCol="0">
            <a:spAutoFit/>
          </a:bodyPr>
          <a:lstStyle/>
          <a:p>
            <a:r>
              <a:rPr lang="en-US" sz="1400"/>
              <a:t>Storage</a:t>
            </a:r>
          </a:p>
        </p:txBody>
      </p:sp>
      <p:sp>
        <p:nvSpPr>
          <p:cNvPr id="3" name="Rectangle 2">
            <a:extLst>
              <a:ext uri="{FF2B5EF4-FFF2-40B4-BE49-F238E27FC236}">
                <a16:creationId xmlns:a16="http://schemas.microsoft.com/office/drawing/2014/main" id="{CB68E3BC-7C53-4BEE-AC88-AC23A32D626E}"/>
              </a:ext>
            </a:extLst>
          </p:cNvPr>
          <p:cNvSpPr/>
          <p:nvPr/>
        </p:nvSpPr>
        <p:spPr>
          <a:xfrm>
            <a:off x="7803097" y="2296350"/>
            <a:ext cx="1034473" cy="2903454"/>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B3A910D-7676-4014-BA9E-7FD39551DA26}"/>
              </a:ext>
            </a:extLst>
          </p:cNvPr>
          <p:cNvPicPr>
            <a:picLocks noChangeAspect="1"/>
          </p:cNvPicPr>
          <p:nvPr/>
        </p:nvPicPr>
        <p:blipFill>
          <a:blip r:embed="rId2"/>
          <a:stretch>
            <a:fillRect/>
          </a:stretch>
        </p:blipFill>
        <p:spPr>
          <a:xfrm>
            <a:off x="7803096" y="3207059"/>
            <a:ext cx="1023574" cy="1019005"/>
          </a:xfrm>
          <a:prstGeom prst="rect">
            <a:avLst/>
          </a:prstGeom>
        </p:spPr>
      </p:pic>
      <p:pic>
        <p:nvPicPr>
          <p:cNvPr id="26" name="Picture 25">
            <a:extLst>
              <a:ext uri="{FF2B5EF4-FFF2-40B4-BE49-F238E27FC236}">
                <a16:creationId xmlns:a16="http://schemas.microsoft.com/office/drawing/2014/main" id="{F6205066-5D40-41BC-A078-14BAEBB1BFAD}"/>
              </a:ext>
            </a:extLst>
          </p:cNvPr>
          <p:cNvPicPr>
            <a:picLocks noChangeAspect="1"/>
          </p:cNvPicPr>
          <p:nvPr/>
        </p:nvPicPr>
        <p:blipFill>
          <a:blip r:embed="rId2"/>
          <a:stretch>
            <a:fillRect/>
          </a:stretch>
        </p:blipFill>
        <p:spPr>
          <a:xfrm>
            <a:off x="7805476" y="4226064"/>
            <a:ext cx="1023574" cy="1019005"/>
          </a:xfrm>
          <a:prstGeom prst="rect">
            <a:avLst/>
          </a:prstGeom>
        </p:spPr>
      </p:pic>
      <p:pic>
        <p:nvPicPr>
          <p:cNvPr id="28" name="Picture 27">
            <a:extLst>
              <a:ext uri="{FF2B5EF4-FFF2-40B4-BE49-F238E27FC236}">
                <a16:creationId xmlns:a16="http://schemas.microsoft.com/office/drawing/2014/main" id="{0FC7DC43-FE39-40F2-B2F4-BC89951786F9}"/>
              </a:ext>
            </a:extLst>
          </p:cNvPr>
          <p:cNvPicPr>
            <a:picLocks noChangeAspect="1"/>
          </p:cNvPicPr>
          <p:nvPr/>
        </p:nvPicPr>
        <p:blipFill>
          <a:blip r:embed="rId3"/>
          <a:stretch>
            <a:fillRect/>
          </a:stretch>
        </p:blipFill>
        <p:spPr>
          <a:xfrm>
            <a:off x="7803096" y="2538624"/>
            <a:ext cx="1034473" cy="277427"/>
          </a:xfrm>
          <a:prstGeom prst="rect">
            <a:avLst/>
          </a:prstGeom>
        </p:spPr>
      </p:pic>
      <p:sp>
        <p:nvSpPr>
          <p:cNvPr id="31" name="Rectangle 30">
            <a:extLst>
              <a:ext uri="{FF2B5EF4-FFF2-40B4-BE49-F238E27FC236}">
                <a16:creationId xmlns:a16="http://schemas.microsoft.com/office/drawing/2014/main" id="{D736A28D-2E08-4DC0-8A0E-5F20DDE629D8}"/>
              </a:ext>
            </a:extLst>
          </p:cNvPr>
          <p:cNvSpPr/>
          <p:nvPr/>
        </p:nvSpPr>
        <p:spPr>
          <a:xfrm>
            <a:off x="7808547" y="2830094"/>
            <a:ext cx="1018124" cy="153251"/>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D83B84C-ED7B-47EA-9E2E-78CCB9BE4344}"/>
              </a:ext>
            </a:extLst>
          </p:cNvPr>
          <p:cNvSpPr txBox="1"/>
          <p:nvPr/>
        </p:nvSpPr>
        <p:spPr>
          <a:xfrm>
            <a:off x="9107055" y="3334327"/>
            <a:ext cx="2246745" cy="1477328"/>
          </a:xfrm>
          <a:prstGeom prst="rect">
            <a:avLst/>
          </a:prstGeom>
          <a:noFill/>
        </p:spPr>
        <p:txBody>
          <a:bodyPr wrap="square" rtlCol="0">
            <a:spAutoFit/>
          </a:bodyPr>
          <a:lstStyle/>
          <a:p>
            <a:r>
              <a:rPr lang="en-US"/>
              <a:t>A quick assembly of the components will yield a rack loaded with two DGX-2 systems.</a:t>
            </a:r>
          </a:p>
        </p:txBody>
      </p:sp>
    </p:spTree>
    <p:extLst>
      <p:ext uri="{BB962C8B-B14F-4D97-AF65-F5344CB8AC3E}">
        <p14:creationId xmlns:p14="http://schemas.microsoft.com/office/powerpoint/2010/main" val="410743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DD6D-D742-48AF-B7AA-304690FC45EB}"/>
              </a:ext>
            </a:extLst>
          </p:cNvPr>
          <p:cNvSpPr>
            <a:spLocks noGrp="1"/>
          </p:cNvSpPr>
          <p:nvPr>
            <p:ph type="title"/>
          </p:nvPr>
        </p:nvSpPr>
        <p:spPr/>
        <p:txBody>
          <a:bodyPr>
            <a:normAutofit/>
          </a:bodyPr>
          <a:lstStyle/>
          <a:p>
            <a:r>
              <a:rPr lang="en-US"/>
              <a:t>Target #2: GPU-heavy cluster (DGX-2 like) storage reference architecture (less dependent, less expensive)</a:t>
            </a:r>
          </a:p>
        </p:txBody>
      </p:sp>
      <p:sp>
        <p:nvSpPr>
          <p:cNvPr id="4" name="Footer Placeholder 3">
            <a:extLst>
              <a:ext uri="{FF2B5EF4-FFF2-40B4-BE49-F238E27FC236}">
                <a16:creationId xmlns:a16="http://schemas.microsoft.com/office/drawing/2014/main" id="{B5E5DF9A-9EA6-4118-A3E4-126D5EEB8C68}"/>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A4BEED3C-972B-4971-A450-494B722F0EA4}"/>
              </a:ext>
            </a:extLst>
          </p:cNvPr>
          <p:cNvSpPr>
            <a:spLocks noGrp="1"/>
          </p:cNvSpPr>
          <p:nvPr>
            <p:ph type="sldNum" sz="quarter" idx="12"/>
          </p:nvPr>
        </p:nvSpPr>
        <p:spPr/>
        <p:txBody>
          <a:bodyPr/>
          <a:lstStyle/>
          <a:p>
            <a:fld id="{3B917CB5-27BD-4ECA-9D86-80D4B900A204}" type="slidenum">
              <a:rPr lang="en-US" smtClean="0"/>
              <a:t>6</a:t>
            </a:fld>
            <a:endParaRPr lang="en-US"/>
          </a:p>
        </p:txBody>
      </p:sp>
      <p:sp>
        <p:nvSpPr>
          <p:cNvPr id="6" name="TextBox 5">
            <a:extLst>
              <a:ext uri="{FF2B5EF4-FFF2-40B4-BE49-F238E27FC236}">
                <a16:creationId xmlns:a16="http://schemas.microsoft.com/office/drawing/2014/main" id="{1FBA0038-50BF-4568-9728-7D0DB97E7482}"/>
              </a:ext>
            </a:extLst>
          </p:cNvPr>
          <p:cNvSpPr txBox="1"/>
          <p:nvPr/>
        </p:nvSpPr>
        <p:spPr>
          <a:xfrm>
            <a:off x="3507687" y="2219329"/>
            <a:ext cx="510455" cy="369332"/>
          </a:xfrm>
          <a:prstGeom prst="rect">
            <a:avLst/>
          </a:prstGeom>
          <a:noFill/>
        </p:spPr>
        <p:txBody>
          <a:bodyPr wrap="square" rtlCol="0">
            <a:spAutoFit/>
          </a:bodyPr>
          <a:lstStyle/>
          <a:p>
            <a:r>
              <a:rPr lang="en-US"/>
              <a:t>…</a:t>
            </a:r>
          </a:p>
        </p:txBody>
      </p:sp>
      <p:sp>
        <p:nvSpPr>
          <p:cNvPr id="10" name="TextBox 9">
            <a:extLst>
              <a:ext uri="{FF2B5EF4-FFF2-40B4-BE49-F238E27FC236}">
                <a16:creationId xmlns:a16="http://schemas.microsoft.com/office/drawing/2014/main" id="{81715BBA-287C-4588-A14B-E0EB0468AF7C}"/>
              </a:ext>
            </a:extLst>
          </p:cNvPr>
          <p:cNvSpPr txBox="1"/>
          <p:nvPr/>
        </p:nvSpPr>
        <p:spPr>
          <a:xfrm>
            <a:off x="5186692" y="2541180"/>
            <a:ext cx="1558213" cy="523220"/>
          </a:xfrm>
          <a:prstGeom prst="rect">
            <a:avLst/>
          </a:prstGeom>
          <a:noFill/>
        </p:spPr>
        <p:txBody>
          <a:bodyPr wrap="square" rtlCol="0">
            <a:spAutoFit/>
          </a:bodyPr>
          <a:lstStyle/>
          <a:p>
            <a:r>
              <a:rPr lang="en-US" sz="1400"/>
              <a:t>Servers loaded with Tesla GPUs</a:t>
            </a:r>
          </a:p>
        </p:txBody>
      </p:sp>
      <p:sp>
        <p:nvSpPr>
          <p:cNvPr id="11" name="Rectangle 10">
            <a:extLst>
              <a:ext uri="{FF2B5EF4-FFF2-40B4-BE49-F238E27FC236}">
                <a16:creationId xmlns:a16="http://schemas.microsoft.com/office/drawing/2014/main" id="{BB6D05E6-2A78-4F5C-ACA0-669D37340494}"/>
              </a:ext>
            </a:extLst>
          </p:cNvPr>
          <p:cNvSpPr/>
          <p:nvPr/>
        </p:nvSpPr>
        <p:spPr>
          <a:xfrm>
            <a:off x="1558138" y="3635453"/>
            <a:ext cx="1412033" cy="210005"/>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BBE722-280A-409E-83FC-24A84D3A83C6}"/>
              </a:ext>
            </a:extLst>
          </p:cNvPr>
          <p:cNvSpPr/>
          <p:nvPr/>
        </p:nvSpPr>
        <p:spPr>
          <a:xfrm>
            <a:off x="3290637" y="3647820"/>
            <a:ext cx="1327546" cy="185272"/>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4F51B3A-1E4A-45B3-BF78-1590B03755F5}"/>
              </a:ext>
            </a:extLst>
          </p:cNvPr>
          <p:cNvPicPr>
            <a:picLocks noChangeAspect="1"/>
          </p:cNvPicPr>
          <p:nvPr/>
        </p:nvPicPr>
        <p:blipFill>
          <a:blip r:embed="rId2"/>
          <a:stretch>
            <a:fillRect/>
          </a:stretch>
        </p:blipFill>
        <p:spPr>
          <a:xfrm>
            <a:off x="2070671" y="4755874"/>
            <a:ext cx="1986379" cy="532711"/>
          </a:xfrm>
          <a:prstGeom prst="rect">
            <a:avLst/>
          </a:prstGeom>
        </p:spPr>
      </p:pic>
      <p:cxnSp>
        <p:nvCxnSpPr>
          <p:cNvPr id="14" name="Straight Connector 13">
            <a:extLst>
              <a:ext uri="{FF2B5EF4-FFF2-40B4-BE49-F238E27FC236}">
                <a16:creationId xmlns:a16="http://schemas.microsoft.com/office/drawing/2014/main" id="{06F20983-2928-45BD-86D1-C5EADA19B458}"/>
              </a:ext>
            </a:extLst>
          </p:cNvPr>
          <p:cNvCxnSpPr>
            <a:cxnSpLocks/>
            <a:endCxn id="11" idx="0"/>
          </p:cNvCxnSpPr>
          <p:nvPr/>
        </p:nvCxnSpPr>
        <p:spPr>
          <a:xfrm>
            <a:off x="1884709" y="2886063"/>
            <a:ext cx="379446" cy="74939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4EDF27A-33BE-43F0-9290-FBA42F692896}"/>
              </a:ext>
            </a:extLst>
          </p:cNvPr>
          <p:cNvCxnSpPr>
            <a:cxnSpLocks/>
            <a:endCxn id="12" idx="0"/>
          </p:cNvCxnSpPr>
          <p:nvPr/>
        </p:nvCxnSpPr>
        <p:spPr>
          <a:xfrm>
            <a:off x="1884709" y="2886063"/>
            <a:ext cx="2069701" cy="76175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597E9BF7-780A-42E3-BCCA-FF713D000297}"/>
              </a:ext>
            </a:extLst>
          </p:cNvPr>
          <p:cNvCxnSpPr>
            <a:cxnSpLocks/>
            <a:endCxn id="11" idx="0"/>
          </p:cNvCxnSpPr>
          <p:nvPr/>
        </p:nvCxnSpPr>
        <p:spPr>
          <a:xfrm flipH="1">
            <a:off x="2264155" y="2886063"/>
            <a:ext cx="706016" cy="74939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2C4E2DE-6AE2-4CFE-8B78-2D4BA56CBAD4}"/>
              </a:ext>
            </a:extLst>
          </p:cNvPr>
          <p:cNvCxnSpPr>
            <a:cxnSpLocks/>
            <a:endCxn id="12" idx="0"/>
          </p:cNvCxnSpPr>
          <p:nvPr/>
        </p:nvCxnSpPr>
        <p:spPr>
          <a:xfrm>
            <a:off x="2970171" y="2886063"/>
            <a:ext cx="984239" cy="76175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5D790EB-A414-4968-89A6-FC9568D73475}"/>
              </a:ext>
            </a:extLst>
          </p:cNvPr>
          <p:cNvCxnSpPr>
            <a:cxnSpLocks/>
            <a:endCxn id="11" idx="0"/>
          </p:cNvCxnSpPr>
          <p:nvPr/>
        </p:nvCxnSpPr>
        <p:spPr>
          <a:xfrm flipH="1">
            <a:off x="2264155" y="2886063"/>
            <a:ext cx="2166194" cy="7493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2C60A2C4-894B-48D1-B198-4EB77B6B9152}"/>
              </a:ext>
            </a:extLst>
          </p:cNvPr>
          <p:cNvCxnSpPr>
            <a:cxnSpLocks/>
            <a:endCxn id="12" idx="0"/>
          </p:cNvCxnSpPr>
          <p:nvPr/>
        </p:nvCxnSpPr>
        <p:spPr>
          <a:xfrm flipH="1">
            <a:off x="3954410" y="2886063"/>
            <a:ext cx="475939" cy="76175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BE40EE1-9644-4A68-AE43-DA5EE8575403}"/>
              </a:ext>
            </a:extLst>
          </p:cNvPr>
          <p:cNvCxnSpPr>
            <a:cxnSpLocks/>
            <a:stCxn id="11" idx="2"/>
            <a:endCxn id="13" idx="0"/>
          </p:cNvCxnSpPr>
          <p:nvPr/>
        </p:nvCxnSpPr>
        <p:spPr>
          <a:xfrm>
            <a:off x="2264155" y="3845458"/>
            <a:ext cx="799706" cy="910416"/>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180267A1-C4EA-4308-B9A6-AE6CAD1F8FA0}"/>
              </a:ext>
            </a:extLst>
          </p:cNvPr>
          <p:cNvCxnSpPr>
            <a:cxnSpLocks/>
            <a:stCxn id="12" idx="2"/>
            <a:endCxn id="13" idx="0"/>
          </p:cNvCxnSpPr>
          <p:nvPr/>
        </p:nvCxnSpPr>
        <p:spPr>
          <a:xfrm flipH="1">
            <a:off x="3063861" y="3833092"/>
            <a:ext cx="890549" cy="922782"/>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44BC7D5-7AC8-40E2-A84C-5DF94B94A2CC}"/>
              </a:ext>
            </a:extLst>
          </p:cNvPr>
          <p:cNvSpPr txBox="1"/>
          <p:nvPr/>
        </p:nvSpPr>
        <p:spPr>
          <a:xfrm>
            <a:off x="5125049" y="3610316"/>
            <a:ext cx="1558213" cy="307777"/>
          </a:xfrm>
          <a:prstGeom prst="rect">
            <a:avLst/>
          </a:prstGeom>
          <a:noFill/>
        </p:spPr>
        <p:txBody>
          <a:bodyPr wrap="square" rtlCol="0">
            <a:spAutoFit/>
          </a:bodyPr>
          <a:lstStyle/>
          <a:p>
            <a:r>
              <a:rPr lang="en-US" sz="1400"/>
              <a:t>IB or Ethernet</a:t>
            </a:r>
          </a:p>
        </p:txBody>
      </p:sp>
      <p:sp>
        <p:nvSpPr>
          <p:cNvPr id="23" name="TextBox 22">
            <a:extLst>
              <a:ext uri="{FF2B5EF4-FFF2-40B4-BE49-F238E27FC236}">
                <a16:creationId xmlns:a16="http://schemas.microsoft.com/office/drawing/2014/main" id="{5D07924A-D02B-449F-B2C5-4DAAA26D0C57}"/>
              </a:ext>
            </a:extLst>
          </p:cNvPr>
          <p:cNvSpPr txBox="1"/>
          <p:nvPr/>
        </p:nvSpPr>
        <p:spPr>
          <a:xfrm>
            <a:off x="4991876" y="4937292"/>
            <a:ext cx="1824560" cy="307777"/>
          </a:xfrm>
          <a:prstGeom prst="rect">
            <a:avLst/>
          </a:prstGeom>
          <a:noFill/>
        </p:spPr>
        <p:txBody>
          <a:bodyPr wrap="square" rtlCol="0">
            <a:spAutoFit/>
          </a:bodyPr>
          <a:lstStyle/>
          <a:p>
            <a:r>
              <a:rPr lang="en-US" sz="1400"/>
              <a:t>Storage</a:t>
            </a:r>
          </a:p>
        </p:txBody>
      </p:sp>
      <p:sp>
        <p:nvSpPr>
          <p:cNvPr id="24" name="Rectangle 23">
            <a:extLst>
              <a:ext uri="{FF2B5EF4-FFF2-40B4-BE49-F238E27FC236}">
                <a16:creationId xmlns:a16="http://schemas.microsoft.com/office/drawing/2014/main" id="{A67711DD-6E5D-4A22-8022-35AD50A8CB2C}"/>
              </a:ext>
            </a:extLst>
          </p:cNvPr>
          <p:cNvSpPr/>
          <p:nvPr/>
        </p:nvSpPr>
        <p:spPr>
          <a:xfrm>
            <a:off x="7803097" y="2296350"/>
            <a:ext cx="1034473" cy="2903454"/>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CC2D56F-15BD-412A-9FAB-B7A19291E46A}"/>
              </a:ext>
            </a:extLst>
          </p:cNvPr>
          <p:cNvPicPr>
            <a:picLocks noChangeAspect="1"/>
          </p:cNvPicPr>
          <p:nvPr/>
        </p:nvPicPr>
        <p:blipFill>
          <a:blip r:embed="rId2"/>
          <a:stretch>
            <a:fillRect/>
          </a:stretch>
        </p:blipFill>
        <p:spPr>
          <a:xfrm>
            <a:off x="7803096" y="2538624"/>
            <a:ext cx="1034473" cy="277427"/>
          </a:xfrm>
          <a:prstGeom prst="rect">
            <a:avLst/>
          </a:prstGeom>
        </p:spPr>
      </p:pic>
      <p:sp>
        <p:nvSpPr>
          <p:cNvPr id="28" name="Rectangle 27">
            <a:extLst>
              <a:ext uri="{FF2B5EF4-FFF2-40B4-BE49-F238E27FC236}">
                <a16:creationId xmlns:a16="http://schemas.microsoft.com/office/drawing/2014/main" id="{0D4782EC-7556-4EAF-869C-5671C5A99940}"/>
              </a:ext>
            </a:extLst>
          </p:cNvPr>
          <p:cNvSpPr/>
          <p:nvPr/>
        </p:nvSpPr>
        <p:spPr>
          <a:xfrm>
            <a:off x="7808547" y="2830094"/>
            <a:ext cx="1018124" cy="153251"/>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788D1E-EE9D-410A-809D-6BE0D69F66E0}"/>
              </a:ext>
            </a:extLst>
          </p:cNvPr>
          <p:cNvSpPr txBox="1"/>
          <p:nvPr/>
        </p:nvSpPr>
        <p:spPr>
          <a:xfrm>
            <a:off x="9183918" y="2538624"/>
            <a:ext cx="2246745" cy="2308324"/>
          </a:xfrm>
          <a:prstGeom prst="rect">
            <a:avLst/>
          </a:prstGeom>
          <a:noFill/>
        </p:spPr>
        <p:txBody>
          <a:bodyPr wrap="square" rtlCol="0">
            <a:spAutoFit/>
          </a:bodyPr>
          <a:lstStyle/>
          <a:p>
            <a:r>
              <a:rPr lang="en-US"/>
              <a:t>A quick assembly of the components will yield a rack loaded with GPU-heavy servers and storage, connected by </a:t>
            </a:r>
            <a:r>
              <a:rPr lang="en-US" err="1"/>
              <a:t>RoCE</a:t>
            </a:r>
            <a:r>
              <a:rPr lang="en-US"/>
              <a:t> or IB network.</a:t>
            </a:r>
          </a:p>
        </p:txBody>
      </p:sp>
      <p:pic>
        <p:nvPicPr>
          <p:cNvPr id="30" name="Picture 29">
            <a:extLst>
              <a:ext uri="{FF2B5EF4-FFF2-40B4-BE49-F238E27FC236}">
                <a16:creationId xmlns:a16="http://schemas.microsoft.com/office/drawing/2014/main" id="{335CC8EB-AB5D-49AE-9AE9-B7EE72071B5D}"/>
              </a:ext>
            </a:extLst>
          </p:cNvPr>
          <p:cNvPicPr>
            <a:picLocks noChangeAspect="1"/>
          </p:cNvPicPr>
          <p:nvPr/>
        </p:nvPicPr>
        <p:blipFill>
          <a:blip r:embed="rId3"/>
          <a:stretch>
            <a:fillRect/>
          </a:stretch>
        </p:blipFill>
        <p:spPr>
          <a:xfrm>
            <a:off x="1232070" y="2547603"/>
            <a:ext cx="1149619" cy="339146"/>
          </a:xfrm>
          <a:prstGeom prst="rect">
            <a:avLst/>
          </a:prstGeom>
        </p:spPr>
      </p:pic>
      <p:pic>
        <p:nvPicPr>
          <p:cNvPr id="31" name="Picture 30">
            <a:extLst>
              <a:ext uri="{FF2B5EF4-FFF2-40B4-BE49-F238E27FC236}">
                <a16:creationId xmlns:a16="http://schemas.microsoft.com/office/drawing/2014/main" id="{9DB40972-63D7-44DB-B881-47245AC2095D}"/>
              </a:ext>
            </a:extLst>
          </p:cNvPr>
          <p:cNvPicPr>
            <a:picLocks noChangeAspect="1"/>
          </p:cNvPicPr>
          <p:nvPr/>
        </p:nvPicPr>
        <p:blipFill>
          <a:blip r:embed="rId3"/>
          <a:stretch>
            <a:fillRect/>
          </a:stretch>
        </p:blipFill>
        <p:spPr>
          <a:xfrm>
            <a:off x="2492724" y="2531218"/>
            <a:ext cx="1149619" cy="339146"/>
          </a:xfrm>
          <a:prstGeom prst="rect">
            <a:avLst/>
          </a:prstGeom>
        </p:spPr>
      </p:pic>
      <p:pic>
        <p:nvPicPr>
          <p:cNvPr id="32" name="Picture 31">
            <a:extLst>
              <a:ext uri="{FF2B5EF4-FFF2-40B4-BE49-F238E27FC236}">
                <a16:creationId xmlns:a16="http://schemas.microsoft.com/office/drawing/2014/main" id="{3284E5F9-3654-4577-9024-B525EFE66EDE}"/>
              </a:ext>
            </a:extLst>
          </p:cNvPr>
          <p:cNvPicPr>
            <a:picLocks noChangeAspect="1"/>
          </p:cNvPicPr>
          <p:nvPr/>
        </p:nvPicPr>
        <p:blipFill>
          <a:blip r:embed="rId3"/>
          <a:stretch>
            <a:fillRect/>
          </a:stretch>
        </p:blipFill>
        <p:spPr>
          <a:xfrm>
            <a:off x="3866468" y="2541333"/>
            <a:ext cx="1149619" cy="339146"/>
          </a:xfrm>
          <a:prstGeom prst="rect">
            <a:avLst/>
          </a:prstGeom>
        </p:spPr>
      </p:pic>
      <p:pic>
        <p:nvPicPr>
          <p:cNvPr id="33" name="Picture 32">
            <a:extLst>
              <a:ext uri="{FF2B5EF4-FFF2-40B4-BE49-F238E27FC236}">
                <a16:creationId xmlns:a16="http://schemas.microsoft.com/office/drawing/2014/main" id="{A7750470-FEF5-4088-8049-A1B3B9DC3D43}"/>
              </a:ext>
            </a:extLst>
          </p:cNvPr>
          <p:cNvPicPr>
            <a:picLocks noChangeAspect="1"/>
          </p:cNvPicPr>
          <p:nvPr/>
        </p:nvPicPr>
        <p:blipFill>
          <a:blip r:embed="rId3"/>
          <a:stretch>
            <a:fillRect/>
          </a:stretch>
        </p:blipFill>
        <p:spPr>
          <a:xfrm>
            <a:off x="7816911" y="4885073"/>
            <a:ext cx="1001395" cy="295419"/>
          </a:xfrm>
          <a:prstGeom prst="rect">
            <a:avLst/>
          </a:prstGeom>
        </p:spPr>
      </p:pic>
      <p:pic>
        <p:nvPicPr>
          <p:cNvPr id="34" name="Picture 33">
            <a:extLst>
              <a:ext uri="{FF2B5EF4-FFF2-40B4-BE49-F238E27FC236}">
                <a16:creationId xmlns:a16="http://schemas.microsoft.com/office/drawing/2014/main" id="{E6D69AB6-1AF5-4020-8F41-4E4EB731B637}"/>
              </a:ext>
            </a:extLst>
          </p:cNvPr>
          <p:cNvPicPr>
            <a:picLocks noChangeAspect="1"/>
          </p:cNvPicPr>
          <p:nvPr/>
        </p:nvPicPr>
        <p:blipFill>
          <a:blip r:embed="rId3"/>
          <a:stretch>
            <a:fillRect/>
          </a:stretch>
        </p:blipFill>
        <p:spPr>
          <a:xfrm>
            <a:off x="7811244" y="4717779"/>
            <a:ext cx="1001395" cy="295419"/>
          </a:xfrm>
          <a:prstGeom prst="rect">
            <a:avLst/>
          </a:prstGeom>
        </p:spPr>
      </p:pic>
      <p:pic>
        <p:nvPicPr>
          <p:cNvPr id="35" name="Picture 34">
            <a:extLst>
              <a:ext uri="{FF2B5EF4-FFF2-40B4-BE49-F238E27FC236}">
                <a16:creationId xmlns:a16="http://schemas.microsoft.com/office/drawing/2014/main" id="{E039D3A9-97E4-4647-9E2E-E95D798D3740}"/>
              </a:ext>
            </a:extLst>
          </p:cNvPr>
          <p:cNvPicPr>
            <a:picLocks noChangeAspect="1"/>
          </p:cNvPicPr>
          <p:nvPr/>
        </p:nvPicPr>
        <p:blipFill>
          <a:blip r:embed="rId3"/>
          <a:stretch>
            <a:fillRect/>
          </a:stretch>
        </p:blipFill>
        <p:spPr>
          <a:xfrm>
            <a:off x="7819634" y="4532438"/>
            <a:ext cx="1001395" cy="295419"/>
          </a:xfrm>
          <a:prstGeom prst="rect">
            <a:avLst/>
          </a:prstGeom>
        </p:spPr>
      </p:pic>
      <p:pic>
        <p:nvPicPr>
          <p:cNvPr id="36" name="Picture 35">
            <a:extLst>
              <a:ext uri="{FF2B5EF4-FFF2-40B4-BE49-F238E27FC236}">
                <a16:creationId xmlns:a16="http://schemas.microsoft.com/office/drawing/2014/main" id="{AC865A24-2E5C-4C56-A195-2BA2CC1608E8}"/>
              </a:ext>
            </a:extLst>
          </p:cNvPr>
          <p:cNvPicPr>
            <a:picLocks noChangeAspect="1"/>
          </p:cNvPicPr>
          <p:nvPr/>
        </p:nvPicPr>
        <p:blipFill>
          <a:blip r:embed="rId3"/>
          <a:stretch>
            <a:fillRect/>
          </a:stretch>
        </p:blipFill>
        <p:spPr>
          <a:xfrm>
            <a:off x="7811243" y="4327512"/>
            <a:ext cx="1001395" cy="295419"/>
          </a:xfrm>
          <a:prstGeom prst="rect">
            <a:avLst/>
          </a:prstGeom>
        </p:spPr>
      </p:pic>
      <p:pic>
        <p:nvPicPr>
          <p:cNvPr id="37" name="Picture 36">
            <a:extLst>
              <a:ext uri="{FF2B5EF4-FFF2-40B4-BE49-F238E27FC236}">
                <a16:creationId xmlns:a16="http://schemas.microsoft.com/office/drawing/2014/main" id="{FFEE2A9D-DCF8-4C97-A4A7-3E636F6BC83D}"/>
              </a:ext>
            </a:extLst>
          </p:cNvPr>
          <p:cNvPicPr>
            <a:picLocks noChangeAspect="1"/>
          </p:cNvPicPr>
          <p:nvPr/>
        </p:nvPicPr>
        <p:blipFill>
          <a:blip r:embed="rId3"/>
          <a:stretch>
            <a:fillRect/>
          </a:stretch>
        </p:blipFill>
        <p:spPr>
          <a:xfrm>
            <a:off x="7811242" y="4107489"/>
            <a:ext cx="1001395" cy="295419"/>
          </a:xfrm>
          <a:prstGeom prst="rect">
            <a:avLst/>
          </a:prstGeom>
        </p:spPr>
      </p:pic>
    </p:spTree>
    <p:extLst>
      <p:ext uri="{BB962C8B-B14F-4D97-AF65-F5344CB8AC3E}">
        <p14:creationId xmlns:p14="http://schemas.microsoft.com/office/powerpoint/2010/main" val="95019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1DDBEF55-0220-4E10-8C02-377050DDE3CE}"/>
              </a:ext>
            </a:extLst>
          </p:cNvPr>
          <p:cNvCxnSpPr>
            <a:cxnSpLocks/>
          </p:cNvCxnSpPr>
          <p:nvPr/>
        </p:nvCxnSpPr>
        <p:spPr>
          <a:xfrm>
            <a:off x="8570512" y="700723"/>
            <a:ext cx="0" cy="30761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B9024E47-64B1-48FA-B042-11EC09A390D7}"/>
              </a:ext>
            </a:extLst>
          </p:cNvPr>
          <p:cNvCxnSpPr>
            <a:cxnSpLocks/>
          </p:cNvCxnSpPr>
          <p:nvPr/>
        </p:nvCxnSpPr>
        <p:spPr>
          <a:xfrm>
            <a:off x="5122757" y="846053"/>
            <a:ext cx="0" cy="297093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770AF3D4-E852-4C79-9194-C5A0C28C3375}"/>
              </a:ext>
            </a:extLst>
          </p:cNvPr>
          <p:cNvSpPr>
            <a:spLocks noGrp="1"/>
          </p:cNvSpPr>
          <p:nvPr>
            <p:ph type="title"/>
          </p:nvPr>
        </p:nvSpPr>
        <p:spPr>
          <a:xfrm>
            <a:off x="21959" y="-51235"/>
            <a:ext cx="11831675" cy="566053"/>
          </a:xfrm>
        </p:spPr>
        <p:txBody>
          <a:bodyPr>
            <a:normAutofit/>
          </a:bodyPr>
          <a:lstStyle/>
          <a:p>
            <a:r>
              <a:rPr lang="en-US"/>
              <a:t>Common data solution reference architecture (open-source)</a:t>
            </a:r>
          </a:p>
        </p:txBody>
      </p:sp>
      <p:sp>
        <p:nvSpPr>
          <p:cNvPr id="4" name="Footer Placeholder 3">
            <a:extLst>
              <a:ext uri="{FF2B5EF4-FFF2-40B4-BE49-F238E27FC236}">
                <a16:creationId xmlns:a16="http://schemas.microsoft.com/office/drawing/2014/main" id="{2EE4D448-6063-4E8F-A636-CD1970327022}"/>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ACD091B2-1FE3-4EAB-969E-41E7D145F5CD}"/>
              </a:ext>
            </a:extLst>
          </p:cNvPr>
          <p:cNvSpPr>
            <a:spLocks noGrp="1"/>
          </p:cNvSpPr>
          <p:nvPr>
            <p:ph type="sldNum" sz="quarter" idx="12"/>
          </p:nvPr>
        </p:nvSpPr>
        <p:spPr/>
        <p:txBody>
          <a:bodyPr/>
          <a:lstStyle/>
          <a:p>
            <a:fld id="{3B917CB5-27BD-4ECA-9D86-80D4B900A204}" type="slidenum">
              <a:rPr lang="en-US" smtClean="0"/>
              <a:t>7</a:t>
            </a:fld>
            <a:endParaRPr lang="en-US"/>
          </a:p>
        </p:txBody>
      </p:sp>
      <p:sp>
        <p:nvSpPr>
          <p:cNvPr id="6" name="Rectangle 5">
            <a:extLst>
              <a:ext uri="{FF2B5EF4-FFF2-40B4-BE49-F238E27FC236}">
                <a16:creationId xmlns:a16="http://schemas.microsoft.com/office/drawing/2014/main" id="{B0A3565C-919B-452C-900C-1096BE2E3569}"/>
              </a:ext>
            </a:extLst>
          </p:cNvPr>
          <p:cNvSpPr/>
          <p:nvPr/>
        </p:nvSpPr>
        <p:spPr>
          <a:xfrm>
            <a:off x="1677799" y="4504889"/>
            <a:ext cx="679508" cy="520117"/>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GPU</a:t>
            </a:r>
          </a:p>
        </p:txBody>
      </p:sp>
      <p:sp>
        <p:nvSpPr>
          <p:cNvPr id="7" name="Rectangle 6">
            <a:extLst>
              <a:ext uri="{FF2B5EF4-FFF2-40B4-BE49-F238E27FC236}">
                <a16:creationId xmlns:a16="http://schemas.microsoft.com/office/drawing/2014/main" id="{51E758C5-85FF-4517-AE99-933A3149F8E6}"/>
              </a:ext>
            </a:extLst>
          </p:cNvPr>
          <p:cNvSpPr/>
          <p:nvPr/>
        </p:nvSpPr>
        <p:spPr>
          <a:xfrm>
            <a:off x="2467763" y="4504889"/>
            <a:ext cx="679508" cy="520117"/>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GPU</a:t>
            </a:r>
          </a:p>
        </p:txBody>
      </p:sp>
      <p:sp>
        <p:nvSpPr>
          <p:cNvPr id="8" name="Left Brace 7">
            <a:extLst>
              <a:ext uri="{FF2B5EF4-FFF2-40B4-BE49-F238E27FC236}">
                <a16:creationId xmlns:a16="http://schemas.microsoft.com/office/drawing/2014/main" id="{21434F28-9684-4E6B-8377-79A03CD715C2}"/>
              </a:ext>
            </a:extLst>
          </p:cNvPr>
          <p:cNvSpPr/>
          <p:nvPr/>
        </p:nvSpPr>
        <p:spPr>
          <a:xfrm rot="16200000">
            <a:off x="2278456" y="4731392"/>
            <a:ext cx="157701" cy="9060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9CA840F-CFC1-4C48-9A19-E1D92BFAD647}"/>
              </a:ext>
            </a:extLst>
          </p:cNvPr>
          <p:cNvSpPr txBox="1"/>
          <p:nvPr/>
        </p:nvSpPr>
        <p:spPr>
          <a:xfrm>
            <a:off x="1461783" y="5321020"/>
            <a:ext cx="1384184" cy="276999"/>
          </a:xfrm>
          <a:prstGeom prst="rect">
            <a:avLst/>
          </a:prstGeom>
          <a:noFill/>
        </p:spPr>
        <p:txBody>
          <a:bodyPr wrap="square" rtlCol="0">
            <a:spAutoFit/>
          </a:bodyPr>
          <a:lstStyle/>
          <a:p>
            <a:r>
              <a:rPr lang="en-US" sz="1200"/>
              <a:t>Multi-GPU </a:t>
            </a:r>
            <a:r>
              <a:rPr lang="en-US" sz="1200" err="1"/>
              <a:t>NVlink</a:t>
            </a:r>
            <a:endParaRPr lang="en-US" sz="1200"/>
          </a:p>
        </p:txBody>
      </p:sp>
      <p:sp>
        <p:nvSpPr>
          <p:cNvPr id="10" name="Rectangle 9">
            <a:extLst>
              <a:ext uri="{FF2B5EF4-FFF2-40B4-BE49-F238E27FC236}">
                <a16:creationId xmlns:a16="http://schemas.microsoft.com/office/drawing/2014/main" id="{3AE5E4A5-76BE-463D-B2C7-577A277DF8BA}"/>
              </a:ext>
            </a:extLst>
          </p:cNvPr>
          <p:cNvSpPr/>
          <p:nvPr/>
        </p:nvSpPr>
        <p:spPr>
          <a:xfrm>
            <a:off x="1304489" y="4152551"/>
            <a:ext cx="2147581" cy="165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687DD0-7490-4168-822C-FFBC7016AA01}"/>
              </a:ext>
            </a:extLst>
          </p:cNvPr>
          <p:cNvSpPr txBox="1"/>
          <p:nvPr/>
        </p:nvSpPr>
        <p:spPr>
          <a:xfrm>
            <a:off x="1338045" y="4186930"/>
            <a:ext cx="906011" cy="246221"/>
          </a:xfrm>
          <a:prstGeom prst="rect">
            <a:avLst/>
          </a:prstGeom>
          <a:noFill/>
        </p:spPr>
        <p:txBody>
          <a:bodyPr wrap="square" rtlCol="0">
            <a:spAutoFit/>
          </a:bodyPr>
          <a:lstStyle/>
          <a:p>
            <a:r>
              <a:rPr lang="en-US" sz="1000"/>
              <a:t>Host 1</a:t>
            </a:r>
          </a:p>
        </p:txBody>
      </p:sp>
      <p:sp>
        <p:nvSpPr>
          <p:cNvPr id="12" name="Rectangle 11">
            <a:extLst>
              <a:ext uri="{FF2B5EF4-FFF2-40B4-BE49-F238E27FC236}">
                <a16:creationId xmlns:a16="http://schemas.microsoft.com/office/drawing/2014/main" id="{14C8A308-AFD1-47FD-91FE-477AB3EAAB90}"/>
              </a:ext>
            </a:extLst>
          </p:cNvPr>
          <p:cNvSpPr/>
          <p:nvPr/>
        </p:nvSpPr>
        <p:spPr>
          <a:xfrm>
            <a:off x="4243023" y="4501540"/>
            <a:ext cx="679508" cy="520117"/>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GPU</a:t>
            </a:r>
          </a:p>
        </p:txBody>
      </p:sp>
      <p:sp>
        <p:nvSpPr>
          <p:cNvPr id="13" name="Rectangle 12">
            <a:extLst>
              <a:ext uri="{FF2B5EF4-FFF2-40B4-BE49-F238E27FC236}">
                <a16:creationId xmlns:a16="http://schemas.microsoft.com/office/drawing/2014/main" id="{A1F2E100-80F7-4445-A6F7-56ABEE76585B}"/>
              </a:ext>
            </a:extLst>
          </p:cNvPr>
          <p:cNvSpPr/>
          <p:nvPr/>
        </p:nvSpPr>
        <p:spPr>
          <a:xfrm>
            <a:off x="5032987" y="4501540"/>
            <a:ext cx="679508" cy="520117"/>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GPU</a:t>
            </a:r>
          </a:p>
        </p:txBody>
      </p:sp>
      <p:sp>
        <p:nvSpPr>
          <p:cNvPr id="14" name="Left Brace 13">
            <a:extLst>
              <a:ext uri="{FF2B5EF4-FFF2-40B4-BE49-F238E27FC236}">
                <a16:creationId xmlns:a16="http://schemas.microsoft.com/office/drawing/2014/main" id="{8CFC919B-B54C-4ECC-8A3E-AB015C7DD841}"/>
              </a:ext>
            </a:extLst>
          </p:cNvPr>
          <p:cNvSpPr/>
          <p:nvPr/>
        </p:nvSpPr>
        <p:spPr>
          <a:xfrm rot="16200000">
            <a:off x="4843680" y="4728043"/>
            <a:ext cx="157701" cy="9060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DBC8A0E-8581-4B6C-87C2-22D78A6009E2}"/>
              </a:ext>
            </a:extLst>
          </p:cNvPr>
          <p:cNvSpPr txBox="1"/>
          <p:nvPr/>
        </p:nvSpPr>
        <p:spPr>
          <a:xfrm>
            <a:off x="3988557" y="5342839"/>
            <a:ext cx="1384184" cy="276999"/>
          </a:xfrm>
          <a:prstGeom prst="rect">
            <a:avLst/>
          </a:prstGeom>
          <a:noFill/>
        </p:spPr>
        <p:txBody>
          <a:bodyPr wrap="square" rtlCol="0">
            <a:spAutoFit/>
          </a:bodyPr>
          <a:lstStyle/>
          <a:p>
            <a:r>
              <a:rPr lang="en-US" sz="1200"/>
              <a:t>Multi-GPU </a:t>
            </a:r>
            <a:r>
              <a:rPr lang="en-US" sz="1200" err="1"/>
              <a:t>NVlink</a:t>
            </a:r>
            <a:endParaRPr lang="en-US" sz="1200"/>
          </a:p>
        </p:txBody>
      </p:sp>
      <p:sp>
        <p:nvSpPr>
          <p:cNvPr id="16" name="Rectangle 15">
            <a:extLst>
              <a:ext uri="{FF2B5EF4-FFF2-40B4-BE49-F238E27FC236}">
                <a16:creationId xmlns:a16="http://schemas.microsoft.com/office/drawing/2014/main" id="{BB0F0131-A407-45E1-8E39-90233D67B818}"/>
              </a:ext>
            </a:extLst>
          </p:cNvPr>
          <p:cNvSpPr/>
          <p:nvPr/>
        </p:nvSpPr>
        <p:spPr>
          <a:xfrm>
            <a:off x="3869713" y="4149202"/>
            <a:ext cx="2147581" cy="165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8E0E98-5C7B-4E2B-9477-761847C5F1DF}"/>
              </a:ext>
            </a:extLst>
          </p:cNvPr>
          <p:cNvSpPr txBox="1"/>
          <p:nvPr/>
        </p:nvSpPr>
        <p:spPr>
          <a:xfrm>
            <a:off x="3903269" y="4183581"/>
            <a:ext cx="906011" cy="246221"/>
          </a:xfrm>
          <a:prstGeom prst="rect">
            <a:avLst/>
          </a:prstGeom>
          <a:noFill/>
        </p:spPr>
        <p:txBody>
          <a:bodyPr wrap="square" rtlCol="0">
            <a:spAutoFit/>
          </a:bodyPr>
          <a:lstStyle/>
          <a:p>
            <a:r>
              <a:rPr lang="en-US" sz="1000"/>
              <a:t>Host n</a:t>
            </a:r>
          </a:p>
        </p:txBody>
      </p:sp>
      <p:sp>
        <p:nvSpPr>
          <p:cNvPr id="18" name="Left Brace 17">
            <a:extLst>
              <a:ext uri="{FF2B5EF4-FFF2-40B4-BE49-F238E27FC236}">
                <a16:creationId xmlns:a16="http://schemas.microsoft.com/office/drawing/2014/main" id="{547C86EA-9F52-45DC-8F24-3127CCA9FC92}"/>
              </a:ext>
            </a:extLst>
          </p:cNvPr>
          <p:cNvSpPr/>
          <p:nvPr/>
        </p:nvSpPr>
        <p:spPr>
          <a:xfrm rot="16200000">
            <a:off x="3589440" y="4371306"/>
            <a:ext cx="75501" cy="31311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4EE795CD-605D-4438-B45B-0B41EE3FAEE2}"/>
              </a:ext>
            </a:extLst>
          </p:cNvPr>
          <p:cNvSpPr txBox="1"/>
          <p:nvPr/>
        </p:nvSpPr>
        <p:spPr>
          <a:xfrm>
            <a:off x="1096361" y="6045686"/>
            <a:ext cx="4999639" cy="276999"/>
          </a:xfrm>
          <a:prstGeom prst="rect">
            <a:avLst/>
          </a:prstGeom>
          <a:noFill/>
        </p:spPr>
        <p:txBody>
          <a:bodyPr wrap="square" rtlCol="0">
            <a:spAutoFit/>
          </a:bodyPr>
          <a:lstStyle/>
          <a:p>
            <a:r>
              <a:rPr lang="en-US" sz="1200"/>
              <a:t>Multi-host connected by high speed RDMA network (IB/</a:t>
            </a:r>
            <a:r>
              <a:rPr lang="en-US" sz="1200" err="1"/>
              <a:t>RoCE</a:t>
            </a:r>
            <a:r>
              <a:rPr lang="en-US" sz="1200"/>
              <a:t>)</a:t>
            </a:r>
          </a:p>
        </p:txBody>
      </p:sp>
      <p:sp>
        <p:nvSpPr>
          <p:cNvPr id="20" name="Rectangle 19">
            <a:extLst>
              <a:ext uri="{FF2B5EF4-FFF2-40B4-BE49-F238E27FC236}">
                <a16:creationId xmlns:a16="http://schemas.microsoft.com/office/drawing/2014/main" id="{6933D887-89A7-41B8-9E82-B08E00C2F4CB}"/>
              </a:ext>
            </a:extLst>
          </p:cNvPr>
          <p:cNvSpPr/>
          <p:nvPr/>
        </p:nvSpPr>
        <p:spPr>
          <a:xfrm>
            <a:off x="2918671" y="5524835"/>
            <a:ext cx="45720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NIC</a:t>
            </a:r>
          </a:p>
        </p:txBody>
      </p:sp>
      <p:sp>
        <p:nvSpPr>
          <p:cNvPr id="21" name="Rectangle 20">
            <a:extLst>
              <a:ext uri="{FF2B5EF4-FFF2-40B4-BE49-F238E27FC236}">
                <a16:creationId xmlns:a16="http://schemas.microsoft.com/office/drawing/2014/main" id="{AD740CE2-3A50-4221-8094-7EE87A2EAA8C}"/>
              </a:ext>
            </a:extLst>
          </p:cNvPr>
          <p:cNvSpPr/>
          <p:nvPr/>
        </p:nvSpPr>
        <p:spPr>
          <a:xfrm>
            <a:off x="5406996" y="5525125"/>
            <a:ext cx="45720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NIC</a:t>
            </a:r>
          </a:p>
        </p:txBody>
      </p:sp>
      <p:sp>
        <p:nvSpPr>
          <p:cNvPr id="22" name="Rectangle 21">
            <a:extLst>
              <a:ext uri="{FF2B5EF4-FFF2-40B4-BE49-F238E27FC236}">
                <a16:creationId xmlns:a16="http://schemas.microsoft.com/office/drawing/2014/main" id="{5E46B7AE-4A80-4CC6-87F2-F1ADB1EB3A3C}"/>
              </a:ext>
            </a:extLst>
          </p:cNvPr>
          <p:cNvSpPr/>
          <p:nvPr/>
        </p:nvSpPr>
        <p:spPr>
          <a:xfrm>
            <a:off x="7586735" y="4149202"/>
            <a:ext cx="1187450" cy="165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3332FA-03EE-4D20-B9C8-F682A7F69DE8}"/>
              </a:ext>
            </a:extLst>
          </p:cNvPr>
          <p:cNvSpPr txBox="1"/>
          <p:nvPr/>
        </p:nvSpPr>
        <p:spPr>
          <a:xfrm>
            <a:off x="7654545" y="4183581"/>
            <a:ext cx="1187450" cy="246221"/>
          </a:xfrm>
          <a:prstGeom prst="rect">
            <a:avLst/>
          </a:prstGeom>
          <a:noFill/>
        </p:spPr>
        <p:txBody>
          <a:bodyPr wrap="square" rtlCol="0">
            <a:spAutoFit/>
          </a:bodyPr>
          <a:lstStyle/>
          <a:p>
            <a:r>
              <a:rPr lang="en-US" sz="1000"/>
              <a:t>Remote storage</a:t>
            </a:r>
          </a:p>
        </p:txBody>
      </p:sp>
      <p:sp>
        <p:nvSpPr>
          <p:cNvPr id="24" name="Rectangle 23">
            <a:extLst>
              <a:ext uri="{FF2B5EF4-FFF2-40B4-BE49-F238E27FC236}">
                <a16:creationId xmlns:a16="http://schemas.microsoft.com/office/drawing/2014/main" id="{63AF9B6C-870C-4546-951E-174ED6596B3B}"/>
              </a:ext>
            </a:extLst>
          </p:cNvPr>
          <p:cNvSpPr/>
          <p:nvPr/>
        </p:nvSpPr>
        <p:spPr>
          <a:xfrm>
            <a:off x="7791070" y="5524835"/>
            <a:ext cx="45720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NIC</a:t>
            </a:r>
          </a:p>
        </p:txBody>
      </p:sp>
      <p:sp>
        <p:nvSpPr>
          <p:cNvPr id="25" name="Left Brace 24">
            <a:extLst>
              <a:ext uri="{FF2B5EF4-FFF2-40B4-BE49-F238E27FC236}">
                <a16:creationId xmlns:a16="http://schemas.microsoft.com/office/drawing/2014/main" id="{FC5C0E3D-42F5-4A64-B3F3-C6C35000D43C}"/>
              </a:ext>
            </a:extLst>
          </p:cNvPr>
          <p:cNvSpPr/>
          <p:nvPr/>
        </p:nvSpPr>
        <p:spPr>
          <a:xfrm rot="16200000">
            <a:off x="6774711" y="4729485"/>
            <a:ext cx="80477" cy="2409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70F20B96-7E79-4ECD-A8A8-F67C0F8E4544}"/>
              </a:ext>
            </a:extLst>
          </p:cNvPr>
          <p:cNvSpPr txBox="1"/>
          <p:nvPr/>
        </p:nvSpPr>
        <p:spPr>
          <a:xfrm>
            <a:off x="6044849" y="6045686"/>
            <a:ext cx="4313723" cy="276999"/>
          </a:xfrm>
          <a:prstGeom prst="rect">
            <a:avLst/>
          </a:prstGeom>
          <a:noFill/>
        </p:spPr>
        <p:txBody>
          <a:bodyPr wrap="square" rtlCol="0">
            <a:spAutoFit/>
          </a:bodyPr>
          <a:lstStyle/>
          <a:p>
            <a:r>
              <a:rPr lang="en-US" sz="1200"/>
              <a:t>Connect to storage with </a:t>
            </a:r>
            <a:r>
              <a:rPr lang="en-US" sz="1200" err="1"/>
              <a:t>NVMe</a:t>
            </a:r>
            <a:r>
              <a:rPr lang="en-US" sz="1200"/>
              <a:t> over Fabric (IB/</a:t>
            </a:r>
            <a:r>
              <a:rPr lang="en-US" sz="1200" err="1"/>
              <a:t>RoCE</a:t>
            </a:r>
            <a:r>
              <a:rPr lang="en-US" sz="1200"/>
              <a:t>)</a:t>
            </a:r>
          </a:p>
        </p:txBody>
      </p:sp>
      <p:sp>
        <p:nvSpPr>
          <p:cNvPr id="27" name="TextBox 26">
            <a:extLst>
              <a:ext uri="{FF2B5EF4-FFF2-40B4-BE49-F238E27FC236}">
                <a16:creationId xmlns:a16="http://schemas.microsoft.com/office/drawing/2014/main" id="{C1B70547-7AA0-41AA-9EC6-4C3CE589978B}"/>
              </a:ext>
            </a:extLst>
          </p:cNvPr>
          <p:cNvSpPr txBox="1"/>
          <p:nvPr/>
        </p:nvSpPr>
        <p:spPr>
          <a:xfrm>
            <a:off x="7791071" y="4530203"/>
            <a:ext cx="581142" cy="261610"/>
          </a:xfrm>
          <a:prstGeom prst="rect">
            <a:avLst/>
          </a:prstGeom>
          <a:noFill/>
          <a:ln>
            <a:solidFill>
              <a:schemeClr val="tx2"/>
            </a:solidFill>
          </a:ln>
        </p:spPr>
        <p:txBody>
          <a:bodyPr wrap="square" rtlCol="0">
            <a:spAutoFit/>
          </a:bodyPr>
          <a:lstStyle/>
          <a:p>
            <a:r>
              <a:rPr lang="en-US" sz="1100"/>
              <a:t>LUNs</a:t>
            </a:r>
          </a:p>
        </p:txBody>
      </p:sp>
      <p:sp>
        <p:nvSpPr>
          <p:cNvPr id="28" name="TextBox 27">
            <a:extLst>
              <a:ext uri="{FF2B5EF4-FFF2-40B4-BE49-F238E27FC236}">
                <a16:creationId xmlns:a16="http://schemas.microsoft.com/office/drawing/2014/main" id="{4CFFBC57-AB2D-4192-85DD-44A2143F4D39}"/>
              </a:ext>
            </a:extLst>
          </p:cNvPr>
          <p:cNvSpPr txBox="1"/>
          <p:nvPr/>
        </p:nvSpPr>
        <p:spPr>
          <a:xfrm>
            <a:off x="7791071" y="4825517"/>
            <a:ext cx="581142" cy="261610"/>
          </a:xfrm>
          <a:prstGeom prst="rect">
            <a:avLst/>
          </a:prstGeom>
          <a:noFill/>
          <a:ln>
            <a:solidFill>
              <a:schemeClr val="tx2"/>
            </a:solidFill>
          </a:ln>
        </p:spPr>
        <p:txBody>
          <a:bodyPr wrap="square" rtlCol="0">
            <a:spAutoFit/>
          </a:bodyPr>
          <a:lstStyle/>
          <a:p>
            <a:r>
              <a:rPr lang="en-US" sz="1100"/>
              <a:t>Files</a:t>
            </a:r>
          </a:p>
        </p:txBody>
      </p:sp>
      <p:sp>
        <p:nvSpPr>
          <p:cNvPr id="29" name="TextBox 28">
            <a:extLst>
              <a:ext uri="{FF2B5EF4-FFF2-40B4-BE49-F238E27FC236}">
                <a16:creationId xmlns:a16="http://schemas.microsoft.com/office/drawing/2014/main" id="{0758FEB5-6BE0-4C95-BC55-12B057A0F2A8}"/>
              </a:ext>
            </a:extLst>
          </p:cNvPr>
          <p:cNvSpPr txBox="1"/>
          <p:nvPr/>
        </p:nvSpPr>
        <p:spPr>
          <a:xfrm>
            <a:off x="7791069" y="5129094"/>
            <a:ext cx="681809" cy="261610"/>
          </a:xfrm>
          <a:prstGeom prst="rect">
            <a:avLst/>
          </a:prstGeom>
          <a:noFill/>
          <a:ln>
            <a:solidFill>
              <a:schemeClr val="tx2"/>
            </a:solidFill>
          </a:ln>
        </p:spPr>
        <p:txBody>
          <a:bodyPr wrap="square" rtlCol="0">
            <a:spAutoFit/>
          </a:bodyPr>
          <a:lstStyle/>
          <a:p>
            <a:r>
              <a:rPr lang="en-US" sz="1100"/>
              <a:t>Objects</a:t>
            </a:r>
          </a:p>
        </p:txBody>
      </p:sp>
      <p:sp>
        <p:nvSpPr>
          <p:cNvPr id="30" name="Rectangle: Rounded Corners 29">
            <a:extLst>
              <a:ext uri="{FF2B5EF4-FFF2-40B4-BE49-F238E27FC236}">
                <a16:creationId xmlns:a16="http://schemas.microsoft.com/office/drawing/2014/main" id="{D3111537-6680-45D6-ABFC-416EF7889850}"/>
              </a:ext>
            </a:extLst>
          </p:cNvPr>
          <p:cNvSpPr/>
          <p:nvPr/>
        </p:nvSpPr>
        <p:spPr>
          <a:xfrm>
            <a:off x="6149130" y="4362275"/>
            <a:ext cx="1261437" cy="29336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NVMe</a:t>
            </a:r>
            <a:r>
              <a:rPr lang="en-US" sz="1200">
                <a:solidFill>
                  <a:srgbClr val="00B050"/>
                </a:solidFill>
              </a:rPr>
              <a:t> driver</a:t>
            </a:r>
          </a:p>
        </p:txBody>
      </p:sp>
      <p:sp>
        <p:nvSpPr>
          <p:cNvPr id="31" name="Rectangle: Rounded Corners 30">
            <a:extLst>
              <a:ext uri="{FF2B5EF4-FFF2-40B4-BE49-F238E27FC236}">
                <a16:creationId xmlns:a16="http://schemas.microsoft.com/office/drawing/2014/main" id="{F4F3F2DF-EA8A-4C2A-8E51-A1DD1371F7ED}"/>
              </a:ext>
            </a:extLst>
          </p:cNvPr>
          <p:cNvSpPr/>
          <p:nvPr/>
        </p:nvSpPr>
        <p:spPr>
          <a:xfrm>
            <a:off x="4730626" y="3607266"/>
            <a:ext cx="6679616" cy="1990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CUDA</a:t>
            </a:r>
          </a:p>
        </p:txBody>
      </p:sp>
      <p:sp>
        <p:nvSpPr>
          <p:cNvPr id="37" name="TextBox 36">
            <a:extLst>
              <a:ext uri="{FF2B5EF4-FFF2-40B4-BE49-F238E27FC236}">
                <a16:creationId xmlns:a16="http://schemas.microsoft.com/office/drawing/2014/main" id="{88CA1490-2AC6-46D6-B671-E78C95D854A0}"/>
              </a:ext>
            </a:extLst>
          </p:cNvPr>
          <p:cNvSpPr txBox="1"/>
          <p:nvPr/>
        </p:nvSpPr>
        <p:spPr>
          <a:xfrm>
            <a:off x="3093377" y="658124"/>
            <a:ext cx="1471555" cy="276999"/>
          </a:xfrm>
          <a:prstGeom prst="rect">
            <a:avLst/>
          </a:prstGeom>
          <a:noFill/>
        </p:spPr>
        <p:txBody>
          <a:bodyPr wrap="square" rtlCol="0">
            <a:spAutoFit/>
          </a:bodyPr>
          <a:lstStyle/>
          <a:p>
            <a:r>
              <a:rPr lang="en-US" sz="1200" i="1"/>
              <a:t>Data lake</a:t>
            </a:r>
          </a:p>
        </p:txBody>
      </p:sp>
      <p:sp>
        <p:nvSpPr>
          <p:cNvPr id="38" name="TextBox 37">
            <a:extLst>
              <a:ext uri="{FF2B5EF4-FFF2-40B4-BE49-F238E27FC236}">
                <a16:creationId xmlns:a16="http://schemas.microsoft.com/office/drawing/2014/main" id="{93513C75-F3B9-4D4D-8B62-8FF05FE37089}"/>
              </a:ext>
            </a:extLst>
          </p:cNvPr>
          <p:cNvSpPr txBox="1"/>
          <p:nvPr/>
        </p:nvSpPr>
        <p:spPr>
          <a:xfrm>
            <a:off x="5635596" y="650866"/>
            <a:ext cx="1471555" cy="276999"/>
          </a:xfrm>
          <a:prstGeom prst="rect">
            <a:avLst/>
          </a:prstGeom>
          <a:noFill/>
        </p:spPr>
        <p:txBody>
          <a:bodyPr wrap="square" rtlCol="0">
            <a:spAutoFit/>
          </a:bodyPr>
          <a:lstStyle/>
          <a:p>
            <a:r>
              <a:rPr lang="en-US" sz="1200" i="1"/>
              <a:t>AI</a:t>
            </a:r>
          </a:p>
        </p:txBody>
      </p:sp>
      <p:sp>
        <p:nvSpPr>
          <p:cNvPr id="39" name="TextBox 38">
            <a:extLst>
              <a:ext uri="{FF2B5EF4-FFF2-40B4-BE49-F238E27FC236}">
                <a16:creationId xmlns:a16="http://schemas.microsoft.com/office/drawing/2014/main" id="{175C2928-CD2E-4041-B6FB-36DDC83C4E6C}"/>
              </a:ext>
            </a:extLst>
          </p:cNvPr>
          <p:cNvSpPr txBox="1"/>
          <p:nvPr/>
        </p:nvSpPr>
        <p:spPr>
          <a:xfrm>
            <a:off x="8601789" y="560479"/>
            <a:ext cx="736529" cy="276999"/>
          </a:xfrm>
          <a:prstGeom prst="rect">
            <a:avLst/>
          </a:prstGeom>
          <a:noFill/>
        </p:spPr>
        <p:txBody>
          <a:bodyPr wrap="square" rtlCol="0">
            <a:spAutoFit/>
          </a:bodyPr>
          <a:lstStyle/>
          <a:p>
            <a:r>
              <a:rPr lang="en-US" sz="1200" i="1"/>
              <a:t>ADAS</a:t>
            </a:r>
          </a:p>
        </p:txBody>
      </p:sp>
      <p:cxnSp>
        <p:nvCxnSpPr>
          <p:cNvPr id="40" name="Straight Connector 39">
            <a:extLst>
              <a:ext uri="{FF2B5EF4-FFF2-40B4-BE49-F238E27FC236}">
                <a16:creationId xmlns:a16="http://schemas.microsoft.com/office/drawing/2014/main" id="{A816666C-A543-4BBC-8AAB-90C8471BB72D}"/>
              </a:ext>
            </a:extLst>
          </p:cNvPr>
          <p:cNvCxnSpPr>
            <a:cxnSpLocks/>
          </p:cNvCxnSpPr>
          <p:nvPr/>
        </p:nvCxnSpPr>
        <p:spPr>
          <a:xfrm>
            <a:off x="2671485" y="789365"/>
            <a:ext cx="0" cy="302762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F4EAE188-6D21-41EF-8F82-8B807E7C873F}"/>
              </a:ext>
            </a:extLst>
          </p:cNvPr>
          <p:cNvSpPr txBox="1"/>
          <p:nvPr/>
        </p:nvSpPr>
        <p:spPr>
          <a:xfrm>
            <a:off x="1382219" y="650865"/>
            <a:ext cx="817662" cy="276999"/>
          </a:xfrm>
          <a:prstGeom prst="rect">
            <a:avLst/>
          </a:prstGeom>
          <a:noFill/>
        </p:spPr>
        <p:txBody>
          <a:bodyPr wrap="square" rtlCol="0">
            <a:spAutoFit/>
          </a:bodyPr>
          <a:lstStyle/>
          <a:p>
            <a:r>
              <a:rPr lang="en-US" sz="1200" i="1"/>
              <a:t>Common</a:t>
            </a:r>
          </a:p>
        </p:txBody>
      </p:sp>
      <p:sp>
        <p:nvSpPr>
          <p:cNvPr id="42" name="Rectangle: Rounded Corners 41">
            <a:extLst>
              <a:ext uri="{FF2B5EF4-FFF2-40B4-BE49-F238E27FC236}">
                <a16:creationId xmlns:a16="http://schemas.microsoft.com/office/drawing/2014/main" id="{509A3B87-B601-4F6F-8274-93DD1B761C55}"/>
              </a:ext>
            </a:extLst>
          </p:cNvPr>
          <p:cNvSpPr/>
          <p:nvPr/>
        </p:nvSpPr>
        <p:spPr>
          <a:xfrm>
            <a:off x="256286" y="1537214"/>
            <a:ext cx="81612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Python3</a:t>
            </a:r>
          </a:p>
        </p:txBody>
      </p:sp>
      <p:sp>
        <p:nvSpPr>
          <p:cNvPr id="43" name="Rectangle: Rounded Corners 42">
            <a:extLst>
              <a:ext uri="{FF2B5EF4-FFF2-40B4-BE49-F238E27FC236}">
                <a16:creationId xmlns:a16="http://schemas.microsoft.com/office/drawing/2014/main" id="{44BEB8C0-9091-428E-ACFF-195E6F3924AC}"/>
              </a:ext>
            </a:extLst>
          </p:cNvPr>
          <p:cNvSpPr/>
          <p:nvPr/>
        </p:nvSpPr>
        <p:spPr>
          <a:xfrm>
            <a:off x="4730626" y="3366366"/>
            <a:ext cx="6657207" cy="20354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CUDA-X</a:t>
            </a:r>
          </a:p>
        </p:txBody>
      </p:sp>
      <p:sp>
        <p:nvSpPr>
          <p:cNvPr id="44" name="Rectangle: Rounded Corners 43">
            <a:extLst>
              <a:ext uri="{FF2B5EF4-FFF2-40B4-BE49-F238E27FC236}">
                <a16:creationId xmlns:a16="http://schemas.microsoft.com/office/drawing/2014/main" id="{321CD711-6183-47FC-816E-247AF9E28A97}"/>
              </a:ext>
            </a:extLst>
          </p:cNvPr>
          <p:cNvSpPr/>
          <p:nvPr/>
        </p:nvSpPr>
        <p:spPr>
          <a:xfrm>
            <a:off x="1550674" y="2240570"/>
            <a:ext cx="812803"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Docker</a:t>
            </a:r>
          </a:p>
        </p:txBody>
      </p:sp>
      <p:sp>
        <p:nvSpPr>
          <p:cNvPr id="45" name="Rectangle: Rounded Corners 44">
            <a:extLst>
              <a:ext uri="{FF2B5EF4-FFF2-40B4-BE49-F238E27FC236}">
                <a16:creationId xmlns:a16="http://schemas.microsoft.com/office/drawing/2014/main" id="{6ABE249F-58EA-4ADD-AF0F-0162B49556B4}"/>
              </a:ext>
            </a:extLst>
          </p:cNvPr>
          <p:cNvSpPr/>
          <p:nvPr/>
        </p:nvSpPr>
        <p:spPr>
          <a:xfrm>
            <a:off x="4824591" y="2797140"/>
            <a:ext cx="807326" cy="22664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K8S</a:t>
            </a:r>
          </a:p>
        </p:txBody>
      </p:sp>
      <p:sp>
        <p:nvSpPr>
          <p:cNvPr id="46" name="Rectangle: Rounded Corners 45">
            <a:extLst>
              <a:ext uri="{FF2B5EF4-FFF2-40B4-BE49-F238E27FC236}">
                <a16:creationId xmlns:a16="http://schemas.microsoft.com/office/drawing/2014/main" id="{58E3017A-9D4F-4AC7-8149-4B78AA702C08}"/>
              </a:ext>
            </a:extLst>
          </p:cNvPr>
          <p:cNvSpPr/>
          <p:nvPr/>
        </p:nvSpPr>
        <p:spPr>
          <a:xfrm>
            <a:off x="1549015" y="2987978"/>
            <a:ext cx="816122"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Java</a:t>
            </a:r>
          </a:p>
        </p:txBody>
      </p:sp>
      <p:sp>
        <p:nvSpPr>
          <p:cNvPr id="47" name="Rectangle: Rounded Corners 46">
            <a:extLst>
              <a:ext uri="{FF2B5EF4-FFF2-40B4-BE49-F238E27FC236}">
                <a16:creationId xmlns:a16="http://schemas.microsoft.com/office/drawing/2014/main" id="{DA0461C5-9552-4E41-AADE-D165BA6A0672}"/>
              </a:ext>
            </a:extLst>
          </p:cNvPr>
          <p:cNvSpPr/>
          <p:nvPr/>
        </p:nvSpPr>
        <p:spPr>
          <a:xfrm>
            <a:off x="1550068" y="3341727"/>
            <a:ext cx="824755"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GCC</a:t>
            </a:r>
          </a:p>
        </p:txBody>
      </p:sp>
      <p:sp>
        <p:nvSpPr>
          <p:cNvPr id="48" name="Rectangle: Rounded Corners 47">
            <a:extLst>
              <a:ext uri="{FF2B5EF4-FFF2-40B4-BE49-F238E27FC236}">
                <a16:creationId xmlns:a16="http://schemas.microsoft.com/office/drawing/2014/main" id="{65222669-9029-459F-AF05-720F7F1C7BFC}"/>
              </a:ext>
            </a:extLst>
          </p:cNvPr>
          <p:cNvSpPr/>
          <p:nvPr/>
        </p:nvSpPr>
        <p:spPr>
          <a:xfrm>
            <a:off x="1541683" y="3679610"/>
            <a:ext cx="807326"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Scala</a:t>
            </a:r>
          </a:p>
        </p:txBody>
      </p:sp>
      <p:sp>
        <p:nvSpPr>
          <p:cNvPr id="49" name="Rectangle: Rounded Corners 48">
            <a:extLst>
              <a:ext uri="{FF2B5EF4-FFF2-40B4-BE49-F238E27FC236}">
                <a16:creationId xmlns:a16="http://schemas.microsoft.com/office/drawing/2014/main" id="{380B6100-ADB7-4724-9140-0EB71977BCF9}"/>
              </a:ext>
            </a:extLst>
          </p:cNvPr>
          <p:cNvSpPr/>
          <p:nvPr/>
        </p:nvSpPr>
        <p:spPr>
          <a:xfrm>
            <a:off x="3604336" y="2434074"/>
            <a:ext cx="244051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Spark core</a:t>
            </a:r>
          </a:p>
        </p:txBody>
      </p:sp>
      <p:cxnSp>
        <p:nvCxnSpPr>
          <p:cNvPr id="51" name="Straight Connector 50">
            <a:extLst>
              <a:ext uri="{FF2B5EF4-FFF2-40B4-BE49-F238E27FC236}">
                <a16:creationId xmlns:a16="http://schemas.microsoft.com/office/drawing/2014/main" id="{9E2C8DA7-73C6-4E4D-8A64-264DB64CD4DA}"/>
              </a:ext>
            </a:extLst>
          </p:cNvPr>
          <p:cNvCxnSpPr>
            <a:cxnSpLocks/>
          </p:cNvCxnSpPr>
          <p:nvPr/>
        </p:nvCxnSpPr>
        <p:spPr>
          <a:xfrm>
            <a:off x="-67112" y="4026716"/>
            <a:ext cx="12259112"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7FC76C4-B1A8-4AA1-A3DF-FA02AEAEF3FE}"/>
              </a:ext>
            </a:extLst>
          </p:cNvPr>
          <p:cNvSpPr txBox="1"/>
          <p:nvPr/>
        </p:nvSpPr>
        <p:spPr>
          <a:xfrm>
            <a:off x="21960" y="4373823"/>
            <a:ext cx="1153693" cy="461665"/>
          </a:xfrm>
          <a:prstGeom prst="rect">
            <a:avLst/>
          </a:prstGeom>
          <a:noFill/>
        </p:spPr>
        <p:txBody>
          <a:bodyPr wrap="square" rtlCol="0">
            <a:spAutoFit/>
          </a:bodyPr>
          <a:lstStyle/>
          <a:p>
            <a:r>
              <a:rPr lang="en-US" sz="1200"/>
              <a:t>System</a:t>
            </a:r>
          </a:p>
          <a:p>
            <a:r>
              <a:rPr lang="en-US" sz="1200"/>
              <a:t>Configuration</a:t>
            </a:r>
          </a:p>
        </p:txBody>
      </p:sp>
      <p:sp>
        <p:nvSpPr>
          <p:cNvPr id="54" name="TextBox 53">
            <a:extLst>
              <a:ext uri="{FF2B5EF4-FFF2-40B4-BE49-F238E27FC236}">
                <a16:creationId xmlns:a16="http://schemas.microsoft.com/office/drawing/2014/main" id="{5DBBB8D7-5B12-4B69-ACC4-5B022A6F70A6}"/>
              </a:ext>
            </a:extLst>
          </p:cNvPr>
          <p:cNvSpPr txBox="1"/>
          <p:nvPr/>
        </p:nvSpPr>
        <p:spPr>
          <a:xfrm>
            <a:off x="71480" y="602329"/>
            <a:ext cx="1153693" cy="461665"/>
          </a:xfrm>
          <a:prstGeom prst="rect">
            <a:avLst/>
          </a:prstGeom>
          <a:noFill/>
        </p:spPr>
        <p:txBody>
          <a:bodyPr wrap="square" rtlCol="0">
            <a:spAutoFit/>
          </a:bodyPr>
          <a:lstStyle/>
          <a:p>
            <a:r>
              <a:rPr lang="en-US" sz="1200"/>
              <a:t>Software</a:t>
            </a:r>
          </a:p>
          <a:p>
            <a:r>
              <a:rPr lang="en-US" sz="1200"/>
              <a:t>Configuration</a:t>
            </a:r>
          </a:p>
        </p:txBody>
      </p:sp>
      <p:sp>
        <p:nvSpPr>
          <p:cNvPr id="55" name="Rectangle: Rounded Corners 54">
            <a:extLst>
              <a:ext uri="{FF2B5EF4-FFF2-40B4-BE49-F238E27FC236}">
                <a16:creationId xmlns:a16="http://schemas.microsoft.com/office/drawing/2014/main" id="{651BC1EA-6822-4248-85B3-146038098D20}"/>
              </a:ext>
            </a:extLst>
          </p:cNvPr>
          <p:cNvSpPr/>
          <p:nvPr/>
        </p:nvSpPr>
        <p:spPr>
          <a:xfrm>
            <a:off x="7023167" y="2524563"/>
            <a:ext cx="108020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TensorFlow</a:t>
            </a:r>
          </a:p>
        </p:txBody>
      </p:sp>
      <p:sp>
        <p:nvSpPr>
          <p:cNvPr id="56" name="Rectangle: Rounded Corners 55">
            <a:extLst>
              <a:ext uri="{FF2B5EF4-FFF2-40B4-BE49-F238E27FC236}">
                <a16:creationId xmlns:a16="http://schemas.microsoft.com/office/drawing/2014/main" id="{8F43C60B-C7B5-4F08-94DA-2D990DB0DA6B}"/>
              </a:ext>
            </a:extLst>
          </p:cNvPr>
          <p:cNvSpPr/>
          <p:nvPr/>
        </p:nvSpPr>
        <p:spPr>
          <a:xfrm>
            <a:off x="7296888" y="2027638"/>
            <a:ext cx="108020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Pytorch</a:t>
            </a:r>
            <a:endParaRPr lang="en-US" sz="1200">
              <a:solidFill>
                <a:srgbClr val="00B050"/>
              </a:solidFill>
            </a:endParaRPr>
          </a:p>
        </p:txBody>
      </p:sp>
      <p:sp>
        <p:nvSpPr>
          <p:cNvPr id="57" name="Rectangle: Rounded Corners 56">
            <a:extLst>
              <a:ext uri="{FF2B5EF4-FFF2-40B4-BE49-F238E27FC236}">
                <a16:creationId xmlns:a16="http://schemas.microsoft.com/office/drawing/2014/main" id="{C76DFE19-7D57-4D9A-8677-B4D3872EF200}"/>
              </a:ext>
            </a:extLst>
          </p:cNvPr>
          <p:cNvSpPr/>
          <p:nvPr/>
        </p:nvSpPr>
        <p:spPr>
          <a:xfrm>
            <a:off x="4214524" y="2027638"/>
            <a:ext cx="802404"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Spark SQL</a:t>
            </a:r>
          </a:p>
        </p:txBody>
      </p:sp>
      <p:sp>
        <p:nvSpPr>
          <p:cNvPr id="58" name="Rectangle: Rounded Corners 57">
            <a:extLst>
              <a:ext uri="{FF2B5EF4-FFF2-40B4-BE49-F238E27FC236}">
                <a16:creationId xmlns:a16="http://schemas.microsoft.com/office/drawing/2014/main" id="{336E8418-2A51-4FA0-AF2C-63CDD432BCDA}"/>
              </a:ext>
            </a:extLst>
          </p:cNvPr>
          <p:cNvSpPr/>
          <p:nvPr/>
        </p:nvSpPr>
        <p:spPr>
          <a:xfrm>
            <a:off x="2799030" y="2825605"/>
            <a:ext cx="677762"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Hive</a:t>
            </a:r>
          </a:p>
        </p:txBody>
      </p:sp>
      <p:sp>
        <p:nvSpPr>
          <p:cNvPr id="59" name="Rectangle: Rounded Corners 58">
            <a:extLst>
              <a:ext uri="{FF2B5EF4-FFF2-40B4-BE49-F238E27FC236}">
                <a16:creationId xmlns:a16="http://schemas.microsoft.com/office/drawing/2014/main" id="{0EA85396-DD8D-44B8-962B-88985FD6FD78}"/>
              </a:ext>
            </a:extLst>
          </p:cNvPr>
          <p:cNvSpPr/>
          <p:nvPr/>
        </p:nvSpPr>
        <p:spPr>
          <a:xfrm>
            <a:off x="2799030" y="2429011"/>
            <a:ext cx="677762"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Presto</a:t>
            </a:r>
          </a:p>
        </p:txBody>
      </p:sp>
      <p:sp>
        <p:nvSpPr>
          <p:cNvPr id="60" name="Rectangle: Rounded Corners 59">
            <a:extLst>
              <a:ext uri="{FF2B5EF4-FFF2-40B4-BE49-F238E27FC236}">
                <a16:creationId xmlns:a16="http://schemas.microsoft.com/office/drawing/2014/main" id="{EF02F256-094C-4FF4-B72F-EFA1371E3CEC}"/>
              </a:ext>
            </a:extLst>
          </p:cNvPr>
          <p:cNvSpPr/>
          <p:nvPr/>
        </p:nvSpPr>
        <p:spPr>
          <a:xfrm>
            <a:off x="3613775" y="2829591"/>
            <a:ext cx="951153"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Alluxio</a:t>
            </a:r>
            <a:endParaRPr lang="en-US" sz="1200">
              <a:solidFill>
                <a:srgbClr val="00B050"/>
              </a:solidFill>
            </a:endParaRPr>
          </a:p>
        </p:txBody>
      </p:sp>
      <p:sp>
        <p:nvSpPr>
          <p:cNvPr id="61" name="Rectangle: Rounded Corners 60">
            <a:extLst>
              <a:ext uri="{FF2B5EF4-FFF2-40B4-BE49-F238E27FC236}">
                <a16:creationId xmlns:a16="http://schemas.microsoft.com/office/drawing/2014/main" id="{7BD41AAD-F77A-4BAC-80E2-5CF1FD68DCC7}"/>
              </a:ext>
            </a:extLst>
          </p:cNvPr>
          <p:cNvSpPr/>
          <p:nvPr/>
        </p:nvSpPr>
        <p:spPr>
          <a:xfrm>
            <a:off x="3818676" y="1635822"/>
            <a:ext cx="780847"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TPC-DS</a:t>
            </a:r>
          </a:p>
        </p:txBody>
      </p:sp>
      <p:sp>
        <p:nvSpPr>
          <p:cNvPr id="62" name="Rectangle: Rounded Corners 61">
            <a:extLst>
              <a:ext uri="{FF2B5EF4-FFF2-40B4-BE49-F238E27FC236}">
                <a16:creationId xmlns:a16="http://schemas.microsoft.com/office/drawing/2014/main" id="{808F1ABA-1739-47B6-9C13-4985CFA5A686}"/>
              </a:ext>
            </a:extLst>
          </p:cNvPr>
          <p:cNvSpPr/>
          <p:nvPr/>
        </p:nvSpPr>
        <p:spPr>
          <a:xfrm>
            <a:off x="2764733" y="1527809"/>
            <a:ext cx="916226" cy="40298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BigBench</a:t>
            </a:r>
            <a:r>
              <a:rPr lang="en-US" sz="1200">
                <a:solidFill>
                  <a:srgbClr val="00B050"/>
                </a:solidFill>
              </a:rPr>
              <a:t> v2</a:t>
            </a:r>
          </a:p>
        </p:txBody>
      </p:sp>
      <p:sp>
        <p:nvSpPr>
          <p:cNvPr id="63" name="Rectangle: Rounded Corners 62">
            <a:extLst>
              <a:ext uri="{FF2B5EF4-FFF2-40B4-BE49-F238E27FC236}">
                <a16:creationId xmlns:a16="http://schemas.microsoft.com/office/drawing/2014/main" id="{090DA06F-7BF0-4E0E-90F6-D6717498A1F6}"/>
              </a:ext>
            </a:extLst>
          </p:cNvPr>
          <p:cNvSpPr/>
          <p:nvPr/>
        </p:nvSpPr>
        <p:spPr>
          <a:xfrm>
            <a:off x="6371373" y="1149188"/>
            <a:ext cx="930917"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BDD 100K</a:t>
            </a:r>
          </a:p>
        </p:txBody>
      </p:sp>
      <p:sp>
        <p:nvSpPr>
          <p:cNvPr id="64" name="Rectangle: Rounded Corners 63">
            <a:extLst>
              <a:ext uri="{FF2B5EF4-FFF2-40B4-BE49-F238E27FC236}">
                <a16:creationId xmlns:a16="http://schemas.microsoft.com/office/drawing/2014/main" id="{8E6198D2-F4DE-4598-B056-A61DFC16589B}"/>
              </a:ext>
            </a:extLst>
          </p:cNvPr>
          <p:cNvSpPr/>
          <p:nvPr/>
        </p:nvSpPr>
        <p:spPr>
          <a:xfrm>
            <a:off x="5275010" y="2028896"/>
            <a:ext cx="76983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Spark ML</a:t>
            </a:r>
          </a:p>
        </p:txBody>
      </p:sp>
      <p:sp>
        <p:nvSpPr>
          <p:cNvPr id="65" name="Rectangle: Rounded Corners 64">
            <a:extLst>
              <a:ext uri="{FF2B5EF4-FFF2-40B4-BE49-F238E27FC236}">
                <a16:creationId xmlns:a16="http://schemas.microsoft.com/office/drawing/2014/main" id="{234872B5-4761-4F39-A0DD-EBC011F287EB}"/>
              </a:ext>
            </a:extLst>
          </p:cNvPr>
          <p:cNvSpPr/>
          <p:nvPr/>
        </p:nvSpPr>
        <p:spPr>
          <a:xfrm>
            <a:off x="2787097" y="2027638"/>
            <a:ext cx="57539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Flink</a:t>
            </a:r>
            <a:endParaRPr lang="en-US" sz="1200">
              <a:solidFill>
                <a:srgbClr val="00B050"/>
              </a:solidFill>
            </a:endParaRPr>
          </a:p>
        </p:txBody>
      </p:sp>
      <p:sp>
        <p:nvSpPr>
          <p:cNvPr id="66" name="Rectangle: Rounded Corners 65">
            <a:extLst>
              <a:ext uri="{FF2B5EF4-FFF2-40B4-BE49-F238E27FC236}">
                <a16:creationId xmlns:a16="http://schemas.microsoft.com/office/drawing/2014/main" id="{1D1C9723-768C-47A8-9458-85071A1759E5}"/>
              </a:ext>
            </a:extLst>
          </p:cNvPr>
          <p:cNvSpPr/>
          <p:nvPr/>
        </p:nvSpPr>
        <p:spPr>
          <a:xfrm>
            <a:off x="3411058" y="2023005"/>
            <a:ext cx="712756"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Spark Stream</a:t>
            </a:r>
          </a:p>
        </p:txBody>
      </p:sp>
      <p:sp>
        <p:nvSpPr>
          <p:cNvPr id="67" name="Rectangle: Rounded Corners 66">
            <a:extLst>
              <a:ext uri="{FF2B5EF4-FFF2-40B4-BE49-F238E27FC236}">
                <a16:creationId xmlns:a16="http://schemas.microsoft.com/office/drawing/2014/main" id="{9AF693F7-1B94-42DD-9681-7135F4EE0680}"/>
              </a:ext>
            </a:extLst>
          </p:cNvPr>
          <p:cNvSpPr/>
          <p:nvPr/>
        </p:nvSpPr>
        <p:spPr>
          <a:xfrm>
            <a:off x="5279711" y="1614467"/>
            <a:ext cx="930917"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Horovod</a:t>
            </a:r>
            <a:endParaRPr lang="en-US" sz="1200">
              <a:solidFill>
                <a:srgbClr val="00B050"/>
              </a:solidFill>
            </a:endParaRPr>
          </a:p>
        </p:txBody>
      </p:sp>
      <p:sp>
        <p:nvSpPr>
          <p:cNvPr id="68" name="Rectangle: Rounded Corners 67">
            <a:extLst>
              <a:ext uri="{FF2B5EF4-FFF2-40B4-BE49-F238E27FC236}">
                <a16:creationId xmlns:a16="http://schemas.microsoft.com/office/drawing/2014/main" id="{018CECF7-30A4-4F85-B0E5-6AE5550ADA93}"/>
              </a:ext>
            </a:extLst>
          </p:cNvPr>
          <p:cNvSpPr/>
          <p:nvPr/>
        </p:nvSpPr>
        <p:spPr>
          <a:xfrm>
            <a:off x="6359784" y="1602235"/>
            <a:ext cx="930917"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Ray</a:t>
            </a:r>
          </a:p>
        </p:txBody>
      </p:sp>
      <p:sp>
        <p:nvSpPr>
          <p:cNvPr id="69" name="Rectangle: Rounded Corners 68">
            <a:extLst>
              <a:ext uri="{FF2B5EF4-FFF2-40B4-BE49-F238E27FC236}">
                <a16:creationId xmlns:a16="http://schemas.microsoft.com/office/drawing/2014/main" id="{70475857-E222-41A4-93C4-A2C7CE33DDA2}"/>
              </a:ext>
            </a:extLst>
          </p:cNvPr>
          <p:cNvSpPr/>
          <p:nvPr/>
        </p:nvSpPr>
        <p:spPr>
          <a:xfrm>
            <a:off x="6167314" y="4808450"/>
            <a:ext cx="1261437" cy="29336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GPU driver</a:t>
            </a:r>
          </a:p>
        </p:txBody>
      </p:sp>
      <p:sp>
        <p:nvSpPr>
          <p:cNvPr id="73" name="Rectangle: Rounded Corners 72">
            <a:extLst>
              <a:ext uri="{FF2B5EF4-FFF2-40B4-BE49-F238E27FC236}">
                <a16:creationId xmlns:a16="http://schemas.microsoft.com/office/drawing/2014/main" id="{47C95140-730A-46BB-BC39-981C846D180E}"/>
              </a:ext>
            </a:extLst>
          </p:cNvPr>
          <p:cNvSpPr/>
          <p:nvPr/>
        </p:nvSpPr>
        <p:spPr>
          <a:xfrm>
            <a:off x="4753232" y="1148786"/>
            <a:ext cx="1054870"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Jupyter</a:t>
            </a:r>
            <a:r>
              <a:rPr lang="en-US" sz="1200">
                <a:solidFill>
                  <a:srgbClr val="00B050"/>
                </a:solidFill>
              </a:rPr>
              <a:t> hub</a:t>
            </a:r>
          </a:p>
        </p:txBody>
      </p:sp>
      <p:sp>
        <p:nvSpPr>
          <p:cNvPr id="74" name="Rectangle: Rounded Corners 73">
            <a:extLst>
              <a:ext uri="{FF2B5EF4-FFF2-40B4-BE49-F238E27FC236}">
                <a16:creationId xmlns:a16="http://schemas.microsoft.com/office/drawing/2014/main" id="{9ABEE762-19CC-4A3C-91E2-ABEE8ED21617}"/>
              </a:ext>
            </a:extLst>
          </p:cNvPr>
          <p:cNvSpPr/>
          <p:nvPr/>
        </p:nvSpPr>
        <p:spPr>
          <a:xfrm>
            <a:off x="8794468" y="842822"/>
            <a:ext cx="736530"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Apollo</a:t>
            </a:r>
          </a:p>
        </p:txBody>
      </p:sp>
      <p:sp>
        <p:nvSpPr>
          <p:cNvPr id="75" name="Rectangle: Rounded Corners 74">
            <a:extLst>
              <a:ext uri="{FF2B5EF4-FFF2-40B4-BE49-F238E27FC236}">
                <a16:creationId xmlns:a16="http://schemas.microsoft.com/office/drawing/2014/main" id="{4EB76A9A-B327-4CE7-B025-AC85A84506A4}"/>
              </a:ext>
            </a:extLst>
          </p:cNvPr>
          <p:cNvSpPr/>
          <p:nvPr/>
        </p:nvSpPr>
        <p:spPr>
          <a:xfrm>
            <a:off x="9164620" y="1612850"/>
            <a:ext cx="774344"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CARLA</a:t>
            </a:r>
          </a:p>
        </p:txBody>
      </p:sp>
      <p:sp>
        <p:nvSpPr>
          <p:cNvPr id="76" name="Rectangle: Rounded Corners 75">
            <a:extLst>
              <a:ext uri="{FF2B5EF4-FFF2-40B4-BE49-F238E27FC236}">
                <a16:creationId xmlns:a16="http://schemas.microsoft.com/office/drawing/2014/main" id="{A8E4A33E-9E38-4F18-9A61-3CA86A506530}"/>
              </a:ext>
            </a:extLst>
          </p:cNvPr>
          <p:cNvSpPr/>
          <p:nvPr/>
        </p:nvSpPr>
        <p:spPr>
          <a:xfrm>
            <a:off x="9152250" y="1173036"/>
            <a:ext cx="736530"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Erdos</a:t>
            </a:r>
            <a:endParaRPr lang="en-US" sz="1200">
              <a:solidFill>
                <a:srgbClr val="00B050"/>
              </a:solidFill>
            </a:endParaRPr>
          </a:p>
        </p:txBody>
      </p:sp>
      <p:sp>
        <p:nvSpPr>
          <p:cNvPr id="77" name="Rectangle 76">
            <a:extLst>
              <a:ext uri="{FF2B5EF4-FFF2-40B4-BE49-F238E27FC236}">
                <a16:creationId xmlns:a16="http://schemas.microsoft.com/office/drawing/2014/main" id="{271A8C5C-D26B-452F-B740-0B7AA91A3121}"/>
              </a:ext>
            </a:extLst>
          </p:cNvPr>
          <p:cNvSpPr/>
          <p:nvPr/>
        </p:nvSpPr>
        <p:spPr>
          <a:xfrm>
            <a:off x="9412745" y="4344867"/>
            <a:ext cx="1187450" cy="3857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AWS</a:t>
            </a:r>
          </a:p>
        </p:txBody>
      </p:sp>
      <p:sp>
        <p:nvSpPr>
          <p:cNvPr id="78" name="Rectangle 77">
            <a:extLst>
              <a:ext uri="{FF2B5EF4-FFF2-40B4-BE49-F238E27FC236}">
                <a16:creationId xmlns:a16="http://schemas.microsoft.com/office/drawing/2014/main" id="{34858CF2-590F-40B7-A02A-AA8DE9585A48}"/>
              </a:ext>
            </a:extLst>
          </p:cNvPr>
          <p:cNvSpPr/>
          <p:nvPr/>
        </p:nvSpPr>
        <p:spPr>
          <a:xfrm>
            <a:off x="9412745" y="4791368"/>
            <a:ext cx="1187450" cy="3682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Azure</a:t>
            </a:r>
          </a:p>
        </p:txBody>
      </p:sp>
      <p:sp>
        <p:nvSpPr>
          <p:cNvPr id="79" name="Rectangle 78">
            <a:extLst>
              <a:ext uri="{FF2B5EF4-FFF2-40B4-BE49-F238E27FC236}">
                <a16:creationId xmlns:a16="http://schemas.microsoft.com/office/drawing/2014/main" id="{A6847EBB-444D-4A5D-8668-D56A99A6FDF1}"/>
              </a:ext>
            </a:extLst>
          </p:cNvPr>
          <p:cNvSpPr/>
          <p:nvPr/>
        </p:nvSpPr>
        <p:spPr>
          <a:xfrm>
            <a:off x="9412745" y="5215921"/>
            <a:ext cx="1187450" cy="3682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Google Cloud</a:t>
            </a:r>
          </a:p>
        </p:txBody>
      </p:sp>
      <p:cxnSp>
        <p:nvCxnSpPr>
          <p:cNvPr id="80" name="Straight Connector 79">
            <a:extLst>
              <a:ext uri="{FF2B5EF4-FFF2-40B4-BE49-F238E27FC236}">
                <a16:creationId xmlns:a16="http://schemas.microsoft.com/office/drawing/2014/main" id="{B868C4B8-50C9-449D-89FB-0EC0CB781427}"/>
              </a:ext>
            </a:extLst>
          </p:cNvPr>
          <p:cNvCxnSpPr>
            <a:cxnSpLocks/>
          </p:cNvCxnSpPr>
          <p:nvPr/>
        </p:nvCxnSpPr>
        <p:spPr>
          <a:xfrm>
            <a:off x="10106124" y="703456"/>
            <a:ext cx="0" cy="30761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26F9699A-562C-4B72-A2E8-0C9D1F9B0B0B}"/>
              </a:ext>
            </a:extLst>
          </p:cNvPr>
          <p:cNvSpPr txBox="1"/>
          <p:nvPr/>
        </p:nvSpPr>
        <p:spPr>
          <a:xfrm>
            <a:off x="10389591" y="658124"/>
            <a:ext cx="736529" cy="276999"/>
          </a:xfrm>
          <a:prstGeom prst="rect">
            <a:avLst/>
          </a:prstGeom>
          <a:noFill/>
        </p:spPr>
        <p:txBody>
          <a:bodyPr wrap="square" rtlCol="0">
            <a:spAutoFit/>
          </a:bodyPr>
          <a:lstStyle/>
          <a:p>
            <a:r>
              <a:rPr lang="en-US" sz="1200" i="1"/>
              <a:t>HPC</a:t>
            </a:r>
          </a:p>
        </p:txBody>
      </p:sp>
      <p:sp>
        <p:nvSpPr>
          <p:cNvPr id="82" name="Rectangle: Rounded Corners 81">
            <a:extLst>
              <a:ext uri="{FF2B5EF4-FFF2-40B4-BE49-F238E27FC236}">
                <a16:creationId xmlns:a16="http://schemas.microsoft.com/office/drawing/2014/main" id="{61787205-086C-4DB9-88F6-7BDC0BE75417}"/>
              </a:ext>
            </a:extLst>
          </p:cNvPr>
          <p:cNvSpPr/>
          <p:nvPr/>
        </p:nvSpPr>
        <p:spPr>
          <a:xfrm>
            <a:off x="10220714" y="2031955"/>
            <a:ext cx="1240057"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openHPC</a:t>
            </a:r>
            <a:endParaRPr lang="en-US" sz="1200">
              <a:solidFill>
                <a:srgbClr val="00B050"/>
              </a:solidFill>
            </a:endParaRPr>
          </a:p>
        </p:txBody>
      </p:sp>
      <p:sp>
        <p:nvSpPr>
          <p:cNvPr id="83" name="Rectangle: Rounded Corners 82">
            <a:extLst>
              <a:ext uri="{FF2B5EF4-FFF2-40B4-BE49-F238E27FC236}">
                <a16:creationId xmlns:a16="http://schemas.microsoft.com/office/drawing/2014/main" id="{C8C6B0CF-E15D-4F84-A231-68E95B63461F}"/>
              </a:ext>
            </a:extLst>
          </p:cNvPr>
          <p:cNvSpPr/>
          <p:nvPr/>
        </p:nvSpPr>
        <p:spPr>
          <a:xfrm>
            <a:off x="10231929" y="1575491"/>
            <a:ext cx="143605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test-suite-</a:t>
            </a:r>
            <a:r>
              <a:rPr lang="en-US" sz="1200" err="1">
                <a:solidFill>
                  <a:srgbClr val="00B050"/>
                </a:solidFill>
              </a:rPr>
              <a:t>ohpc</a:t>
            </a:r>
            <a:endParaRPr lang="en-US" sz="1200">
              <a:solidFill>
                <a:srgbClr val="00B050"/>
              </a:solidFill>
            </a:endParaRPr>
          </a:p>
        </p:txBody>
      </p:sp>
      <p:sp>
        <p:nvSpPr>
          <p:cNvPr id="84" name="Rectangle: Rounded Corners 83">
            <a:extLst>
              <a:ext uri="{FF2B5EF4-FFF2-40B4-BE49-F238E27FC236}">
                <a16:creationId xmlns:a16="http://schemas.microsoft.com/office/drawing/2014/main" id="{0B01AEDD-78BE-4A9F-9BA1-987457BECE2F}"/>
              </a:ext>
            </a:extLst>
          </p:cNvPr>
          <p:cNvSpPr/>
          <p:nvPr/>
        </p:nvSpPr>
        <p:spPr>
          <a:xfrm>
            <a:off x="2805466" y="3233203"/>
            <a:ext cx="798870"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MySQL</a:t>
            </a:r>
          </a:p>
        </p:txBody>
      </p:sp>
      <p:sp>
        <p:nvSpPr>
          <p:cNvPr id="86" name="Rectangle: Rounded Corners 85">
            <a:extLst>
              <a:ext uri="{FF2B5EF4-FFF2-40B4-BE49-F238E27FC236}">
                <a16:creationId xmlns:a16="http://schemas.microsoft.com/office/drawing/2014/main" id="{C2E4D791-10B1-4211-9574-D26E60C8048A}"/>
              </a:ext>
            </a:extLst>
          </p:cNvPr>
          <p:cNvSpPr/>
          <p:nvPr/>
        </p:nvSpPr>
        <p:spPr>
          <a:xfrm>
            <a:off x="7342015" y="1602235"/>
            <a:ext cx="108020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rgbClr val="00B050"/>
                </a:solidFill>
              </a:rPr>
              <a:t>Keras</a:t>
            </a:r>
            <a:endParaRPr lang="en-US" sz="1200">
              <a:solidFill>
                <a:srgbClr val="00B050"/>
              </a:solidFill>
            </a:endParaRPr>
          </a:p>
        </p:txBody>
      </p:sp>
      <p:sp>
        <p:nvSpPr>
          <p:cNvPr id="87" name="Rectangle: Rounded Corners 86">
            <a:extLst>
              <a:ext uri="{FF2B5EF4-FFF2-40B4-BE49-F238E27FC236}">
                <a16:creationId xmlns:a16="http://schemas.microsoft.com/office/drawing/2014/main" id="{2385BF0F-70D4-4F5C-A0FB-EDA5457E8E2B}"/>
              </a:ext>
            </a:extLst>
          </p:cNvPr>
          <p:cNvSpPr/>
          <p:nvPr/>
        </p:nvSpPr>
        <p:spPr>
          <a:xfrm>
            <a:off x="4782272" y="3093490"/>
            <a:ext cx="1995299" cy="22273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Nvidia container runtime</a:t>
            </a:r>
          </a:p>
        </p:txBody>
      </p:sp>
      <p:sp>
        <p:nvSpPr>
          <p:cNvPr id="88" name="Rectangle: Rounded Corners 87">
            <a:extLst>
              <a:ext uri="{FF2B5EF4-FFF2-40B4-BE49-F238E27FC236}">
                <a16:creationId xmlns:a16="http://schemas.microsoft.com/office/drawing/2014/main" id="{F7AB8471-EA1F-44F7-8491-DBFF8A02E017}"/>
              </a:ext>
            </a:extLst>
          </p:cNvPr>
          <p:cNvSpPr/>
          <p:nvPr/>
        </p:nvSpPr>
        <p:spPr>
          <a:xfrm>
            <a:off x="80346" y="2016232"/>
            <a:ext cx="1054870" cy="44514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GPU scheduler?</a:t>
            </a:r>
          </a:p>
        </p:txBody>
      </p:sp>
      <p:sp>
        <p:nvSpPr>
          <p:cNvPr id="89" name="Rectangle: Rounded Corners 88">
            <a:extLst>
              <a:ext uri="{FF2B5EF4-FFF2-40B4-BE49-F238E27FC236}">
                <a16:creationId xmlns:a16="http://schemas.microsoft.com/office/drawing/2014/main" id="{B70ADA3F-C924-4CFB-A27E-C86899DE8C85}"/>
              </a:ext>
            </a:extLst>
          </p:cNvPr>
          <p:cNvSpPr/>
          <p:nvPr/>
        </p:nvSpPr>
        <p:spPr>
          <a:xfrm>
            <a:off x="138641" y="2581281"/>
            <a:ext cx="109342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Prometheus</a:t>
            </a:r>
          </a:p>
        </p:txBody>
      </p:sp>
      <p:sp>
        <p:nvSpPr>
          <p:cNvPr id="90" name="Rectangle: Rounded Corners 89">
            <a:extLst>
              <a:ext uri="{FF2B5EF4-FFF2-40B4-BE49-F238E27FC236}">
                <a16:creationId xmlns:a16="http://schemas.microsoft.com/office/drawing/2014/main" id="{DDA95117-5514-4A50-BA4A-B99DCD6A1FF3}"/>
              </a:ext>
            </a:extLst>
          </p:cNvPr>
          <p:cNvSpPr/>
          <p:nvPr/>
        </p:nvSpPr>
        <p:spPr>
          <a:xfrm>
            <a:off x="125778" y="2952708"/>
            <a:ext cx="109342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Grafana</a:t>
            </a:r>
          </a:p>
        </p:txBody>
      </p:sp>
      <p:sp>
        <p:nvSpPr>
          <p:cNvPr id="91" name="Rectangle: Rounded Corners 90">
            <a:extLst>
              <a:ext uri="{FF2B5EF4-FFF2-40B4-BE49-F238E27FC236}">
                <a16:creationId xmlns:a16="http://schemas.microsoft.com/office/drawing/2014/main" id="{38464DA1-0B16-4AFD-929C-92AE7B439782}"/>
              </a:ext>
            </a:extLst>
          </p:cNvPr>
          <p:cNvSpPr/>
          <p:nvPr/>
        </p:nvSpPr>
        <p:spPr>
          <a:xfrm>
            <a:off x="131311" y="3333997"/>
            <a:ext cx="1093429"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Kafka</a:t>
            </a:r>
          </a:p>
        </p:txBody>
      </p:sp>
      <p:sp>
        <p:nvSpPr>
          <p:cNvPr id="92" name="Rectangle: Rounded Corners 91">
            <a:extLst>
              <a:ext uri="{FF2B5EF4-FFF2-40B4-BE49-F238E27FC236}">
                <a16:creationId xmlns:a16="http://schemas.microsoft.com/office/drawing/2014/main" id="{1988FA1E-92A2-4217-B4EF-050D874B6E25}"/>
              </a:ext>
            </a:extLst>
          </p:cNvPr>
          <p:cNvSpPr/>
          <p:nvPr/>
        </p:nvSpPr>
        <p:spPr>
          <a:xfrm>
            <a:off x="123223" y="3679610"/>
            <a:ext cx="1214822"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Argo workflow</a:t>
            </a:r>
          </a:p>
        </p:txBody>
      </p:sp>
      <p:sp>
        <p:nvSpPr>
          <p:cNvPr id="93" name="Rectangle: Rounded Corners 92">
            <a:extLst>
              <a:ext uri="{FF2B5EF4-FFF2-40B4-BE49-F238E27FC236}">
                <a16:creationId xmlns:a16="http://schemas.microsoft.com/office/drawing/2014/main" id="{12D1AA19-8061-4AB8-B467-7585E1AE8626}"/>
              </a:ext>
            </a:extLst>
          </p:cNvPr>
          <p:cNvSpPr/>
          <p:nvPr/>
        </p:nvSpPr>
        <p:spPr>
          <a:xfrm>
            <a:off x="1334024" y="1529071"/>
            <a:ext cx="1292991" cy="29336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GPU monitoring</a:t>
            </a:r>
          </a:p>
        </p:txBody>
      </p:sp>
      <p:sp>
        <p:nvSpPr>
          <p:cNvPr id="94" name="TextBox 93">
            <a:extLst>
              <a:ext uri="{FF2B5EF4-FFF2-40B4-BE49-F238E27FC236}">
                <a16:creationId xmlns:a16="http://schemas.microsoft.com/office/drawing/2014/main" id="{901E7F80-CF0D-4DDA-AECB-AAF67EF9C260}"/>
              </a:ext>
            </a:extLst>
          </p:cNvPr>
          <p:cNvSpPr txBox="1"/>
          <p:nvPr/>
        </p:nvSpPr>
        <p:spPr>
          <a:xfrm>
            <a:off x="6167314" y="527837"/>
            <a:ext cx="1580032" cy="461665"/>
          </a:xfrm>
          <a:prstGeom prst="rect">
            <a:avLst/>
          </a:prstGeom>
          <a:noFill/>
        </p:spPr>
        <p:txBody>
          <a:bodyPr wrap="square" rtlCol="0">
            <a:spAutoFit/>
          </a:bodyPr>
          <a:lstStyle/>
          <a:p>
            <a:r>
              <a:rPr lang="en-US" sz="1200" i="1"/>
              <a:t>Vertical (ADAS, BIO) training</a:t>
            </a:r>
          </a:p>
        </p:txBody>
      </p:sp>
      <p:sp>
        <p:nvSpPr>
          <p:cNvPr id="95" name="TextBox 94">
            <a:extLst>
              <a:ext uri="{FF2B5EF4-FFF2-40B4-BE49-F238E27FC236}">
                <a16:creationId xmlns:a16="http://schemas.microsoft.com/office/drawing/2014/main" id="{83988D51-1D8E-41BE-A0C4-A59787513A5F}"/>
              </a:ext>
            </a:extLst>
          </p:cNvPr>
          <p:cNvSpPr txBox="1"/>
          <p:nvPr/>
        </p:nvSpPr>
        <p:spPr>
          <a:xfrm>
            <a:off x="9167176" y="550823"/>
            <a:ext cx="1074497" cy="276999"/>
          </a:xfrm>
          <a:prstGeom prst="rect">
            <a:avLst/>
          </a:prstGeom>
          <a:noFill/>
        </p:spPr>
        <p:txBody>
          <a:bodyPr wrap="square" rtlCol="0">
            <a:spAutoFit/>
          </a:bodyPr>
          <a:lstStyle/>
          <a:p>
            <a:r>
              <a:rPr lang="en-US" sz="1200" i="1"/>
              <a:t>Simulation</a:t>
            </a:r>
          </a:p>
        </p:txBody>
      </p:sp>
      <p:sp>
        <p:nvSpPr>
          <p:cNvPr id="96" name="Rectangle: Rounded Corners 95">
            <a:extLst>
              <a:ext uri="{FF2B5EF4-FFF2-40B4-BE49-F238E27FC236}">
                <a16:creationId xmlns:a16="http://schemas.microsoft.com/office/drawing/2014/main" id="{0B36705B-E38B-48F4-B798-B1438BEB6DC9}"/>
              </a:ext>
            </a:extLst>
          </p:cNvPr>
          <p:cNvSpPr/>
          <p:nvPr/>
        </p:nvSpPr>
        <p:spPr>
          <a:xfrm>
            <a:off x="6149130" y="5263248"/>
            <a:ext cx="1261437" cy="29336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B050"/>
                </a:solidFill>
              </a:rPr>
              <a:t>NFS</a:t>
            </a:r>
          </a:p>
        </p:txBody>
      </p:sp>
      <p:sp>
        <p:nvSpPr>
          <p:cNvPr id="3" name="Rectangle: Rounded Corners 2">
            <a:extLst>
              <a:ext uri="{FF2B5EF4-FFF2-40B4-BE49-F238E27FC236}">
                <a16:creationId xmlns:a16="http://schemas.microsoft.com/office/drawing/2014/main" id="{35C9ABCC-10E8-47E7-B361-9D03C22AA474}"/>
              </a:ext>
            </a:extLst>
          </p:cNvPr>
          <p:cNvSpPr/>
          <p:nvPr/>
        </p:nvSpPr>
        <p:spPr>
          <a:xfrm>
            <a:off x="9152250" y="4149202"/>
            <a:ext cx="2515738" cy="174497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1716B8B-DB1B-4FF0-9C31-4F06440100E3}"/>
              </a:ext>
            </a:extLst>
          </p:cNvPr>
          <p:cNvSpPr txBox="1"/>
          <p:nvPr/>
        </p:nvSpPr>
        <p:spPr>
          <a:xfrm>
            <a:off x="9675845" y="5619838"/>
            <a:ext cx="1539551" cy="276999"/>
          </a:xfrm>
          <a:prstGeom prst="rect">
            <a:avLst/>
          </a:prstGeom>
          <a:noFill/>
        </p:spPr>
        <p:txBody>
          <a:bodyPr wrap="square" rtlCol="0">
            <a:spAutoFit/>
          </a:bodyPr>
          <a:lstStyle/>
          <a:p>
            <a:r>
              <a:rPr lang="en-US" sz="1200" i="1"/>
              <a:t>Extended solution</a:t>
            </a:r>
          </a:p>
        </p:txBody>
      </p:sp>
      <p:sp>
        <p:nvSpPr>
          <p:cNvPr id="33" name="Rectangle 32">
            <a:extLst>
              <a:ext uri="{FF2B5EF4-FFF2-40B4-BE49-F238E27FC236}">
                <a16:creationId xmlns:a16="http://schemas.microsoft.com/office/drawing/2014/main" id="{2502C8FC-3796-404F-99D4-485B3867A9DF}"/>
              </a:ext>
            </a:extLst>
          </p:cNvPr>
          <p:cNvSpPr/>
          <p:nvPr/>
        </p:nvSpPr>
        <p:spPr>
          <a:xfrm>
            <a:off x="5122756" y="514818"/>
            <a:ext cx="3447751" cy="335908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94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F1C5-7303-481F-BE9F-8008750903F5}"/>
              </a:ext>
            </a:extLst>
          </p:cNvPr>
          <p:cNvSpPr>
            <a:spLocks noGrp="1"/>
          </p:cNvSpPr>
          <p:nvPr>
            <p:ph type="title"/>
          </p:nvPr>
        </p:nvSpPr>
        <p:spPr/>
        <p:txBody>
          <a:bodyPr/>
          <a:lstStyle/>
          <a:p>
            <a:r>
              <a:rPr lang="en-US"/>
              <a:t>Benchmark selection/adoption</a:t>
            </a:r>
          </a:p>
        </p:txBody>
      </p:sp>
      <p:sp>
        <p:nvSpPr>
          <p:cNvPr id="3" name="Content Placeholder 2">
            <a:extLst>
              <a:ext uri="{FF2B5EF4-FFF2-40B4-BE49-F238E27FC236}">
                <a16:creationId xmlns:a16="http://schemas.microsoft.com/office/drawing/2014/main" id="{23D86D78-363E-41C7-AF6E-7E140192FB26}"/>
              </a:ext>
            </a:extLst>
          </p:cNvPr>
          <p:cNvSpPr>
            <a:spLocks noGrp="1"/>
          </p:cNvSpPr>
          <p:nvPr>
            <p:ph idx="1"/>
          </p:nvPr>
        </p:nvSpPr>
        <p:spPr/>
        <p:txBody>
          <a:bodyPr/>
          <a:lstStyle/>
          <a:p>
            <a:r>
              <a:rPr lang="en-US"/>
              <a:t>Need to have storage needs (large data sets, IO bound, </a:t>
            </a:r>
            <a:r>
              <a:rPr lang="en-US" err="1"/>
              <a:t>etc</a:t>
            </a:r>
            <a:r>
              <a:rPr lang="en-US"/>
              <a:t>)</a:t>
            </a:r>
          </a:p>
          <a:p>
            <a:r>
              <a:rPr lang="en-US"/>
              <a:t>Candidates</a:t>
            </a:r>
          </a:p>
          <a:p>
            <a:pPr lvl="1"/>
            <a:r>
              <a:rPr lang="en-US"/>
              <a:t>BDD100k (ADAS related) (2TB)</a:t>
            </a:r>
          </a:p>
          <a:p>
            <a:pPr lvl="1"/>
            <a:r>
              <a:rPr lang="en-US"/>
              <a:t>Simulation and visualizing NASA Mars Lander data set (128TB)</a:t>
            </a:r>
          </a:p>
          <a:p>
            <a:pPr lvl="1"/>
            <a:r>
              <a:rPr lang="en-US"/>
              <a:t>Simulate, analyze, and visualize molecular dynamics dataset (17TB)</a:t>
            </a:r>
          </a:p>
          <a:p>
            <a:pPr lvl="1"/>
            <a:r>
              <a:rPr lang="en-US" err="1"/>
              <a:t>TPCx</a:t>
            </a:r>
            <a:r>
              <a:rPr lang="en-US"/>
              <a:t>-BB express benchmark BB (Hadoop based big data system), IO intensity queries.</a:t>
            </a:r>
          </a:p>
          <a:p>
            <a:pPr lvl="1"/>
            <a:r>
              <a:rPr lang="en-US"/>
              <a:t>TPC-H</a:t>
            </a:r>
          </a:p>
          <a:p>
            <a:pPr lvl="1"/>
            <a:r>
              <a:rPr lang="en-US"/>
              <a:t>GDS for </a:t>
            </a:r>
            <a:r>
              <a:rPr lang="en-US" err="1"/>
              <a:t>PyTorch</a:t>
            </a:r>
            <a:r>
              <a:rPr lang="en-US"/>
              <a:t> (GDS </a:t>
            </a:r>
            <a:r>
              <a:rPr lang="en-US" err="1"/>
              <a:t>numpy</a:t>
            </a:r>
            <a:r>
              <a:rPr lang="en-US"/>
              <a:t>, GDS </a:t>
            </a:r>
            <a:r>
              <a:rPr lang="en-US" err="1"/>
              <a:t>numpy</a:t>
            </a:r>
            <a:r>
              <a:rPr lang="en-US"/>
              <a:t> DALI, GDS </a:t>
            </a:r>
            <a:r>
              <a:rPr lang="en-US" err="1"/>
              <a:t>numpy</a:t>
            </a:r>
            <a:r>
              <a:rPr lang="en-US"/>
              <a:t> 1-file with DeepLabv3+), on CAM5 climate data set to predict extreme weather patterns.</a:t>
            </a:r>
          </a:p>
          <a:p>
            <a:pPr lvl="1"/>
            <a:endParaRPr lang="en-US"/>
          </a:p>
        </p:txBody>
      </p:sp>
      <p:sp>
        <p:nvSpPr>
          <p:cNvPr id="4" name="Footer Placeholder 3">
            <a:extLst>
              <a:ext uri="{FF2B5EF4-FFF2-40B4-BE49-F238E27FC236}">
                <a16:creationId xmlns:a16="http://schemas.microsoft.com/office/drawing/2014/main" id="{994A8C05-2DEC-49B9-B514-232AA5D9411F}"/>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27C8297B-5738-40A4-8919-36B739A45ED3}"/>
              </a:ext>
            </a:extLst>
          </p:cNvPr>
          <p:cNvSpPr>
            <a:spLocks noGrp="1"/>
          </p:cNvSpPr>
          <p:nvPr>
            <p:ph type="sldNum" sz="quarter" idx="12"/>
          </p:nvPr>
        </p:nvSpPr>
        <p:spPr/>
        <p:txBody>
          <a:bodyPr/>
          <a:lstStyle/>
          <a:p>
            <a:fld id="{3B917CB5-27BD-4ECA-9D86-80D4B900A204}" type="slidenum">
              <a:rPr lang="en-US" smtClean="0"/>
              <a:t>8</a:t>
            </a:fld>
            <a:endParaRPr lang="en-US"/>
          </a:p>
        </p:txBody>
      </p:sp>
    </p:spTree>
    <p:extLst>
      <p:ext uri="{BB962C8B-B14F-4D97-AF65-F5344CB8AC3E}">
        <p14:creationId xmlns:p14="http://schemas.microsoft.com/office/powerpoint/2010/main" val="102662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6759-4C7C-4422-8869-E83F71B08350}"/>
              </a:ext>
            </a:extLst>
          </p:cNvPr>
          <p:cNvSpPr>
            <a:spLocks noGrp="1"/>
          </p:cNvSpPr>
          <p:nvPr>
            <p:ph type="title"/>
          </p:nvPr>
        </p:nvSpPr>
        <p:spPr>
          <a:xfrm>
            <a:off x="349135" y="-250017"/>
            <a:ext cx="10515600" cy="1134161"/>
          </a:xfrm>
        </p:spPr>
        <p:txBody>
          <a:bodyPr/>
          <a:lstStyle/>
          <a:p>
            <a:r>
              <a:rPr lang="en-US"/>
              <a:t>Nvidia </a:t>
            </a:r>
            <a:r>
              <a:rPr lang="en-US" err="1"/>
              <a:t>GPUDirect</a:t>
            </a:r>
            <a:r>
              <a:rPr lang="en-US"/>
              <a:t> Storage (GDS) support, v0.9 Nov 2020</a:t>
            </a:r>
          </a:p>
        </p:txBody>
      </p:sp>
      <p:sp>
        <p:nvSpPr>
          <p:cNvPr id="4" name="Footer Placeholder 3">
            <a:extLst>
              <a:ext uri="{FF2B5EF4-FFF2-40B4-BE49-F238E27FC236}">
                <a16:creationId xmlns:a16="http://schemas.microsoft.com/office/drawing/2014/main" id="{55C46ED6-3188-4520-8E85-963770E54C56}"/>
              </a:ext>
            </a:extLst>
          </p:cNvPr>
          <p:cNvSpPr>
            <a:spLocks noGrp="1"/>
          </p:cNvSpPr>
          <p:nvPr>
            <p:ph type="ftr" sz="quarter" idx="4294967295"/>
          </p:nvPr>
        </p:nvSpPr>
        <p:spPr>
          <a:xfrm>
            <a:off x="1257941" y="6336902"/>
            <a:ext cx="4114800" cy="290983"/>
          </a:xfrm>
        </p:spPr>
        <p:txBody>
          <a:bodyPr/>
          <a:lstStyle/>
          <a:p>
            <a:r>
              <a:rPr lang="en-US"/>
              <a:t>FUTUREWEI INTERNAL</a:t>
            </a:r>
          </a:p>
        </p:txBody>
      </p:sp>
      <p:sp>
        <p:nvSpPr>
          <p:cNvPr id="5" name="Slide Number Placeholder 4">
            <a:extLst>
              <a:ext uri="{FF2B5EF4-FFF2-40B4-BE49-F238E27FC236}">
                <a16:creationId xmlns:a16="http://schemas.microsoft.com/office/drawing/2014/main" id="{74BF1D80-496E-47F5-B175-70F01DD29FC9}"/>
              </a:ext>
            </a:extLst>
          </p:cNvPr>
          <p:cNvSpPr>
            <a:spLocks noGrp="1"/>
          </p:cNvSpPr>
          <p:nvPr>
            <p:ph type="sldNum" sz="quarter" idx="12"/>
          </p:nvPr>
        </p:nvSpPr>
        <p:spPr/>
        <p:txBody>
          <a:bodyPr/>
          <a:lstStyle/>
          <a:p>
            <a:fld id="{3B917CB5-27BD-4ECA-9D86-80D4B900A204}" type="slidenum">
              <a:rPr lang="en-US" smtClean="0"/>
              <a:t>9</a:t>
            </a:fld>
            <a:endParaRPr lang="en-US"/>
          </a:p>
        </p:txBody>
      </p:sp>
      <p:sp>
        <p:nvSpPr>
          <p:cNvPr id="6" name="TextBox 5">
            <a:extLst>
              <a:ext uri="{FF2B5EF4-FFF2-40B4-BE49-F238E27FC236}">
                <a16:creationId xmlns:a16="http://schemas.microsoft.com/office/drawing/2014/main" id="{BFBEE886-8FEF-4EAC-83F1-23A14F912A1C}"/>
              </a:ext>
            </a:extLst>
          </p:cNvPr>
          <p:cNvSpPr txBox="1"/>
          <p:nvPr/>
        </p:nvSpPr>
        <p:spPr>
          <a:xfrm>
            <a:off x="5858974" y="2785089"/>
            <a:ext cx="3303710" cy="369332"/>
          </a:xfrm>
          <a:prstGeom prst="rect">
            <a:avLst/>
          </a:prstGeom>
          <a:noFill/>
        </p:spPr>
        <p:txBody>
          <a:bodyPr wrap="square" rtlCol="0">
            <a:spAutoFit/>
          </a:bodyPr>
          <a:lstStyle/>
          <a:p>
            <a:r>
              <a:rPr lang="en-US"/>
              <a:t>Mode 1: “</a:t>
            </a:r>
            <a:r>
              <a:rPr lang="en-US" err="1"/>
              <a:t>NVMeoF</a:t>
            </a:r>
            <a:r>
              <a:rPr lang="en-US"/>
              <a:t> with ext4”</a:t>
            </a:r>
          </a:p>
        </p:txBody>
      </p:sp>
      <p:sp>
        <p:nvSpPr>
          <p:cNvPr id="7" name="Rectangle 6">
            <a:extLst>
              <a:ext uri="{FF2B5EF4-FFF2-40B4-BE49-F238E27FC236}">
                <a16:creationId xmlns:a16="http://schemas.microsoft.com/office/drawing/2014/main" id="{AC2050AE-F5CB-40A4-B711-252B39688B44}"/>
              </a:ext>
            </a:extLst>
          </p:cNvPr>
          <p:cNvSpPr/>
          <p:nvPr/>
        </p:nvSpPr>
        <p:spPr>
          <a:xfrm>
            <a:off x="2215496" y="1232614"/>
            <a:ext cx="1296786" cy="627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Tesla GPU</a:t>
            </a:r>
          </a:p>
        </p:txBody>
      </p:sp>
      <p:sp>
        <p:nvSpPr>
          <p:cNvPr id="8" name="Rectangle 7">
            <a:extLst>
              <a:ext uri="{FF2B5EF4-FFF2-40B4-BE49-F238E27FC236}">
                <a16:creationId xmlns:a16="http://schemas.microsoft.com/office/drawing/2014/main" id="{9739A06B-CDB9-4446-94FF-64693BEF8742}"/>
              </a:ext>
            </a:extLst>
          </p:cNvPr>
          <p:cNvSpPr/>
          <p:nvPr/>
        </p:nvSpPr>
        <p:spPr>
          <a:xfrm>
            <a:off x="1521128" y="2188345"/>
            <a:ext cx="2277194" cy="30353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9" name="TextBox 8">
            <a:extLst>
              <a:ext uri="{FF2B5EF4-FFF2-40B4-BE49-F238E27FC236}">
                <a16:creationId xmlns:a16="http://schemas.microsoft.com/office/drawing/2014/main" id="{39669236-CF36-4214-BA2B-1B43EF415606}"/>
              </a:ext>
            </a:extLst>
          </p:cNvPr>
          <p:cNvSpPr txBox="1"/>
          <p:nvPr/>
        </p:nvSpPr>
        <p:spPr>
          <a:xfrm>
            <a:off x="2388976" y="2161285"/>
            <a:ext cx="1492898" cy="369332"/>
          </a:xfrm>
          <a:prstGeom prst="rect">
            <a:avLst/>
          </a:prstGeom>
          <a:noFill/>
        </p:spPr>
        <p:txBody>
          <a:bodyPr wrap="square" rtlCol="0">
            <a:spAutoFit/>
          </a:bodyPr>
          <a:lstStyle/>
          <a:p>
            <a:r>
              <a:rPr lang="en-US"/>
              <a:t>libcufile.so</a:t>
            </a:r>
          </a:p>
        </p:txBody>
      </p:sp>
      <p:sp>
        <p:nvSpPr>
          <p:cNvPr id="11" name="TextBox 10">
            <a:extLst>
              <a:ext uri="{FF2B5EF4-FFF2-40B4-BE49-F238E27FC236}">
                <a16:creationId xmlns:a16="http://schemas.microsoft.com/office/drawing/2014/main" id="{12C38A47-AB57-4131-9A16-1B64FD3269FA}"/>
              </a:ext>
            </a:extLst>
          </p:cNvPr>
          <p:cNvSpPr txBox="1"/>
          <p:nvPr/>
        </p:nvSpPr>
        <p:spPr>
          <a:xfrm>
            <a:off x="3835746" y="2393303"/>
            <a:ext cx="1007706" cy="276999"/>
          </a:xfrm>
          <a:prstGeom prst="rect">
            <a:avLst/>
          </a:prstGeom>
          <a:noFill/>
        </p:spPr>
        <p:txBody>
          <a:bodyPr wrap="square" rtlCol="0">
            <a:spAutoFit/>
          </a:bodyPr>
          <a:lstStyle/>
          <a:p>
            <a:r>
              <a:rPr lang="en-US" sz="1200"/>
              <a:t>User space</a:t>
            </a:r>
          </a:p>
        </p:txBody>
      </p:sp>
      <p:sp>
        <p:nvSpPr>
          <p:cNvPr id="12" name="Arrow: Down 11">
            <a:extLst>
              <a:ext uri="{FF2B5EF4-FFF2-40B4-BE49-F238E27FC236}">
                <a16:creationId xmlns:a16="http://schemas.microsoft.com/office/drawing/2014/main" id="{6B1E3339-4D73-4C5B-BDB6-08C01752454B}"/>
              </a:ext>
            </a:extLst>
          </p:cNvPr>
          <p:cNvSpPr/>
          <p:nvPr/>
        </p:nvSpPr>
        <p:spPr>
          <a:xfrm rot="10800000">
            <a:off x="2630708" y="1892638"/>
            <a:ext cx="298579" cy="290293"/>
          </a:xfrm>
          <a:prstGeom prst="down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5B6DD2-916F-4356-B7B3-A05F1E550296}"/>
              </a:ext>
            </a:extLst>
          </p:cNvPr>
          <p:cNvSpPr/>
          <p:nvPr/>
        </p:nvSpPr>
        <p:spPr>
          <a:xfrm>
            <a:off x="1216882" y="3067836"/>
            <a:ext cx="2562016" cy="18163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TextBox 13">
            <a:extLst>
              <a:ext uri="{FF2B5EF4-FFF2-40B4-BE49-F238E27FC236}">
                <a16:creationId xmlns:a16="http://schemas.microsoft.com/office/drawing/2014/main" id="{46510D82-AF4A-46CB-8768-67DC4FC3BCC9}"/>
              </a:ext>
            </a:extLst>
          </p:cNvPr>
          <p:cNvSpPr txBox="1"/>
          <p:nvPr/>
        </p:nvSpPr>
        <p:spPr>
          <a:xfrm>
            <a:off x="1883652" y="3138207"/>
            <a:ext cx="1428715" cy="369332"/>
          </a:xfrm>
          <a:prstGeom prst="rect">
            <a:avLst/>
          </a:prstGeom>
          <a:noFill/>
          <a:ln>
            <a:solidFill>
              <a:schemeClr val="tx2"/>
            </a:solidFill>
          </a:ln>
        </p:spPr>
        <p:txBody>
          <a:bodyPr wrap="square" rtlCol="0">
            <a:spAutoFit/>
          </a:bodyPr>
          <a:lstStyle/>
          <a:p>
            <a:r>
              <a:rPr lang="en-US"/>
              <a:t>Nvidia-</a:t>
            </a:r>
            <a:r>
              <a:rPr lang="en-US" err="1"/>
              <a:t>fs.ko</a:t>
            </a:r>
            <a:endParaRPr lang="en-US"/>
          </a:p>
        </p:txBody>
      </p:sp>
      <p:sp>
        <p:nvSpPr>
          <p:cNvPr id="15" name="TextBox 14">
            <a:extLst>
              <a:ext uri="{FF2B5EF4-FFF2-40B4-BE49-F238E27FC236}">
                <a16:creationId xmlns:a16="http://schemas.microsoft.com/office/drawing/2014/main" id="{F0712B3F-ED9F-4AE9-B487-50AA4D1CCAAE}"/>
              </a:ext>
            </a:extLst>
          </p:cNvPr>
          <p:cNvSpPr txBox="1"/>
          <p:nvPr/>
        </p:nvSpPr>
        <p:spPr>
          <a:xfrm>
            <a:off x="3881874" y="3100293"/>
            <a:ext cx="1492898" cy="276999"/>
          </a:xfrm>
          <a:prstGeom prst="rect">
            <a:avLst/>
          </a:prstGeom>
          <a:noFill/>
        </p:spPr>
        <p:txBody>
          <a:bodyPr wrap="square" rtlCol="0">
            <a:spAutoFit/>
          </a:bodyPr>
          <a:lstStyle/>
          <a:p>
            <a:r>
              <a:rPr lang="en-US" sz="1200"/>
              <a:t>Kernel space</a:t>
            </a:r>
          </a:p>
        </p:txBody>
      </p:sp>
      <p:sp>
        <p:nvSpPr>
          <p:cNvPr id="16" name="TextBox 15">
            <a:extLst>
              <a:ext uri="{FF2B5EF4-FFF2-40B4-BE49-F238E27FC236}">
                <a16:creationId xmlns:a16="http://schemas.microsoft.com/office/drawing/2014/main" id="{D8AB9A1D-55D8-4BA5-AF46-28688562D92F}"/>
              </a:ext>
            </a:extLst>
          </p:cNvPr>
          <p:cNvSpPr txBox="1"/>
          <p:nvPr/>
        </p:nvSpPr>
        <p:spPr>
          <a:xfrm>
            <a:off x="1454193" y="3682771"/>
            <a:ext cx="1043697" cy="369332"/>
          </a:xfrm>
          <a:prstGeom prst="rect">
            <a:avLst/>
          </a:prstGeom>
          <a:noFill/>
          <a:ln>
            <a:solidFill>
              <a:schemeClr val="tx2"/>
            </a:solidFill>
          </a:ln>
        </p:spPr>
        <p:txBody>
          <a:bodyPr wrap="square" rtlCol="0">
            <a:spAutoFit/>
          </a:bodyPr>
          <a:lstStyle/>
          <a:p>
            <a:r>
              <a:rPr lang="en-US"/>
              <a:t>Ext4 FS</a:t>
            </a:r>
          </a:p>
        </p:txBody>
      </p:sp>
      <p:sp>
        <p:nvSpPr>
          <p:cNvPr id="17" name="TextBox 16">
            <a:extLst>
              <a:ext uri="{FF2B5EF4-FFF2-40B4-BE49-F238E27FC236}">
                <a16:creationId xmlns:a16="http://schemas.microsoft.com/office/drawing/2014/main" id="{6246CF1C-AD1F-4E04-B1E4-007CBBA11E32}"/>
              </a:ext>
            </a:extLst>
          </p:cNvPr>
          <p:cNvSpPr txBox="1"/>
          <p:nvPr/>
        </p:nvSpPr>
        <p:spPr>
          <a:xfrm>
            <a:off x="2863889" y="4190074"/>
            <a:ext cx="801286" cy="369332"/>
          </a:xfrm>
          <a:prstGeom prst="rect">
            <a:avLst/>
          </a:prstGeom>
          <a:noFill/>
          <a:ln>
            <a:solidFill>
              <a:schemeClr val="tx2"/>
            </a:solidFill>
          </a:ln>
        </p:spPr>
        <p:txBody>
          <a:bodyPr wrap="square" rtlCol="0">
            <a:spAutoFit/>
          </a:bodyPr>
          <a:lstStyle/>
          <a:p>
            <a:r>
              <a:rPr lang="en-US"/>
              <a:t>NIC</a:t>
            </a:r>
          </a:p>
        </p:txBody>
      </p:sp>
      <p:sp>
        <p:nvSpPr>
          <p:cNvPr id="18" name="TextBox 17">
            <a:extLst>
              <a:ext uri="{FF2B5EF4-FFF2-40B4-BE49-F238E27FC236}">
                <a16:creationId xmlns:a16="http://schemas.microsoft.com/office/drawing/2014/main" id="{6B1182F2-F1F1-478C-967B-48B3EA3AF035}"/>
              </a:ext>
            </a:extLst>
          </p:cNvPr>
          <p:cNvSpPr txBox="1"/>
          <p:nvPr/>
        </p:nvSpPr>
        <p:spPr>
          <a:xfrm>
            <a:off x="1922479" y="4308112"/>
            <a:ext cx="1035698" cy="461665"/>
          </a:xfrm>
          <a:prstGeom prst="rect">
            <a:avLst/>
          </a:prstGeom>
          <a:noFill/>
        </p:spPr>
        <p:txBody>
          <a:bodyPr wrap="square" rtlCol="0">
            <a:spAutoFit/>
          </a:bodyPr>
          <a:lstStyle/>
          <a:p>
            <a:r>
              <a:rPr lang="en-US" sz="1200"/>
              <a:t>(remote)</a:t>
            </a:r>
          </a:p>
          <a:p>
            <a:r>
              <a:rPr lang="en-US" sz="1200"/>
              <a:t>/dev/nvme1</a:t>
            </a:r>
          </a:p>
        </p:txBody>
      </p:sp>
      <p:sp>
        <p:nvSpPr>
          <p:cNvPr id="19" name="Rectangle 18">
            <a:extLst>
              <a:ext uri="{FF2B5EF4-FFF2-40B4-BE49-F238E27FC236}">
                <a16:creationId xmlns:a16="http://schemas.microsoft.com/office/drawing/2014/main" id="{AFFB872E-83E1-4B17-B712-706977B2AB60}"/>
              </a:ext>
            </a:extLst>
          </p:cNvPr>
          <p:cNvSpPr/>
          <p:nvPr/>
        </p:nvSpPr>
        <p:spPr>
          <a:xfrm>
            <a:off x="7152945" y="1835959"/>
            <a:ext cx="2569553" cy="9013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0" name="TextBox 19">
            <a:extLst>
              <a:ext uri="{FF2B5EF4-FFF2-40B4-BE49-F238E27FC236}">
                <a16:creationId xmlns:a16="http://schemas.microsoft.com/office/drawing/2014/main" id="{DB0110EE-59ED-4A59-BD4D-18415819C72A}"/>
              </a:ext>
            </a:extLst>
          </p:cNvPr>
          <p:cNvSpPr txBox="1"/>
          <p:nvPr/>
        </p:nvSpPr>
        <p:spPr>
          <a:xfrm>
            <a:off x="7152945" y="1083284"/>
            <a:ext cx="3838516" cy="646331"/>
          </a:xfrm>
          <a:prstGeom prst="rect">
            <a:avLst/>
          </a:prstGeom>
          <a:noFill/>
        </p:spPr>
        <p:txBody>
          <a:bodyPr wrap="square" rtlCol="0">
            <a:spAutoFit/>
          </a:bodyPr>
          <a:lstStyle/>
          <a:p>
            <a:r>
              <a:rPr lang="en-US"/>
              <a:t>Storage node having front-end </a:t>
            </a:r>
            <a:r>
              <a:rPr lang="en-US" err="1"/>
              <a:t>NVMe</a:t>
            </a:r>
            <a:r>
              <a:rPr lang="en-US"/>
              <a:t> over Fabric block support</a:t>
            </a:r>
          </a:p>
        </p:txBody>
      </p:sp>
      <p:sp>
        <p:nvSpPr>
          <p:cNvPr id="21" name="TextBox 20">
            <a:extLst>
              <a:ext uri="{FF2B5EF4-FFF2-40B4-BE49-F238E27FC236}">
                <a16:creationId xmlns:a16="http://schemas.microsoft.com/office/drawing/2014/main" id="{CEC2FF8B-23E5-45B0-A020-AAA374040DAB}"/>
              </a:ext>
            </a:extLst>
          </p:cNvPr>
          <p:cNvSpPr txBox="1"/>
          <p:nvPr/>
        </p:nvSpPr>
        <p:spPr>
          <a:xfrm>
            <a:off x="7321066" y="2269602"/>
            <a:ext cx="801286" cy="369332"/>
          </a:xfrm>
          <a:prstGeom prst="rect">
            <a:avLst/>
          </a:prstGeom>
          <a:noFill/>
          <a:ln>
            <a:solidFill>
              <a:schemeClr val="tx2"/>
            </a:solidFill>
          </a:ln>
        </p:spPr>
        <p:txBody>
          <a:bodyPr wrap="square" rtlCol="0">
            <a:spAutoFit/>
          </a:bodyPr>
          <a:lstStyle/>
          <a:p>
            <a:r>
              <a:rPr lang="en-US"/>
              <a:t>NIC</a:t>
            </a:r>
          </a:p>
        </p:txBody>
      </p:sp>
      <p:sp>
        <p:nvSpPr>
          <p:cNvPr id="22" name="TextBox 21">
            <a:extLst>
              <a:ext uri="{FF2B5EF4-FFF2-40B4-BE49-F238E27FC236}">
                <a16:creationId xmlns:a16="http://schemas.microsoft.com/office/drawing/2014/main" id="{71E75C36-209F-42D2-B00D-D89ECB370F50}"/>
              </a:ext>
            </a:extLst>
          </p:cNvPr>
          <p:cNvSpPr txBox="1"/>
          <p:nvPr/>
        </p:nvSpPr>
        <p:spPr>
          <a:xfrm>
            <a:off x="8437720" y="1963483"/>
            <a:ext cx="1004859" cy="646331"/>
          </a:xfrm>
          <a:prstGeom prst="rect">
            <a:avLst/>
          </a:prstGeom>
          <a:noFill/>
          <a:ln>
            <a:solidFill>
              <a:schemeClr val="tx2"/>
            </a:solidFill>
          </a:ln>
        </p:spPr>
        <p:txBody>
          <a:bodyPr wrap="square" rtlCol="0">
            <a:spAutoFit/>
          </a:bodyPr>
          <a:lstStyle/>
          <a:p>
            <a:r>
              <a:rPr lang="en-US"/>
              <a:t>Block service</a:t>
            </a:r>
          </a:p>
        </p:txBody>
      </p:sp>
      <p:cxnSp>
        <p:nvCxnSpPr>
          <p:cNvPr id="24" name="Connector: Elbow 23">
            <a:extLst>
              <a:ext uri="{FF2B5EF4-FFF2-40B4-BE49-F238E27FC236}">
                <a16:creationId xmlns:a16="http://schemas.microsoft.com/office/drawing/2014/main" id="{1A12931C-318C-471F-90D3-7D826A3E1E1D}"/>
              </a:ext>
            </a:extLst>
          </p:cNvPr>
          <p:cNvCxnSpPr>
            <a:cxnSpLocks/>
            <a:stCxn id="34" idx="0"/>
            <a:endCxn id="21" idx="1"/>
          </p:cNvCxnSpPr>
          <p:nvPr/>
        </p:nvCxnSpPr>
        <p:spPr>
          <a:xfrm rot="5400000" flipH="1" flipV="1">
            <a:off x="5612599" y="2481610"/>
            <a:ext cx="1735808" cy="1681125"/>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A4C1C80-3A87-4297-BD8B-14E93CE3358B}"/>
              </a:ext>
            </a:extLst>
          </p:cNvPr>
          <p:cNvSpPr/>
          <p:nvPr/>
        </p:nvSpPr>
        <p:spPr>
          <a:xfrm>
            <a:off x="7202708" y="4955494"/>
            <a:ext cx="2569553" cy="9013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9" name="TextBox 28">
            <a:extLst>
              <a:ext uri="{FF2B5EF4-FFF2-40B4-BE49-F238E27FC236}">
                <a16:creationId xmlns:a16="http://schemas.microsoft.com/office/drawing/2014/main" id="{21E4EA09-43E2-4E72-8CB0-AF1EBBAEE3CC}"/>
              </a:ext>
            </a:extLst>
          </p:cNvPr>
          <p:cNvSpPr txBox="1"/>
          <p:nvPr/>
        </p:nvSpPr>
        <p:spPr>
          <a:xfrm>
            <a:off x="7370829" y="5389137"/>
            <a:ext cx="801286" cy="369332"/>
          </a:xfrm>
          <a:prstGeom prst="rect">
            <a:avLst/>
          </a:prstGeom>
          <a:noFill/>
          <a:ln>
            <a:solidFill>
              <a:schemeClr val="tx2"/>
            </a:solidFill>
          </a:ln>
        </p:spPr>
        <p:txBody>
          <a:bodyPr wrap="square" rtlCol="0">
            <a:spAutoFit/>
          </a:bodyPr>
          <a:lstStyle/>
          <a:p>
            <a:r>
              <a:rPr lang="en-US"/>
              <a:t>NIC</a:t>
            </a:r>
          </a:p>
        </p:txBody>
      </p:sp>
      <p:sp>
        <p:nvSpPr>
          <p:cNvPr id="30" name="TextBox 29">
            <a:extLst>
              <a:ext uri="{FF2B5EF4-FFF2-40B4-BE49-F238E27FC236}">
                <a16:creationId xmlns:a16="http://schemas.microsoft.com/office/drawing/2014/main" id="{A4E4AD08-6F51-418A-ACF1-A3FD89D65642}"/>
              </a:ext>
            </a:extLst>
          </p:cNvPr>
          <p:cNvSpPr txBox="1"/>
          <p:nvPr/>
        </p:nvSpPr>
        <p:spPr>
          <a:xfrm>
            <a:off x="8487483" y="5083018"/>
            <a:ext cx="1004859" cy="646331"/>
          </a:xfrm>
          <a:prstGeom prst="rect">
            <a:avLst/>
          </a:prstGeom>
          <a:noFill/>
          <a:ln>
            <a:solidFill>
              <a:schemeClr val="tx2"/>
            </a:solidFill>
          </a:ln>
        </p:spPr>
        <p:txBody>
          <a:bodyPr wrap="square" rtlCol="0">
            <a:spAutoFit/>
          </a:bodyPr>
          <a:lstStyle/>
          <a:p>
            <a:r>
              <a:rPr lang="en-US"/>
              <a:t>File service</a:t>
            </a:r>
          </a:p>
        </p:txBody>
      </p:sp>
      <p:cxnSp>
        <p:nvCxnSpPr>
          <p:cNvPr id="32" name="Connector: Elbow 31">
            <a:extLst>
              <a:ext uri="{FF2B5EF4-FFF2-40B4-BE49-F238E27FC236}">
                <a16:creationId xmlns:a16="http://schemas.microsoft.com/office/drawing/2014/main" id="{6FC24958-487A-4BAC-8026-F814DEB27B26}"/>
              </a:ext>
            </a:extLst>
          </p:cNvPr>
          <p:cNvCxnSpPr>
            <a:cxnSpLocks/>
            <a:stCxn id="34" idx="2"/>
            <a:endCxn id="28" idx="1"/>
          </p:cNvCxnSpPr>
          <p:nvPr/>
        </p:nvCxnSpPr>
        <p:spPr>
          <a:xfrm rot="16200000" flipH="1">
            <a:off x="5997935" y="4201411"/>
            <a:ext cx="846778" cy="1562767"/>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0417631-0C04-4DCE-A6C1-59BE5CD56890}"/>
              </a:ext>
            </a:extLst>
          </p:cNvPr>
          <p:cNvSpPr txBox="1"/>
          <p:nvPr/>
        </p:nvSpPr>
        <p:spPr>
          <a:xfrm>
            <a:off x="5858974" y="5917465"/>
            <a:ext cx="3303710" cy="369332"/>
          </a:xfrm>
          <a:prstGeom prst="rect">
            <a:avLst/>
          </a:prstGeom>
          <a:noFill/>
        </p:spPr>
        <p:txBody>
          <a:bodyPr wrap="square" rtlCol="0">
            <a:spAutoFit/>
          </a:bodyPr>
          <a:lstStyle/>
          <a:p>
            <a:r>
              <a:rPr lang="en-US" dirty="0"/>
              <a:t>Mode 2: “</a:t>
            </a:r>
            <a:r>
              <a:rPr lang="en-US" dirty="0" err="1"/>
              <a:t>NFSoRDMA</a:t>
            </a:r>
            <a:r>
              <a:rPr lang="en-US" dirty="0"/>
              <a:t>”</a:t>
            </a:r>
          </a:p>
        </p:txBody>
      </p:sp>
      <p:sp>
        <p:nvSpPr>
          <p:cNvPr id="34" name="TextBox 33">
            <a:extLst>
              <a:ext uri="{FF2B5EF4-FFF2-40B4-BE49-F238E27FC236}">
                <a16:creationId xmlns:a16="http://schemas.microsoft.com/office/drawing/2014/main" id="{311D5C21-5306-4E56-BC70-9CDA67898E17}"/>
              </a:ext>
            </a:extLst>
          </p:cNvPr>
          <p:cNvSpPr txBox="1"/>
          <p:nvPr/>
        </p:nvSpPr>
        <p:spPr>
          <a:xfrm>
            <a:off x="4501344" y="4190076"/>
            <a:ext cx="2277194" cy="369330"/>
          </a:xfrm>
          <a:prstGeom prst="rect">
            <a:avLst/>
          </a:prstGeom>
          <a:noFill/>
          <a:ln>
            <a:solidFill>
              <a:schemeClr val="tx2"/>
            </a:solidFill>
          </a:ln>
        </p:spPr>
        <p:txBody>
          <a:bodyPr wrap="square" rtlCol="0">
            <a:spAutoFit/>
          </a:bodyPr>
          <a:lstStyle/>
          <a:p>
            <a:r>
              <a:rPr lang="en-US"/>
              <a:t>IB or </a:t>
            </a:r>
            <a:r>
              <a:rPr lang="en-US" err="1"/>
              <a:t>RoCE</a:t>
            </a:r>
            <a:r>
              <a:rPr lang="en-US"/>
              <a:t> switch</a:t>
            </a:r>
          </a:p>
        </p:txBody>
      </p:sp>
      <p:cxnSp>
        <p:nvCxnSpPr>
          <p:cNvPr id="39" name="Straight Connector 38">
            <a:extLst>
              <a:ext uri="{FF2B5EF4-FFF2-40B4-BE49-F238E27FC236}">
                <a16:creationId xmlns:a16="http://schemas.microsoft.com/office/drawing/2014/main" id="{0A5D4627-0995-4E06-A81A-97E16EC6D5BC}"/>
              </a:ext>
            </a:extLst>
          </p:cNvPr>
          <p:cNvCxnSpPr>
            <a:stCxn id="17" idx="3"/>
            <a:endCxn id="34" idx="1"/>
          </p:cNvCxnSpPr>
          <p:nvPr/>
        </p:nvCxnSpPr>
        <p:spPr>
          <a:xfrm>
            <a:off x="3665175" y="4374740"/>
            <a:ext cx="836169"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982891F-CD21-444A-AA3A-0C3287905E1A}"/>
              </a:ext>
            </a:extLst>
          </p:cNvPr>
          <p:cNvSpPr txBox="1"/>
          <p:nvPr/>
        </p:nvSpPr>
        <p:spPr>
          <a:xfrm>
            <a:off x="7144492" y="4278867"/>
            <a:ext cx="3838516" cy="646331"/>
          </a:xfrm>
          <a:prstGeom prst="rect">
            <a:avLst/>
          </a:prstGeom>
          <a:noFill/>
        </p:spPr>
        <p:txBody>
          <a:bodyPr wrap="square" rtlCol="0">
            <a:spAutoFit/>
          </a:bodyPr>
          <a:lstStyle/>
          <a:p>
            <a:r>
              <a:rPr lang="en-US"/>
              <a:t>Storage node having front-end NFS over RDMA support</a:t>
            </a:r>
          </a:p>
        </p:txBody>
      </p:sp>
      <p:sp>
        <p:nvSpPr>
          <p:cNvPr id="44" name="TextBox 43">
            <a:extLst>
              <a:ext uri="{FF2B5EF4-FFF2-40B4-BE49-F238E27FC236}">
                <a16:creationId xmlns:a16="http://schemas.microsoft.com/office/drawing/2014/main" id="{1B3E806C-38E3-448A-AF6E-3FF4810B924E}"/>
              </a:ext>
            </a:extLst>
          </p:cNvPr>
          <p:cNvSpPr txBox="1"/>
          <p:nvPr/>
        </p:nvSpPr>
        <p:spPr>
          <a:xfrm>
            <a:off x="2779998" y="3554271"/>
            <a:ext cx="989306" cy="646331"/>
          </a:xfrm>
          <a:prstGeom prst="rect">
            <a:avLst/>
          </a:prstGeom>
          <a:noFill/>
        </p:spPr>
        <p:txBody>
          <a:bodyPr wrap="square" rtlCol="0">
            <a:spAutoFit/>
          </a:bodyPr>
          <a:lstStyle/>
          <a:p>
            <a:r>
              <a:rPr lang="en-US" i="1"/>
              <a:t>NFS mount</a:t>
            </a:r>
          </a:p>
        </p:txBody>
      </p:sp>
      <p:sp>
        <p:nvSpPr>
          <p:cNvPr id="45" name="TextBox 44">
            <a:extLst>
              <a:ext uri="{FF2B5EF4-FFF2-40B4-BE49-F238E27FC236}">
                <a16:creationId xmlns:a16="http://schemas.microsoft.com/office/drawing/2014/main" id="{D51CB996-E2D3-48C6-A4E9-50414511E56C}"/>
              </a:ext>
            </a:extLst>
          </p:cNvPr>
          <p:cNvSpPr txBox="1"/>
          <p:nvPr/>
        </p:nvSpPr>
        <p:spPr>
          <a:xfrm>
            <a:off x="1272046" y="4097741"/>
            <a:ext cx="1035698" cy="276999"/>
          </a:xfrm>
          <a:prstGeom prst="rect">
            <a:avLst/>
          </a:prstGeom>
          <a:noFill/>
        </p:spPr>
        <p:txBody>
          <a:bodyPr wrap="square" rtlCol="0">
            <a:spAutoFit/>
          </a:bodyPr>
          <a:lstStyle/>
          <a:p>
            <a:r>
              <a:rPr lang="en-US" sz="1200"/>
              <a:t>/dev/nvme0</a:t>
            </a:r>
          </a:p>
        </p:txBody>
      </p:sp>
      <p:sp>
        <p:nvSpPr>
          <p:cNvPr id="46" name="TextBox 45">
            <a:extLst>
              <a:ext uri="{FF2B5EF4-FFF2-40B4-BE49-F238E27FC236}">
                <a16:creationId xmlns:a16="http://schemas.microsoft.com/office/drawing/2014/main" id="{DE446936-7E77-4F33-8503-0B352D1D65A1}"/>
              </a:ext>
            </a:extLst>
          </p:cNvPr>
          <p:cNvSpPr txBox="1"/>
          <p:nvPr/>
        </p:nvSpPr>
        <p:spPr>
          <a:xfrm>
            <a:off x="1015619" y="5173218"/>
            <a:ext cx="1548551" cy="646331"/>
          </a:xfrm>
          <a:prstGeom prst="rect">
            <a:avLst/>
          </a:prstGeom>
          <a:noFill/>
          <a:ln>
            <a:solidFill>
              <a:schemeClr val="tx2"/>
            </a:solidFill>
          </a:ln>
        </p:spPr>
        <p:txBody>
          <a:bodyPr wrap="square" rtlCol="0">
            <a:spAutoFit/>
          </a:bodyPr>
          <a:lstStyle/>
          <a:p>
            <a:r>
              <a:rPr lang="en-US"/>
              <a:t>Local </a:t>
            </a:r>
            <a:r>
              <a:rPr lang="en-US" err="1"/>
              <a:t>NVMe</a:t>
            </a:r>
            <a:r>
              <a:rPr lang="en-US"/>
              <a:t> drive</a:t>
            </a:r>
          </a:p>
        </p:txBody>
      </p:sp>
      <p:cxnSp>
        <p:nvCxnSpPr>
          <p:cNvPr id="48" name="Straight Connector 47">
            <a:extLst>
              <a:ext uri="{FF2B5EF4-FFF2-40B4-BE49-F238E27FC236}">
                <a16:creationId xmlns:a16="http://schemas.microsoft.com/office/drawing/2014/main" id="{06EAFF32-19AD-434E-8430-192B63DE2368}"/>
              </a:ext>
            </a:extLst>
          </p:cNvPr>
          <p:cNvCxnSpPr>
            <a:stCxn id="45" idx="2"/>
            <a:endCxn id="46" idx="0"/>
          </p:cNvCxnSpPr>
          <p:nvPr/>
        </p:nvCxnSpPr>
        <p:spPr>
          <a:xfrm>
            <a:off x="1789895" y="4374740"/>
            <a:ext cx="0" cy="79847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15E3243-A441-4349-BFEF-9E1F0D3907B4}"/>
              </a:ext>
            </a:extLst>
          </p:cNvPr>
          <p:cNvSpPr txBox="1"/>
          <p:nvPr/>
        </p:nvSpPr>
        <p:spPr>
          <a:xfrm>
            <a:off x="946154" y="5845922"/>
            <a:ext cx="3303710" cy="369332"/>
          </a:xfrm>
          <a:prstGeom prst="rect">
            <a:avLst/>
          </a:prstGeom>
          <a:noFill/>
        </p:spPr>
        <p:txBody>
          <a:bodyPr wrap="square" rtlCol="0">
            <a:spAutoFit/>
          </a:bodyPr>
          <a:lstStyle/>
          <a:p>
            <a:r>
              <a:rPr lang="en-US"/>
              <a:t>Mode 0: local </a:t>
            </a:r>
            <a:r>
              <a:rPr lang="en-US" err="1"/>
              <a:t>NVMe</a:t>
            </a:r>
            <a:r>
              <a:rPr lang="en-US"/>
              <a:t> drive</a:t>
            </a:r>
          </a:p>
        </p:txBody>
      </p:sp>
      <p:sp>
        <p:nvSpPr>
          <p:cNvPr id="36" name="Rectangle 35">
            <a:extLst>
              <a:ext uri="{FF2B5EF4-FFF2-40B4-BE49-F238E27FC236}">
                <a16:creationId xmlns:a16="http://schemas.microsoft.com/office/drawing/2014/main" id="{9D606A57-CCD7-4732-976E-A6621C978DCD}"/>
              </a:ext>
            </a:extLst>
          </p:cNvPr>
          <p:cNvSpPr/>
          <p:nvPr/>
        </p:nvSpPr>
        <p:spPr>
          <a:xfrm>
            <a:off x="1529523" y="2612097"/>
            <a:ext cx="2277194" cy="30353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7" name="TextBox 36">
            <a:extLst>
              <a:ext uri="{FF2B5EF4-FFF2-40B4-BE49-F238E27FC236}">
                <a16:creationId xmlns:a16="http://schemas.microsoft.com/office/drawing/2014/main" id="{2CC0A113-A514-4DD7-A7CE-C98B7A8A7BF2}"/>
              </a:ext>
            </a:extLst>
          </p:cNvPr>
          <p:cNvSpPr txBox="1"/>
          <p:nvPr/>
        </p:nvSpPr>
        <p:spPr>
          <a:xfrm>
            <a:off x="2397371" y="2585037"/>
            <a:ext cx="1492898" cy="369332"/>
          </a:xfrm>
          <a:prstGeom prst="rect">
            <a:avLst/>
          </a:prstGeom>
          <a:noFill/>
        </p:spPr>
        <p:txBody>
          <a:bodyPr wrap="square" rtlCol="0">
            <a:spAutoFit/>
          </a:bodyPr>
          <a:lstStyle/>
          <a:p>
            <a:r>
              <a:rPr lang="en-US"/>
              <a:t>CUDA 11.0</a:t>
            </a:r>
          </a:p>
        </p:txBody>
      </p:sp>
      <p:sp>
        <p:nvSpPr>
          <p:cNvPr id="3" name="TextBox 2">
            <a:extLst>
              <a:ext uri="{FF2B5EF4-FFF2-40B4-BE49-F238E27FC236}">
                <a16:creationId xmlns:a16="http://schemas.microsoft.com/office/drawing/2014/main" id="{EE94BFD6-0CE3-4A66-9DA5-6A6F2BFEFE1C}"/>
              </a:ext>
            </a:extLst>
          </p:cNvPr>
          <p:cNvSpPr txBox="1"/>
          <p:nvPr/>
        </p:nvSpPr>
        <p:spPr>
          <a:xfrm>
            <a:off x="760931" y="6525086"/>
            <a:ext cx="11439144" cy="307777"/>
          </a:xfrm>
          <a:prstGeom prst="rect">
            <a:avLst/>
          </a:prstGeom>
          <a:noFill/>
        </p:spPr>
        <p:txBody>
          <a:bodyPr wrap="square" rtlCol="0">
            <a:spAutoFit/>
          </a:bodyPr>
          <a:lstStyle/>
          <a:p>
            <a:r>
              <a:rPr lang="en-US" sz="1400" dirty="0"/>
              <a:t>Source: </a:t>
            </a:r>
            <a:r>
              <a:rPr lang="en-US" sz="1400" dirty="0">
                <a:hlinkClick r:id="rId2"/>
              </a:rPr>
              <a:t>https://developer.nvidia.com/gpudirect-storage</a:t>
            </a:r>
            <a:r>
              <a:rPr lang="en-US" sz="1400" dirty="0"/>
              <a:t>, Key features: for local </a:t>
            </a:r>
            <a:r>
              <a:rPr lang="en-US" sz="1400" dirty="0" err="1"/>
              <a:t>NVMe</a:t>
            </a:r>
            <a:r>
              <a:rPr lang="en-US" sz="1400" dirty="0"/>
              <a:t> with ext4, </a:t>
            </a:r>
            <a:r>
              <a:rPr lang="en-US" sz="1400" dirty="0" err="1"/>
              <a:t>NVMeoF</a:t>
            </a:r>
            <a:r>
              <a:rPr lang="en-US" sz="1400" dirty="0"/>
              <a:t> with ext4, </a:t>
            </a:r>
            <a:r>
              <a:rPr lang="en-US" sz="1400" dirty="0" err="1"/>
              <a:t>NFSoRDMA</a:t>
            </a:r>
            <a:r>
              <a:rPr lang="en-US" sz="1400" dirty="0"/>
              <a:t> </a:t>
            </a:r>
          </a:p>
        </p:txBody>
      </p:sp>
    </p:spTree>
    <p:extLst>
      <p:ext uri="{BB962C8B-B14F-4D97-AF65-F5344CB8AC3E}">
        <p14:creationId xmlns:p14="http://schemas.microsoft.com/office/powerpoint/2010/main" val="405651926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turewei - presentation template - ST" id="{CCA2C99F-1C69-448A-8730-ED49F91421EA}" vid="{EFEA17F2-F46D-472B-B8CD-AB0810FF8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5203FBB37A2044B6A01EDE15CC450D" ma:contentTypeVersion="12" ma:contentTypeDescription="Create a new document." ma:contentTypeScope="" ma:versionID="93b2011134d4a4f6779764b19b1b5824">
  <xsd:schema xmlns:xsd="http://www.w3.org/2001/XMLSchema" xmlns:xs="http://www.w3.org/2001/XMLSchema" xmlns:p="http://schemas.microsoft.com/office/2006/metadata/properties" xmlns:ns2="91b7cdcb-e07a-4697-9cbd-de75cc76871b" xmlns:ns3="e98f124e-b0bc-49a4-9f96-52185cd001a4" targetNamespace="http://schemas.microsoft.com/office/2006/metadata/properties" ma:root="true" ma:fieldsID="4000d5d8a7cf7dcde0b77186f695819e" ns2:_="" ns3:_="">
    <xsd:import namespace="91b7cdcb-e07a-4697-9cbd-de75cc76871b"/>
    <xsd:import namespace="e98f124e-b0bc-49a4-9f96-52185cd001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7cdcb-e07a-4697-9cbd-de75cc768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f124e-b0bc-49a4-9f96-52185cd001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98f124e-b0bc-49a4-9f96-52185cd001a4">
      <UserInfo>
        <DisplayName>Zhihao Tang</DisplayName>
        <AccountId>1079</AccountId>
        <AccountType/>
      </UserInfo>
      <UserInfo>
        <DisplayName>Hongliang Tang</DisplayName>
        <AccountId>301</AccountId>
        <AccountType/>
      </UserInfo>
      <UserInfo>
        <DisplayName>Lili Chen</DisplayName>
        <AccountId>1260</AccountId>
        <AccountType/>
      </UserInfo>
      <UserInfo>
        <DisplayName>Feng (Frank)  Zhang</DisplayName>
        <AccountId>1547</AccountId>
        <AccountType/>
      </UserInfo>
      <UserInfo>
        <DisplayName>Ken Chilton</DisplayName>
        <AccountId>1333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AD4A1E-D982-496C-B687-C7E31819C680}">
  <ds:schemaRefs>
    <ds:schemaRef ds:uri="91b7cdcb-e07a-4697-9cbd-de75cc76871b"/>
    <ds:schemaRef ds:uri="e98f124e-b0bc-49a4-9f96-52185cd001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A099F5-C449-44F3-AFFF-A86A55273934}">
  <ds:schemaRefs>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purl.org/dc/elements/1.1/"/>
    <ds:schemaRef ds:uri="http://schemas.openxmlformats.org/package/2006/metadata/core-properties"/>
    <ds:schemaRef ds:uri="e98f124e-b0bc-49a4-9f96-52185cd001a4"/>
    <ds:schemaRef ds:uri="91b7cdcb-e07a-4697-9cbd-de75cc76871b"/>
    <ds:schemaRef ds:uri="http://schemas.microsoft.com/office/2006/metadata/properties"/>
  </ds:schemaRefs>
</ds:datastoreItem>
</file>

<file path=customXml/itemProps3.xml><?xml version="1.0" encoding="utf-8"?>
<ds:datastoreItem xmlns:ds="http://schemas.openxmlformats.org/officeDocument/2006/customXml" ds:itemID="{10C2A7CF-6005-4C93-884B-1BCA315707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Futurewei - presentation template - ST</Template>
  <TotalTime>0</TotalTime>
  <Words>1317</Words>
  <Application>Microsoft Office PowerPoint</Application>
  <PresentationFormat>Widescreen</PresentationFormat>
  <Paragraphs>263</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BCW</vt:lpstr>
      <vt:lpstr>Nvidia ecosystem and how Futurewei supports it</vt:lpstr>
      <vt:lpstr>Optimization stack</vt:lpstr>
      <vt:lpstr>PowerPoint Presentation</vt:lpstr>
      <vt:lpstr>Software ecosystems from Nvidia</vt:lpstr>
      <vt:lpstr>Target #1: DGX-2 Storage reference architecture (Depending on the collaboration with Nvidia and budget)</vt:lpstr>
      <vt:lpstr>Target #2: GPU-heavy cluster (DGX-2 like) storage reference architecture (less dependent, less expensive)</vt:lpstr>
      <vt:lpstr>Common data solution reference architecture (open-source)</vt:lpstr>
      <vt:lpstr>Benchmark selection/adoption</vt:lpstr>
      <vt:lpstr>Nvidia GPUDirect Storage (GDS) support, v0.9 Nov 2020</vt:lpstr>
      <vt:lpstr>PowerPoint Presentation</vt:lpstr>
      <vt:lpstr>Part 1: Single host environment with GDS</vt:lpstr>
      <vt:lpstr>Part 2: Distributed, multi-host, multi-tenancy environment and best practice</vt:lpstr>
      <vt:lpstr>Part 3: Market &amp; use case research</vt:lpstr>
      <vt:lpstr>Deliverable#1 Published Paper for Futurewei’s data platform solution</vt:lpstr>
      <vt:lpstr>Deliverable#2 Open-source config scripts</vt:lpstr>
      <vt:lpstr>Deliverable#3 Nvidia Eco System Collaboration</vt:lpstr>
      <vt:lpstr>Deliverable#4 Published Paper - PayU model based ADAS Solution</vt:lpstr>
      <vt:lpstr>Deliverable#5 Published Paper for Futurewei’s Open Source Based Big Data platform solution</vt:lpstr>
      <vt:lpstr>PowerPoint Presentation</vt:lpstr>
      <vt:lpstr>AI software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ecosystem How to support it?</dc:title>
  <dc:creator>Ning Wu</dc:creator>
  <cp:lastModifiedBy>Ning Wu</cp:lastModifiedBy>
  <cp:revision>1</cp:revision>
  <dcterms:created xsi:type="dcterms:W3CDTF">2020-11-03T19:20:08Z</dcterms:created>
  <dcterms:modified xsi:type="dcterms:W3CDTF">2020-12-01T16:56:35Z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ContentTypeId">
    <vt:lpwstr>0x010100F95203FBB37A2044B6A01EDE15CC450D</vt:lpwstr>
  </property>
  <property fmtid="{D5CDD505-2E9C-101B-9397-08002B2CF9AE}" pid="7" name="_dlc_DocIdItemGuid">
    <vt:lpwstr>273d396d-be3c-4f95-b592-ff3dbf43568e</vt:lpwstr>
  </property>
  <property fmtid="{D5CDD505-2E9C-101B-9397-08002B2CF9AE}" pid="8" name="_CopySource">
    <vt:lpwstr>Futurewei - presentation template - ST.pptx</vt:lpwstr>
  </property>
  <property fmtid="{D5CDD505-2E9C-101B-9397-08002B2CF9AE}" pid="9" name="_2015_ms_pID_725343">
    <vt:lpwstr>(3)hb5pLxbOrWROsJG5xBjfmNxFoPiqXt7SFs3e1RdvJgFgm6Kz4jEjNqZsWwVJNvEIWxo6oTM3
RNmYPI8qCxp4UkhfVqdFhraCbeg2+jqIxOR4DwJOvkWFWDCpd/ua+RLDnCa365RyvU7/2nOd
QT6P/oyGwpFgqyxn+Tt6WrpixWqCnU//VRFCGRL0VbRenniEZlBdEoZT0rYEEuUnt1MTVd8a
ffj/bOymaiWhwwatTj</vt:lpwstr>
  </property>
  <property fmtid="{D5CDD505-2E9C-101B-9397-08002B2CF9AE}" pid="10" name="_2015_ms_pID_7253431">
    <vt:lpwstr>eJCgcFR/1VY/K0BQ5YTTaIlWsvM+UY1EIOSlYEM8aFnn9NdxlnQbta
tMn/BAFj1eVd4tGQgTRZbWdJDk/Y1mwasMbFdvg1FLaLl8CTpT/9vJaM1af0Tkj3QOowH6gS
vrL3jKfCr7xbWGDPBHomOUPvrfNgYKaPuAhR7k3bZcIBIwS1nEkWG1qhZXZxKpnlXukAC9KC
IrXmype6HUP7rsGtWUQ+Wrz3EoJkxq/91ir6</vt:lpwstr>
  </property>
  <property fmtid="{D5CDD505-2E9C-101B-9397-08002B2CF9AE}" pid="11" name="_2015_ms_pID_7253432">
    <vt:lpwstr>Hw==</vt:lpwstr>
  </property>
</Properties>
</file>