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68" r:id="rId5"/>
    <p:sldId id="258" r:id="rId6"/>
    <p:sldId id="269" r:id="rId7"/>
    <p:sldId id="259" r:id="rId8"/>
    <p:sldId id="270" r:id="rId9"/>
    <p:sldId id="260" r:id="rId10"/>
    <p:sldId id="261" r:id="rId11"/>
    <p:sldId id="271" r:id="rId12"/>
    <p:sldId id="262" r:id="rId13"/>
    <p:sldId id="264" r:id="rId14"/>
    <p:sldId id="273" r:id="rId15"/>
    <p:sldId id="272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4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35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28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3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6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3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0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2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7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26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7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0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5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72D7-0022-47AD-9E47-AE77EB4657D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51548E-C6D6-4152-A5C4-C155A23F2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5.0" TargetMode="External"/><Relationship Id="rId2" Type="http://schemas.openxmlformats.org/officeDocument/2006/relationships/hyperlink" Target="https://www.tutorialsteacher.com/csharp/csharp-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guru.com/csharp/csharp/cs_syntax/interfaces/article.php/c5825/Using-Multiple-Interfaces.htm" TargetMode="External"/><Relationship Id="rId4" Type="http://schemas.openxmlformats.org/officeDocument/2006/relationships/hyperlink" Target="https://docs.microsoft.com/en-us/dotnet/api/system.collections.generic.list-1.binarysearch?view=net-5.0#System_Collections_Generic_List_1_BinarySearch__0_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7487-0EC4-4757-8AB6-EF628656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91" y="1324992"/>
            <a:ext cx="4175465" cy="2104008"/>
          </a:xfrm>
        </p:spPr>
        <p:txBody>
          <a:bodyPr/>
          <a:lstStyle/>
          <a:p>
            <a:pPr algn="l"/>
            <a:r>
              <a:rPr lang="en-GB" sz="6600" dirty="0"/>
              <a:t>List&lt;T&gt;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6BA6D-2912-4286-AA56-A38F7422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2606" y="6078908"/>
            <a:ext cx="1852681" cy="974401"/>
          </a:xfrm>
        </p:spPr>
        <p:txBody>
          <a:bodyPr/>
          <a:lstStyle/>
          <a:p>
            <a:pPr algn="ctr"/>
            <a:r>
              <a:rPr lang="en-GB" dirty="0"/>
              <a:t>Gal </a:t>
            </a:r>
            <a:r>
              <a:rPr lang="en-GB" dirty="0" err="1"/>
              <a:t>Zakrajšek</a:t>
            </a:r>
            <a:endParaRPr lang="en-GB" dirty="0"/>
          </a:p>
          <a:p>
            <a:pPr algn="ctr"/>
            <a:r>
              <a:rPr lang="en-GB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9923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04F6-CC1B-4CA4-A91A-9B59383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Brisanje</a:t>
            </a:r>
            <a:r>
              <a:rPr lang="en-GB" dirty="0"/>
              <a:t> </a:t>
            </a:r>
            <a:r>
              <a:rPr lang="en-GB" dirty="0" err="1"/>
              <a:t>elementov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50CD-FEAF-4074-878A-B933559A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Remove(element)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Removeat</a:t>
            </a:r>
            <a:r>
              <a:rPr lang="en-GB" dirty="0"/>
              <a:t>(</a:t>
            </a:r>
            <a:r>
              <a:rPr lang="en-GB" dirty="0" err="1"/>
              <a:t>indeks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Clear()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85E82-F5A5-4362-9922-9C39FD4ABE92}"/>
              </a:ext>
            </a:extLst>
          </p:cNvPr>
          <p:cNvSpPr txBox="1"/>
          <p:nvPr/>
        </p:nvSpPr>
        <p:spPr>
          <a:xfrm>
            <a:off x="1137920" y="2160589"/>
            <a:ext cx="743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- </a:t>
            </a:r>
            <a:r>
              <a:rPr lang="en-GB" dirty="0" err="1"/>
              <a:t>izbriše</a:t>
            </a:r>
            <a:r>
              <a:rPr lang="en-GB" dirty="0"/>
              <a:t>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pojavitev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podatki.Remove</a:t>
            </a:r>
            <a:r>
              <a:rPr lang="en-GB" dirty="0"/>
              <a:t>(8);               -&gt;            </a:t>
            </a:r>
            <a:r>
              <a:rPr lang="en-GB" dirty="0" err="1"/>
              <a:t>podatki</a:t>
            </a:r>
            <a:r>
              <a:rPr lang="en-GB" dirty="0"/>
              <a:t> = [1, 3, 8, 2, 5]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4CEB0-3BF5-4F7E-B86C-72BD6DEEC5D9}"/>
              </a:ext>
            </a:extLst>
          </p:cNvPr>
          <p:cNvSpPr txBox="1"/>
          <p:nvPr/>
        </p:nvSpPr>
        <p:spPr>
          <a:xfrm>
            <a:off x="1521235" y="1399163"/>
            <a:ext cx="814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int[] </a:t>
            </a:r>
            <a:r>
              <a:rPr lang="en-GB" dirty="0" err="1"/>
              <a:t>tabela_podatkov</a:t>
            </a:r>
            <a:r>
              <a:rPr lang="en-GB" dirty="0"/>
              <a:t> = new int[] { 1, 8, 3, 8, 2, 5 };</a:t>
            </a:r>
          </a:p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</a:t>
            </a:r>
            <a:r>
              <a:rPr lang="en-GB" dirty="0" err="1"/>
              <a:t>tabela_podatkov</a:t>
            </a:r>
            <a:r>
              <a:rPr lang="en-GB" dirty="0"/>
              <a:t>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A5738-1A99-4EC1-8A29-3B8C6CFEC3A3}"/>
              </a:ext>
            </a:extLst>
          </p:cNvPr>
          <p:cNvSpPr txBox="1"/>
          <p:nvPr/>
        </p:nvSpPr>
        <p:spPr>
          <a:xfrm>
            <a:off x="1137920" y="3374535"/>
            <a:ext cx="743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- </a:t>
            </a:r>
            <a:r>
              <a:rPr lang="en-GB" dirty="0" err="1"/>
              <a:t>izbriše</a:t>
            </a:r>
            <a:r>
              <a:rPr lang="en-GB" dirty="0"/>
              <a:t> element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podanem</a:t>
            </a:r>
            <a:r>
              <a:rPr lang="en-GB" dirty="0"/>
              <a:t> </a:t>
            </a:r>
            <a:r>
              <a:rPr lang="en-GB" dirty="0" err="1"/>
              <a:t>indeksu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podatki.RemoveAt</a:t>
            </a:r>
            <a:r>
              <a:rPr lang="en-GB" dirty="0"/>
              <a:t>(2);            -&gt;            </a:t>
            </a:r>
            <a:r>
              <a:rPr lang="en-GB" dirty="0" err="1"/>
              <a:t>podatki</a:t>
            </a:r>
            <a:r>
              <a:rPr lang="en-GB" dirty="0"/>
              <a:t> = [1, 3, 2, 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ABEB6-4ABF-419D-8CEF-E3247C4AC2C5}"/>
              </a:ext>
            </a:extLst>
          </p:cNvPr>
          <p:cNvSpPr txBox="1"/>
          <p:nvPr/>
        </p:nvSpPr>
        <p:spPr>
          <a:xfrm>
            <a:off x="751840" y="4588481"/>
            <a:ext cx="675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- </a:t>
            </a:r>
            <a:r>
              <a:rPr lang="en-GB" dirty="0" err="1"/>
              <a:t>izbriše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 v </a:t>
            </a:r>
            <a:r>
              <a:rPr lang="en-GB" dirty="0" err="1"/>
              <a:t>listu</a:t>
            </a:r>
            <a:endParaRPr lang="en-GB" dirty="0"/>
          </a:p>
          <a:p>
            <a:endParaRPr lang="en-GB" dirty="0"/>
          </a:p>
          <a:p>
            <a:r>
              <a:rPr lang="en-GB" dirty="0"/>
              <a:t>      </a:t>
            </a:r>
            <a:r>
              <a:rPr lang="en-GB" dirty="0" err="1"/>
              <a:t>podatki.Clear</a:t>
            </a:r>
            <a:r>
              <a:rPr lang="en-GB" dirty="0"/>
              <a:t>();                    -&gt;            </a:t>
            </a:r>
            <a:r>
              <a:rPr lang="en-GB" dirty="0" err="1"/>
              <a:t>podatki</a:t>
            </a:r>
            <a:r>
              <a:rPr lang="en-GB" dirty="0"/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25403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51F5-F0EF-4AC1-BEFF-4FDEC662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Brisanje</a:t>
            </a:r>
            <a:r>
              <a:rPr lang="en-GB" dirty="0"/>
              <a:t> </a:t>
            </a:r>
            <a:r>
              <a:rPr lang="en-GB" dirty="0" err="1"/>
              <a:t>elementov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B1CB-E40D-47CA-80AF-81710F91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3880773"/>
          </a:xfrm>
        </p:spPr>
        <p:txBody>
          <a:bodyPr/>
          <a:lstStyle/>
          <a:p>
            <a:r>
              <a:rPr lang="en-GB" dirty="0" err="1"/>
              <a:t>RemoveAll</a:t>
            </a:r>
            <a:r>
              <a:rPr lang="en-GB" dirty="0"/>
              <a:t>(</a:t>
            </a:r>
            <a:r>
              <a:rPr lang="en-GB" dirty="0" err="1"/>
              <a:t>funkcija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9B4D9-038E-4B78-9943-C0DE3539EE37}"/>
              </a:ext>
            </a:extLst>
          </p:cNvPr>
          <p:cNvSpPr txBox="1"/>
          <p:nvPr/>
        </p:nvSpPr>
        <p:spPr>
          <a:xfrm>
            <a:off x="3843866" y="1344118"/>
            <a:ext cx="767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int[] </a:t>
            </a:r>
            <a:r>
              <a:rPr lang="en-GB" dirty="0" err="1"/>
              <a:t>tabela_podatkov</a:t>
            </a:r>
            <a:r>
              <a:rPr lang="en-GB" dirty="0"/>
              <a:t> = new int[] { 1, 8, 3, 8, 2, 5 };</a:t>
            </a:r>
          </a:p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</a:t>
            </a:r>
            <a:r>
              <a:rPr lang="en-GB" dirty="0" err="1"/>
              <a:t>tabela_podatkov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C7B42-63C0-4E52-BEB5-A998B898BB64}"/>
              </a:ext>
            </a:extLst>
          </p:cNvPr>
          <p:cNvSpPr txBox="1"/>
          <p:nvPr/>
        </p:nvSpPr>
        <p:spPr>
          <a:xfrm>
            <a:off x="914400" y="2531521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Podatki.RemoveAll</a:t>
            </a:r>
            <a:r>
              <a:rPr lang="en-GB" dirty="0"/>
              <a:t>(x =&gt; x == 8)                   -&gt;              </a:t>
            </a:r>
            <a:r>
              <a:rPr lang="en-GB" dirty="0" err="1"/>
              <a:t>podatki</a:t>
            </a:r>
            <a:r>
              <a:rPr lang="en-GB" dirty="0"/>
              <a:t> = [1, 3, 2, 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A98EE-4E6D-4843-AF4C-D60C5834E9D3}"/>
              </a:ext>
            </a:extLst>
          </p:cNvPr>
          <p:cNvSpPr txBox="1"/>
          <p:nvPr/>
        </p:nvSpPr>
        <p:spPr>
          <a:xfrm>
            <a:off x="914400" y="3428999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static bool </a:t>
            </a:r>
            <a:r>
              <a:rPr lang="en-GB" dirty="0" err="1"/>
              <a:t>liho</a:t>
            </a:r>
            <a:r>
              <a:rPr lang="en-GB" dirty="0"/>
              <a:t>(int </a:t>
            </a:r>
            <a:r>
              <a:rPr lang="en-GB" dirty="0" err="1"/>
              <a:t>stevilo</a:t>
            </a:r>
            <a:r>
              <a:rPr lang="en-GB" dirty="0"/>
              <a:t>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return </a:t>
            </a:r>
            <a:r>
              <a:rPr lang="en-GB" dirty="0" err="1"/>
              <a:t>stevilo</a:t>
            </a:r>
            <a:r>
              <a:rPr lang="en-GB" dirty="0"/>
              <a:t> % 2 != 0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Podatki.RemoveAll</a:t>
            </a:r>
            <a:r>
              <a:rPr lang="en-GB" dirty="0"/>
              <a:t>(</a:t>
            </a:r>
            <a:r>
              <a:rPr lang="en-GB" dirty="0" err="1"/>
              <a:t>liho</a:t>
            </a:r>
            <a:r>
              <a:rPr lang="en-GB" dirty="0"/>
              <a:t>)                             -&gt;               </a:t>
            </a:r>
            <a:r>
              <a:rPr lang="en-GB" dirty="0" err="1"/>
              <a:t>podatki</a:t>
            </a:r>
            <a:r>
              <a:rPr lang="en-GB" dirty="0"/>
              <a:t> = [2]</a:t>
            </a:r>
          </a:p>
        </p:txBody>
      </p:sp>
    </p:spTree>
    <p:extLst>
      <p:ext uri="{BB962C8B-B14F-4D97-AF65-F5344CB8AC3E}">
        <p14:creationId xmlns:p14="http://schemas.microsoft.com/office/powerpoint/2010/main" val="41467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E84F-01DA-4EAD-AD94-E217FA88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Iskanje</a:t>
            </a:r>
            <a:r>
              <a:rPr lang="en-GB" dirty="0"/>
              <a:t> po </a:t>
            </a:r>
            <a:r>
              <a:rPr lang="en-GB" dirty="0" err="1"/>
              <a:t>listu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5746-E2DA-4F67-BB77-E5F4CB61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Contains(element)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FindAll</a:t>
            </a:r>
            <a:r>
              <a:rPr lang="en-GB" dirty="0"/>
              <a:t>(</a:t>
            </a:r>
            <a:r>
              <a:rPr lang="en-GB" dirty="0" err="1"/>
              <a:t>funkcija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E0247-852F-447E-B790-302A6F6CC9D9}"/>
              </a:ext>
            </a:extLst>
          </p:cNvPr>
          <p:cNvSpPr txBox="1"/>
          <p:nvPr/>
        </p:nvSpPr>
        <p:spPr>
          <a:xfrm>
            <a:off x="2917998" y="1270000"/>
            <a:ext cx="767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int[] </a:t>
            </a:r>
            <a:r>
              <a:rPr lang="en-GB" dirty="0" err="1"/>
              <a:t>tabela_podatkov</a:t>
            </a:r>
            <a:r>
              <a:rPr lang="en-GB" dirty="0"/>
              <a:t> = new int[] { 1, 8, 3, 8, 2, 5 };</a:t>
            </a:r>
          </a:p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</a:t>
            </a:r>
            <a:r>
              <a:rPr lang="en-GB" dirty="0" err="1"/>
              <a:t>tabela_podatkov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EA650-F0A4-4F7A-A48C-2A86918B74F3}"/>
              </a:ext>
            </a:extLst>
          </p:cNvPr>
          <p:cNvSpPr txBox="1"/>
          <p:nvPr/>
        </p:nvSpPr>
        <p:spPr>
          <a:xfrm>
            <a:off x="1026160" y="2160589"/>
            <a:ext cx="7994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- </a:t>
            </a:r>
            <a:r>
              <a:rPr lang="en-GB" dirty="0" err="1"/>
              <a:t>Vrne</a:t>
            </a:r>
            <a:r>
              <a:rPr lang="en-GB" dirty="0"/>
              <a:t> true, </a:t>
            </a:r>
            <a:r>
              <a:rPr lang="en-GB" dirty="0" err="1"/>
              <a:t>če</a:t>
            </a:r>
            <a:r>
              <a:rPr lang="en-GB" dirty="0"/>
              <a:t> list </a:t>
            </a:r>
            <a:r>
              <a:rPr lang="en-GB" dirty="0" err="1"/>
              <a:t>vsebuje</a:t>
            </a:r>
            <a:r>
              <a:rPr lang="en-GB" dirty="0"/>
              <a:t> element</a:t>
            </a:r>
          </a:p>
          <a:p>
            <a:endParaRPr lang="en-GB" dirty="0"/>
          </a:p>
          <a:p>
            <a:r>
              <a:rPr lang="en-GB" dirty="0" err="1"/>
              <a:t>podatki.Contains</a:t>
            </a:r>
            <a:r>
              <a:rPr lang="en-GB" dirty="0"/>
              <a:t>(3);                     -&gt;              true</a:t>
            </a:r>
          </a:p>
          <a:p>
            <a:r>
              <a:rPr lang="en-GB" dirty="0" err="1"/>
              <a:t>podatki.Contains</a:t>
            </a:r>
            <a:r>
              <a:rPr lang="en-GB" dirty="0"/>
              <a:t>(42);                   -&gt;              false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A0BA8-F9B4-49D7-9480-BA605A8912E4}"/>
              </a:ext>
            </a:extLst>
          </p:cNvPr>
          <p:cNvSpPr txBox="1"/>
          <p:nvPr/>
        </p:nvSpPr>
        <p:spPr>
          <a:xfrm>
            <a:off x="1148080" y="3759200"/>
            <a:ext cx="7872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– </a:t>
            </a:r>
            <a:r>
              <a:rPr lang="en-GB" dirty="0" err="1"/>
              <a:t>Vrne</a:t>
            </a:r>
            <a:r>
              <a:rPr lang="en-GB" dirty="0"/>
              <a:t> list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elementov</a:t>
            </a:r>
            <a:r>
              <a:rPr lang="en-GB" dirty="0"/>
              <a:t>, </a:t>
            </a:r>
            <a:r>
              <a:rPr lang="en-GB" dirty="0" err="1"/>
              <a:t>ki</a:t>
            </a:r>
            <a:r>
              <a:rPr lang="en-GB" dirty="0"/>
              <a:t> v </a:t>
            </a:r>
            <a:r>
              <a:rPr lang="en-GB" dirty="0" err="1"/>
              <a:t>dani</a:t>
            </a:r>
            <a:r>
              <a:rPr lang="en-GB" dirty="0"/>
              <a:t> </a:t>
            </a:r>
            <a:r>
              <a:rPr lang="en-GB" dirty="0" err="1"/>
              <a:t>funkciji</a:t>
            </a:r>
            <a:r>
              <a:rPr lang="en-GB" dirty="0"/>
              <a:t> </a:t>
            </a:r>
            <a:r>
              <a:rPr lang="en-GB" dirty="0" err="1"/>
              <a:t>vrnejo</a:t>
            </a:r>
            <a:r>
              <a:rPr lang="en-GB" dirty="0"/>
              <a:t> true</a:t>
            </a:r>
          </a:p>
          <a:p>
            <a:endParaRPr lang="en-GB" dirty="0"/>
          </a:p>
          <a:p>
            <a:r>
              <a:rPr lang="en-GB" dirty="0"/>
              <a:t>public static bool </a:t>
            </a:r>
            <a:r>
              <a:rPr lang="en-GB" dirty="0" err="1"/>
              <a:t>liho</a:t>
            </a:r>
            <a:r>
              <a:rPr lang="en-GB" dirty="0"/>
              <a:t>(int </a:t>
            </a:r>
            <a:r>
              <a:rPr lang="en-GB" dirty="0" err="1"/>
              <a:t>stevilo</a:t>
            </a:r>
            <a:r>
              <a:rPr lang="en-GB" dirty="0"/>
              <a:t>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return </a:t>
            </a:r>
            <a:r>
              <a:rPr lang="en-GB" dirty="0" err="1"/>
              <a:t>stevilo</a:t>
            </a:r>
            <a:r>
              <a:rPr lang="en-GB" dirty="0"/>
              <a:t> % 2 != 0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List&lt;int&gt; </a:t>
            </a:r>
            <a:r>
              <a:rPr lang="en-GB" dirty="0" err="1"/>
              <a:t>vsi_lihi</a:t>
            </a:r>
            <a:r>
              <a:rPr lang="en-GB" dirty="0"/>
              <a:t> = </a:t>
            </a:r>
            <a:r>
              <a:rPr lang="en-GB" dirty="0" err="1"/>
              <a:t>podatki.FindAll</a:t>
            </a:r>
            <a:r>
              <a:rPr lang="en-GB" dirty="0"/>
              <a:t>(</a:t>
            </a:r>
            <a:r>
              <a:rPr lang="en-GB" dirty="0" err="1"/>
              <a:t>liho</a:t>
            </a:r>
            <a:r>
              <a:rPr lang="en-GB" dirty="0"/>
              <a:t>)         -&gt;               </a:t>
            </a:r>
            <a:r>
              <a:rPr lang="en-GB" dirty="0" err="1"/>
              <a:t>vsi_lihi</a:t>
            </a:r>
            <a:r>
              <a:rPr lang="en-GB" dirty="0"/>
              <a:t> = [1, 3, 5]</a:t>
            </a:r>
          </a:p>
        </p:txBody>
      </p:sp>
    </p:spTree>
    <p:extLst>
      <p:ext uri="{BB962C8B-B14F-4D97-AF65-F5344CB8AC3E}">
        <p14:creationId xmlns:p14="http://schemas.microsoft.com/office/powerpoint/2010/main" val="310535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A1EB-CF03-46C5-A46E-2851BB13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Obračanje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AAEB-B9B1-4085-B1AF-9910C037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0429"/>
            <a:ext cx="8596668" cy="3880773"/>
          </a:xfrm>
        </p:spPr>
        <p:txBody>
          <a:bodyPr/>
          <a:lstStyle/>
          <a:p>
            <a:r>
              <a:rPr lang="en-GB" dirty="0"/>
              <a:t>Reverse()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Reverse(</a:t>
            </a:r>
            <a:r>
              <a:rPr lang="en-GB" dirty="0" err="1"/>
              <a:t>indeks</a:t>
            </a:r>
            <a:r>
              <a:rPr lang="en-GB" dirty="0"/>
              <a:t>, </a:t>
            </a:r>
            <a:r>
              <a:rPr lang="en-GB" dirty="0" err="1"/>
              <a:t>koliko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11A3C-640C-46F3-AC04-F26788800F89}"/>
              </a:ext>
            </a:extLst>
          </p:cNvPr>
          <p:cNvSpPr txBox="1"/>
          <p:nvPr/>
        </p:nvSpPr>
        <p:spPr>
          <a:xfrm>
            <a:off x="2260600" y="1394918"/>
            <a:ext cx="767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int[] </a:t>
            </a:r>
            <a:r>
              <a:rPr lang="en-GB" dirty="0" err="1"/>
              <a:t>tabela_podatkov</a:t>
            </a:r>
            <a:r>
              <a:rPr lang="en-GB" dirty="0"/>
              <a:t> = new int[] { 1, 8, 3, 8, 2, 5, 4, 2 ,1, 5 };</a:t>
            </a:r>
          </a:p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</a:t>
            </a:r>
            <a:r>
              <a:rPr lang="en-GB" dirty="0" err="1"/>
              <a:t>tabela_podatkov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FF81D-5FFE-47CC-87A6-E914769DA587}"/>
              </a:ext>
            </a:extLst>
          </p:cNvPr>
          <p:cNvSpPr txBox="1"/>
          <p:nvPr/>
        </p:nvSpPr>
        <p:spPr>
          <a:xfrm>
            <a:off x="1056640" y="2180236"/>
            <a:ext cx="879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- </a:t>
            </a:r>
            <a:r>
              <a:rPr lang="en-GB" dirty="0" err="1"/>
              <a:t>Obrne</a:t>
            </a:r>
            <a:r>
              <a:rPr lang="en-GB" dirty="0"/>
              <a:t> </a:t>
            </a:r>
            <a:r>
              <a:rPr lang="en-GB" dirty="0" err="1"/>
              <a:t>celotni</a:t>
            </a:r>
            <a:r>
              <a:rPr lang="en-GB" dirty="0"/>
              <a:t> list</a:t>
            </a:r>
          </a:p>
          <a:p>
            <a:endParaRPr lang="en-GB" dirty="0"/>
          </a:p>
          <a:p>
            <a:r>
              <a:rPr lang="en-GB" dirty="0" err="1"/>
              <a:t>Podatki.reverse</a:t>
            </a:r>
            <a:r>
              <a:rPr lang="en-GB" dirty="0"/>
              <a:t>()                       -&gt;              </a:t>
            </a:r>
            <a:r>
              <a:rPr lang="en-GB" dirty="0" err="1"/>
              <a:t>podatki</a:t>
            </a:r>
            <a:r>
              <a:rPr lang="en-GB" dirty="0"/>
              <a:t> = [5, 1, 2, 4, 5, 2, 8, 3, 8, 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5FC70-68E9-4133-BF1D-7270C0CDCE73}"/>
              </a:ext>
            </a:extLst>
          </p:cNvPr>
          <p:cNvSpPr txBox="1"/>
          <p:nvPr/>
        </p:nvSpPr>
        <p:spPr>
          <a:xfrm>
            <a:off x="1056640" y="3754435"/>
            <a:ext cx="9438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      - V </a:t>
            </a:r>
            <a:r>
              <a:rPr lang="en-GB" dirty="0" err="1"/>
              <a:t>listu</a:t>
            </a:r>
            <a:r>
              <a:rPr lang="en-GB" dirty="0"/>
              <a:t> </a:t>
            </a:r>
            <a:r>
              <a:rPr lang="en-GB" dirty="0" err="1"/>
              <a:t>obrne</a:t>
            </a:r>
            <a:r>
              <a:rPr lang="en-GB" dirty="0"/>
              <a:t> “</a:t>
            </a:r>
            <a:r>
              <a:rPr lang="en-GB" dirty="0" err="1"/>
              <a:t>koliko</a:t>
            </a:r>
            <a:r>
              <a:rPr lang="en-GB" dirty="0"/>
              <a:t>” </a:t>
            </a:r>
            <a:r>
              <a:rPr lang="en-GB" dirty="0" err="1"/>
              <a:t>elementov</a:t>
            </a:r>
            <a:r>
              <a:rPr lang="en-GB" dirty="0"/>
              <a:t>.</a:t>
            </a:r>
          </a:p>
          <a:p>
            <a:r>
              <a:rPr lang="en-GB" dirty="0"/>
              <a:t>					    </a:t>
            </a:r>
            <a:r>
              <a:rPr lang="en-GB" dirty="0" err="1"/>
              <a:t>Začne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podanem</a:t>
            </a:r>
            <a:r>
              <a:rPr lang="en-GB" dirty="0"/>
              <a:t> </a:t>
            </a:r>
            <a:r>
              <a:rPr lang="en-GB" dirty="0" err="1"/>
              <a:t>indeksu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Podatki.reverse</a:t>
            </a:r>
            <a:r>
              <a:rPr lang="en-GB" dirty="0"/>
              <a:t>(4, 4)                       -&gt;              </a:t>
            </a:r>
            <a:r>
              <a:rPr lang="en-GB" dirty="0" err="1"/>
              <a:t>podatki</a:t>
            </a:r>
            <a:r>
              <a:rPr lang="en-GB" dirty="0"/>
              <a:t> = [5, 1, 2, 4, </a:t>
            </a:r>
            <a:r>
              <a:rPr lang="en-GB" dirty="0">
                <a:solidFill>
                  <a:srgbClr val="FF0000"/>
                </a:solidFill>
              </a:rPr>
              <a:t>3, 8, 2, 5</a:t>
            </a:r>
            <a:r>
              <a:rPr lang="en-GB" dirty="0"/>
              <a:t>, 8, 1]</a:t>
            </a:r>
          </a:p>
        </p:txBody>
      </p:sp>
    </p:spTree>
    <p:extLst>
      <p:ext uri="{BB962C8B-B14F-4D97-AF65-F5344CB8AC3E}">
        <p14:creationId xmlns:p14="http://schemas.microsoft.com/office/powerpoint/2010/main" val="36629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AB1D-07B1-4553-8165-DD99B898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Sortiranje</a:t>
            </a:r>
            <a:r>
              <a:rPr lang="en-GB" dirty="0"/>
              <a:t> in </a:t>
            </a:r>
            <a:r>
              <a:rPr lang="en-GB" dirty="0" err="1"/>
              <a:t>iskanje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A304-6B85-43D4-A0BC-0BDF0756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549"/>
            <a:ext cx="8596668" cy="3880773"/>
          </a:xfrm>
        </p:spPr>
        <p:txBody>
          <a:bodyPr/>
          <a:lstStyle/>
          <a:p>
            <a:r>
              <a:rPr lang="en-GB" dirty="0"/>
              <a:t>Sort()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BinarySearch</a:t>
            </a:r>
            <a:r>
              <a:rPr lang="en-GB" dirty="0"/>
              <a:t>(element)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B904-6B0B-4498-B921-F0A8AE8595C5}"/>
              </a:ext>
            </a:extLst>
          </p:cNvPr>
          <p:cNvSpPr txBox="1"/>
          <p:nvPr/>
        </p:nvSpPr>
        <p:spPr>
          <a:xfrm>
            <a:off x="2917998" y="1394918"/>
            <a:ext cx="767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int[] </a:t>
            </a:r>
            <a:r>
              <a:rPr lang="en-GB" dirty="0" err="1"/>
              <a:t>tabela_podatkov</a:t>
            </a:r>
            <a:r>
              <a:rPr lang="en-GB" dirty="0"/>
              <a:t> = new int[] {</a:t>
            </a:r>
            <a:r>
              <a:rPr lang="en-GB" sz="1800" dirty="0">
                <a:solidFill>
                  <a:srgbClr val="000000"/>
                </a:solidFill>
              </a:rPr>
              <a:t>1, 4, 3, 7, 5, 9, 13, 23, 45</a:t>
            </a:r>
            <a:r>
              <a:rPr lang="en-GB" dirty="0"/>
              <a:t>};</a:t>
            </a:r>
          </a:p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</a:t>
            </a:r>
            <a:r>
              <a:rPr lang="en-GB" dirty="0" err="1"/>
              <a:t>tabela_podatkov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C1C3B-BB58-4624-A8CD-08859A7122EA}"/>
              </a:ext>
            </a:extLst>
          </p:cNvPr>
          <p:cNvSpPr txBox="1"/>
          <p:nvPr/>
        </p:nvSpPr>
        <p:spPr>
          <a:xfrm flipH="1">
            <a:off x="1140921" y="2346386"/>
            <a:ext cx="8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podatki.sort</a:t>
            </a:r>
            <a:r>
              <a:rPr lang="en-GB" dirty="0"/>
              <a:t>()                  -&gt;                </a:t>
            </a:r>
            <a:r>
              <a:rPr lang="en-GB" dirty="0" err="1"/>
              <a:t>podatki</a:t>
            </a:r>
            <a:r>
              <a:rPr lang="en-GB" dirty="0"/>
              <a:t> = [1, 3, 4, 5, 7, 8, 13, 23, 45]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4E0D4-1E9D-4C8C-8387-A4563EEDC172}"/>
              </a:ext>
            </a:extLst>
          </p:cNvPr>
          <p:cNvSpPr txBox="1"/>
          <p:nvPr/>
        </p:nvSpPr>
        <p:spPr>
          <a:xfrm>
            <a:off x="2590800" y="3309953"/>
            <a:ext cx="552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- </a:t>
            </a:r>
            <a:r>
              <a:rPr lang="en-GB" dirty="0" err="1"/>
              <a:t>Binarno</a:t>
            </a:r>
            <a:r>
              <a:rPr lang="en-GB" dirty="0"/>
              <a:t> </a:t>
            </a:r>
            <a:r>
              <a:rPr lang="en-GB" dirty="0" err="1"/>
              <a:t>poišče</a:t>
            </a:r>
            <a:r>
              <a:rPr lang="en-GB" dirty="0"/>
              <a:t> element v </a:t>
            </a:r>
            <a:r>
              <a:rPr lang="en-GB" dirty="0" err="1"/>
              <a:t>listu</a:t>
            </a:r>
            <a:r>
              <a:rPr lang="en-GB" dirty="0"/>
              <a:t> in </a:t>
            </a:r>
            <a:r>
              <a:rPr lang="en-GB" dirty="0" err="1"/>
              <a:t>vrne</a:t>
            </a:r>
            <a:r>
              <a:rPr lang="en-GB" dirty="0"/>
              <a:t> </a:t>
            </a:r>
            <a:r>
              <a:rPr lang="en-GB" dirty="0" err="1"/>
              <a:t>njegov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. 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, </a:t>
            </a:r>
            <a:r>
              <a:rPr lang="en-GB" dirty="0" err="1"/>
              <a:t>vrne</a:t>
            </a:r>
            <a:r>
              <a:rPr lang="en-GB" dirty="0"/>
              <a:t> </a:t>
            </a:r>
            <a:r>
              <a:rPr lang="en-GB" dirty="0" err="1"/>
              <a:t>negativno</a:t>
            </a:r>
            <a:r>
              <a:rPr lang="en-GB" dirty="0"/>
              <a:t> </a:t>
            </a:r>
            <a:r>
              <a:rPr lang="en-GB" dirty="0" err="1"/>
              <a:t>vrednost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C0C50-A359-478D-8BB2-914C70EA1582}"/>
              </a:ext>
            </a:extLst>
          </p:cNvPr>
          <p:cNvSpPr txBox="1"/>
          <p:nvPr/>
        </p:nvSpPr>
        <p:spPr>
          <a:xfrm flipH="1">
            <a:off x="1140921" y="4452137"/>
            <a:ext cx="5811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podatki.BinarySearch</a:t>
            </a:r>
            <a:r>
              <a:rPr lang="en-GB" dirty="0"/>
              <a:t>(3)                 -&gt;                 1</a:t>
            </a:r>
          </a:p>
          <a:p>
            <a:r>
              <a:rPr lang="en-GB" dirty="0" err="1"/>
              <a:t>podatki.BinarySearch</a:t>
            </a:r>
            <a:r>
              <a:rPr lang="en-GB" dirty="0"/>
              <a:t>(13)               -&gt;                 6</a:t>
            </a:r>
          </a:p>
          <a:p>
            <a:endParaRPr lang="en-GB" dirty="0"/>
          </a:p>
          <a:p>
            <a:r>
              <a:rPr lang="en-GB" dirty="0" err="1"/>
              <a:t>podatki.BinarySearch</a:t>
            </a:r>
            <a:r>
              <a:rPr lang="en-GB" dirty="0"/>
              <a:t>(10)               -&gt;                 -7</a:t>
            </a:r>
          </a:p>
          <a:p>
            <a:r>
              <a:rPr lang="en-GB" dirty="0" err="1"/>
              <a:t>podatki.BinarySearch</a:t>
            </a:r>
            <a:r>
              <a:rPr lang="en-GB" dirty="0"/>
              <a:t>(2)                 -&gt;                 -2</a:t>
            </a:r>
          </a:p>
          <a:p>
            <a:r>
              <a:rPr lang="en-GB" dirty="0" err="1"/>
              <a:t>podatki.BinarySearch</a:t>
            </a:r>
            <a:r>
              <a:rPr lang="en-GB" dirty="0"/>
              <a:t>(100)              -&gt;                -10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F6073-B057-4BB0-8305-0558C9FE0A82}"/>
              </a:ext>
            </a:extLst>
          </p:cNvPr>
          <p:cNvSpPr txBox="1"/>
          <p:nvPr/>
        </p:nvSpPr>
        <p:spPr>
          <a:xfrm>
            <a:off x="8131386" y="3688426"/>
            <a:ext cx="189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  -&gt; 110</a:t>
            </a:r>
          </a:p>
          <a:p>
            <a:r>
              <a:rPr lang="en-GB" dirty="0"/>
              <a:t>        +   1</a:t>
            </a:r>
          </a:p>
          <a:p>
            <a:r>
              <a:rPr lang="en-GB" dirty="0"/>
              <a:t>         111 -&gt; 7</a:t>
            </a:r>
          </a:p>
          <a:p>
            <a:pPr marL="342900" indent="-342900">
              <a:buAutoNum type="arabicPlain" startAt="6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861D7-3E9B-4E37-948C-7C40B3954272}"/>
              </a:ext>
            </a:extLst>
          </p:cNvPr>
          <p:cNvSpPr txBox="1"/>
          <p:nvPr/>
        </p:nvSpPr>
        <p:spPr>
          <a:xfrm>
            <a:off x="8031480" y="4691110"/>
            <a:ext cx="189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-&gt; 01</a:t>
            </a:r>
          </a:p>
          <a:p>
            <a:r>
              <a:rPr lang="en-GB" dirty="0"/>
              <a:t>        + 1</a:t>
            </a:r>
          </a:p>
          <a:p>
            <a:r>
              <a:rPr lang="en-GB" dirty="0"/>
              <a:t>         10 -&gt; 2</a:t>
            </a:r>
          </a:p>
          <a:p>
            <a:pPr marL="342900" indent="-342900">
              <a:buAutoNum type="arabicPlain" startAt="6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BDE19-D409-45B5-9E44-10FD2EF77740}"/>
              </a:ext>
            </a:extLst>
          </p:cNvPr>
          <p:cNvSpPr txBox="1"/>
          <p:nvPr/>
        </p:nvSpPr>
        <p:spPr>
          <a:xfrm>
            <a:off x="7374082" y="5636757"/>
            <a:ext cx="189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   -&gt; 1001</a:t>
            </a:r>
          </a:p>
          <a:p>
            <a:r>
              <a:rPr lang="en-GB" dirty="0"/>
              <a:t>           + 1</a:t>
            </a:r>
          </a:p>
          <a:p>
            <a:r>
              <a:rPr lang="en-GB" dirty="0"/>
              <a:t>         1010 -&gt; 10</a:t>
            </a:r>
          </a:p>
          <a:p>
            <a:pPr marL="342900" indent="-342900">
              <a:buAutoNum type="arabicPlain" startAt="6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E1E1-F271-46BB-844D-87E63FA2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Ostalo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484B-85BF-4A42-8C61-E53B6640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069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 err="1"/>
              <a:t>TrueForAll</a:t>
            </a:r>
            <a:r>
              <a:rPr lang="en-GB" dirty="0"/>
              <a:t>(</a:t>
            </a:r>
            <a:r>
              <a:rPr lang="en-GB" dirty="0" err="1"/>
              <a:t>funkcija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ToArray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D2CF3-3ED4-4B7D-B776-D9512AFADFB8}"/>
              </a:ext>
            </a:extLst>
          </p:cNvPr>
          <p:cNvSpPr txBox="1"/>
          <p:nvPr/>
        </p:nvSpPr>
        <p:spPr>
          <a:xfrm>
            <a:off x="3169920" y="1683069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</a:t>
            </a:r>
            <a:r>
              <a:rPr lang="en-GB" dirty="0" err="1"/>
              <a:t>Vrne</a:t>
            </a:r>
            <a:r>
              <a:rPr lang="en-GB" dirty="0"/>
              <a:t> true, 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vstavljeni</a:t>
            </a:r>
            <a:r>
              <a:rPr lang="en-GB" dirty="0"/>
              <a:t> </a:t>
            </a:r>
            <a:r>
              <a:rPr lang="en-GB" dirty="0" err="1"/>
              <a:t>posamezno</a:t>
            </a:r>
            <a:r>
              <a:rPr lang="en-GB" dirty="0"/>
              <a:t> v </a:t>
            </a:r>
            <a:r>
              <a:rPr lang="en-GB" dirty="0" err="1"/>
              <a:t>funkcijo</a:t>
            </a:r>
            <a:r>
              <a:rPr lang="en-GB" dirty="0"/>
              <a:t> </a:t>
            </a:r>
            <a:r>
              <a:rPr lang="en-GB" dirty="0" err="1"/>
              <a:t>vrnejo</a:t>
            </a:r>
            <a:r>
              <a:rPr lang="en-GB" dirty="0"/>
              <a:t> true. </a:t>
            </a:r>
            <a:r>
              <a:rPr lang="en-GB" dirty="0" err="1"/>
              <a:t>Drugače</a:t>
            </a:r>
            <a:r>
              <a:rPr lang="en-GB" dirty="0"/>
              <a:t> </a:t>
            </a:r>
            <a:r>
              <a:rPr lang="en-GB" dirty="0" err="1"/>
              <a:t>vrne</a:t>
            </a:r>
            <a:r>
              <a:rPr lang="en-GB" dirty="0"/>
              <a:t>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A6B99-BEAC-403F-BD2E-2068C2F18B19}"/>
              </a:ext>
            </a:extLst>
          </p:cNvPr>
          <p:cNvSpPr txBox="1"/>
          <p:nvPr/>
        </p:nvSpPr>
        <p:spPr>
          <a:xfrm>
            <a:off x="1140268" y="2479539"/>
            <a:ext cx="767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int[] </a:t>
            </a:r>
            <a:r>
              <a:rPr lang="en-GB" dirty="0" err="1"/>
              <a:t>tabela_podatkov</a:t>
            </a:r>
            <a:r>
              <a:rPr lang="en-GB" dirty="0"/>
              <a:t> = new int[] { 1, 7, 3, 7, 1, 5 };</a:t>
            </a:r>
          </a:p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</a:t>
            </a:r>
            <a:r>
              <a:rPr lang="en-GB" dirty="0" err="1"/>
              <a:t>tabela_podatkov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 err="1"/>
              <a:t>Podatki.TrueForAll</a:t>
            </a:r>
            <a:r>
              <a:rPr lang="en-GB" dirty="0"/>
              <a:t>(</a:t>
            </a:r>
            <a:r>
              <a:rPr lang="en-GB" dirty="0" err="1"/>
              <a:t>liho</a:t>
            </a:r>
            <a:r>
              <a:rPr lang="en-GB" dirty="0"/>
              <a:t>)                          -&gt;                      true</a:t>
            </a:r>
          </a:p>
          <a:p>
            <a:r>
              <a:rPr lang="en-GB" dirty="0" err="1"/>
              <a:t>Podatki.TrueForAll</a:t>
            </a:r>
            <a:r>
              <a:rPr lang="en-GB" dirty="0"/>
              <a:t>(x =&gt; x == 1)               -&gt;                      false</a:t>
            </a:r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63F35-5B3C-412A-92F3-787DECB3AE1F}"/>
              </a:ext>
            </a:extLst>
          </p:cNvPr>
          <p:cNvSpPr txBox="1"/>
          <p:nvPr/>
        </p:nvSpPr>
        <p:spPr>
          <a:xfrm>
            <a:off x="2062480" y="4529521"/>
            <a:ext cx="618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</a:t>
            </a:r>
            <a:r>
              <a:rPr lang="en-GB" dirty="0" err="1"/>
              <a:t>Vrne</a:t>
            </a:r>
            <a:r>
              <a:rPr lang="en-GB" dirty="0"/>
              <a:t> </a:t>
            </a:r>
            <a:r>
              <a:rPr lang="en-GB" dirty="0" err="1"/>
              <a:t>tabelo</a:t>
            </a:r>
            <a:r>
              <a:rPr lang="en-GB" dirty="0"/>
              <a:t> v </a:t>
            </a:r>
            <a:r>
              <a:rPr lang="en-GB" dirty="0" err="1"/>
              <a:t>kateri</a:t>
            </a:r>
            <a:r>
              <a:rPr lang="en-GB" dirty="0"/>
              <a:t> so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lista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9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BE49-8B4F-4912-8C9B-BEBA70C5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Vmesniki</a:t>
            </a:r>
            <a:r>
              <a:rPr lang="en-GB" dirty="0"/>
              <a:t> za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razrede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4D4E-80A1-48B2-8B4E-9803D340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Iequatable</a:t>
            </a:r>
            <a:r>
              <a:rPr lang="en-GB" dirty="0"/>
              <a:t>&lt;T&gt;    (   Equals(T </a:t>
            </a:r>
            <a:r>
              <a:rPr lang="en-GB" dirty="0" err="1"/>
              <a:t>primerjani</a:t>
            </a:r>
            <a:r>
              <a:rPr lang="en-GB" dirty="0"/>
              <a:t>)   )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Remove(element)</a:t>
            </a:r>
          </a:p>
          <a:p>
            <a:pPr lvl="1">
              <a:buFont typeface="+mj-lt"/>
              <a:buAutoNum type="arabicPeriod"/>
            </a:pPr>
            <a:r>
              <a:rPr lang="en-GB" dirty="0" err="1"/>
              <a:t>RemoveAll</a:t>
            </a:r>
            <a:r>
              <a:rPr lang="en-GB" dirty="0"/>
              <a:t>(</a:t>
            </a:r>
            <a:r>
              <a:rPr lang="en-GB" dirty="0" err="1"/>
              <a:t>funkcija</a:t>
            </a:r>
            <a:r>
              <a:rPr lang="en-GB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Contains(element)</a:t>
            </a:r>
          </a:p>
          <a:p>
            <a:pPr lvl="1">
              <a:buFont typeface="+mj-lt"/>
              <a:buAutoNum type="arabicPeriod"/>
            </a:pPr>
            <a:r>
              <a:rPr lang="en-GB" dirty="0" err="1"/>
              <a:t>FindALl</a:t>
            </a:r>
            <a:r>
              <a:rPr lang="en-GB" dirty="0"/>
              <a:t>(</a:t>
            </a:r>
            <a:r>
              <a:rPr lang="en-GB" dirty="0" err="1"/>
              <a:t>funkcija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Icomparable</a:t>
            </a:r>
            <a:r>
              <a:rPr lang="en-GB" dirty="0"/>
              <a:t>&lt;T&gt;   (   (</a:t>
            </a:r>
            <a:r>
              <a:rPr lang="en-GB" dirty="0" err="1"/>
              <a:t>CompareTo</a:t>
            </a:r>
            <a:r>
              <a:rPr lang="en-GB" dirty="0"/>
              <a:t>(T </a:t>
            </a:r>
            <a:r>
              <a:rPr lang="en-GB" dirty="0" err="1"/>
              <a:t>primerjani</a:t>
            </a:r>
            <a:r>
              <a:rPr lang="en-GB" dirty="0"/>
              <a:t>)   )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Sort()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49F7B-E875-412F-AA06-C3E5DDA70A46}"/>
              </a:ext>
            </a:extLst>
          </p:cNvPr>
          <p:cNvSpPr txBox="1"/>
          <p:nvPr/>
        </p:nvSpPr>
        <p:spPr>
          <a:xfrm>
            <a:off x="1978468" y="5856696"/>
            <a:ext cx="631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vozilo</a:t>
            </a:r>
            <a:r>
              <a:rPr lang="en-GB" dirty="0"/>
              <a:t> : </a:t>
            </a:r>
            <a:r>
              <a:rPr lang="en-GB" dirty="0" err="1"/>
              <a:t>Iequatable</a:t>
            </a:r>
            <a:r>
              <a:rPr lang="en-GB" dirty="0"/>
              <a:t>&lt;string&gt;, </a:t>
            </a:r>
            <a:r>
              <a:rPr lang="en-GB" dirty="0" err="1"/>
              <a:t>Icomparable</a:t>
            </a:r>
            <a:r>
              <a:rPr lang="en-GB" dirty="0"/>
              <a:t>&lt;</a:t>
            </a:r>
            <a:r>
              <a:rPr lang="en-GB" dirty="0" err="1"/>
              <a:t>Vozilo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772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7722-834F-43CA-88AE-9AC48C36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FBD7-CC06-4B68-A1A5-B1AFB3EC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https://www.tutorialsteacher.com/csharp/csharp-list </a:t>
            </a:r>
            <a:r>
              <a:rPr lang="en-GB" dirty="0"/>
              <a:t>(8.4.2021)</a:t>
            </a:r>
          </a:p>
          <a:p>
            <a:r>
              <a:rPr lang="en-GB" dirty="0">
                <a:hlinkClick r:id="rId3"/>
              </a:rPr>
              <a:t>https://docs.microsoft.com/en-us/dotnet/api/system.collections.generic.list-1?view=net-5.0</a:t>
            </a:r>
            <a:r>
              <a:rPr lang="en-GB" dirty="0"/>
              <a:t> (9.4.2021)</a:t>
            </a:r>
          </a:p>
          <a:p>
            <a:r>
              <a:rPr lang="en-GB" dirty="0">
                <a:hlinkClick r:id="rId4"/>
              </a:rPr>
              <a:t>https://docs.microsoft.com/en-us/dotnet/api/system.collections.generic.list-1.binarysearch?view=net-5.0#System_Collections_Generic_List_1_BinarySearch__0_</a:t>
            </a:r>
            <a:r>
              <a:rPr lang="en-GB" dirty="0"/>
              <a:t> (9.4.2021)</a:t>
            </a:r>
          </a:p>
          <a:p>
            <a:r>
              <a:rPr lang="en-GB" dirty="0">
                <a:hlinkClick r:id="rId5"/>
              </a:rPr>
              <a:t>https://www.codeguru.com/csharp/csharp/cs_syntax/interfaces/article.php/c5825/Using-Multiple-Interfaces.htm</a:t>
            </a:r>
            <a:r>
              <a:rPr lang="en-GB" dirty="0"/>
              <a:t>(10.4.2021)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3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E8EB-387C-4C69-8C6F-0EA9258A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Deklaracija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0ECF-16E7-4B32-B897-0B2D8A32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Generični</a:t>
            </a:r>
            <a:r>
              <a:rPr lang="en-GB" dirty="0"/>
              <a:t> tip List&lt;T&gt;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List&lt;int&gt; </a:t>
            </a:r>
            <a:r>
              <a:rPr lang="en-GB" dirty="0" err="1"/>
              <a:t>list_integerjev</a:t>
            </a:r>
            <a:r>
              <a:rPr lang="en-GB" dirty="0"/>
              <a:t> = new List&lt;int&gt;();</a:t>
            </a:r>
          </a:p>
          <a:p>
            <a:pPr marL="0" indent="0">
              <a:buNone/>
            </a:pPr>
            <a:r>
              <a:rPr lang="en-GB" dirty="0"/>
              <a:t>List&lt;string&gt; </a:t>
            </a:r>
            <a:r>
              <a:rPr lang="en-GB" dirty="0" err="1"/>
              <a:t>list_stringov</a:t>
            </a:r>
            <a:r>
              <a:rPr lang="en-GB" dirty="0"/>
              <a:t> = new List&lt;string&gt;();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Razred</a:t>
            </a:r>
            <a:r>
              <a:rPr lang="en-GB" dirty="0"/>
              <a:t> </a:t>
            </a:r>
            <a:r>
              <a:rPr lang="en-GB" dirty="0" err="1"/>
              <a:t>Vozilo</a:t>
            </a:r>
            <a:r>
              <a:rPr lang="en-GB" dirty="0"/>
              <a:t> {</a:t>
            </a:r>
            <a:r>
              <a:rPr lang="en-GB" dirty="0" err="1"/>
              <a:t>znamka</a:t>
            </a:r>
            <a:r>
              <a:rPr lang="en-GB" dirty="0"/>
              <a:t>, model, </a:t>
            </a:r>
            <a:r>
              <a:rPr lang="en-GB" dirty="0" err="1"/>
              <a:t>moč</a:t>
            </a: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List&lt;</a:t>
            </a:r>
            <a:r>
              <a:rPr lang="en-GB" dirty="0" err="1"/>
              <a:t>Vozilo</a:t>
            </a:r>
            <a:r>
              <a:rPr lang="en-GB" dirty="0"/>
              <a:t>&gt; </a:t>
            </a:r>
            <a:r>
              <a:rPr lang="en-GB" dirty="0" err="1"/>
              <a:t>list_vozil</a:t>
            </a:r>
            <a:r>
              <a:rPr lang="en-GB" dirty="0"/>
              <a:t> = new List&lt;</a:t>
            </a:r>
            <a:r>
              <a:rPr lang="en-GB" dirty="0" err="1"/>
              <a:t>Vozilo</a:t>
            </a:r>
            <a:r>
              <a:rPr lang="en-GB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7225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EA2D-99F7-4630-9528-81D6DD7F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Lastnosti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C29D-2E96-4F18-BA15-386D125D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Capacity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Count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Item[</a:t>
            </a:r>
            <a:r>
              <a:rPr lang="en-GB" dirty="0" err="1"/>
              <a:t>indeks</a:t>
            </a:r>
            <a:r>
              <a:rPr lang="en-GB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3DF5F-94DD-4735-9B43-EB33C6BB33F7}"/>
              </a:ext>
            </a:extLst>
          </p:cNvPr>
          <p:cNvSpPr txBox="1"/>
          <p:nvPr/>
        </p:nvSpPr>
        <p:spPr>
          <a:xfrm>
            <a:off x="4975668" y="2878635"/>
            <a:ext cx="497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stevila</a:t>
            </a:r>
            <a:r>
              <a:rPr lang="en-GB" dirty="0"/>
              <a:t> = [1, 2, 5, 6, 7]” </a:t>
            </a:r>
          </a:p>
          <a:p>
            <a:r>
              <a:rPr lang="en-GB" dirty="0" err="1"/>
              <a:t>stevila.capacity</a:t>
            </a:r>
            <a:r>
              <a:rPr lang="en-GB" dirty="0"/>
              <a:t>;    -&gt;  5</a:t>
            </a:r>
          </a:p>
          <a:p>
            <a:r>
              <a:rPr lang="en-GB" dirty="0" err="1"/>
              <a:t>stevila.add</a:t>
            </a:r>
            <a:r>
              <a:rPr lang="en-GB" dirty="0"/>
              <a:t>(8)</a:t>
            </a:r>
          </a:p>
          <a:p>
            <a:r>
              <a:rPr lang="en-GB" dirty="0" err="1"/>
              <a:t>stevila.capacity</a:t>
            </a:r>
            <a:r>
              <a:rPr lang="en-GB" dirty="0"/>
              <a:t>;    -&gt;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7B69F-3B34-4353-A83C-7732F9B85E46}"/>
              </a:ext>
            </a:extLst>
          </p:cNvPr>
          <p:cNvSpPr txBox="1"/>
          <p:nvPr/>
        </p:nvSpPr>
        <p:spPr>
          <a:xfrm>
            <a:off x="1993932" y="2202276"/>
            <a:ext cx="51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</a:t>
            </a:r>
            <a:r>
              <a:rPr lang="en-GB" dirty="0" err="1"/>
              <a:t>Trenutno</a:t>
            </a:r>
            <a:r>
              <a:rPr lang="en-GB" dirty="0"/>
              <a:t>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mest</a:t>
            </a:r>
            <a:r>
              <a:rPr lang="en-GB" dirty="0"/>
              <a:t> v </a:t>
            </a:r>
            <a:r>
              <a:rPr lang="en-GB" dirty="0" err="1"/>
              <a:t>listu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Vsakič</a:t>
            </a:r>
            <a:r>
              <a:rPr lang="en-GB" dirty="0"/>
              <a:t> ko </a:t>
            </a:r>
            <a:r>
              <a:rPr lang="en-GB" dirty="0" err="1"/>
              <a:t>zmanjka</a:t>
            </a:r>
            <a:r>
              <a:rPr lang="en-GB" dirty="0"/>
              <a:t> </a:t>
            </a:r>
            <a:r>
              <a:rPr lang="en-GB" dirty="0" err="1"/>
              <a:t>mest</a:t>
            </a:r>
            <a:r>
              <a:rPr lang="en-GB" dirty="0"/>
              <a:t> se </a:t>
            </a:r>
            <a:r>
              <a:rPr lang="en-GB" dirty="0" err="1"/>
              <a:t>prostor</a:t>
            </a:r>
            <a:r>
              <a:rPr lang="en-GB" dirty="0"/>
              <a:t> </a:t>
            </a:r>
            <a:r>
              <a:rPr lang="en-GB" dirty="0" err="1"/>
              <a:t>podvoji</a:t>
            </a:r>
            <a:r>
              <a:rPr lang="en-GB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B347E-49A6-4AC0-8C78-F6B7D19BACC0}"/>
              </a:ext>
            </a:extLst>
          </p:cNvPr>
          <p:cNvSpPr txBox="1"/>
          <p:nvPr/>
        </p:nvSpPr>
        <p:spPr>
          <a:xfrm>
            <a:off x="1712453" y="4194059"/>
            <a:ext cx="680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elementov</a:t>
            </a:r>
            <a:r>
              <a:rPr lang="en-GB" dirty="0"/>
              <a:t> v </a:t>
            </a:r>
            <a:r>
              <a:rPr lang="en-GB" dirty="0" err="1"/>
              <a:t>listu</a:t>
            </a:r>
            <a:endParaRPr lang="en-GB" dirty="0"/>
          </a:p>
          <a:p>
            <a:r>
              <a:rPr lang="en-GB" dirty="0"/>
              <a:t>                                                </a:t>
            </a:r>
            <a:r>
              <a:rPr lang="en-GB" dirty="0" err="1"/>
              <a:t>stevila.count</a:t>
            </a:r>
            <a:r>
              <a:rPr lang="en-GB" dirty="0"/>
              <a:t>;        -&gt; 6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890EA-D366-42BE-9896-2C0CFAA930F3}"/>
              </a:ext>
            </a:extLst>
          </p:cNvPr>
          <p:cNvSpPr txBox="1"/>
          <p:nvPr/>
        </p:nvSpPr>
        <p:spPr>
          <a:xfrm>
            <a:off x="1993932" y="4955558"/>
            <a:ext cx="728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– Element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podanem</a:t>
            </a:r>
            <a:r>
              <a:rPr lang="en-GB" dirty="0"/>
              <a:t> </a:t>
            </a:r>
            <a:r>
              <a:rPr lang="en-GB" dirty="0" err="1"/>
              <a:t>indeksu</a:t>
            </a:r>
            <a:endParaRPr lang="en-GB" dirty="0"/>
          </a:p>
          <a:p>
            <a:endParaRPr lang="en-GB" dirty="0"/>
          </a:p>
          <a:p>
            <a:r>
              <a:rPr lang="en-GB" dirty="0"/>
              <a:t>				   		    </a:t>
            </a:r>
            <a:r>
              <a:rPr lang="en-GB" dirty="0" err="1"/>
              <a:t>stevila</a:t>
            </a:r>
            <a:r>
              <a:rPr lang="en-GB" dirty="0"/>
              <a:t>[2]  -&gt; 5</a:t>
            </a:r>
          </a:p>
          <a:p>
            <a:r>
              <a:rPr lang="en-GB" dirty="0"/>
              <a:t>						    </a:t>
            </a:r>
            <a:r>
              <a:rPr lang="en-GB" dirty="0" err="1"/>
              <a:t>stevila</a:t>
            </a:r>
            <a:r>
              <a:rPr lang="en-GB" dirty="0"/>
              <a:t>[5]  -&gt; 8</a:t>
            </a:r>
          </a:p>
        </p:txBody>
      </p:sp>
    </p:spTree>
    <p:extLst>
      <p:ext uri="{BB962C8B-B14F-4D97-AF65-F5344CB8AC3E}">
        <p14:creationId xmlns:p14="http://schemas.microsoft.com/office/powerpoint/2010/main" val="26269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19C7-6ABE-4551-A135-C6E9481A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Konstruktorji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BED6-AC1D-4823-9DEA-DBEA9A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4829"/>
            <a:ext cx="8596668" cy="4453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Tri </a:t>
            </a:r>
            <a:r>
              <a:rPr lang="en-GB" dirty="0" err="1"/>
              <a:t>možnosti</a:t>
            </a:r>
            <a:r>
              <a:rPr lang="en-GB" dirty="0"/>
              <a:t>:</a:t>
            </a:r>
          </a:p>
          <a:p>
            <a:r>
              <a:rPr lang="en-GB" dirty="0"/>
              <a:t>New List&lt;T&gt;();</a:t>
            </a:r>
          </a:p>
          <a:p>
            <a:pPr marL="0" indent="0" algn="ctr">
              <a:buNone/>
            </a:pPr>
            <a:r>
              <a:rPr lang="en-GB" dirty="0"/>
              <a:t>Capacity: 0</a:t>
            </a:r>
          </a:p>
          <a:p>
            <a:endParaRPr lang="en-GB" dirty="0"/>
          </a:p>
          <a:p>
            <a:r>
              <a:rPr lang="en-GB" dirty="0"/>
              <a:t>New List&lt;T&gt;(5);</a:t>
            </a:r>
          </a:p>
          <a:p>
            <a:pPr marL="0" indent="0" algn="ctr">
              <a:buNone/>
            </a:pPr>
            <a:r>
              <a:rPr lang="en-GB" dirty="0"/>
              <a:t>Capacity: 5</a:t>
            </a:r>
          </a:p>
          <a:p>
            <a:pPr marL="0" indent="0" algn="ctr">
              <a:buNone/>
            </a:pPr>
            <a:r>
              <a:rPr lang="en-GB" dirty="0"/>
              <a:t>    List je </a:t>
            </a:r>
            <a:r>
              <a:rPr lang="en-GB" dirty="0" err="1"/>
              <a:t>prazen</a:t>
            </a:r>
            <a:endParaRPr lang="en-GB" dirty="0"/>
          </a:p>
          <a:p>
            <a:endParaRPr lang="en-GB" dirty="0"/>
          </a:p>
          <a:p>
            <a:r>
              <a:rPr lang="en-GB" dirty="0"/>
              <a:t>New List&lt;T&gt;(</a:t>
            </a:r>
            <a:r>
              <a:rPr lang="en-GB" dirty="0" err="1"/>
              <a:t>tabela_podatkov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Capacity: </a:t>
            </a:r>
            <a:r>
              <a:rPr lang="en-GB" dirty="0" err="1"/>
              <a:t>tabela_podatkov.length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					List </a:t>
            </a:r>
            <a:r>
              <a:rPr lang="en-GB" dirty="0" err="1"/>
              <a:t>vsebuje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 v </a:t>
            </a:r>
            <a:r>
              <a:rPr lang="en-GB" dirty="0" err="1"/>
              <a:t>tabeli</a:t>
            </a:r>
            <a:r>
              <a:rPr lang="en-GB" dirty="0"/>
              <a:t> </a:t>
            </a:r>
            <a:r>
              <a:rPr lang="en-GB" dirty="0" err="1"/>
              <a:t>podatkov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79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21CF-4599-4B9E-8196-B5321A4C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Dodajanje</a:t>
            </a:r>
            <a:r>
              <a:rPr lang="en-GB" dirty="0"/>
              <a:t> in </a:t>
            </a:r>
            <a:r>
              <a:rPr lang="en-GB" dirty="0" err="1"/>
              <a:t>spreminjanje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E7F7-DBC3-4DA6-A444-00916925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Add(element)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Insert(</a:t>
            </a:r>
            <a:r>
              <a:rPr lang="en-GB" dirty="0" err="1"/>
              <a:t>indeks</a:t>
            </a:r>
            <a:r>
              <a:rPr lang="en-GB" dirty="0"/>
              <a:t>, element)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List[</a:t>
            </a:r>
            <a:r>
              <a:rPr lang="en-GB" dirty="0" err="1"/>
              <a:t>indeks</a:t>
            </a:r>
            <a:r>
              <a:rPr lang="en-GB" dirty="0"/>
              <a:t>] = element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EDD75-9711-43A1-B4C2-9444BF71C92F}"/>
              </a:ext>
            </a:extLst>
          </p:cNvPr>
          <p:cNvSpPr txBox="1"/>
          <p:nvPr/>
        </p:nvSpPr>
        <p:spPr>
          <a:xfrm>
            <a:off x="1307875" y="1393958"/>
            <a:ext cx="814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int[] </a:t>
            </a:r>
            <a:r>
              <a:rPr lang="en-GB" dirty="0" err="1"/>
              <a:t>tabela_podatkov</a:t>
            </a:r>
            <a:r>
              <a:rPr lang="en-GB" dirty="0"/>
              <a:t> = new int[] { 1, 2, 3 };</a:t>
            </a:r>
          </a:p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</a:t>
            </a:r>
            <a:r>
              <a:rPr lang="en-GB" dirty="0" err="1"/>
              <a:t>tabela_podatkov</a:t>
            </a:r>
            <a:r>
              <a:rPr lang="en-GB" dirty="0"/>
              <a:t>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A8194-5085-46F0-BE46-B428A3A8991C}"/>
              </a:ext>
            </a:extLst>
          </p:cNvPr>
          <p:cNvSpPr txBox="1"/>
          <p:nvPr/>
        </p:nvSpPr>
        <p:spPr>
          <a:xfrm>
            <a:off x="1457354" y="2780346"/>
            <a:ext cx="823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podatki.Add</a:t>
            </a:r>
            <a:r>
              <a:rPr lang="en-GB" dirty="0"/>
              <a:t>(9)                            -&gt;            </a:t>
            </a:r>
            <a:r>
              <a:rPr lang="en-GB" dirty="0" err="1"/>
              <a:t>podatki</a:t>
            </a:r>
            <a:r>
              <a:rPr lang="en-GB" dirty="0"/>
              <a:t> = [1, 2, 3, </a:t>
            </a:r>
            <a:r>
              <a:rPr lang="en-GB" dirty="0">
                <a:solidFill>
                  <a:srgbClr val="FF0000"/>
                </a:solidFill>
              </a:rPr>
              <a:t>9</a:t>
            </a:r>
            <a:r>
              <a:rPr lang="en-GB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4F54C-35E5-4FD2-A748-170C5BE1AE29}"/>
              </a:ext>
            </a:extLst>
          </p:cNvPr>
          <p:cNvSpPr txBox="1"/>
          <p:nvPr/>
        </p:nvSpPr>
        <p:spPr>
          <a:xfrm>
            <a:off x="1457354" y="3916309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podatki.Insert</a:t>
            </a:r>
            <a:r>
              <a:rPr lang="en-GB" dirty="0"/>
              <a:t>(0, 42)                    -&gt;            </a:t>
            </a:r>
            <a:r>
              <a:rPr lang="en-GB" dirty="0" err="1"/>
              <a:t>podatki</a:t>
            </a:r>
            <a:r>
              <a:rPr lang="en-GB" dirty="0"/>
              <a:t> = [</a:t>
            </a:r>
            <a:r>
              <a:rPr lang="en-GB" dirty="0">
                <a:solidFill>
                  <a:srgbClr val="FF0000"/>
                </a:solidFill>
              </a:rPr>
              <a:t>42</a:t>
            </a:r>
            <a:r>
              <a:rPr lang="en-GB" dirty="0"/>
              <a:t>, 1, 2, 3, 9]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008F5-0558-4C7F-BA5B-FCBCBA0BEB22}"/>
              </a:ext>
            </a:extLst>
          </p:cNvPr>
          <p:cNvSpPr txBox="1"/>
          <p:nvPr/>
        </p:nvSpPr>
        <p:spPr>
          <a:xfrm>
            <a:off x="1457354" y="5296932"/>
            <a:ext cx="86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podatki</a:t>
            </a:r>
            <a:r>
              <a:rPr lang="en-GB" dirty="0"/>
              <a:t>[3] = 43                           -&gt;            </a:t>
            </a:r>
            <a:r>
              <a:rPr lang="en-GB" dirty="0" err="1"/>
              <a:t>podatki</a:t>
            </a:r>
            <a:r>
              <a:rPr lang="en-GB" dirty="0"/>
              <a:t> = [42, 1, 2, </a:t>
            </a:r>
            <a:r>
              <a:rPr lang="en-GB" dirty="0">
                <a:solidFill>
                  <a:srgbClr val="FF0000"/>
                </a:solidFill>
              </a:rPr>
              <a:t>43</a:t>
            </a:r>
            <a:r>
              <a:rPr lang="en-GB" dirty="0"/>
              <a:t>, 9]</a:t>
            </a:r>
          </a:p>
        </p:txBody>
      </p:sp>
    </p:spTree>
    <p:extLst>
      <p:ext uri="{BB962C8B-B14F-4D97-AF65-F5344CB8AC3E}">
        <p14:creationId xmlns:p14="http://schemas.microsoft.com/office/powerpoint/2010/main" val="40056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40B8-D5F1-480E-AF74-EDCE5855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Dodajanje</a:t>
            </a:r>
            <a:r>
              <a:rPr lang="en-GB" dirty="0"/>
              <a:t> in </a:t>
            </a:r>
            <a:r>
              <a:rPr lang="en-GB" dirty="0" err="1"/>
              <a:t>spreminjanje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1332-F202-4B71-90F8-ABCEE22C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2497940"/>
            <a:ext cx="8596668" cy="3880773"/>
          </a:xfrm>
        </p:spPr>
        <p:txBody>
          <a:bodyPr/>
          <a:lstStyle/>
          <a:p>
            <a:r>
              <a:rPr lang="en-GB" dirty="0" err="1"/>
              <a:t>AddRange</a:t>
            </a:r>
            <a:r>
              <a:rPr lang="en-GB" dirty="0"/>
              <a:t>(</a:t>
            </a:r>
            <a:r>
              <a:rPr lang="en-GB" dirty="0" err="1"/>
              <a:t>tabela</a:t>
            </a:r>
            <a:r>
              <a:rPr lang="en-GB" dirty="0"/>
              <a:t>) – </a:t>
            </a:r>
            <a:r>
              <a:rPr lang="en-GB" dirty="0" err="1"/>
              <a:t>Doda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 v </a:t>
            </a:r>
            <a:r>
              <a:rPr lang="en-GB" dirty="0" err="1"/>
              <a:t>tabeli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konec</a:t>
            </a:r>
            <a:r>
              <a:rPr lang="en-GB" dirty="0"/>
              <a:t> </a:t>
            </a:r>
            <a:r>
              <a:rPr lang="en-GB" dirty="0" err="1"/>
              <a:t>lista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InsertRange</a:t>
            </a:r>
            <a:r>
              <a:rPr lang="en-GB" dirty="0"/>
              <a:t>(</a:t>
            </a:r>
            <a:r>
              <a:rPr lang="en-GB" dirty="0" err="1"/>
              <a:t>indeks</a:t>
            </a:r>
            <a:r>
              <a:rPr lang="en-GB" dirty="0"/>
              <a:t>, </a:t>
            </a:r>
            <a:r>
              <a:rPr lang="en-GB" dirty="0" err="1"/>
              <a:t>tabela</a:t>
            </a:r>
            <a:r>
              <a:rPr lang="en-GB" dirty="0"/>
              <a:t>) – </a:t>
            </a:r>
            <a:r>
              <a:rPr lang="en-GB" dirty="0" err="1"/>
              <a:t>Vstavi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tabele</a:t>
            </a:r>
            <a:r>
              <a:rPr lang="en-GB" dirty="0"/>
              <a:t> v list. </a:t>
            </a:r>
            <a:r>
              <a:rPr lang="en-GB" dirty="0" err="1"/>
              <a:t>Začne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podanem</a:t>
            </a:r>
            <a:r>
              <a:rPr lang="en-GB" dirty="0"/>
              <a:t> </a:t>
            </a:r>
            <a:r>
              <a:rPr lang="en-GB" dirty="0" err="1"/>
              <a:t>indeksu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97E7-D95D-49C3-B72B-46C6A2D2A308}"/>
              </a:ext>
            </a:extLst>
          </p:cNvPr>
          <p:cNvSpPr txBox="1"/>
          <p:nvPr/>
        </p:nvSpPr>
        <p:spPr>
          <a:xfrm>
            <a:off x="1261172" y="1442641"/>
            <a:ext cx="788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List&lt;int&gt;(); </a:t>
            </a:r>
          </a:p>
          <a:p>
            <a:r>
              <a:rPr lang="en-GB" dirty="0" err="1"/>
              <a:t>podatki.add</a:t>
            </a:r>
            <a:r>
              <a:rPr lang="en-GB" dirty="0"/>
              <a:t>(1); </a:t>
            </a:r>
            <a:r>
              <a:rPr lang="en-GB" dirty="0" err="1"/>
              <a:t>podatki.add</a:t>
            </a:r>
            <a:r>
              <a:rPr lang="en-GB" dirty="0"/>
              <a:t>(2); </a:t>
            </a:r>
            <a:r>
              <a:rPr lang="en-GB" dirty="0" err="1"/>
              <a:t>podatki.add</a:t>
            </a:r>
            <a:r>
              <a:rPr lang="en-GB" dirty="0"/>
              <a:t>(3); </a:t>
            </a:r>
            <a:r>
              <a:rPr lang="en-GB" dirty="0" err="1"/>
              <a:t>podatki.add</a:t>
            </a:r>
            <a:r>
              <a:rPr lang="en-GB" dirty="0"/>
              <a:t>(9);</a:t>
            </a:r>
          </a:p>
          <a:p>
            <a:r>
              <a:rPr lang="en-GB" dirty="0"/>
              <a:t>int[] </a:t>
            </a:r>
            <a:r>
              <a:rPr lang="en-GB" dirty="0" err="1"/>
              <a:t>tabela</a:t>
            </a:r>
            <a:r>
              <a:rPr lang="en-GB" dirty="0"/>
              <a:t> = new int[] { 11, 12, 13 } 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1C685-2A2D-402E-849B-38A9B1FE2454}"/>
              </a:ext>
            </a:extLst>
          </p:cNvPr>
          <p:cNvSpPr txBox="1"/>
          <p:nvPr/>
        </p:nvSpPr>
        <p:spPr>
          <a:xfrm>
            <a:off x="1261172" y="5230693"/>
            <a:ext cx="985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podatki.InsertRange</a:t>
            </a:r>
            <a:r>
              <a:rPr lang="en-GB" dirty="0"/>
              <a:t>(2, </a:t>
            </a:r>
            <a:r>
              <a:rPr lang="en-GB" dirty="0" err="1"/>
              <a:t>tabela</a:t>
            </a:r>
            <a:r>
              <a:rPr lang="en-GB" dirty="0"/>
              <a:t>)    -&gt;            </a:t>
            </a:r>
            <a:r>
              <a:rPr lang="en-GB" dirty="0" err="1"/>
              <a:t>podatki</a:t>
            </a:r>
            <a:r>
              <a:rPr lang="en-GB" dirty="0"/>
              <a:t> = [1, 2, </a:t>
            </a:r>
            <a:r>
              <a:rPr lang="en-GB" dirty="0">
                <a:solidFill>
                  <a:srgbClr val="FF0000"/>
                </a:solidFill>
              </a:rPr>
              <a:t>11, 12, 13</a:t>
            </a:r>
            <a:r>
              <a:rPr lang="en-GB" dirty="0"/>
              <a:t>, 3, 9, 11, 12, 13]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3264F-B9EA-4653-AB91-890D655A10CF}"/>
              </a:ext>
            </a:extLst>
          </p:cNvPr>
          <p:cNvSpPr txBox="1"/>
          <p:nvPr/>
        </p:nvSpPr>
        <p:spPr>
          <a:xfrm>
            <a:off x="1261172" y="3267561"/>
            <a:ext cx="869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podatki.AddRange</a:t>
            </a:r>
            <a:r>
              <a:rPr lang="en-GB" dirty="0"/>
              <a:t>(</a:t>
            </a:r>
            <a:r>
              <a:rPr lang="en-GB" dirty="0" err="1"/>
              <a:t>tabela</a:t>
            </a:r>
            <a:r>
              <a:rPr lang="en-GB" dirty="0"/>
              <a:t>)         -&gt;            </a:t>
            </a:r>
            <a:r>
              <a:rPr lang="en-GB" dirty="0" err="1"/>
              <a:t>podatki</a:t>
            </a:r>
            <a:r>
              <a:rPr lang="en-GB" dirty="0"/>
              <a:t> = [1, 2, 3, 9, </a:t>
            </a:r>
            <a:r>
              <a:rPr lang="en-GB" dirty="0">
                <a:solidFill>
                  <a:srgbClr val="FF0000"/>
                </a:solidFill>
              </a:rPr>
              <a:t>11, 12, 13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166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A17F-8FC1-4E78-96E9-0D157317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Dostop</a:t>
            </a:r>
            <a:r>
              <a:rPr lang="en-GB" dirty="0"/>
              <a:t> do </a:t>
            </a:r>
            <a:r>
              <a:rPr lang="en-GB" dirty="0" err="1"/>
              <a:t>elementov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CB28-DC86-4056-9405-359A9935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197"/>
            <a:ext cx="8596668" cy="3880773"/>
          </a:xfrm>
        </p:spPr>
        <p:txBody>
          <a:bodyPr/>
          <a:lstStyle/>
          <a:p>
            <a:r>
              <a:rPr lang="en-GB" dirty="0"/>
              <a:t>List[</a:t>
            </a:r>
            <a:r>
              <a:rPr lang="en-GB" dirty="0" err="1"/>
              <a:t>indeks</a:t>
            </a:r>
            <a:r>
              <a:rPr lang="en-GB" dirty="0"/>
              <a:t>]</a:t>
            </a:r>
          </a:p>
          <a:p>
            <a:r>
              <a:rPr lang="en-GB" dirty="0"/>
              <a:t>Foreach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1DBD4-9D85-44B9-BB4B-60A41D20A43E}"/>
              </a:ext>
            </a:extLst>
          </p:cNvPr>
          <p:cNvSpPr txBox="1"/>
          <p:nvPr/>
        </p:nvSpPr>
        <p:spPr>
          <a:xfrm>
            <a:off x="1879600" y="2886279"/>
            <a:ext cx="7928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List&lt;int&gt; </a:t>
            </a:r>
            <a:r>
              <a:rPr lang="en-GB" dirty="0" err="1"/>
              <a:t>podatki</a:t>
            </a:r>
            <a:r>
              <a:rPr lang="en-GB" dirty="0"/>
              <a:t> = new List&lt;int&gt;();</a:t>
            </a:r>
          </a:p>
          <a:p>
            <a:r>
              <a:rPr lang="en-GB" dirty="0" err="1"/>
              <a:t>podatki.AddRange</a:t>
            </a:r>
            <a:r>
              <a:rPr lang="en-GB" dirty="0"/>
              <a:t>(new int[] {5, 2, 1, 4, 3, 5});</a:t>
            </a:r>
          </a:p>
          <a:p>
            <a:endParaRPr lang="en-GB" dirty="0"/>
          </a:p>
          <a:p>
            <a:r>
              <a:rPr lang="en-GB" dirty="0"/>
              <a:t>foreach(int </a:t>
            </a:r>
            <a:r>
              <a:rPr lang="en-GB" dirty="0" err="1"/>
              <a:t>posamezen</a:t>
            </a:r>
            <a:r>
              <a:rPr lang="en-GB" dirty="0"/>
              <a:t> in </a:t>
            </a:r>
            <a:r>
              <a:rPr lang="en-GB" dirty="0" err="1"/>
              <a:t>podatki</a:t>
            </a:r>
            <a:r>
              <a:rPr lang="en-GB" dirty="0"/>
              <a:t>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//v </a:t>
            </a:r>
            <a:r>
              <a:rPr lang="en-GB" dirty="0" err="1"/>
              <a:t>vsaki</a:t>
            </a:r>
            <a:r>
              <a:rPr lang="en-GB" dirty="0"/>
              <a:t> </a:t>
            </a:r>
            <a:r>
              <a:rPr lang="en-GB" dirty="0" err="1"/>
              <a:t>iteraciji</a:t>
            </a:r>
            <a:r>
              <a:rPr lang="en-GB" dirty="0"/>
              <a:t> </a:t>
            </a:r>
            <a:r>
              <a:rPr lang="en-GB" dirty="0" err="1"/>
              <a:t>zanke</a:t>
            </a:r>
            <a:r>
              <a:rPr lang="en-GB" dirty="0"/>
              <a:t> je </a:t>
            </a:r>
            <a:r>
              <a:rPr lang="en-GB" dirty="0" err="1"/>
              <a:t>posamezen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element v </a:t>
            </a:r>
            <a:r>
              <a:rPr lang="en-GB" dirty="0" err="1"/>
              <a:t>listu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posamezen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50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73B6-216F-4339-8934-B44F6067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Dostop</a:t>
            </a:r>
            <a:r>
              <a:rPr lang="en-GB" dirty="0"/>
              <a:t> do </a:t>
            </a:r>
            <a:r>
              <a:rPr lang="en-GB" dirty="0" err="1"/>
              <a:t>elementov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0F55-B059-4A21-9B33-A2542623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Foreach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Na </a:t>
            </a:r>
            <a:r>
              <a:rPr lang="en-GB" dirty="0" err="1"/>
              <a:t>koncu</a:t>
            </a:r>
            <a:r>
              <a:rPr lang="en-GB" dirty="0"/>
              <a:t> </a:t>
            </a:r>
            <a:r>
              <a:rPr lang="en-GB" dirty="0" err="1"/>
              <a:t>imajo</a:t>
            </a:r>
            <a:r>
              <a:rPr lang="en-GB" dirty="0"/>
              <a:t>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nastavljeno</a:t>
            </a:r>
            <a:r>
              <a:rPr lang="en-GB" dirty="0"/>
              <a:t> </a:t>
            </a:r>
            <a:r>
              <a:rPr lang="en-GB" dirty="0" err="1"/>
              <a:t>moč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200KW.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0F87C-F65A-4C70-BDF6-BB9EA82A32E6}"/>
              </a:ext>
            </a:extLst>
          </p:cNvPr>
          <p:cNvSpPr txBox="1"/>
          <p:nvPr/>
        </p:nvSpPr>
        <p:spPr>
          <a:xfrm>
            <a:off x="1876868" y="2355266"/>
            <a:ext cx="619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Trebuchet MS" panose="020B0603020202020204" pitchFamily="34" charset="0"/>
              </a:rPr>
              <a:t>List&lt;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&gt; </a:t>
            </a:r>
            <a:r>
              <a:rPr lang="en-GB" sz="1800" dirty="0" err="1">
                <a:latin typeface="Trebuchet MS" panose="020B0603020202020204" pitchFamily="34" charset="0"/>
              </a:rPr>
              <a:t>vozila</a:t>
            </a:r>
            <a:r>
              <a:rPr lang="en-GB" sz="1800" dirty="0">
                <a:latin typeface="Trebuchet MS" panose="020B0603020202020204" pitchFamily="34" charset="0"/>
              </a:rPr>
              <a:t> = new List&lt;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&gt;();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</a:t>
            </a:r>
            <a:r>
              <a:rPr lang="en-GB" sz="1800" dirty="0" err="1">
                <a:latin typeface="Trebuchet MS" panose="020B0603020202020204" pitchFamily="34" charset="0"/>
              </a:rPr>
              <a:t>vozila.Add</a:t>
            </a:r>
            <a:r>
              <a:rPr lang="en-GB" sz="1800" dirty="0">
                <a:latin typeface="Trebuchet MS" panose="020B0603020202020204" pitchFamily="34" charset="0"/>
              </a:rPr>
              <a:t>(new 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("Peugeot", "207", 75));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</a:t>
            </a:r>
            <a:r>
              <a:rPr lang="en-GB" sz="1800" dirty="0" err="1">
                <a:latin typeface="Trebuchet MS" panose="020B0603020202020204" pitchFamily="34" charset="0"/>
              </a:rPr>
              <a:t>vozila.Add</a:t>
            </a:r>
            <a:r>
              <a:rPr lang="en-GB" sz="1800" dirty="0">
                <a:latin typeface="Trebuchet MS" panose="020B0603020202020204" pitchFamily="34" charset="0"/>
              </a:rPr>
              <a:t>(new 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("Citroen", "C3", 60));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</a:t>
            </a:r>
            <a:r>
              <a:rPr lang="en-GB" sz="1800" dirty="0" err="1">
                <a:latin typeface="Trebuchet MS" panose="020B0603020202020204" pitchFamily="34" charset="0"/>
              </a:rPr>
              <a:t>vozila.Add</a:t>
            </a:r>
            <a:r>
              <a:rPr lang="en-GB" sz="1800" dirty="0">
                <a:latin typeface="Trebuchet MS" panose="020B0603020202020204" pitchFamily="34" charset="0"/>
              </a:rPr>
              <a:t>(new 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("Hyundai", "i30N", 220));</a:t>
            </a:r>
          </a:p>
          <a:p>
            <a:endParaRPr lang="en-GB" sz="1800" dirty="0">
              <a:latin typeface="Trebuchet MS" panose="020B0603020202020204" pitchFamily="34" charset="0"/>
            </a:endParaRPr>
          </a:p>
          <a:p>
            <a:r>
              <a:rPr lang="it-IT" sz="1800" dirty="0" err="1">
                <a:latin typeface="Trebuchet MS" panose="020B0603020202020204" pitchFamily="34" charset="0"/>
              </a:rPr>
              <a:t>foreach</a:t>
            </a:r>
            <a:r>
              <a:rPr lang="it-IT" sz="1800" dirty="0">
                <a:latin typeface="Trebuchet MS" panose="020B0603020202020204" pitchFamily="34" charset="0"/>
              </a:rPr>
              <a:t> (</a:t>
            </a:r>
            <a:r>
              <a:rPr lang="it-IT" sz="1800" dirty="0" err="1">
                <a:latin typeface="Trebuchet MS" panose="020B0603020202020204" pitchFamily="34" charset="0"/>
              </a:rPr>
              <a:t>Vozilo</a:t>
            </a:r>
            <a:r>
              <a:rPr lang="it-IT" sz="1800" dirty="0">
                <a:latin typeface="Trebuchet MS" panose="020B0603020202020204" pitchFamily="34" charset="0"/>
              </a:rPr>
              <a:t> </a:t>
            </a:r>
            <a:r>
              <a:rPr lang="it-IT" sz="1800" dirty="0" err="1">
                <a:latin typeface="Trebuchet MS" panose="020B0603020202020204" pitchFamily="34" charset="0"/>
              </a:rPr>
              <a:t>vozilo</a:t>
            </a:r>
            <a:r>
              <a:rPr lang="it-IT" sz="1800" dirty="0">
                <a:latin typeface="Trebuchet MS" panose="020B0603020202020204" pitchFamily="34" charset="0"/>
              </a:rPr>
              <a:t> in </a:t>
            </a:r>
            <a:r>
              <a:rPr lang="it-IT" sz="1800" dirty="0" err="1">
                <a:latin typeface="Trebuchet MS" panose="020B0603020202020204" pitchFamily="34" charset="0"/>
              </a:rPr>
              <a:t>vozila</a:t>
            </a:r>
            <a:r>
              <a:rPr lang="it-IT" sz="1800" dirty="0">
                <a:latin typeface="Trebuchet MS" panose="020B0603020202020204" pitchFamily="34" charset="0"/>
              </a:rPr>
              <a:t>)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{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    </a:t>
            </a:r>
            <a:r>
              <a:rPr lang="en-GB" sz="1800" dirty="0" err="1">
                <a:latin typeface="Trebuchet MS" panose="020B0603020202020204" pitchFamily="34" charset="0"/>
              </a:rPr>
              <a:t>vozilo.Moc</a:t>
            </a:r>
            <a:r>
              <a:rPr lang="en-GB" sz="1800" dirty="0">
                <a:latin typeface="Trebuchet MS" panose="020B0603020202020204" pitchFamily="34" charset="0"/>
              </a:rPr>
              <a:t> = 200;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}</a:t>
            </a:r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2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6DF-77BF-4168-84A3-97E74F13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Branje</a:t>
            </a:r>
            <a:r>
              <a:rPr lang="en-GB" dirty="0"/>
              <a:t> z LINQ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6BF94-DE3C-4EF9-B1CF-F0BC972E90A4}"/>
              </a:ext>
            </a:extLst>
          </p:cNvPr>
          <p:cNvSpPr txBox="1"/>
          <p:nvPr/>
        </p:nvSpPr>
        <p:spPr>
          <a:xfrm>
            <a:off x="894080" y="1534160"/>
            <a:ext cx="8696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Trebuchet MS" panose="020B0603020202020204" pitchFamily="34" charset="0"/>
              </a:rPr>
              <a:t>List&lt;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&gt; </a:t>
            </a:r>
            <a:r>
              <a:rPr lang="en-GB" sz="1800" dirty="0" err="1">
                <a:latin typeface="Trebuchet MS" panose="020B0603020202020204" pitchFamily="34" charset="0"/>
              </a:rPr>
              <a:t>vozila</a:t>
            </a:r>
            <a:r>
              <a:rPr lang="en-GB" sz="1800" dirty="0">
                <a:latin typeface="Trebuchet MS" panose="020B0603020202020204" pitchFamily="34" charset="0"/>
              </a:rPr>
              <a:t> = new List&lt;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&gt;();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</a:t>
            </a:r>
            <a:r>
              <a:rPr lang="en-GB" sz="1800" dirty="0" err="1">
                <a:latin typeface="Trebuchet MS" panose="020B0603020202020204" pitchFamily="34" charset="0"/>
              </a:rPr>
              <a:t>vozila.Add</a:t>
            </a:r>
            <a:r>
              <a:rPr lang="en-GB" sz="1800" dirty="0">
                <a:latin typeface="Trebuchet MS" panose="020B0603020202020204" pitchFamily="34" charset="0"/>
              </a:rPr>
              <a:t>(new 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("Peugeot", "207", 75));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</a:t>
            </a:r>
            <a:r>
              <a:rPr lang="en-GB" sz="1800" dirty="0" err="1">
                <a:latin typeface="Trebuchet MS" panose="020B0603020202020204" pitchFamily="34" charset="0"/>
              </a:rPr>
              <a:t>vozila.Add</a:t>
            </a:r>
            <a:r>
              <a:rPr lang="en-GB" sz="1800" dirty="0">
                <a:latin typeface="Trebuchet MS" panose="020B0603020202020204" pitchFamily="34" charset="0"/>
              </a:rPr>
              <a:t>(new 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("Citroen", "C3", 60));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</a:t>
            </a:r>
            <a:r>
              <a:rPr lang="en-GB" sz="1800" dirty="0" err="1">
                <a:latin typeface="Trebuchet MS" panose="020B0603020202020204" pitchFamily="34" charset="0"/>
              </a:rPr>
              <a:t>vozila.Add</a:t>
            </a:r>
            <a:r>
              <a:rPr lang="en-GB" sz="1800" dirty="0">
                <a:latin typeface="Trebuchet MS" panose="020B0603020202020204" pitchFamily="34" charset="0"/>
              </a:rPr>
              <a:t>(new 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("Hyundai", "i30N", 220));</a:t>
            </a:r>
          </a:p>
          <a:p>
            <a:endParaRPr lang="en-GB" sz="1800" dirty="0">
              <a:latin typeface="Trebuchet MS" panose="020B0603020202020204" pitchFamily="34" charset="0"/>
            </a:endParaRPr>
          </a:p>
          <a:p>
            <a:r>
              <a:rPr lang="sv-SE" sz="1800" dirty="0">
                <a:latin typeface="Trebuchet MS" panose="020B0603020202020204" pitchFamily="34" charset="0"/>
              </a:rPr>
              <a:t>var iskana = from posamezn in vozila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             where </a:t>
            </a:r>
            <a:r>
              <a:rPr lang="en-GB" sz="1800" dirty="0" err="1">
                <a:latin typeface="Trebuchet MS" panose="020B0603020202020204" pitchFamily="34" charset="0"/>
              </a:rPr>
              <a:t>posamezn.Moc</a:t>
            </a:r>
            <a:r>
              <a:rPr lang="en-GB" sz="1800" dirty="0">
                <a:latin typeface="Trebuchet MS" panose="020B0603020202020204" pitchFamily="34" charset="0"/>
              </a:rPr>
              <a:t> &lt; 100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             select </a:t>
            </a:r>
            <a:r>
              <a:rPr lang="en-GB" sz="1800" dirty="0" err="1">
                <a:latin typeface="Trebuchet MS" panose="020B0603020202020204" pitchFamily="34" charset="0"/>
              </a:rPr>
              <a:t>posamezn</a:t>
            </a:r>
            <a:r>
              <a:rPr lang="en-GB" sz="1800" dirty="0">
                <a:latin typeface="Trebuchet MS" panose="020B0603020202020204" pitchFamily="34" charset="0"/>
              </a:rPr>
              <a:t>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foreach(</a:t>
            </a:r>
            <a:r>
              <a:rPr lang="en-GB" sz="1800" dirty="0" err="1">
                <a:latin typeface="Trebuchet MS" panose="020B0603020202020204" pitchFamily="34" charset="0"/>
              </a:rPr>
              <a:t>Vozilo</a:t>
            </a:r>
            <a:r>
              <a:rPr lang="en-GB" sz="1800" dirty="0">
                <a:latin typeface="Trebuchet MS" panose="020B0603020202020204" pitchFamily="34" charset="0"/>
              </a:rPr>
              <a:t> </a:t>
            </a:r>
            <a:r>
              <a:rPr lang="en-GB" sz="1800" dirty="0" err="1">
                <a:latin typeface="Trebuchet MS" panose="020B0603020202020204" pitchFamily="34" charset="0"/>
              </a:rPr>
              <a:t>en</a:t>
            </a:r>
            <a:r>
              <a:rPr lang="en-GB" sz="1800" dirty="0">
                <a:latin typeface="Trebuchet MS" panose="020B0603020202020204" pitchFamily="34" charset="0"/>
              </a:rPr>
              <a:t> in </a:t>
            </a:r>
            <a:r>
              <a:rPr lang="en-GB" sz="1800" dirty="0" err="1">
                <a:latin typeface="Trebuchet MS" panose="020B0603020202020204" pitchFamily="34" charset="0"/>
              </a:rPr>
              <a:t>iskana</a:t>
            </a:r>
            <a:r>
              <a:rPr lang="en-GB" sz="1800" dirty="0">
                <a:latin typeface="Trebuchet MS" panose="020B0603020202020204" pitchFamily="34" charset="0"/>
              </a:rPr>
              <a:t>)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{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    </a:t>
            </a:r>
            <a:r>
              <a:rPr lang="en-GB" sz="1800" dirty="0" err="1">
                <a:latin typeface="Trebuchet MS" panose="020B0603020202020204" pitchFamily="34" charset="0"/>
              </a:rPr>
              <a:t>Console.WriteLine</a:t>
            </a:r>
            <a:r>
              <a:rPr lang="en-GB" sz="1800" dirty="0">
                <a:latin typeface="Trebuchet MS" panose="020B0603020202020204" pitchFamily="34" charset="0"/>
              </a:rPr>
              <a:t>(</a:t>
            </a:r>
            <a:r>
              <a:rPr lang="en-GB" sz="1800" dirty="0" err="1">
                <a:latin typeface="Trebuchet MS" panose="020B0603020202020204" pitchFamily="34" charset="0"/>
              </a:rPr>
              <a:t>en</a:t>
            </a:r>
            <a:r>
              <a:rPr lang="en-GB" sz="1800" dirty="0">
                <a:latin typeface="Trebuchet MS" panose="020B0603020202020204" pitchFamily="34" charset="0"/>
              </a:rPr>
              <a:t>);</a:t>
            </a:r>
          </a:p>
          <a:p>
            <a:r>
              <a:rPr lang="en-GB" sz="1800" dirty="0">
                <a:latin typeface="Trebuchet MS" panose="020B0603020202020204" pitchFamily="34" charset="0"/>
              </a:rPr>
              <a:t>            }</a:t>
            </a:r>
          </a:p>
          <a:p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EAC2-30E6-4FE0-8272-5862813BE824}"/>
              </a:ext>
            </a:extLst>
          </p:cNvPr>
          <p:cNvSpPr txBox="1"/>
          <p:nvPr/>
        </p:nvSpPr>
        <p:spPr>
          <a:xfrm>
            <a:off x="4975668" y="5042813"/>
            <a:ext cx="409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//</a:t>
            </a:r>
            <a:r>
              <a:rPr lang="en-GB" dirty="0" err="1"/>
              <a:t>Izpis</a:t>
            </a:r>
            <a:endParaRPr lang="en-GB" dirty="0"/>
          </a:p>
          <a:p>
            <a:r>
              <a:rPr lang="en-GB" dirty="0"/>
              <a:t>Peugeot : 207 – 75KW</a:t>
            </a:r>
          </a:p>
          <a:p>
            <a:r>
              <a:rPr lang="en-GB" dirty="0"/>
              <a:t>Citroen : C3 – 60KW</a:t>
            </a:r>
          </a:p>
        </p:txBody>
      </p:sp>
    </p:spTree>
    <p:extLst>
      <p:ext uri="{BB962C8B-B14F-4D97-AF65-F5344CB8AC3E}">
        <p14:creationId xmlns:p14="http://schemas.microsoft.com/office/powerpoint/2010/main" val="20421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537</TotalTime>
  <Words>1651</Words>
  <Application>Microsoft Office PowerPoint</Application>
  <PresentationFormat>Widescreen</PresentationFormat>
  <Paragraphs>246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List&lt;T&gt;</vt:lpstr>
      <vt:lpstr>Deklaracija</vt:lpstr>
      <vt:lpstr>Lastnosti</vt:lpstr>
      <vt:lpstr>Konstruktorji</vt:lpstr>
      <vt:lpstr>Dodajanje in spreminjanje</vt:lpstr>
      <vt:lpstr>Dodajanje in spreminjanje</vt:lpstr>
      <vt:lpstr>Dostop do elementov</vt:lpstr>
      <vt:lpstr>Dostop do elementov</vt:lpstr>
      <vt:lpstr>Branje z LINQ</vt:lpstr>
      <vt:lpstr>Brisanje elementov </vt:lpstr>
      <vt:lpstr>Brisanje elementov</vt:lpstr>
      <vt:lpstr>Iskanje po listu</vt:lpstr>
      <vt:lpstr>Obračanje</vt:lpstr>
      <vt:lpstr>Sortiranje in iskanje</vt:lpstr>
      <vt:lpstr>Ostalo</vt:lpstr>
      <vt:lpstr>Vmesniki za naše razrede</vt:lpstr>
      <vt:lpstr>VIRI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List&lt;T&gt;</dc:title>
  <dc:creator>gal zakrajsek</dc:creator>
  <cp:lastModifiedBy>gal zakrajsek</cp:lastModifiedBy>
  <cp:revision>46</cp:revision>
  <dcterms:created xsi:type="dcterms:W3CDTF">2021-04-12T19:12:47Z</dcterms:created>
  <dcterms:modified xsi:type="dcterms:W3CDTF">2021-04-20T09:53:26Z</dcterms:modified>
</cp:coreProperties>
</file>