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975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9693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043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88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557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99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7541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6697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2455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046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992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254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66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440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104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696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33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1168-19DB-4F1A-816D-6605361718DE}" type="datetimeFigureOut">
              <a:rPr lang="sl-SI" smtClean="0"/>
              <a:t>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C968-81A8-46DF-947F-7BFB97D49D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6209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adamchik/15-121/lectures/Binary%20Heaps/heaps.html" TargetMode="External"/><Relationship Id="rId7" Type="http://schemas.openxmlformats.org/officeDocument/2006/relationships/hyperlink" Target="https://www.geeksforgeeks.org/time-complexity-of-building-a-heap/" TargetMode="External"/><Relationship Id="rId2" Type="http://schemas.openxmlformats.org/officeDocument/2006/relationships/hyperlink" Target="http://www2.nauk.si/materials/316/out-839228/index.html?fbclid=IwAR3hlYBHN2VHrDjD9FBrIlP9J6Z3qhKMYXNrMZ589lRHPYZvwYkRUrRGdFY#state=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earth.com/practice/data-structures/trees/heapspriority-queues/tutorial/" TargetMode="External"/><Relationship Id="rId5" Type="http://schemas.openxmlformats.org/officeDocument/2006/relationships/hyperlink" Target="https://www.youtube.com/watch?v=t0Cq6tVNRBA" TargetMode="External"/><Relationship Id="rId4" Type="http://schemas.openxmlformats.org/officeDocument/2006/relationships/hyperlink" Target="https://en.wikipedia.org/wiki/Heap_(data_structure)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676C56F-7998-47B7-A4F1-77F2C3667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14400"/>
            <a:ext cx="8791575" cy="2387600"/>
          </a:xfrm>
        </p:spPr>
        <p:txBody>
          <a:bodyPr/>
          <a:lstStyle/>
          <a:p>
            <a:pPr algn="ctr"/>
            <a:r>
              <a:rPr lang="sl-SI" dirty="0"/>
              <a:t>PODATKOVNA STRUKTURA</a:t>
            </a:r>
            <a:br>
              <a:rPr lang="sl-SI" dirty="0"/>
            </a:br>
            <a:r>
              <a:rPr lang="sl-SI" dirty="0"/>
              <a:t>KOPICA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480029E-206C-4CD4-A45C-867023F4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3639" y="5821536"/>
            <a:ext cx="2263314" cy="77876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sl-SI" dirty="0" smtClean="0"/>
              <a:t>Marko Klemenšek</a:t>
            </a:r>
          </a:p>
          <a:p>
            <a:pPr>
              <a:spcBef>
                <a:spcPts val="0"/>
              </a:spcBef>
            </a:pPr>
            <a:r>
              <a:rPr lang="sl-SI" dirty="0" smtClean="0"/>
              <a:t>Gal Zakrajšek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383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3D67-2295-44F6-95DD-ED0ADDB4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Odstrani</a:t>
            </a:r>
            <a:r>
              <a:rPr lang="en-GB" dirty="0"/>
              <a:t>()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5646-A16B-42F0-914C-CA8B8377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Vedno</a:t>
            </a:r>
            <a:r>
              <a:rPr lang="en-GB" dirty="0"/>
              <a:t> </a:t>
            </a:r>
            <a:r>
              <a:rPr lang="en-GB" dirty="0" err="1" smtClean="0"/>
              <a:t>odstran</a:t>
            </a:r>
            <a:r>
              <a:rPr lang="sl-SI" dirty="0" smtClean="0"/>
              <a:t>i</a:t>
            </a:r>
            <a:r>
              <a:rPr lang="en-GB" dirty="0" err="1" smtClean="0"/>
              <a:t>mo</a:t>
            </a:r>
            <a:r>
              <a:rPr lang="en-GB" dirty="0" smtClean="0"/>
              <a:t> </a:t>
            </a:r>
            <a:r>
              <a:rPr lang="sl-SI" dirty="0" smtClean="0"/>
              <a:t>podatek v </a:t>
            </a:r>
            <a:r>
              <a:rPr lang="en-GB" dirty="0" err="1" smtClean="0"/>
              <a:t>koren</a:t>
            </a:r>
            <a:r>
              <a:rPr lang="sl-SI" dirty="0" smtClean="0"/>
              <a:t>u</a:t>
            </a:r>
            <a:endParaRPr lang="en-GB" dirty="0"/>
          </a:p>
          <a:p>
            <a:endParaRPr lang="en-GB" dirty="0"/>
          </a:p>
          <a:p>
            <a:r>
              <a:rPr lang="en-GB" dirty="0"/>
              <a:t>V </a:t>
            </a:r>
            <a:r>
              <a:rPr lang="en-GB" dirty="0" err="1"/>
              <a:t>koren</a:t>
            </a:r>
            <a:r>
              <a:rPr lang="en-GB" dirty="0"/>
              <a:t> </a:t>
            </a:r>
            <a:r>
              <a:rPr lang="en-GB" dirty="0" err="1"/>
              <a:t>vstavimo</a:t>
            </a:r>
            <a:r>
              <a:rPr lang="en-GB" dirty="0"/>
              <a:t> </a:t>
            </a:r>
            <a:r>
              <a:rPr lang="en-GB" dirty="0" err="1"/>
              <a:t>podatek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zadnjega</a:t>
            </a:r>
            <a:r>
              <a:rPr lang="en-GB" dirty="0"/>
              <a:t> </a:t>
            </a:r>
            <a:r>
              <a:rPr lang="en-GB" dirty="0" err="1"/>
              <a:t>lista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Poskrbimo</a:t>
            </a:r>
            <a:r>
              <a:rPr lang="en-GB" dirty="0"/>
              <a:t>, da </a:t>
            </a:r>
            <a:r>
              <a:rPr lang="en-GB" dirty="0" err="1"/>
              <a:t>vrnemo</a:t>
            </a:r>
            <a:r>
              <a:rPr lang="en-GB" dirty="0"/>
              <a:t> </a:t>
            </a:r>
            <a:r>
              <a:rPr lang="en-GB" dirty="0" err="1"/>
              <a:t>kopično</a:t>
            </a:r>
            <a:r>
              <a:rPr lang="en-GB" dirty="0"/>
              <a:t> </a:t>
            </a:r>
            <a:r>
              <a:rPr lang="en-GB" dirty="0" err="1"/>
              <a:t>lastnost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189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AF1C-6079-4925-83CE-150F30FF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Sestavi</a:t>
            </a:r>
            <a:r>
              <a:rPr lang="en-GB" dirty="0"/>
              <a:t>()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15F0-E3EB-44CB-8ADA-5A8FBBE3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Zaporedno</a:t>
            </a:r>
            <a:r>
              <a:rPr lang="en-GB" dirty="0"/>
              <a:t> </a:t>
            </a:r>
            <a:r>
              <a:rPr lang="en-GB" dirty="0" err="1"/>
              <a:t>vstavljanje</a:t>
            </a:r>
            <a:r>
              <a:rPr lang="en-GB" dirty="0"/>
              <a:t> z </a:t>
            </a:r>
            <a:r>
              <a:rPr lang="en-GB" dirty="0" err="1"/>
              <a:t>operacijo</a:t>
            </a:r>
            <a:r>
              <a:rPr lang="en-GB" dirty="0"/>
              <a:t> </a:t>
            </a:r>
            <a:r>
              <a:rPr lang="en-GB" dirty="0" err="1"/>
              <a:t>vstavi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sl-SI" dirty="0" smtClean="0"/>
              <a:t>O(n log n)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Sestavimo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manjših</a:t>
            </a:r>
            <a:r>
              <a:rPr lang="en-GB" dirty="0"/>
              <a:t> </a:t>
            </a:r>
            <a:r>
              <a:rPr lang="en-GB" dirty="0" err="1"/>
              <a:t>kopic</a:t>
            </a:r>
            <a:endParaRPr lang="en-GB" dirty="0"/>
          </a:p>
          <a:p>
            <a:r>
              <a:rPr lang="sl-SI" dirty="0" smtClean="0"/>
              <a:t>O(n)</a:t>
            </a:r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5409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A87D-37C4-48E8-8A09-72C1F4A9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heapsort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DF90-328E-46C8-83CE-E8DE06CF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Urejanje elementov v tabeli</a:t>
            </a:r>
          </a:p>
          <a:p>
            <a:r>
              <a:rPr lang="sl-SI" dirty="0" smtClean="0"/>
              <a:t>Časovna zahtevnost O(n log n)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1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C0EB-19B3-4C73-85B8-851EF964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Časovna</a:t>
            </a:r>
            <a:r>
              <a:rPr lang="en-GB" dirty="0"/>
              <a:t> </a:t>
            </a:r>
            <a:r>
              <a:rPr lang="en-GB" dirty="0" err="1"/>
              <a:t>zahtevnost</a:t>
            </a:r>
            <a:endParaRPr lang="sl-S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1E00BB-7DD8-4A99-986D-282423C21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018133"/>
              </p:ext>
            </p:extLst>
          </p:nvPr>
        </p:nvGraphicFramePr>
        <p:xfrm>
          <a:off x="1873127" y="2315361"/>
          <a:ext cx="8445746" cy="3352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3437">
                  <a:extLst>
                    <a:ext uri="{9D8B030D-6E8A-4147-A177-3AD203B41FA5}">
                      <a16:colId xmlns:a16="http://schemas.microsoft.com/office/drawing/2014/main" val="2043848290"/>
                    </a:ext>
                  </a:extLst>
                </a:gridCol>
                <a:gridCol w="2094103">
                  <a:extLst>
                    <a:ext uri="{9D8B030D-6E8A-4147-A177-3AD203B41FA5}">
                      <a16:colId xmlns:a16="http://schemas.microsoft.com/office/drawing/2014/main" val="3929641865"/>
                    </a:ext>
                  </a:extLst>
                </a:gridCol>
                <a:gridCol w="2094103">
                  <a:extLst>
                    <a:ext uri="{9D8B030D-6E8A-4147-A177-3AD203B41FA5}">
                      <a16:colId xmlns:a16="http://schemas.microsoft.com/office/drawing/2014/main" val="530154034"/>
                    </a:ext>
                  </a:extLst>
                </a:gridCol>
                <a:gridCol w="2094103">
                  <a:extLst>
                    <a:ext uri="{9D8B030D-6E8A-4147-A177-3AD203B41FA5}">
                      <a16:colId xmlns:a16="http://schemas.microsoft.com/office/drawing/2014/main" val="2509331478"/>
                    </a:ext>
                  </a:extLst>
                </a:gridCol>
              </a:tblGrid>
              <a:tr h="473243">
                <a:tc>
                  <a:txBody>
                    <a:bodyPr/>
                    <a:lstStyle/>
                    <a:p>
                      <a:endParaRPr lang="sl-SI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err="1"/>
                        <a:t>Neurejena</a:t>
                      </a:r>
                      <a:r>
                        <a:rPr lang="en-GB" sz="2800" dirty="0"/>
                        <a:t> </a:t>
                      </a:r>
                      <a:r>
                        <a:rPr lang="en-GB" sz="2800" dirty="0" err="1"/>
                        <a:t>tabela</a:t>
                      </a:r>
                      <a:endParaRPr lang="sl-SI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err="1"/>
                        <a:t>Urejena</a:t>
                      </a:r>
                      <a:r>
                        <a:rPr lang="en-GB" sz="2800" dirty="0"/>
                        <a:t> </a:t>
                      </a:r>
                      <a:r>
                        <a:rPr lang="en-GB" sz="2800" dirty="0" err="1"/>
                        <a:t>tabela</a:t>
                      </a:r>
                      <a:endParaRPr lang="sl-SI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err="1"/>
                        <a:t>Kopica</a:t>
                      </a:r>
                      <a:endParaRPr lang="sl-SI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2029"/>
                  </a:ext>
                </a:extLst>
              </a:tr>
              <a:tr h="47981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/>
                        <a:t>Vstavi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lang="sl-SI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GB" sz="2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l-SI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 </a:t>
                      </a:r>
                      <a:r>
                        <a:rPr lang="en-GB" sz="2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l-SI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214861"/>
                  </a:ext>
                </a:extLst>
              </a:tr>
              <a:tr h="47981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/>
                        <a:t>Največji</a:t>
                      </a:r>
                      <a:r>
                        <a:rPr lang="en-GB" sz="2800" dirty="0"/>
                        <a:t> / </a:t>
                      </a:r>
                      <a:r>
                        <a:rPr lang="en-GB" sz="2800" dirty="0" err="1"/>
                        <a:t>najmanjši</a:t>
                      </a:r>
                      <a:endParaRPr lang="sl-SI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GB" sz="2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l-SI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lang="sl-SI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lang="sl-SI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127730"/>
                  </a:ext>
                </a:extLst>
              </a:tr>
              <a:tr h="47981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/>
                        <a:t>Odstrani</a:t>
                      </a:r>
                      <a:r>
                        <a:rPr lang="en-GB" sz="2800" dirty="0"/>
                        <a:t> </a:t>
                      </a:r>
                      <a:r>
                        <a:rPr lang="en-GB" sz="2800" dirty="0" err="1"/>
                        <a:t>največjega</a:t>
                      </a:r>
                      <a:endParaRPr lang="sl-SI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GB" sz="2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l-SI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lang="sl-SI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 </a:t>
                      </a:r>
                      <a:r>
                        <a:rPr lang="en-GB" sz="2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GB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l-SI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11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A639-2684-494C-AF66-718C8CBA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GB" dirty="0" err="1"/>
              <a:t>viri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8723-61F0-4FC5-BDC9-FD5A8A98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33083"/>
            <a:ext cx="9905999" cy="47049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err="1"/>
              <a:t>Kete</a:t>
            </a:r>
            <a:r>
              <a:rPr lang="en-GB" dirty="0"/>
              <a:t> A. </a:t>
            </a:r>
            <a:r>
              <a:rPr lang="en-GB" i="1" dirty="0" err="1"/>
              <a:t>Podatkovne</a:t>
            </a:r>
            <a:r>
              <a:rPr lang="en-GB" i="1" dirty="0"/>
              <a:t> structure – </a:t>
            </a:r>
            <a:r>
              <a:rPr lang="en-GB" i="1" dirty="0" err="1"/>
              <a:t>Kopica</a:t>
            </a:r>
            <a:r>
              <a:rPr lang="en-GB" i="1" dirty="0"/>
              <a:t>: </a:t>
            </a:r>
            <a:r>
              <a:rPr lang="en-GB" dirty="0">
                <a:hlinkClick r:id="rId2"/>
              </a:rPr>
              <a:t>http://www2.nauk.si/materials/316/out-839228/index.html?fbclid=IwAR3hlYBHN2VHrDjD9FBrIlP9J6Z3qhKMYXNrMZ589lRHPYZvwYkRUrRGdFY#state=14 </a:t>
            </a:r>
            <a:r>
              <a:rPr lang="en-GB" dirty="0"/>
              <a:t>[4. 12. 2019]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/>
              <a:t>Adamchik</a:t>
            </a:r>
            <a:r>
              <a:rPr lang="en-GB" dirty="0"/>
              <a:t> V. S. </a:t>
            </a:r>
            <a:r>
              <a:rPr lang="en-GB" i="1" dirty="0"/>
              <a:t>Binary heaps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https://www.cs.cmu.edu/~adamchik/15-121/lectures/Binary%20Heaps/heaps.html</a:t>
            </a:r>
            <a:r>
              <a:rPr lang="en-GB" dirty="0"/>
              <a:t> [4. 12. 2019]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https://en.wikipedia.org/wiki/Heap_(data_structure)</a:t>
            </a:r>
            <a:r>
              <a:rPr lang="en-GB" dirty="0"/>
              <a:t> [4. 12. 2019]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https://www.youtube.com/watch?v=t0Cq6tVNRBA</a:t>
            </a:r>
            <a:r>
              <a:rPr lang="en-GB" dirty="0"/>
              <a:t> [4. 12. 2019]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https://www.hackerearth.com/practice/data-structures/trees/heapspriority-queues/tutorial/</a:t>
            </a:r>
            <a:r>
              <a:rPr lang="en-GB" dirty="0"/>
              <a:t> [4. 12. 2019</a:t>
            </a:r>
            <a:r>
              <a:rPr lang="en-GB" dirty="0" smtClean="0"/>
              <a:t>]</a:t>
            </a:r>
            <a:endParaRPr lang="sl-SI" dirty="0" smtClean="0"/>
          </a:p>
          <a:p>
            <a:pPr marL="0" indent="0">
              <a:buNone/>
            </a:pPr>
            <a:r>
              <a:rPr lang="sl-SI" dirty="0">
                <a:hlinkClick r:id="rId7"/>
              </a:rPr>
              <a:t>https://www.geeksforgeeks.org/time-complexity-of-building-a-heap</a:t>
            </a:r>
            <a:r>
              <a:rPr lang="sl-SI" dirty="0" smtClean="0">
                <a:hlinkClick r:id="rId7"/>
              </a:rPr>
              <a:t>/</a:t>
            </a:r>
            <a:r>
              <a:rPr lang="sl-SI" dirty="0" smtClean="0"/>
              <a:t> [5. 12. 2019]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934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0139F4-C1A0-40F5-841A-7637E714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DEFINICIJA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C2E6DB6-AD86-4E8E-A7E5-90C51AD3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4933"/>
            <a:ext cx="9905999" cy="2015067"/>
          </a:xfrm>
        </p:spPr>
        <p:txBody>
          <a:bodyPr/>
          <a:lstStyle/>
          <a:p>
            <a:r>
              <a:rPr lang="sl-SI" dirty="0"/>
              <a:t>Ločimo MAX in MIN kopico</a:t>
            </a:r>
          </a:p>
          <a:p>
            <a:r>
              <a:rPr lang="sl-SI" u="sng" dirty="0"/>
              <a:t>Maksimalna</a:t>
            </a:r>
            <a:r>
              <a:rPr lang="sl-SI" dirty="0"/>
              <a:t> kopica je levo poravnano dvojiško drevo, ki ima to lastnost, da je element v korenu </a:t>
            </a:r>
            <a:r>
              <a:rPr lang="sl-SI" u="sng" dirty="0"/>
              <a:t>večji</a:t>
            </a:r>
            <a:r>
              <a:rPr lang="sl-SI" dirty="0"/>
              <a:t> od elementov v sinovih korena, obe poddrevesi korena pa sta prav tako kopici.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9CB7920-D35A-49D4-B7EC-7B51F3513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98" y="3810268"/>
            <a:ext cx="3305637" cy="2429214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BC4A4CBD-98FE-4974-B9A6-4653B9393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7" y="3810268"/>
            <a:ext cx="330563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E3DA22-6164-4C68-82E2-EEC9CC0A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drevesa, ki niso kopice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370A950-A621-476A-8A8D-F968E7965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76" y="2222500"/>
            <a:ext cx="3283572" cy="2413000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95F9FFA1-40A4-4BDA-815E-17590BF2E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37" y="2222500"/>
            <a:ext cx="3283572" cy="241300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622B4E50-4ADB-4AFB-9CCF-4B2044CC8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39" y="2222500"/>
            <a:ext cx="3283572" cy="2413000"/>
          </a:xfrm>
          <a:prstGeom prst="rect">
            <a:avLst/>
          </a:prstGeom>
        </p:spPr>
      </p:pic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F2FBC07E-FED6-44E8-9202-8699F8519FDF}"/>
              </a:ext>
            </a:extLst>
          </p:cNvPr>
          <p:cNvSpPr txBox="1"/>
          <p:nvPr/>
        </p:nvSpPr>
        <p:spPr>
          <a:xfrm>
            <a:off x="956276" y="4795335"/>
            <a:ext cx="328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Neporavnano drevo</a:t>
            </a:r>
          </a:p>
        </p:txBody>
      </p:sp>
      <p:sp>
        <p:nvSpPr>
          <p:cNvPr id="11" name="PoljeZBesedilom 10">
            <a:extLst>
              <a:ext uri="{FF2B5EF4-FFF2-40B4-BE49-F238E27FC236}">
                <a16:creationId xmlns:a16="http://schemas.microsoft.com/office/drawing/2014/main" id="{9BA8A1E1-5F8D-4569-86F4-505F5B28E29B}"/>
              </a:ext>
            </a:extLst>
          </p:cNvPr>
          <p:cNvSpPr txBox="1"/>
          <p:nvPr/>
        </p:nvSpPr>
        <p:spPr>
          <a:xfrm>
            <a:off x="4346237" y="4795335"/>
            <a:ext cx="328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Nepravilno razvrščeni podatki</a:t>
            </a:r>
          </a:p>
        </p:txBody>
      </p:sp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D02B67AB-6A69-4462-8B00-51BFBCF2FC6B}"/>
              </a:ext>
            </a:extLst>
          </p:cNvPr>
          <p:cNvSpPr txBox="1"/>
          <p:nvPr/>
        </p:nvSpPr>
        <p:spPr>
          <a:xfrm>
            <a:off x="7736198" y="4795335"/>
            <a:ext cx="328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Podatkov ne moremo primerjati</a:t>
            </a:r>
          </a:p>
        </p:txBody>
      </p:sp>
    </p:spTree>
    <p:extLst>
      <p:ext uri="{BB962C8B-B14F-4D97-AF65-F5344CB8AC3E}">
        <p14:creationId xmlns:p14="http://schemas.microsoft.com/office/powerpoint/2010/main" val="190885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B90424-DAE8-47E6-A429-B8583447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Uporaba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5C143D2-74A0-471A-BEB3-8BF9A5A1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Vrsta s prioriteto: Oskrbovanje bolnikov na urgenci</a:t>
            </a:r>
          </a:p>
          <a:p>
            <a:r>
              <a:rPr lang="sl-SI" dirty="0" err="1"/>
              <a:t>Dijkstrov</a:t>
            </a:r>
            <a:r>
              <a:rPr lang="sl-SI" dirty="0"/>
              <a:t> algoritem</a:t>
            </a:r>
          </a:p>
          <a:p>
            <a:r>
              <a:rPr lang="sl-SI" dirty="0"/>
              <a:t>Urejanje elementov</a:t>
            </a:r>
          </a:p>
        </p:txBody>
      </p:sp>
    </p:spTree>
    <p:extLst>
      <p:ext uri="{BB962C8B-B14F-4D97-AF65-F5344CB8AC3E}">
        <p14:creationId xmlns:p14="http://schemas.microsoft.com/office/powerpoint/2010/main" val="17901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1F2B31-FF24-4962-953B-30FED869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Operacije nad kopico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AB88A13-F26A-4173-8C9F-9439B0D2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pripravi()</a:t>
            </a:r>
          </a:p>
          <a:p>
            <a:r>
              <a:rPr lang="sl-SI" dirty="0"/>
              <a:t>prazna(kopica)</a:t>
            </a:r>
          </a:p>
          <a:p>
            <a:r>
              <a:rPr lang="sl-SI" dirty="0"/>
              <a:t>največji(kopica)/najmanjši(kopica)</a:t>
            </a:r>
          </a:p>
          <a:p>
            <a:r>
              <a:rPr lang="sl-SI" dirty="0"/>
              <a:t>vstavi(kopica, element)</a:t>
            </a:r>
            <a:endParaRPr lang="en-GB" dirty="0"/>
          </a:p>
          <a:p>
            <a:r>
              <a:rPr lang="en-GB" dirty="0" err="1"/>
              <a:t>odstrani</a:t>
            </a:r>
            <a:r>
              <a:rPr lang="sl-SI" dirty="0"/>
              <a:t>(kopica)</a:t>
            </a:r>
          </a:p>
          <a:p>
            <a:r>
              <a:rPr lang="sl-SI" dirty="0"/>
              <a:t>sestav</a:t>
            </a:r>
            <a:r>
              <a:rPr lang="en-GB" dirty="0" err="1"/>
              <a:t>i</a:t>
            </a:r>
            <a:r>
              <a:rPr lang="sl-SI" dirty="0"/>
              <a:t>(elementi)</a:t>
            </a:r>
          </a:p>
        </p:txBody>
      </p:sp>
    </p:spTree>
    <p:extLst>
      <p:ext uri="{BB962C8B-B14F-4D97-AF65-F5344CB8AC3E}">
        <p14:creationId xmlns:p14="http://schemas.microsoft.com/office/powerpoint/2010/main" val="38580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519A01-7216-40C5-9044-902EC0CD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PLAVANJE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96A7A1A-4D6E-4B64-8DA5-6320628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56" y="2829134"/>
            <a:ext cx="977177" cy="2962067"/>
          </a:xfrm>
          <a:prstGeom prst="rect">
            <a:avLst/>
          </a:prstGeom>
        </p:spPr>
      </p:pic>
      <p:sp>
        <p:nvSpPr>
          <p:cNvPr id="12" name="Označba mesta vsebine 2">
            <a:extLst>
              <a:ext uri="{FF2B5EF4-FFF2-40B4-BE49-F238E27FC236}">
                <a16:creationId xmlns:a16="http://schemas.microsoft.com/office/drawing/2014/main" id="{259ED377-7AA4-4280-94DF-94B4C391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150032" cy="3541714"/>
          </a:xfrm>
        </p:spPr>
        <p:txBody>
          <a:bodyPr/>
          <a:lstStyle/>
          <a:p>
            <a:r>
              <a:rPr lang="sl-SI" dirty="0"/>
              <a:t>Plavanje navzgor                        Ideja algoritma (Maksimalna kopica):</a:t>
            </a:r>
          </a:p>
        </p:txBody>
      </p: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770FE3C8-7A98-470D-B8F5-C74DEF41362A}"/>
              </a:ext>
            </a:extLst>
          </p:cNvPr>
          <p:cNvSpPr txBox="1"/>
          <p:nvPr/>
        </p:nvSpPr>
        <p:spPr>
          <a:xfrm>
            <a:off x="5554133" y="2829134"/>
            <a:ext cx="49445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Element je na začetku v listu </a:t>
            </a:r>
            <a:r>
              <a:rPr lang="sl-SI" sz="2000" dirty="0" smtClean="0"/>
              <a:t>kopice</a:t>
            </a:r>
          </a:p>
          <a:p>
            <a:r>
              <a:rPr lang="sl-SI" sz="2000" dirty="0"/>
              <a:t>Če je element v korenu kopice: postopek prekinemo</a:t>
            </a:r>
          </a:p>
          <a:p>
            <a:r>
              <a:rPr lang="sl-SI" sz="2000" dirty="0" smtClean="0"/>
              <a:t>Element </a:t>
            </a:r>
            <a:r>
              <a:rPr lang="sl-SI" sz="2000" dirty="0"/>
              <a:t>primerjamo z </a:t>
            </a:r>
            <a:r>
              <a:rPr lang="sl-SI" sz="2000" dirty="0" smtClean="0"/>
              <a:t>očetom</a:t>
            </a:r>
            <a:endParaRPr lang="sl-SI" sz="2000" dirty="0"/>
          </a:p>
          <a:p>
            <a:r>
              <a:rPr lang="sl-SI" sz="2000" dirty="0"/>
              <a:t>Če je oče manjši: elementa zamenjamo</a:t>
            </a:r>
          </a:p>
          <a:p>
            <a:r>
              <a:rPr lang="sl-SI" sz="2000" dirty="0"/>
              <a:t>V nasprotnem primeru: postopek </a:t>
            </a:r>
            <a:r>
              <a:rPr lang="sl-SI" sz="2000" dirty="0" smtClean="0"/>
              <a:t>prekinemo</a:t>
            </a:r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14746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10D743-E4DF-4C3D-A8C3-35059789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PLAVANJE</a:t>
            </a:r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56A4137C-D70E-4D58-BBEE-2C188A4AC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953543"/>
            <a:ext cx="2787121" cy="2831955"/>
          </a:xfrm>
          <a:prstGeom prst="rect">
            <a:avLst/>
          </a:prstGeom>
        </p:spPr>
      </p:pic>
      <p:sp>
        <p:nvSpPr>
          <p:cNvPr id="6" name="Označba mesta vsebine 2">
            <a:extLst>
              <a:ext uri="{FF2B5EF4-FFF2-40B4-BE49-F238E27FC236}">
                <a16:creationId xmlns:a16="http://schemas.microsoft.com/office/drawing/2014/main" id="{420DFD43-DC06-4463-9EF0-81A3C132CCDE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1500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/>
              <a:t>Plavanje navzdol                        Ideja algoritma (Minimalna kopica):</a:t>
            </a:r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CD0F0DD2-AB51-4936-B06C-DE9A41355890}"/>
              </a:ext>
            </a:extLst>
          </p:cNvPr>
          <p:cNvSpPr txBox="1"/>
          <p:nvPr/>
        </p:nvSpPr>
        <p:spPr>
          <a:xfrm>
            <a:off x="5554133" y="2829134"/>
            <a:ext cx="5493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Element je na začetku v korenu </a:t>
            </a:r>
            <a:r>
              <a:rPr lang="sl-SI" sz="2000" dirty="0" smtClean="0"/>
              <a:t>kopice</a:t>
            </a:r>
          </a:p>
          <a:p>
            <a:r>
              <a:rPr lang="sl-SI" sz="2000" dirty="0"/>
              <a:t>Če je element v listu kopice: postopek prekinemo</a:t>
            </a:r>
          </a:p>
          <a:p>
            <a:r>
              <a:rPr lang="sl-SI" sz="2000" dirty="0" smtClean="0"/>
              <a:t>Med </a:t>
            </a:r>
            <a:r>
              <a:rPr lang="sl-SI" sz="2000" dirty="0"/>
              <a:t>sabo primerjamo oba sinova: izberemo manjšega</a:t>
            </a:r>
          </a:p>
          <a:p>
            <a:r>
              <a:rPr lang="sl-SI" sz="2000" dirty="0"/>
              <a:t>Element primerjamo z izbranim sinom</a:t>
            </a:r>
          </a:p>
          <a:p>
            <a:r>
              <a:rPr lang="sl-SI" sz="2000" dirty="0"/>
              <a:t>Če je sin manjši od elementa: ju zamenjamo</a:t>
            </a:r>
          </a:p>
          <a:p>
            <a:r>
              <a:rPr lang="sl-SI" sz="2000" dirty="0"/>
              <a:t>V nasprotnem primeru: postopek </a:t>
            </a:r>
            <a:r>
              <a:rPr lang="sl-SI" sz="2000" dirty="0" smtClean="0"/>
              <a:t>prekinemo</a:t>
            </a:r>
          </a:p>
        </p:txBody>
      </p:sp>
    </p:spTree>
    <p:extLst>
      <p:ext uri="{BB962C8B-B14F-4D97-AF65-F5344CB8AC3E}">
        <p14:creationId xmlns:p14="http://schemas.microsoft.com/office/powerpoint/2010/main" val="4993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B04B-6C87-45E3-AA3B-084A9410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Kopica</a:t>
            </a:r>
            <a:r>
              <a:rPr lang="en-GB" dirty="0"/>
              <a:t> </a:t>
            </a:r>
            <a:r>
              <a:rPr lang="en-GB" dirty="0" err="1"/>
              <a:t>predstavljena</a:t>
            </a:r>
            <a:r>
              <a:rPr lang="en-GB" dirty="0"/>
              <a:t> s </a:t>
            </a:r>
            <a:r>
              <a:rPr lang="en-GB" dirty="0" err="1"/>
              <a:t>tabelo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0C70-E01B-49CC-8C9A-D6FBD161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Levi sin = 2 * </a:t>
            </a:r>
            <a:r>
              <a:rPr lang="en-GB" sz="3200" dirty="0" err="1"/>
              <a:t>i</a:t>
            </a:r>
            <a:r>
              <a:rPr lang="en-GB" sz="3200" dirty="0"/>
              <a:t> +1 </a:t>
            </a:r>
          </a:p>
          <a:p>
            <a:r>
              <a:rPr lang="en-GB" sz="3200" dirty="0" err="1"/>
              <a:t>Desni</a:t>
            </a:r>
            <a:r>
              <a:rPr lang="en-GB" sz="3200" dirty="0"/>
              <a:t> sin = 2 * </a:t>
            </a:r>
            <a:r>
              <a:rPr lang="en-GB" sz="3200" dirty="0" err="1"/>
              <a:t>i</a:t>
            </a:r>
            <a:r>
              <a:rPr lang="en-GB" sz="3200" dirty="0"/>
              <a:t> + 2</a:t>
            </a:r>
          </a:p>
          <a:p>
            <a:endParaRPr lang="en-GB" sz="3200" dirty="0"/>
          </a:p>
          <a:p>
            <a:r>
              <a:rPr lang="en-GB" sz="3200" dirty="0" err="1"/>
              <a:t>Oče</a:t>
            </a:r>
            <a:r>
              <a:rPr lang="en-GB" sz="3200" dirty="0"/>
              <a:t> = (</a:t>
            </a:r>
            <a:r>
              <a:rPr lang="en-GB" sz="3200" dirty="0" err="1"/>
              <a:t>i</a:t>
            </a:r>
            <a:r>
              <a:rPr lang="en-GB" sz="3200" dirty="0"/>
              <a:t> – 1) //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6C8FA-C3E5-499D-9BA7-600A2BCE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388" y="1912689"/>
            <a:ext cx="2979446" cy="4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26E8-64E3-4A34-B78F-B921F41F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Vstavi</a:t>
            </a:r>
            <a:r>
              <a:rPr lang="en-GB" dirty="0"/>
              <a:t>()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9D67-422C-4203-9646-A7B20D74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Vstavimo</a:t>
            </a:r>
            <a:r>
              <a:rPr lang="en-GB" dirty="0"/>
              <a:t> </a:t>
            </a:r>
            <a:r>
              <a:rPr lang="en-GB" dirty="0" err="1"/>
              <a:t>podatek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konec</a:t>
            </a:r>
            <a:r>
              <a:rPr lang="en-GB" dirty="0"/>
              <a:t> </a:t>
            </a:r>
            <a:r>
              <a:rPr lang="en-GB" dirty="0" err="1"/>
              <a:t>tabele</a:t>
            </a:r>
            <a:endParaRPr lang="en-GB" dirty="0"/>
          </a:p>
          <a:p>
            <a:r>
              <a:rPr lang="en-GB" dirty="0" err="1"/>
              <a:t>Poskrbimo</a:t>
            </a:r>
            <a:r>
              <a:rPr lang="en-GB" dirty="0"/>
              <a:t> da </a:t>
            </a:r>
            <a:r>
              <a:rPr lang="en-GB" dirty="0" err="1"/>
              <a:t>splava</a:t>
            </a:r>
            <a:r>
              <a:rPr lang="en-GB" dirty="0"/>
              <a:t> </a:t>
            </a:r>
            <a:r>
              <a:rPr lang="en-GB" dirty="0" err="1"/>
              <a:t>gor</a:t>
            </a:r>
            <a:endParaRPr lang="en-GB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644" y="3495828"/>
            <a:ext cx="7721310" cy="30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6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zje">
  <a:themeElements>
    <a:clrScheme name="Vezj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Vezj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zj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TM04033919[[fn=Vezje]]</Template>
  <TotalTime>949</TotalTime>
  <Words>399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Vezje</vt:lpstr>
      <vt:lpstr>PODATKOVNA STRUKTURA KOPICA</vt:lpstr>
      <vt:lpstr>DEFINICIJA</vt:lpstr>
      <vt:lpstr>drevesa, ki niso kopice</vt:lpstr>
      <vt:lpstr>Uporaba</vt:lpstr>
      <vt:lpstr>Operacije nad kopico</vt:lpstr>
      <vt:lpstr>PLAVANJE</vt:lpstr>
      <vt:lpstr>PLAVANJE</vt:lpstr>
      <vt:lpstr>Kopica predstavljena s tabelo</vt:lpstr>
      <vt:lpstr>Vstavi()</vt:lpstr>
      <vt:lpstr>Odstrani()</vt:lpstr>
      <vt:lpstr>Sestavi()</vt:lpstr>
      <vt:lpstr>heapsort</vt:lpstr>
      <vt:lpstr>Časovna zahtevnost</vt:lpstr>
      <vt:lpstr>viri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marko</dc:creator>
  <cp:lastModifiedBy>Gal Zakrajšek</cp:lastModifiedBy>
  <cp:revision>39</cp:revision>
  <dcterms:created xsi:type="dcterms:W3CDTF">2019-12-03T13:50:46Z</dcterms:created>
  <dcterms:modified xsi:type="dcterms:W3CDTF">2019-12-05T09:26:53Z</dcterms:modified>
</cp:coreProperties>
</file>