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7" r:id="rId6"/>
    <p:sldId id="26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zakrajsek" initials="gz" lastIdx="1" clrIdx="0">
    <p:extLst>
      <p:ext uri="{19B8F6BF-5375-455C-9EA6-DF929625EA0E}">
        <p15:presenceInfo xmlns:p15="http://schemas.microsoft.com/office/powerpoint/2012/main" userId="48d76dc3bcf440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5C1-D942-4082-B627-E2BA1375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9D16-29A0-405A-8184-C1D08988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02B-4815-4E51-A215-FF748B6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0B90-5950-419F-BF71-2AA19E8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FCD6-13FC-46B3-956F-F060D18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C84-13E8-410A-994B-12093E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AA41-D762-4DD1-8190-35D4173C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122-C8EC-4A14-B57D-7008F62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7-173F-416A-92DB-D6B9BE6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43E-F686-457F-9C1A-A815B6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144E-B646-42FC-862A-8084D48D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24B-16DA-4271-8E2A-90129FE7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C5-EC11-4CA2-8145-E8680FB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3F86-CB56-4B61-B6D0-64BC211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C07F-FA88-4269-B6D7-D2D267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28B-1500-4BB4-AD82-F053F5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FF-9C11-41F7-A297-0B747DC6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424-6521-4F5C-AA1F-AB8111F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269F-4025-442D-A6BE-E1077F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02A-0140-4D07-BEC3-2C43942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9C5-C3CF-4090-A172-245E11D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CDF8-55E8-4557-99A2-4E87CACC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DD9-6464-4BCE-BCA1-652CF0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1B3-EA53-4920-A5A7-CEB576F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2255-43B3-4A6B-8402-0451BA3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BA7-F60E-48E0-945C-D407605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756-DEE3-416B-B530-506DF81F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D5B4B-AD86-4D07-AFBD-7A2B6DC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CA57-8ED2-4610-97DA-4D70CC8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20EB-57FE-40E9-B180-6C17A7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ECB-B579-49BD-9C4B-11B02B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7C2-0FC3-4191-875E-C9079D3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7FD0-7019-4362-A0CA-81C71D53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C800-418A-4A79-A853-45A80F8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45DCE-7C35-4903-8BE0-E18C4756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27AB-D179-4FEE-9CFA-D0F7988E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B9E8-42FC-4B2E-BD31-BBEEC35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5578-C546-474D-B639-480A911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C13D-9390-4D84-84B9-8D3007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034E-B130-4EF9-941A-C0993E4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8377E-3DEA-4FB3-AABA-4AE9C2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02ED-0D90-4A58-88FB-2394E6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4604-554A-4880-937A-B0FFB2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5DDA9-EBDA-45D9-9369-AADFE5D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0920-D5BB-41AE-8032-C37A427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8CCB-588B-4656-AE8D-A58BC73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C1D-29B9-413B-A2E6-70E2C23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C332-D84E-4DA0-B45F-EBBBDC3A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D27D-3A0C-448E-BEC7-ED4ECF4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A2A-BB2B-423D-A8E6-688E346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063A-B0A2-42D0-83E6-E2BB2983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459-8E5D-4032-B4AA-F9B541E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B4-0F48-4318-881D-911866CD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85E2-7819-4F25-94A6-233FC3D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75DA-0883-47BD-8F90-B6DFEA3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D46E-A2DB-4699-84CB-1DDA188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8640-6EB3-4BD2-9A38-ECC6334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8C7E-5EFD-4319-BE31-7DAA0F2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8404-5413-479F-AB5A-B144CBA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3B-E8E0-490B-AB91-5D73864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FA4-E85D-4E7C-B72A-A8F0A4FA0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4AB8-B53E-491D-89BF-0AA197DF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E84A-9658-4889-B2F7-8D3DFA6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Delaunay_triangulatio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mp_flooding_algorithm" TargetMode="External"/><Relationship Id="rId2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launay_triangulation" TargetMode="Externa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hyperlink" Target="https://www.wikiwand.com/en/Jump_flooding_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4263565_Variants_of_Jump_Flooding_Algorithm_for_Computing_Discrete_Voronoi_Diagram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A55-AEF7-4F1F-832A-2B6C25D2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Vornoievi</a:t>
            </a:r>
            <a:r>
              <a:rPr lang="en-GB" dirty="0"/>
              <a:t> </a:t>
            </a:r>
            <a:r>
              <a:rPr lang="en-GB" dirty="0" err="1"/>
              <a:t>diagrami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110E-7F14-4CEB-9C31-00B01CFA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5910232"/>
            <a:ext cx="9144000" cy="1655762"/>
          </a:xfrm>
        </p:spPr>
        <p:txBody>
          <a:bodyPr/>
          <a:lstStyle/>
          <a:p>
            <a:r>
              <a:rPr lang="en-GB" dirty="0"/>
              <a:t>Liam </a:t>
            </a:r>
            <a:r>
              <a:rPr lang="en-GB" dirty="0" err="1"/>
              <a:t>Mislej</a:t>
            </a:r>
            <a:r>
              <a:rPr lang="en-GB" dirty="0"/>
              <a:t>, 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789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49-2ED5-4352-AAE2-97E150B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30909"/>
            <a:ext cx="10515600" cy="794761"/>
          </a:xfrm>
        </p:spPr>
        <p:txBody>
          <a:bodyPr/>
          <a:lstStyle/>
          <a:p>
            <a:r>
              <a:rPr lang="en-GB" dirty="0" err="1"/>
              <a:t>Delaun</a:t>
            </a:r>
            <a:r>
              <a:rPr lang="en-SI" dirty="0"/>
              <a:t>o</a:t>
            </a:r>
            <a:r>
              <a:rPr lang="en-GB" dirty="0" err="1"/>
              <a:t>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95324-5280-4520-9720-77EF1DCA6104}"/>
              </a:ext>
            </a:extLst>
          </p:cNvPr>
          <p:cNvSpPr txBox="1"/>
          <p:nvPr/>
        </p:nvSpPr>
        <p:spPr>
          <a:xfrm>
            <a:off x="369454" y="1376218"/>
            <a:ext cx="8873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Obstaja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algoritmov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Deli in </a:t>
            </a:r>
            <a:r>
              <a:rPr lang="en-SI" dirty="0" err="1"/>
              <a:t>vladaj</a:t>
            </a:r>
            <a:r>
              <a:rPr lang="en-SI" dirty="0"/>
              <a:t> (Divide and conquer)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Ideja</a:t>
            </a:r>
            <a:r>
              <a:rPr lang="en-SI" dirty="0"/>
              <a:t>: Problem “</a:t>
            </a:r>
            <a:r>
              <a:rPr lang="en-SI" dirty="0" err="1"/>
              <a:t>razbijemo</a:t>
            </a:r>
            <a:r>
              <a:rPr lang="en-SI" dirty="0"/>
              <a:t>”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manjše</a:t>
            </a:r>
            <a:r>
              <a:rPr lang="en-SI" dirty="0"/>
              <a:t> </a:t>
            </a:r>
            <a:r>
              <a:rPr lang="en-SI" dirty="0" err="1"/>
              <a:t>podprobleme</a:t>
            </a:r>
            <a:r>
              <a:rPr lang="en-SI" dirty="0"/>
              <a:t>, ki </a:t>
            </a:r>
            <a:r>
              <a:rPr lang="en-SI" dirty="0" err="1"/>
              <a:t>jih</a:t>
            </a:r>
            <a:r>
              <a:rPr lang="en-SI" dirty="0"/>
              <a:t> </a:t>
            </a:r>
            <a:r>
              <a:rPr lang="en-SI" dirty="0" err="1"/>
              <a:t>nato</a:t>
            </a:r>
            <a:r>
              <a:rPr lang="en-SI" dirty="0"/>
              <a:t> </a:t>
            </a:r>
            <a:r>
              <a:rPr lang="en-SI" dirty="0" err="1"/>
              <a:t>rekurzivno</a:t>
            </a:r>
            <a:r>
              <a:rPr lang="en-SI" dirty="0"/>
              <a:t> </a:t>
            </a:r>
            <a:r>
              <a:rPr lang="en-SI" dirty="0" err="1"/>
              <a:t>zlepimo</a:t>
            </a:r>
            <a:r>
              <a:rPr lang="en-SI" dirty="0"/>
              <a:t> </a:t>
            </a:r>
            <a:r>
              <a:rPr lang="en-SI" dirty="0" err="1"/>
              <a:t>skupaj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Rezultat</a:t>
            </a:r>
            <a:r>
              <a:rPr lang="en-SI" dirty="0"/>
              <a:t>: </a:t>
            </a:r>
            <a:r>
              <a:rPr lang="en-SI" dirty="0" err="1"/>
              <a:t>Triangulacija</a:t>
            </a:r>
            <a:r>
              <a:rPr lang="en-SI" dirty="0"/>
              <a:t> </a:t>
            </a:r>
            <a:r>
              <a:rPr lang="en-SI" dirty="0" err="1"/>
              <a:t>znotraj</a:t>
            </a:r>
            <a:r>
              <a:rPr lang="en-SI" dirty="0"/>
              <a:t> </a:t>
            </a:r>
            <a:r>
              <a:rPr lang="en-SI" dirty="0" err="1"/>
              <a:t>konveksne</a:t>
            </a:r>
            <a:r>
              <a:rPr lang="en-SI" dirty="0"/>
              <a:t> </a:t>
            </a:r>
            <a:r>
              <a:rPr lang="en-SI" dirty="0" err="1"/>
              <a:t>ogrinjače</a:t>
            </a:r>
            <a:r>
              <a:rPr lang="en-SI" dirty="0"/>
              <a:t> </a:t>
            </a:r>
            <a:r>
              <a:rPr lang="en-SI" dirty="0" err="1"/>
              <a:t>neke</a:t>
            </a:r>
            <a:r>
              <a:rPr lang="en-SI" dirty="0"/>
              <a:t> </a:t>
            </a:r>
            <a:r>
              <a:rPr lang="en-SI" dirty="0" err="1"/>
              <a:t>množice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BDB0-B97E-400F-9957-7F554AC0D419}"/>
              </a:ext>
            </a:extLst>
          </p:cNvPr>
          <p:cNvSpPr txBox="1"/>
          <p:nvPr/>
        </p:nvSpPr>
        <p:spPr>
          <a:xfrm>
            <a:off x="483937" y="3260808"/>
            <a:ext cx="5816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Pravimo, da Delaun</a:t>
            </a:r>
            <a:r>
              <a:rPr lang="en-SI" dirty="0" err="1"/>
              <a:t>ojeva</a:t>
            </a:r>
            <a:r>
              <a:rPr lang="en-SI" dirty="0"/>
              <a:t> </a:t>
            </a:r>
            <a:r>
              <a:rPr lang="sl-SI" dirty="0"/>
              <a:t> triangulacija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sl-SI" dirty="0"/>
              <a:t>, če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poljubni</a:t>
            </a:r>
            <a:r>
              <a:rPr lang="en-SI" dirty="0"/>
              <a:t> </a:t>
            </a:r>
            <a:r>
              <a:rPr lang="en-SI" dirty="0" err="1"/>
              <a:t>množici</a:t>
            </a:r>
            <a:r>
              <a:rPr lang="en-SI" dirty="0"/>
              <a:t> </a:t>
            </a:r>
            <a:r>
              <a:rPr lang="en-SI" dirty="0" err="1"/>
              <a:t>točk</a:t>
            </a:r>
            <a:r>
              <a:rPr lang="en-SI" dirty="0"/>
              <a:t> (</a:t>
            </a:r>
            <a:r>
              <a:rPr lang="en-SI" dirty="0" err="1"/>
              <a:t>povezane</a:t>
            </a:r>
            <a:r>
              <a:rPr lang="en-SI" dirty="0"/>
              <a:t> v </a:t>
            </a:r>
            <a:r>
              <a:rPr lang="en-SI" dirty="0" err="1"/>
              <a:t>trikotnike</a:t>
            </a:r>
            <a:r>
              <a:rPr lang="en-SI" dirty="0"/>
              <a:t>), za </a:t>
            </a:r>
            <a:r>
              <a:rPr lang="en-SI" dirty="0" err="1"/>
              <a:t>dva</a:t>
            </a:r>
            <a:r>
              <a:rPr lang="en-SI" dirty="0"/>
              <a:t> </a:t>
            </a:r>
            <a:r>
              <a:rPr lang="en-SI" dirty="0" err="1"/>
              <a:t>poljubna</a:t>
            </a:r>
            <a:r>
              <a:rPr lang="en-SI" dirty="0"/>
              <a:t> </a:t>
            </a:r>
            <a:r>
              <a:rPr lang="en-SI" dirty="0" err="1"/>
              <a:t>sosednja</a:t>
            </a:r>
            <a:r>
              <a:rPr lang="en-SI" dirty="0"/>
              <a:t> </a:t>
            </a:r>
            <a:r>
              <a:rPr lang="en-SI" dirty="0" err="1"/>
              <a:t>trikotnika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 err="1"/>
              <a:t>naslednje</a:t>
            </a:r>
            <a:r>
              <a:rPr lang="en-SI" dirty="0"/>
              <a:t>: </a:t>
            </a:r>
          </a:p>
          <a:p>
            <a:endParaRPr lang="en-SI" dirty="0"/>
          </a:p>
          <a:p>
            <a:r>
              <a:rPr lang="en-SI" dirty="0"/>
              <a:t>K</a:t>
            </a:r>
            <a:r>
              <a:rPr lang="sl-SI" dirty="0"/>
              <a:t>ota, ki si nasprotujeta in nista "presekana" z </a:t>
            </a:r>
            <a:r>
              <a:rPr lang="en-SI" dirty="0" err="1"/>
              <a:t>njuno</a:t>
            </a:r>
            <a:r>
              <a:rPr lang="en-SI" dirty="0"/>
              <a:t> </a:t>
            </a:r>
            <a:r>
              <a:rPr lang="en-SI" dirty="0" err="1"/>
              <a:t>skupno</a:t>
            </a:r>
            <a:r>
              <a:rPr lang="en-SI" dirty="0"/>
              <a:t> </a:t>
            </a:r>
            <a:r>
              <a:rPr lang="en-SI" dirty="0" err="1"/>
              <a:t>stranico</a:t>
            </a:r>
            <a:r>
              <a:rPr lang="en-SI" dirty="0"/>
              <a:t>, </a:t>
            </a:r>
            <a:r>
              <a:rPr lang="sl-SI" dirty="0"/>
              <a:t>skupaj sestavljata kot, ki je manjši od 180</a:t>
            </a:r>
            <a:r>
              <a:rPr lang="en-SI" dirty="0"/>
              <a:t> </a:t>
            </a:r>
            <a:r>
              <a:rPr lang="sl-SI" dirty="0"/>
              <a:t>stopinj.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5FDFD-FBFF-4538-BD9E-C7B673E08D8D}"/>
              </a:ext>
            </a:extLst>
          </p:cNvPr>
          <p:cNvSpPr txBox="1"/>
          <p:nvPr/>
        </p:nvSpPr>
        <p:spPr>
          <a:xfrm>
            <a:off x="483936" y="2860698"/>
            <a:ext cx="1221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2000" dirty="0" err="1"/>
              <a:t>Definicija</a:t>
            </a:r>
            <a:r>
              <a:rPr lang="en-SI" sz="2000" dirty="0"/>
              <a:t>:</a:t>
            </a:r>
          </a:p>
        </p:txBody>
      </p:sp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663A7F-21A4-4894-AC28-FEEF8DD3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9" y="2409394"/>
            <a:ext cx="4186104" cy="421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55001-7A68-4A43-94CB-FB4840D1F55E}"/>
              </a:ext>
            </a:extLst>
          </p:cNvPr>
          <p:cNvSpPr txBox="1"/>
          <p:nvPr/>
        </p:nvSpPr>
        <p:spPr>
          <a:xfrm>
            <a:off x="7102137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60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41A85-4794-40A1-8A92-86C9D687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4" y="240146"/>
            <a:ext cx="10515600" cy="702397"/>
          </a:xfrm>
        </p:spPr>
        <p:txBody>
          <a:bodyPr/>
          <a:lstStyle/>
          <a:p>
            <a:r>
              <a:rPr lang="en-SI" dirty="0" err="1"/>
              <a:t>Priprava</a:t>
            </a:r>
            <a:r>
              <a:rPr lang="en-SI" dirty="0"/>
              <a:t> </a:t>
            </a:r>
            <a:r>
              <a:rPr lang="en-SI" dirty="0" err="1"/>
              <a:t>podatkov</a:t>
            </a:r>
            <a:endParaRPr lang="en-SI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0AB7DE-0FF9-4560-8044-5241B39C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4741"/>
            <a:ext cx="3156393" cy="208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8EA5A-1298-4125-805E-1D523449EBB4}"/>
              </a:ext>
            </a:extLst>
          </p:cNvPr>
          <p:cNvSpPr txBox="1"/>
          <p:nvPr/>
        </p:nvSpPr>
        <p:spPr>
          <a:xfrm flipH="1">
            <a:off x="427839" y="1081202"/>
            <a:ext cx="596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Uredimo</a:t>
            </a:r>
            <a:r>
              <a:rPr lang="en-SI" dirty="0"/>
              <a:t> po </a:t>
            </a:r>
            <a:r>
              <a:rPr lang="en-SI" dirty="0" err="1"/>
              <a:t>velikosti</a:t>
            </a:r>
            <a:r>
              <a:rPr lang="en-SI" dirty="0"/>
              <a:t> (</a:t>
            </a:r>
            <a:r>
              <a:rPr lang="en-SI" dirty="0" err="1"/>
              <a:t>naraščajoče</a:t>
            </a:r>
            <a:r>
              <a:rPr lang="en-SI" dirty="0"/>
              <a:t>):</a:t>
            </a:r>
          </a:p>
          <a:p>
            <a:pPr marL="285750" indent="-285750">
              <a:buFontTx/>
              <a:buChar char="-"/>
            </a:pPr>
            <a:r>
              <a:rPr lang="en-SI" dirty="0"/>
              <a:t>Po x-</a:t>
            </a:r>
            <a:r>
              <a:rPr lang="en-SI" dirty="0" err="1"/>
              <a:t>koordinati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primeru</a:t>
            </a:r>
            <a:r>
              <a:rPr lang="en-SI" dirty="0"/>
              <a:t> </a:t>
            </a:r>
            <a:r>
              <a:rPr lang="en-SI" dirty="0" err="1"/>
              <a:t>enakih</a:t>
            </a:r>
            <a:r>
              <a:rPr lang="en-SI" dirty="0"/>
              <a:t> x-</a:t>
            </a:r>
            <a:r>
              <a:rPr lang="en-SI" dirty="0" err="1"/>
              <a:t>vrednosti</a:t>
            </a:r>
            <a:r>
              <a:rPr lang="en-SI" dirty="0"/>
              <a:t>, </a:t>
            </a:r>
            <a:r>
              <a:rPr lang="en-SI" dirty="0" err="1"/>
              <a:t>uredimo</a:t>
            </a:r>
            <a:r>
              <a:rPr lang="en-SI" dirty="0"/>
              <a:t> po y- </a:t>
            </a:r>
            <a:r>
              <a:rPr lang="en-SI" dirty="0" err="1"/>
              <a:t>koordinati</a:t>
            </a:r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524A-F589-4442-B27A-B8927EF0BEA3}"/>
              </a:ext>
            </a:extLst>
          </p:cNvPr>
          <p:cNvSpPr txBox="1"/>
          <p:nvPr/>
        </p:nvSpPr>
        <p:spPr>
          <a:xfrm>
            <a:off x="219364" y="2524549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2800" dirty="0" err="1"/>
              <a:t>Deljenje</a:t>
            </a:r>
            <a:r>
              <a:rPr lang="en-SI" sz="2800" dirty="0"/>
              <a:t> </a:t>
            </a:r>
            <a:r>
              <a:rPr lang="en-SI" sz="2800" dirty="0" err="1"/>
              <a:t>na</a:t>
            </a:r>
            <a:r>
              <a:rPr lang="en-SI" sz="2800" dirty="0"/>
              <a:t> </a:t>
            </a:r>
            <a:r>
              <a:rPr lang="en-SI" sz="2800" dirty="0" err="1"/>
              <a:t>celice</a:t>
            </a:r>
            <a:r>
              <a:rPr lang="en-SI" sz="2800" dirty="0"/>
              <a:t> (Divide)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8205C-AE7B-4373-B07C-C7B279AE12DF}"/>
              </a:ext>
            </a:extLst>
          </p:cNvPr>
          <p:cNvSpPr txBox="1"/>
          <p:nvPr/>
        </p:nvSpPr>
        <p:spPr>
          <a:xfrm>
            <a:off x="427839" y="3363985"/>
            <a:ext cx="495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Delimo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podmnožice</a:t>
            </a:r>
            <a:r>
              <a:rPr lang="en-SI" dirty="0"/>
              <a:t> (</a:t>
            </a:r>
            <a:r>
              <a:rPr lang="en-SI" dirty="0" err="1"/>
              <a:t>celice</a:t>
            </a:r>
            <a:r>
              <a:rPr lang="en-SI" dirty="0"/>
              <a:t>):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Vsaka</a:t>
            </a:r>
            <a:r>
              <a:rPr lang="en-SI" dirty="0"/>
              <a:t> </a:t>
            </a:r>
            <a:r>
              <a:rPr lang="en-SI" dirty="0" err="1"/>
              <a:t>celica</a:t>
            </a:r>
            <a:r>
              <a:rPr lang="en-SI" dirty="0"/>
              <a:t> </a:t>
            </a:r>
            <a:r>
              <a:rPr lang="en-SI" dirty="0" err="1"/>
              <a:t>vsebuje</a:t>
            </a:r>
            <a:r>
              <a:rPr lang="en-SI" dirty="0"/>
              <a:t> </a:t>
            </a:r>
            <a:r>
              <a:rPr lang="en-SI" dirty="0" err="1"/>
              <a:t>najmanj</a:t>
            </a:r>
            <a:r>
              <a:rPr lang="en-SI" dirty="0"/>
              <a:t> 2 in </a:t>
            </a:r>
            <a:r>
              <a:rPr lang="en-SI" dirty="0" err="1"/>
              <a:t>največ</a:t>
            </a:r>
            <a:r>
              <a:rPr lang="en-SI" dirty="0"/>
              <a:t> 3 </a:t>
            </a:r>
            <a:r>
              <a:rPr lang="en-SI" dirty="0" err="1"/>
              <a:t>točke</a:t>
            </a:r>
            <a:endParaRPr lang="en-SI" dirty="0"/>
          </a:p>
        </p:txBody>
      </p:sp>
      <p:pic>
        <p:nvPicPr>
          <p:cNvPr id="15" name="Picture 14" descr="A picture containing sky, air&#10;&#10;Description automatically generated">
            <a:extLst>
              <a:ext uri="{FF2B5EF4-FFF2-40B4-BE49-F238E27FC236}">
                <a16:creationId xmlns:a16="http://schemas.microsoft.com/office/drawing/2014/main" id="{036362C2-0E4C-4E7A-BE15-0CA9962FB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68036"/>
            <a:ext cx="3441264" cy="3006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52A32A-3EAD-4551-A34C-4D95400A6DEF}"/>
              </a:ext>
            </a:extLst>
          </p:cNvPr>
          <p:cNvSpPr txBox="1"/>
          <p:nvPr/>
        </p:nvSpPr>
        <p:spPr>
          <a:xfrm>
            <a:off x="416041" y="4586835"/>
            <a:ext cx="39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Točke</a:t>
            </a:r>
            <a:r>
              <a:rPr lang="en-SI" dirty="0"/>
              <a:t> v </a:t>
            </a:r>
            <a:r>
              <a:rPr lang="en-SI" dirty="0" err="1"/>
              <a:t>vsaki</a:t>
            </a:r>
            <a:r>
              <a:rPr lang="en-SI" dirty="0"/>
              <a:t> </a:t>
            </a:r>
            <a:r>
              <a:rPr lang="en-SI" dirty="0" err="1"/>
              <a:t>celici</a:t>
            </a:r>
            <a:r>
              <a:rPr lang="en-SI" dirty="0"/>
              <a:t> med </a:t>
            </a:r>
            <a:r>
              <a:rPr lang="en-SI" dirty="0" err="1"/>
              <a:t>seboj</a:t>
            </a:r>
            <a:r>
              <a:rPr lang="en-SI" dirty="0"/>
              <a:t> </a:t>
            </a:r>
            <a:r>
              <a:rPr lang="en-SI" dirty="0" err="1"/>
              <a:t>povežemo</a:t>
            </a:r>
            <a:endParaRPr lang="en-S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C485C-17D4-4A1D-A760-637F2A2EC907}"/>
              </a:ext>
            </a:extLst>
          </p:cNvPr>
          <p:cNvSpPr txBox="1"/>
          <p:nvPr/>
        </p:nvSpPr>
        <p:spPr>
          <a:xfrm>
            <a:off x="7270813" y="6274966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8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E6B05-3710-4CD8-BCDF-444C344A6639}"/>
              </a:ext>
            </a:extLst>
          </p:cNvPr>
          <p:cNvSpPr txBox="1"/>
          <p:nvPr/>
        </p:nvSpPr>
        <p:spPr>
          <a:xfrm>
            <a:off x="419449" y="1124126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Celice</a:t>
            </a:r>
            <a:r>
              <a:rPr lang="en-SI" dirty="0"/>
              <a:t> </a:t>
            </a:r>
            <a:r>
              <a:rPr lang="en-SI" dirty="0" err="1"/>
              <a:t>spajamo</a:t>
            </a:r>
            <a:r>
              <a:rPr lang="en-SI" dirty="0"/>
              <a:t> za “</a:t>
            </a:r>
            <a:r>
              <a:rPr lang="en-SI" dirty="0" err="1"/>
              <a:t>nazaj</a:t>
            </a:r>
            <a:r>
              <a:rPr lang="en-SI" dirty="0"/>
              <a:t>”, po </a:t>
            </a:r>
            <a:r>
              <a:rPr lang="en-SI" dirty="0" err="1"/>
              <a:t>dve</a:t>
            </a:r>
            <a:r>
              <a:rPr lang="en-SI" dirty="0"/>
              <a:t> </a:t>
            </a:r>
            <a:r>
              <a:rPr lang="en-SI" dirty="0" err="1"/>
              <a:t>hkrati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S </a:t>
            </a:r>
            <a:r>
              <a:rPr lang="en-SI" dirty="0" err="1"/>
              <a:t>povezavami</a:t>
            </a:r>
            <a:r>
              <a:rPr lang="en-SI" dirty="0"/>
              <a:t> </a:t>
            </a:r>
            <a:r>
              <a:rPr lang="en-SI" dirty="0" err="1"/>
              <a:t>vedno</a:t>
            </a:r>
            <a:r>
              <a:rPr lang="en-SI" dirty="0"/>
              <a:t>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trikotnike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AA304-8DBB-4ACF-81B3-8F84944B9D35}"/>
              </a:ext>
            </a:extLst>
          </p:cNvPr>
          <p:cNvSpPr txBox="1"/>
          <p:nvPr/>
        </p:nvSpPr>
        <p:spPr>
          <a:xfrm>
            <a:off x="419449" y="2055303"/>
            <a:ext cx="348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LL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levi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RR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desni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LR ... </a:t>
            </a:r>
            <a:r>
              <a:rPr lang="en-SI" dirty="0" err="1"/>
              <a:t>Povezave</a:t>
            </a:r>
            <a:r>
              <a:rPr lang="en-SI" dirty="0"/>
              <a:t> med </a:t>
            </a:r>
            <a:r>
              <a:rPr lang="en-SI" dirty="0" err="1"/>
              <a:t>celicama</a:t>
            </a:r>
            <a:endParaRPr lang="en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E8E5C-9CC8-430B-B590-AA2FFC734692}"/>
              </a:ext>
            </a:extLst>
          </p:cNvPr>
          <p:cNvSpPr txBox="1"/>
          <p:nvPr/>
        </p:nvSpPr>
        <p:spPr>
          <a:xfrm>
            <a:off x="419449" y="3263479"/>
            <a:ext cx="560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Včasih</a:t>
            </a:r>
            <a:r>
              <a:rPr lang="en-SI" dirty="0"/>
              <a:t> </a:t>
            </a:r>
            <a:r>
              <a:rPr lang="en-SI" dirty="0" err="1"/>
              <a:t>potrebno</a:t>
            </a:r>
            <a:r>
              <a:rPr lang="en-SI" dirty="0"/>
              <a:t> </a:t>
            </a:r>
            <a:r>
              <a:rPr lang="en-SI" dirty="0" err="1"/>
              <a:t>nekatere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</a:t>
            </a:r>
            <a:r>
              <a:rPr lang="en-SI" dirty="0" err="1"/>
              <a:t>iz</a:t>
            </a:r>
            <a:r>
              <a:rPr lang="en-SI" dirty="0"/>
              <a:t> RR in LL </a:t>
            </a:r>
            <a:r>
              <a:rPr lang="en-SI" dirty="0" err="1"/>
              <a:t>izbrisati</a:t>
            </a:r>
            <a:r>
              <a:rPr lang="en-SI" dirty="0"/>
              <a:t>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sl-SI" dirty="0"/>
              <a:t>N</a:t>
            </a:r>
            <a:r>
              <a:rPr lang="en-SI" dirty="0" err="1"/>
              <a:t>ikoli</a:t>
            </a:r>
            <a:r>
              <a:rPr lang="en-SI" dirty="0"/>
              <a:t> pa ne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LL in RR </a:t>
            </a:r>
            <a:r>
              <a:rPr lang="en-SI" dirty="0" err="1"/>
              <a:t>povezav</a:t>
            </a:r>
            <a:endParaRPr lang="en-SI" dirty="0"/>
          </a:p>
        </p:txBody>
      </p:sp>
      <p:pic>
        <p:nvPicPr>
          <p:cNvPr id="9" name="Picture 8" descr="A picture containing sky, air&#10;&#10;Description automatically generated">
            <a:extLst>
              <a:ext uri="{FF2B5EF4-FFF2-40B4-BE49-F238E27FC236}">
                <a16:creationId xmlns:a16="http://schemas.microsoft.com/office/drawing/2014/main" id="{4A7B4D46-FB6B-4FC0-96BA-6F89B913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87" y="422070"/>
            <a:ext cx="3105400" cy="271345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591FDF-B683-4384-8947-EA008728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494"/>
            <a:ext cx="5832753" cy="2608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3E961-BE86-42CC-A99F-31F570A15A6E}"/>
              </a:ext>
            </a:extLst>
          </p:cNvPr>
          <p:cNvSpPr txBox="1"/>
          <p:nvPr/>
        </p:nvSpPr>
        <p:spPr>
          <a:xfrm>
            <a:off x="419449" y="5033500"/>
            <a:ext cx="56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/>
              <a:t>Nova LR </a:t>
            </a:r>
            <a:r>
              <a:rPr lang="en-SI" dirty="0" err="1"/>
              <a:t>povezava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sekati</a:t>
            </a:r>
            <a:r>
              <a:rPr lang="en-SI" dirty="0"/>
              <a:t> </a:t>
            </a:r>
            <a:r>
              <a:rPr lang="en-SI" dirty="0" err="1"/>
              <a:t>že</a:t>
            </a:r>
            <a:r>
              <a:rPr lang="en-SI" dirty="0"/>
              <a:t> </a:t>
            </a:r>
            <a:r>
              <a:rPr lang="en-SI" dirty="0" err="1"/>
              <a:t>obstoječe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03C40-5B55-4368-B8FB-09045036E1C3}"/>
              </a:ext>
            </a:extLst>
          </p:cNvPr>
          <p:cNvSpPr txBox="1"/>
          <p:nvPr/>
        </p:nvSpPr>
        <p:spPr>
          <a:xfrm>
            <a:off x="6924584" y="643593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26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6285E-BF18-440A-98AE-75D6577F297A}"/>
              </a:ext>
            </a:extLst>
          </p:cNvPr>
          <p:cNvSpPr txBox="1"/>
          <p:nvPr/>
        </p:nvSpPr>
        <p:spPr>
          <a:xfrm>
            <a:off x="260058" y="1132514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Ustvarimo</a:t>
            </a:r>
            <a:r>
              <a:rPr lang="en-SI" dirty="0"/>
              <a:t>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endParaRPr lang="en-SI" dirty="0"/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BB19831-6BD2-4EA2-BD5C-2AB2D974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32" y="328204"/>
            <a:ext cx="3180832" cy="264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0B-231B-4A71-A380-2D0DE5E62E4C}"/>
              </a:ext>
            </a:extLst>
          </p:cNvPr>
          <p:cNvSpPr txBox="1"/>
          <p:nvPr/>
        </p:nvSpPr>
        <p:spPr>
          <a:xfrm>
            <a:off x="260056" y="1570140"/>
            <a:ext cx="61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Opazka</a:t>
            </a:r>
            <a:r>
              <a:rPr lang="en-SI" dirty="0"/>
              <a:t>: Novo </a:t>
            </a:r>
            <a:r>
              <a:rPr lang="en-SI" dirty="0" err="1"/>
              <a:t>nastala</a:t>
            </a:r>
            <a:r>
              <a:rPr lang="en-SI" dirty="0"/>
              <a:t> </a:t>
            </a:r>
            <a:r>
              <a:rPr lang="en-SI" dirty="0" err="1"/>
              <a:t>povezava</a:t>
            </a:r>
            <a:r>
              <a:rPr lang="en-SI" dirty="0"/>
              <a:t> </a:t>
            </a:r>
            <a:r>
              <a:rPr lang="en-SI" dirty="0" err="1"/>
              <a:t>si</a:t>
            </a:r>
            <a:r>
              <a:rPr lang="en-SI" dirty="0"/>
              <a:t>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delila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z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0480-5B49-4056-968B-2075B76C4141}"/>
              </a:ext>
            </a:extLst>
          </p:cNvPr>
          <p:cNvSpPr txBox="1"/>
          <p:nvPr/>
        </p:nvSpPr>
        <p:spPr>
          <a:xfrm>
            <a:off x="260056" y="4225954"/>
            <a:ext cx="51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celicah</a:t>
            </a:r>
            <a:r>
              <a:rPr lang="en-SI" dirty="0"/>
              <a:t> </a:t>
            </a:r>
            <a:r>
              <a:rPr lang="en-SI" dirty="0" err="1"/>
              <a:t>določimo</a:t>
            </a:r>
            <a:r>
              <a:rPr lang="en-SI" dirty="0"/>
              <a:t> </a:t>
            </a:r>
            <a:r>
              <a:rPr lang="en-SI" dirty="0" err="1"/>
              <a:t>potencialne</a:t>
            </a:r>
            <a:r>
              <a:rPr lang="en-SI" dirty="0"/>
              <a:t> </a:t>
            </a:r>
            <a:r>
              <a:rPr lang="en-SI" dirty="0" err="1"/>
              <a:t>kandidate</a:t>
            </a:r>
            <a:r>
              <a:rPr lang="en-SI" dirty="0"/>
              <a:t> (</a:t>
            </a:r>
            <a:r>
              <a:rPr lang="en-SI" dirty="0" err="1"/>
              <a:t>vrstni</a:t>
            </a:r>
            <a:r>
              <a:rPr lang="en-SI" dirty="0"/>
              <a:t> red je </a:t>
            </a:r>
            <a:r>
              <a:rPr lang="en-SI" dirty="0" err="1"/>
              <a:t>pomemben</a:t>
            </a:r>
            <a:r>
              <a:rPr lang="en-SI" dirty="0"/>
              <a:t>!)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5FDF1A10-91AA-475F-A95B-23904E83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4" y="3703182"/>
            <a:ext cx="4563611" cy="2553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3B41B-E199-4E06-9B71-6FA75418B8B2}"/>
              </a:ext>
            </a:extLst>
          </p:cNvPr>
          <p:cNvSpPr txBox="1"/>
          <p:nvPr/>
        </p:nvSpPr>
        <p:spPr>
          <a:xfrm>
            <a:off x="7004483" y="637906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9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361C6-EE55-44D2-813D-37393EA04819}"/>
              </a:ext>
            </a:extLst>
          </p:cNvPr>
          <p:cNvSpPr txBox="1"/>
          <p:nvPr/>
        </p:nvSpPr>
        <p:spPr>
          <a:xfrm>
            <a:off x="436227" y="1283140"/>
            <a:ext cx="7038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Za </a:t>
            </a:r>
            <a:r>
              <a:rPr lang="en-SI" dirty="0" err="1"/>
              <a:t>vsakega</a:t>
            </a:r>
            <a:r>
              <a:rPr lang="en-SI" dirty="0"/>
              <a:t> </a:t>
            </a:r>
            <a:r>
              <a:rPr lang="en-SI" dirty="0" err="1"/>
              <a:t>kandiata</a:t>
            </a:r>
            <a:r>
              <a:rPr lang="en-SI" dirty="0"/>
              <a:t> </a:t>
            </a:r>
            <a:r>
              <a:rPr lang="en-SI" dirty="0" err="1"/>
              <a:t>preverimo</a:t>
            </a:r>
            <a:r>
              <a:rPr lang="en-SI" dirty="0"/>
              <a:t>, </a:t>
            </a:r>
            <a:r>
              <a:rPr lang="en-SI" dirty="0" err="1"/>
              <a:t>če</a:t>
            </a:r>
            <a:r>
              <a:rPr lang="en-SI" dirty="0"/>
              <a:t> </a:t>
            </a:r>
            <a:r>
              <a:rPr lang="en-SI" dirty="0" err="1"/>
              <a:t>zadostuje</a:t>
            </a:r>
            <a:r>
              <a:rPr lang="en-SI" dirty="0"/>
              <a:t> </a:t>
            </a:r>
            <a:r>
              <a:rPr lang="en-SI" dirty="0" err="1"/>
              <a:t>pogojem</a:t>
            </a:r>
            <a:r>
              <a:rPr lang="en-SI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Kot</a:t>
            </a:r>
            <a:r>
              <a:rPr lang="en-SI" dirty="0"/>
              <a:t> med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in </a:t>
            </a:r>
            <a:r>
              <a:rPr lang="en-SI" dirty="0" err="1"/>
              <a:t>povezavo</a:t>
            </a:r>
            <a:r>
              <a:rPr lang="en-SI" dirty="0"/>
              <a:t> </a:t>
            </a:r>
            <a:r>
              <a:rPr lang="en-SI" dirty="0" err="1"/>
              <a:t>desne</a:t>
            </a:r>
            <a:r>
              <a:rPr lang="en-SI" dirty="0"/>
              <a:t> </a:t>
            </a:r>
            <a:r>
              <a:rPr lang="en-SI" dirty="0" err="1"/>
              <a:t>točke</a:t>
            </a:r>
            <a:r>
              <a:rPr lang="en-SI" dirty="0"/>
              <a:t> do </a:t>
            </a:r>
            <a:r>
              <a:rPr lang="en-SI" dirty="0" err="1"/>
              <a:t>kandidata</a:t>
            </a:r>
            <a:r>
              <a:rPr lang="en-SI" dirty="0"/>
              <a:t> mora </a:t>
            </a:r>
            <a:r>
              <a:rPr lang="en-SI" dirty="0" err="1"/>
              <a:t>biti</a:t>
            </a:r>
            <a:r>
              <a:rPr lang="en-SI" dirty="0"/>
              <a:t> </a:t>
            </a:r>
            <a:r>
              <a:rPr lang="en-SI" dirty="0" err="1"/>
              <a:t>manj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180 </a:t>
            </a:r>
            <a:r>
              <a:rPr lang="en-SI" dirty="0" err="1"/>
              <a:t>stopinj</a:t>
            </a:r>
            <a:endParaRPr lang="en-SI" dirty="0"/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Očrtana</a:t>
            </a:r>
            <a:r>
              <a:rPr lang="en-SI" dirty="0"/>
              <a:t> </a:t>
            </a:r>
            <a:r>
              <a:rPr lang="en-SI" dirty="0" err="1"/>
              <a:t>krožnica</a:t>
            </a:r>
            <a:r>
              <a:rPr lang="en-SI" dirty="0"/>
              <a:t>, ki jo </a:t>
            </a:r>
            <a:r>
              <a:rPr lang="en-SI" dirty="0" err="1"/>
              <a:t>tvorita</a:t>
            </a:r>
            <a:r>
              <a:rPr lang="en-SI" dirty="0"/>
              <a:t> </a:t>
            </a:r>
            <a:r>
              <a:rPr lang="en-SI" dirty="0" err="1"/>
              <a:t>obe</a:t>
            </a:r>
            <a:r>
              <a:rPr lang="en-SI" dirty="0"/>
              <a:t> </a:t>
            </a:r>
            <a:r>
              <a:rPr lang="en-SI" dirty="0" err="1"/>
              <a:t>točki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vsebovati</a:t>
            </a:r>
            <a:r>
              <a:rPr lang="en-SI" dirty="0"/>
              <a:t> </a:t>
            </a:r>
            <a:r>
              <a:rPr lang="en-SI" dirty="0" err="1"/>
              <a:t>naslednjega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endParaRPr lang="en-S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B3E2DC-D499-48E5-9F40-2C616739F43E}"/>
              </a:ext>
            </a:extLst>
          </p:cNvPr>
          <p:cNvGrpSpPr/>
          <p:nvPr/>
        </p:nvGrpSpPr>
        <p:grpSpPr>
          <a:xfrm>
            <a:off x="7710222" y="791423"/>
            <a:ext cx="4407017" cy="2768382"/>
            <a:chOff x="7710222" y="791423"/>
            <a:chExt cx="4407017" cy="2768382"/>
          </a:xfrm>
        </p:grpSpPr>
        <p:pic>
          <p:nvPicPr>
            <p:cNvPr id="12" name="Picture 11" descr="Chart, radar chart&#10;&#10;Description automatically generated">
              <a:extLst>
                <a:ext uri="{FF2B5EF4-FFF2-40B4-BE49-F238E27FC236}">
                  <a16:creationId xmlns:a16="http://schemas.microsoft.com/office/drawing/2014/main" id="{8175A3BE-CEBB-42F6-BBA3-4E71EF10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222" y="791423"/>
              <a:ext cx="4171385" cy="2637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A8E647-54E9-4AEA-A1FC-4013ABB1A6D4}"/>
                </a:ext>
              </a:extLst>
            </p:cNvPr>
            <p:cNvSpPr txBox="1"/>
            <p:nvPr/>
          </p:nvSpPr>
          <p:spPr>
            <a:xfrm>
              <a:off x="9518451" y="3298195"/>
              <a:ext cx="2598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100" dirty="0" err="1"/>
                <a:t>Prvi</a:t>
              </a:r>
              <a:r>
                <a:rPr lang="en-SI" sz="1100" dirty="0"/>
                <a:t> </a:t>
              </a:r>
              <a:r>
                <a:rPr lang="en-SI" sz="1100" dirty="0" err="1"/>
                <a:t>kandidat</a:t>
              </a:r>
              <a:r>
                <a:rPr lang="en-SI" sz="1100" dirty="0"/>
                <a:t> </a:t>
              </a:r>
              <a:r>
                <a:rPr lang="en-SI" sz="1100" dirty="0" err="1"/>
                <a:t>zadostuje</a:t>
              </a:r>
              <a:r>
                <a:rPr lang="en-SI" sz="1100" dirty="0"/>
                <a:t> le </a:t>
              </a:r>
              <a:r>
                <a:rPr lang="en-SI" sz="1100" dirty="0" err="1"/>
                <a:t>prvemu</a:t>
              </a:r>
              <a:r>
                <a:rPr lang="en-SI" sz="1100" dirty="0"/>
                <a:t> </a:t>
              </a:r>
              <a:r>
                <a:rPr lang="en-SI" sz="1100" dirty="0" err="1"/>
                <a:t>pogoju</a:t>
              </a:r>
              <a:r>
                <a:rPr lang="en-SI" sz="1100" dirty="0"/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B75E45-CE76-4CF3-872D-DC8FC45D80AF}"/>
              </a:ext>
            </a:extLst>
          </p:cNvPr>
          <p:cNvSpPr txBox="1"/>
          <p:nvPr/>
        </p:nvSpPr>
        <p:spPr>
          <a:xfrm>
            <a:off x="436227" y="3741490"/>
            <a:ext cx="645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Ločimo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primere</a:t>
            </a:r>
            <a:r>
              <a:rPr lang="en-SI" dirty="0"/>
              <a:t>:</a:t>
            </a:r>
          </a:p>
          <a:p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in II.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</a:t>
            </a:r>
            <a:r>
              <a:rPr lang="en-SI" dirty="0" err="1"/>
              <a:t>postane</a:t>
            </a:r>
            <a:r>
              <a:rPr lang="en-SI" dirty="0"/>
              <a:t> </a:t>
            </a:r>
            <a:r>
              <a:rPr lang="en-SI" dirty="0" err="1"/>
              <a:t>naš</a:t>
            </a:r>
            <a:r>
              <a:rPr lang="en-SI" dirty="0"/>
              <a:t> </a:t>
            </a:r>
            <a:r>
              <a:rPr lang="en-SI" dirty="0" err="1"/>
              <a:t>končni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(</a:t>
            </a:r>
            <a:r>
              <a:rPr lang="en-SI" dirty="0" err="1"/>
              <a:t>izbranec</a:t>
            </a:r>
            <a:r>
              <a:rPr lang="en-SI" dirty="0"/>
              <a:t>)</a:t>
            </a:r>
          </a:p>
          <a:p>
            <a:pPr marL="285750" indent="-285750">
              <a:buFontTx/>
              <a:buChar char="-"/>
            </a:pPr>
            <a:r>
              <a:rPr lang="en-SI" dirty="0"/>
              <a:t>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Ne </a:t>
            </a:r>
            <a:r>
              <a:rPr lang="en-SI" dirty="0" err="1"/>
              <a:t>izberemo</a:t>
            </a:r>
            <a:r>
              <a:rPr lang="en-SI" dirty="0"/>
              <a:t> </a:t>
            </a:r>
            <a:r>
              <a:rPr lang="en-SI" dirty="0" err="1"/>
              <a:t>nobenega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r>
              <a:rPr lang="en-SI" dirty="0"/>
              <a:t> za to </a:t>
            </a:r>
            <a:r>
              <a:rPr lang="en-SI" dirty="0" err="1"/>
              <a:t>stran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</a:t>
            </a:r>
            <a:r>
              <a:rPr lang="sl-SI" dirty="0"/>
              <a:t>V</a:t>
            </a:r>
            <a:r>
              <a:rPr lang="en-SI" dirty="0" err="1"/>
              <a:t>elja</a:t>
            </a:r>
            <a:r>
              <a:rPr lang="en-SI" dirty="0"/>
              <a:t> II.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 err="1"/>
              <a:t>Izbrišemo</a:t>
            </a:r>
            <a:r>
              <a:rPr lang="en-SI" dirty="0"/>
              <a:t> </a:t>
            </a:r>
            <a:r>
              <a:rPr lang="en-SI" dirty="0" err="1"/>
              <a:t>povezavo</a:t>
            </a:r>
            <a:r>
              <a:rPr lang="en-SI" dirty="0"/>
              <a:t> RR med </a:t>
            </a:r>
            <a:r>
              <a:rPr lang="en-SI" dirty="0" err="1"/>
              <a:t>desno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kandidatom</a:t>
            </a:r>
            <a:r>
              <a:rPr lang="en-SI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D41F8-F4EB-42A0-8613-1C60289F56D0}"/>
              </a:ext>
            </a:extLst>
          </p:cNvPr>
          <p:cNvSpPr txBox="1"/>
          <p:nvPr/>
        </p:nvSpPr>
        <p:spPr>
          <a:xfrm>
            <a:off x="436227" y="5696125"/>
            <a:ext cx="4584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Izvajamo</a:t>
            </a:r>
            <a:r>
              <a:rPr lang="en-SI" dirty="0"/>
              <a:t> </a:t>
            </a:r>
            <a:r>
              <a:rPr lang="en-SI" dirty="0" err="1"/>
              <a:t>dokler</a:t>
            </a:r>
            <a:r>
              <a:rPr lang="en-SI" dirty="0"/>
              <a:t>: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Dobimo</a:t>
            </a:r>
            <a:r>
              <a:rPr lang="en-SI" dirty="0"/>
              <a:t> </a:t>
            </a:r>
            <a:r>
              <a:rPr lang="en-SI" dirty="0" err="1"/>
              <a:t>izbranca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Ugotovimo</a:t>
            </a:r>
            <a:r>
              <a:rPr lang="en-SI" dirty="0"/>
              <a:t>, da </a:t>
            </a:r>
            <a:r>
              <a:rPr lang="en-SI" dirty="0" err="1"/>
              <a:t>noben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izbran</a:t>
            </a:r>
            <a:endParaRPr lang="en-SI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70DF57E-BEA0-4D7A-8937-08998908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3952900"/>
            <a:ext cx="4171385" cy="2528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500003-8DEF-4ABC-AFB2-52E58C84F9FC}"/>
              </a:ext>
            </a:extLst>
          </p:cNvPr>
          <p:cNvSpPr txBox="1"/>
          <p:nvPr/>
        </p:nvSpPr>
        <p:spPr>
          <a:xfrm>
            <a:off x="9396622" y="6488650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100" dirty="0"/>
              <a:t>Po </a:t>
            </a:r>
            <a:r>
              <a:rPr lang="en-SI" sz="1100" dirty="0" err="1"/>
              <a:t>izbrisu</a:t>
            </a:r>
            <a:r>
              <a:rPr lang="en-SI" sz="1100" dirty="0"/>
              <a:t> </a:t>
            </a:r>
            <a:r>
              <a:rPr lang="en-SI" sz="1100" dirty="0" err="1"/>
              <a:t>povezave</a:t>
            </a:r>
            <a:r>
              <a:rPr lang="en-SI" sz="1100" dirty="0"/>
              <a:t> </a:t>
            </a:r>
            <a:r>
              <a:rPr lang="en-SI" sz="1100" dirty="0" err="1"/>
              <a:t>dobimo</a:t>
            </a:r>
            <a:r>
              <a:rPr lang="en-SI" sz="1100" dirty="0"/>
              <a:t> </a:t>
            </a:r>
            <a:r>
              <a:rPr lang="en-SI" sz="1100" dirty="0" err="1"/>
              <a:t>našega</a:t>
            </a:r>
            <a:r>
              <a:rPr lang="en-SI" sz="1100" dirty="0"/>
              <a:t> </a:t>
            </a:r>
            <a:r>
              <a:rPr lang="en-SI" sz="1100" dirty="0" err="1"/>
              <a:t>izbranca</a:t>
            </a:r>
            <a:endParaRPr lang="en-SI" sz="1100" dirty="0"/>
          </a:p>
        </p:txBody>
      </p:sp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DFEDEEF7-3E84-405F-93B4-7496D4B4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35" y="3952900"/>
            <a:ext cx="2398379" cy="2540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80F025-1DE8-4A6F-B6BF-6B4792118D51}"/>
              </a:ext>
            </a:extLst>
          </p:cNvPr>
          <p:cNvSpPr txBox="1"/>
          <p:nvPr/>
        </p:nvSpPr>
        <p:spPr>
          <a:xfrm>
            <a:off x="5020495" y="656851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7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37FCA3-EB2E-4EB3-A589-16C3A07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4" y="4170315"/>
            <a:ext cx="6782748" cy="262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3078E-387B-46E6-8DB9-BEC737F72323}"/>
              </a:ext>
            </a:extLst>
          </p:cNvPr>
          <p:cNvSpPr txBox="1"/>
          <p:nvPr/>
        </p:nvSpPr>
        <p:spPr>
          <a:xfrm>
            <a:off x="504736" y="905165"/>
            <a:ext cx="111825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Ob končanem postopku določanja kandidatov na obeh straneh</a:t>
            </a:r>
            <a:r>
              <a:rPr lang="en-SI" sz="1600" dirty="0"/>
              <a:t>,</a:t>
            </a:r>
            <a:r>
              <a:rPr lang="sl-SI" sz="1600" dirty="0"/>
              <a:t> nam ostanejo 3 možnosti:</a:t>
            </a:r>
            <a:endParaRPr lang="en-SI" sz="1600" dirty="0"/>
          </a:p>
          <a:p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nobene</a:t>
            </a:r>
            <a:r>
              <a:rPr lang="en-SI" sz="1600" dirty="0"/>
              <a:t> </a:t>
            </a:r>
            <a:r>
              <a:rPr lang="en-SI" sz="1600" dirty="0" err="1"/>
              <a:t>strani</a:t>
            </a:r>
            <a:r>
              <a:rPr lang="sl-SI" sz="1600" dirty="0"/>
              <a:t> nismo dobili "izbranca" </a:t>
            </a:r>
            <a:r>
              <a:rPr lang="en-SI" sz="1600" dirty="0"/>
              <a:t>...</a:t>
            </a:r>
            <a:r>
              <a:rPr lang="sl-SI" sz="1600" dirty="0"/>
              <a:t> Zaključimo, spajanje je končano</a:t>
            </a:r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"izbranca" le iz ene strani </a:t>
            </a:r>
            <a:r>
              <a:rPr lang="en-SI" sz="1600" dirty="0"/>
              <a:t>...</a:t>
            </a:r>
            <a:r>
              <a:rPr lang="sl-SI" sz="1600" dirty="0"/>
              <a:t> Izbranca oz. točko povežemo </a:t>
            </a:r>
            <a:r>
              <a:rPr lang="en-SI" sz="1600" dirty="0"/>
              <a:t>s</a:t>
            </a:r>
            <a:r>
              <a:rPr lang="sl-SI" sz="1600" dirty="0"/>
              <a:t> točko bazne LR povezave, ki se nahaja na drugi strani</a:t>
            </a:r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oba "izbranca" </a:t>
            </a:r>
            <a:r>
              <a:rPr lang="en-SI" sz="1600" dirty="0"/>
              <a:t>... </a:t>
            </a:r>
            <a:r>
              <a:rPr lang="sl-SI" sz="1600" dirty="0"/>
              <a:t> Primerna LR povezava je izbrana glede na spodnji test:</a:t>
            </a:r>
          </a:p>
          <a:p>
            <a:endParaRPr lang="sl-SI" sz="1600" dirty="0"/>
          </a:p>
          <a:p>
            <a:r>
              <a:rPr lang="en-SI" sz="1600" dirty="0">
                <a:sym typeface="Wingdings" panose="05000000000000000000" pitchFamily="2" charset="2"/>
              </a:rPr>
              <a:t> 	</a:t>
            </a:r>
            <a:r>
              <a:rPr lang="sl-SI" sz="1600" dirty="0"/>
              <a:t>Če desni izbranec ni vsebovan v notranjosti očrtanega kroga, ki ga določa trikotnik bazne LR povezave in levega izbranca:</a:t>
            </a:r>
          </a:p>
          <a:p>
            <a:r>
              <a:rPr lang="en-SI" sz="1600" dirty="0"/>
              <a:t>		</a:t>
            </a:r>
            <a:r>
              <a:rPr lang="sl-SI" sz="1600" dirty="0"/>
              <a:t>Levi izbranec določa novo povezavo med njim in desno točko bazne LR povezave.</a:t>
            </a:r>
          </a:p>
          <a:p>
            <a:r>
              <a:rPr lang="en-SI" sz="1600" dirty="0"/>
              <a:t>		</a:t>
            </a:r>
            <a:r>
              <a:rPr lang="sl-SI" sz="1600" dirty="0"/>
              <a:t>Nasprotno velja za levega izbranca (če levi ni vsebovan, desni določa novo povezavo)</a:t>
            </a:r>
            <a:endParaRPr lang="en-SI" sz="1600" dirty="0"/>
          </a:p>
          <a:p>
            <a:endParaRPr lang="sl-SI" sz="1600" dirty="0"/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zagotovljenem obstoju Delaunajeve triangulacije bo vsaj eden zadostoval zgornjemu pogoju.</a:t>
            </a:r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unikatnosti Del. triangulacije bo natanko eden zadostoval pogoj</a:t>
            </a:r>
            <a:r>
              <a:rPr lang="en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SI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EB77D-1EDE-43C1-B4C1-2A15F79E1D85}"/>
              </a:ext>
            </a:extLst>
          </p:cNvPr>
          <p:cNvSpPr txBox="1"/>
          <p:nvPr/>
        </p:nvSpPr>
        <p:spPr>
          <a:xfrm>
            <a:off x="4449288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2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DB5FF59-9190-4123-9C98-DDEB5A2E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7" y="1513902"/>
            <a:ext cx="8896373" cy="435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4D927-85E5-43C8-BA9A-0900C256BF4A}"/>
              </a:ext>
            </a:extLst>
          </p:cNvPr>
          <p:cNvSpPr txBox="1"/>
          <p:nvPr/>
        </p:nvSpPr>
        <p:spPr>
          <a:xfrm>
            <a:off x="3471718" y="597317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1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3B-6F8B-4BB8-A42B-92532D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Povezovanje</a:t>
            </a:r>
            <a:r>
              <a:rPr lang="en-GB" dirty="0"/>
              <a:t> </a:t>
            </a:r>
            <a:r>
              <a:rPr lang="en-GB" dirty="0" err="1"/>
              <a:t>točk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CF20-91D5-47B4-82F1-712AD67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84ABE-FDAA-4424-A5CD-0FE7FB06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34" y="1454413"/>
            <a:ext cx="9792532" cy="5093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59DEC-D6E1-47EB-9641-5D4FFAB01F9C}"/>
              </a:ext>
            </a:extLst>
          </p:cNvPr>
          <p:cNvSpPr txBox="1"/>
          <p:nvPr/>
        </p:nvSpPr>
        <p:spPr>
          <a:xfrm>
            <a:off x="2796466" y="6488668"/>
            <a:ext cx="573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https://www.wikiwand.com/en/Delaunay_triangulation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5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770-BFFA-499F-A743-11013AB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in </a:t>
            </a:r>
            <a:r>
              <a:rPr lang="en-GB" dirty="0" err="1"/>
              <a:t>različne</a:t>
            </a:r>
            <a:r>
              <a:rPr lang="en-GB" dirty="0"/>
              <a:t> </a:t>
            </a:r>
            <a:r>
              <a:rPr lang="en-GB" dirty="0" err="1"/>
              <a:t>metrike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12B47-41DB-4E90-A5A2-7E00744C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9" t="10362" r="28537" b="5146"/>
          <a:stretch/>
        </p:blipFill>
        <p:spPr>
          <a:xfrm>
            <a:off x="2947386" y="1251424"/>
            <a:ext cx="5504155" cy="5268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C39-4D84-4D73-8A44-795F9006F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0" t="9788" r="17183" b="5552"/>
          <a:stretch/>
        </p:blipFill>
        <p:spPr>
          <a:xfrm>
            <a:off x="2015232" y="88102"/>
            <a:ext cx="7119890" cy="6681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AF190-3119-4EF5-B384-7401CD2B1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9" y="-63254"/>
            <a:ext cx="9312676" cy="6984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37C52-B455-4E76-9060-AAC0C336F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" y="-126507"/>
            <a:ext cx="9312676" cy="6984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62C82-FB5A-46B5-AFD1-0B2753CBC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38" y="-63254"/>
            <a:ext cx="9313200" cy="69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5D36-9EDF-4969-AE71-F54118B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9CD-A53D-4EF8-84FE-8B5E488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rasti</a:t>
            </a:r>
            <a:r>
              <a:rPr lang="en-GB" dirty="0"/>
              <a:t> in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gozdov</a:t>
            </a:r>
            <a:endParaRPr lang="en-GB" dirty="0"/>
          </a:p>
          <a:p>
            <a:r>
              <a:rPr lang="en-GB" dirty="0" err="1"/>
              <a:t>Robotika</a:t>
            </a:r>
            <a:r>
              <a:rPr lang="en-GB" dirty="0"/>
              <a:t> (</a:t>
            </a:r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poti</a:t>
            </a:r>
            <a:r>
              <a:rPr lang="en-GB" dirty="0"/>
              <a:t>)</a:t>
            </a:r>
          </a:p>
          <a:p>
            <a:r>
              <a:rPr lang="en-GB" dirty="0" err="1"/>
              <a:t>Najbližja</a:t>
            </a:r>
            <a:r>
              <a:rPr lang="en-GB" dirty="0"/>
              <a:t> </a:t>
            </a:r>
            <a:r>
              <a:rPr lang="en-GB" dirty="0" err="1"/>
              <a:t>pošta</a:t>
            </a:r>
            <a:r>
              <a:rPr lang="en-GB" dirty="0"/>
              <a:t>, </a:t>
            </a:r>
            <a:r>
              <a:rPr lang="en-GB" dirty="0" err="1"/>
              <a:t>bolnica</a:t>
            </a:r>
            <a:r>
              <a:rPr lang="en-GB" dirty="0"/>
              <a:t>, …</a:t>
            </a:r>
          </a:p>
          <a:p>
            <a:r>
              <a:rPr lang="en-GB" dirty="0" err="1"/>
              <a:t>Iskanje</a:t>
            </a:r>
            <a:r>
              <a:rPr lang="en-GB" dirty="0"/>
              <a:t> </a:t>
            </a:r>
            <a:r>
              <a:rPr lang="en-GB" dirty="0" err="1"/>
              <a:t>najbližjega</a:t>
            </a:r>
            <a:r>
              <a:rPr lang="en-GB" dirty="0"/>
              <a:t> </a:t>
            </a:r>
            <a:r>
              <a:rPr lang="en-GB" dirty="0" err="1"/>
              <a:t>telefonskega</a:t>
            </a:r>
            <a:r>
              <a:rPr lang="en-GB" dirty="0"/>
              <a:t> </a:t>
            </a:r>
            <a:r>
              <a:rPr lang="en-GB" dirty="0" err="1"/>
              <a:t>oddajnika</a:t>
            </a:r>
            <a:endParaRPr lang="en-GB" dirty="0"/>
          </a:p>
          <a:p>
            <a:endParaRPr lang="en-GB" dirty="0"/>
          </a:p>
          <a:p>
            <a:r>
              <a:rPr lang="en-GB" dirty="0"/>
              <a:t>Melbourne, </a:t>
            </a:r>
            <a:r>
              <a:rPr lang="en-GB" dirty="0" err="1"/>
              <a:t>šolarji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najbližjo</a:t>
            </a:r>
            <a:r>
              <a:rPr lang="en-GB" dirty="0"/>
              <a:t> </a:t>
            </a:r>
            <a:r>
              <a:rPr lang="en-GB" dirty="0" err="1"/>
              <a:t>šolo</a:t>
            </a:r>
            <a:r>
              <a:rPr lang="en-GB" dirty="0"/>
              <a:t> glede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prebivališče</a:t>
            </a:r>
            <a:r>
              <a:rPr lang="en-GB" dirty="0"/>
              <a:t>.</a:t>
            </a:r>
          </a:p>
          <a:p>
            <a:r>
              <a:rPr lang="en-GB" dirty="0" err="1"/>
              <a:t>Dinara</a:t>
            </a:r>
            <a:r>
              <a:rPr lang="en-GB" dirty="0"/>
              <a:t> </a:t>
            </a:r>
            <a:r>
              <a:rPr lang="en-GB" dirty="0" err="1"/>
              <a:t>Kasko</a:t>
            </a:r>
            <a:r>
              <a:rPr lang="en-GB" dirty="0"/>
              <a:t>, 3D </a:t>
            </a:r>
            <a:r>
              <a:rPr lang="en-GB" dirty="0" err="1"/>
              <a:t>printanje</a:t>
            </a:r>
            <a:r>
              <a:rPr lang="en-GB" dirty="0"/>
              <a:t> </a:t>
            </a:r>
            <a:r>
              <a:rPr lang="en-GB" dirty="0" err="1"/>
              <a:t>modelčkov</a:t>
            </a:r>
            <a:r>
              <a:rPr lang="en-GB" dirty="0"/>
              <a:t> za torte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C48E-9C72-4C2C-8796-9B7EB96A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850284"/>
            <a:ext cx="7189063" cy="53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9B6-8C09-442D-82AF-D2C73FD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CD6-2BE8-4C39-AF45-994C66D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Različni</a:t>
            </a:r>
            <a:r>
              <a:rPr lang="en-GB" dirty="0"/>
              <a:t> </a:t>
            </a:r>
            <a:r>
              <a:rPr lang="en-GB" dirty="0" err="1"/>
              <a:t>načini</a:t>
            </a:r>
            <a:endParaRPr lang="en-GB" dirty="0"/>
          </a:p>
          <a:p>
            <a:r>
              <a:rPr lang="en-GB" dirty="0"/>
              <a:t>3 </a:t>
            </a:r>
            <a:r>
              <a:rPr lang="en-GB" dirty="0" err="1"/>
              <a:t>algoritmi</a:t>
            </a:r>
            <a:endParaRPr lang="en-GB" dirty="0"/>
          </a:p>
          <a:p>
            <a:pPr lvl="1"/>
            <a:r>
              <a:rPr lang="en-GB" dirty="0" err="1"/>
              <a:t>Naivno</a:t>
            </a:r>
            <a:r>
              <a:rPr lang="en-GB" dirty="0"/>
              <a:t> oz. brute force </a:t>
            </a:r>
            <a:r>
              <a:rPr lang="en-GB" dirty="0" err="1"/>
              <a:t>metoda</a:t>
            </a:r>
            <a:endParaRPr lang="en-GB" dirty="0"/>
          </a:p>
          <a:p>
            <a:pPr lvl="1"/>
            <a:r>
              <a:rPr lang="en-GB" dirty="0"/>
              <a:t>Jump Flood</a:t>
            </a:r>
          </a:p>
          <a:p>
            <a:pPr lvl="1"/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r>
              <a:rPr lang="en-GB" dirty="0"/>
              <a:t>Dual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triangulacije</a:t>
            </a:r>
            <a:r>
              <a:rPr lang="en-GB" dirty="0"/>
              <a:t> = </a:t>
            </a:r>
            <a:r>
              <a:rPr lang="en-GB" dirty="0" err="1"/>
              <a:t>Vornoievi</a:t>
            </a:r>
            <a:r>
              <a:rPr lang="en-GB" dirty="0"/>
              <a:t> diagram</a:t>
            </a:r>
          </a:p>
          <a:p>
            <a:pPr lvl="1"/>
            <a:r>
              <a:rPr lang="en-GB" dirty="0" err="1"/>
              <a:t>Uporabna</a:t>
            </a:r>
            <a:r>
              <a:rPr lang="en-GB" dirty="0"/>
              <a:t> za </a:t>
            </a:r>
            <a:r>
              <a:rPr lang="en-GB" dirty="0" err="1"/>
              <a:t>računalniško</a:t>
            </a:r>
            <a:r>
              <a:rPr lang="en-GB" dirty="0"/>
              <a:t> </a:t>
            </a:r>
            <a:r>
              <a:rPr lang="en-GB" dirty="0" err="1"/>
              <a:t>grafiko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9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C6D-01A8-43A3-B02F-72753C2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0E8-FC63-4C4D-84CD-B30C5C4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https://en.wikipedia.org/wiki/Voronoi_diagram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3"/>
              </a:rPr>
              <a:t>https://en.wikipedia.org/wiki/Jump_flooding_algorithm</a:t>
            </a:r>
            <a:r>
              <a:rPr lang="en-GB" dirty="0"/>
              <a:t>(Dostop: 17.03.2022)</a:t>
            </a:r>
          </a:p>
          <a:p>
            <a:r>
              <a:rPr lang="en-GB" dirty="0">
                <a:hlinkClick r:id="rId4"/>
              </a:rPr>
              <a:t>https://www.wikiwand.com/en/Jump_flooding_algorithm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5"/>
              </a:rPr>
              <a:t>http://www.geom.uiuc.edu/~samuelp/del_project.html#problem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  <a:endParaRPr lang="en-SI" dirty="0"/>
          </a:p>
          <a:p>
            <a:r>
              <a:rPr lang="en-GB" dirty="0">
                <a:hlinkClick r:id="rId6"/>
              </a:rPr>
              <a:t>https://en.wikipedia.org/wiki/Delaunay_triangulation</a:t>
            </a:r>
            <a:r>
              <a:rPr lang="en-GB" dirty="0"/>
              <a:t>(Dostop: 17.03.2022)</a:t>
            </a:r>
            <a:endParaRPr lang="en-SI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2302-554B-4CDE-9880-08BF640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B2D-32AE-405F-A3A2-3D01E631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A7B99-AD6C-41CF-93C3-2AF2DD9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77" y="0"/>
            <a:ext cx="13621248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's face on a colorful background&#10;&#10;Description automatically generated with medium confidence">
            <a:extLst>
              <a:ext uri="{FF2B5EF4-FFF2-40B4-BE49-F238E27FC236}">
                <a16:creationId xmlns:a16="http://schemas.microsoft.com/office/drawing/2014/main" id="{FF6E45DB-C873-492E-AD00-22C42F4E3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241560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DF7F94-0BDA-42A1-A940-33FD67D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41" y="1234554"/>
            <a:ext cx="10515600" cy="1325563"/>
          </a:xfrm>
        </p:spPr>
        <p:txBody>
          <a:bodyPr/>
          <a:lstStyle/>
          <a:p>
            <a:r>
              <a:rPr lang="en-GB" dirty="0" err="1"/>
              <a:t>Zgodovina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A6D8B9-553B-4F99-9677-F8236A80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41" y="2753151"/>
            <a:ext cx="10515600" cy="4351338"/>
          </a:xfrm>
        </p:spPr>
        <p:txBody>
          <a:bodyPr/>
          <a:lstStyle/>
          <a:p>
            <a:r>
              <a:rPr lang="en-GB" dirty="0"/>
              <a:t>Georgy </a:t>
            </a:r>
            <a:r>
              <a:rPr lang="en-GB" dirty="0" err="1"/>
              <a:t>Feodosevich</a:t>
            </a:r>
            <a:r>
              <a:rPr lang="en-GB" dirty="0"/>
              <a:t> </a:t>
            </a:r>
            <a:r>
              <a:rPr lang="en-GB" dirty="0" err="1"/>
              <a:t>Voronoy</a:t>
            </a:r>
            <a:endParaRPr lang="en-GB" dirty="0"/>
          </a:p>
          <a:p>
            <a:r>
              <a:rPr lang="en-GB" dirty="0" err="1"/>
              <a:t>Rojen</a:t>
            </a:r>
            <a:r>
              <a:rPr lang="en-GB" dirty="0"/>
              <a:t> 28. </a:t>
            </a:r>
            <a:r>
              <a:rPr lang="en-GB" dirty="0" err="1"/>
              <a:t>april</a:t>
            </a:r>
            <a:r>
              <a:rPr lang="en-GB" dirty="0"/>
              <a:t> 1868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1908 – Voronoi v n-</a:t>
            </a:r>
            <a:r>
              <a:rPr lang="en-GB" dirty="0" err="1"/>
              <a:t>dimenzinalnem</a:t>
            </a:r>
            <a:r>
              <a:rPr lang="en-GB" dirty="0"/>
              <a:t> </a:t>
            </a:r>
            <a:r>
              <a:rPr lang="en-GB" dirty="0" err="1"/>
              <a:t>prostoru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99F97-7EBC-4A6C-9A4F-DD63DCBC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32" y="8185"/>
            <a:ext cx="5563743" cy="148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F10C6-2AEC-4F82-A0DA-5CB9B2BB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738" y="3606546"/>
            <a:ext cx="6000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4CFC-B500-4743-A6D1-4AF63488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03311"/>
            <a:ext cx="6715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135C-A679-4185-B8A6-56F2CEA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</a:t>
            </a:r>
            <a:r>
              <a:rPr lang="en-GB" dirty="0" err="1"/>
              <a:t>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05BF-B1B6-41B4-8036-8CD473C8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x N </a:t>
            </a:r>
            <a:r>
              <a:rPr lang="en-GB" dirty="0" err="1"/>
              <a:t>točk</a:t>
            </a:r>
            <a:r>
              <a:rPr lang="en-GB" dirty="0"/>
              <a:t> oz </a:t>
            </a:r>
            <a:r>
              <a:rPr lang="en-GB" dirty="0" err="1"/>
              <a:t>pixlov</a:t>
            </a:r>
            <a:endParaRPr lang="en-GB" dirty="0"/>
          </a:p>
          <a:p>
            <a:r>
              <a:rPr lang="en-GB" dirty="0"/>
              <a:t>M </a:t>
            </a:r>
            <a:r>
              <a:rPr lang="en-GB" dirty="0" err="1"/>
              <a:t>število</a:t>
            </a:r>
            <a:r>
              <a:rPr lang="en-GB" dirty="0"/>
              <a:t> semen</a:t>
            </a:r>
          </a:p>
          <a:p>
            <a:endParaRPr lang="en-GB" dirty="0"/>
          </a:p>
          <a:p>
            <a:r>
              <a:rPr lang="en-GB" dirty="0" err="1"/>
              <a:t>Ideja</a:t>
            </a:r>
            <a:r>
              <a:rPr lang="en-GB" dirty="0"/>
              <a:t>: Za </a:t>
            </a:r>
            <a:r>
              <a:rPr lang="en-GB" dirty="0" err="1"/>
              <a:t>vsako</a:t>
            </a:r>
            <a:r>
              <a:rPr lang="en-GB" dirty="0"/>
              <a:t> </a:t>
            </a:r>
            <a:r>
              <a:rPr lang="en-GB" dirty="0" err="1"/>
              <a:t>točko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poiščemo</a:t>
            </a:r>
            <a:r>
              <a:rPr lang="en-GB" dirty="0"/>
              <a:t> </a:t>
            </a:r>
            <a:r>
              <a:rPr lang="en-GB" dirty="0" err="1"/>
              <a:t>najbližje</a:t>
            </a:r>
            <a:r>
              <a:rPr lang="en-GB" dirty="0"/>
              <a:t> seme.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zahtevnost</a:t>
            </a:r>
            <a:r>
              <a:rPr lang="en-GB" dirty="0"/>
              <a:t>: O(N^2 * 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1302A-07F1-471B-A277-B556686AAC3D}"/>
              </a:ext>
            </a:extLst>
          </p:cNvPr>
          <p:cNvSpPr txBox="1"/>
          <p:nvPr/>
        </p:nvSpPr>
        <p:spPr>
          <a:xfrm>
            <a:off x="4938204" y="1351508"/>
            <a:ext cx="93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voronoi_brute_force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for x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for y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(0, 0, 0)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for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semena.items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k_ta_razdalja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([x, y],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if  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038-C757-47FD-871F-D3C60C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GB" dirty="0"/>
              <a:t>Jump flood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K </a:t>
                </a:r>
                <a:r>
                  <a:rPr lang="az-Cyrl-AZ" dirty="0"/>
                  <a:t>є</a:t>
                </a:r>
                <a:r>
                  <a:rPr lang="en-GB" dirty="0"/>
                  <a:t> {N/2, N/4, …, 1}  - </a:t>
                </a:r>
                <a:r>
                  <a:rPr lang="en-GB" dirty="0" err="1"/>
                  <a:t>korak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Sprehodimo</a:t>
                </a:r>
                <a:r>
                  <a:rPr lang="en-GB" dirty="0"/>
                  <a:t> </a:t>
                </a:r>
                <a:r>
                  <a:rPr lang="en-GB" dirty="0" err="1"/>
                  <a:t>čez</a:t>
                </a:r>
                <a:r>
                  <a:rPr lang="en-GB" dirty="0"/>
                  <a:t> </a:t>
                </a:r>
                <a:r>
                  <a:rPr lang="en-GB" dirty="0" err="1"/>
                  <a:t>vsa</a:t>
                </a:r>
                <a:r>
                  <a:rPr lang="en-GB" dirty="0"/>
                  <a:t> P</a:t>
                </a:r>
                <a:r>
                  <a:rPr lang="az-Cyrl-AZ" dirty="0"/>
                  <a:t> є </a:t>
                </a:r>
                <a:r>
                  <a:rPr lang="en-GB" dirty="0" err="1"/>
                  <a:t>semena</a:t>
                </a:r>
                <a:r>
                  <a:rPr lang="en-GB" dirty="0"/>
                  <a:t>  in </a:t>
                </a:r>
                <a:r>
                  <a:rPr lang="en-GB" dirty="0" err="1"/>
                  <a:t>pogledamo</a:t>
                </a:r>
                <a:r>
                  <a:rPr lang="en-GB" dirty="0"/>
                  <a:t> </a:t>
                </a:r>
                <a:r>
                  <a:rPr lang="en-GB" dirty="0" err="1"/>
                  <a:t>sosede</a:t>
                </a:r>
                <a:r>
                  <a:rPr lang="en-GB" dirty="0"/>
                  <a:t> Q:</a:t>
                </a:r>
              </a:p>
              <a:p>
                <a:pPr marL="457200" lvl="1" indent="0">
                  <a:buNone/>
                </a:pPr>
                <a:r>
                  <a:rPr lang="en-GB" dirty="0"/>
                  <a:t>Q = (x + </a:t>
                </a:r>
                <a:r>
                  <a:rPr lang="en-GB" dirty="0" err="1"/>
                  <a:t>i</a:t>
                </a:r>
                <a:r>
                  <a:rPr lang="en-GB" dirty="0"/>
                  <a:t>, y + j) </a:t>
                </a:r>
                <a:r>
                  <a:rPr lang="en-GB" dirty="0" err="1"/>
                  <a:t>kjer</a:t>
                </a:r>
                <a:r>
                  <a:rPr lang="en-GB" dirty="0"/>
                  <a:t> so </a:t>
                </a:r>
                <a:r>
                  <a:rPr lang="en-GB" dirty="0" err="1"/>
                  <a:t>i,j</a:t>
                </a:r>
                <a:r>
                  <a:rPr lang="az-Cyrl-AZ" dirty="0"/>
                  <a:t> є</a:t>
                </a:r>
                <a:r>
                  <a:rPr lang="en-GB" dirty="0"/>
                  <a:t> {-k, 0, k}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 8 </a:t>
                </a:r>
                <a:r>
                  <a:rPr lang="en-GB" dirty="0" err="1"/>
                  <a:t>smeri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err="1"/>
                  <a:t>Dve</a:t>
                </a:r>
                <a:r>
                  <a:rPr lang="en-GB" dirty="0"/>
                  <a:t> </a:t>
                </a:r>
                <a:r>
                  <a:rPr lang="en-GB" dirty="0" err="1"/>
                  <a:t>možnosti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Q </a:t>
                </a:r>
                <a:r>
                  <a:rPr lang="en-GB" dirty="0" err="1"/>
                  <a:t>še</a:t>
                </a:r>
                <a:r>
                  <a:rPr lang="en-GB" dirty="0"/>
                  <a:t> </a:t>
                </a:r>
                <a:r>
                  <a:rPr lang="en-GB" dirty="0" err="1"/>
                  <a:t>nima</a:t>
                </a:r>
                <a:r>
                  <a:rPr lang="en-GB" dirty="0"/>
                  <a:t> </a:t>
                </a:r>
                <a:r>
                  <a:rPr lang="en-GB" dirty="0" err="1"/>
                  <a:t>barve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Ga </a:t>
                </a:r>
                <a:r>
                  <a:rPr lang="en-GB" dirty="0" err="1">
                    <a:sym typeface="Wingdings" panose="05000000000000000000" pitchFamily="2" charset="2"/>
                  </a:rPr>
                  <a:t>pobarvamo</a:t>
                </a:r>
                <a:r>
                  <a:rPr lang="en-GB" dirty="0">
                    <a:sym typeface="Wingdings" panose="05000000000000000000" pitchFamily="2" charset="2"/>
                  </a:rPr>
                  <a:t> z 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 in </a:t>
                </a:r>
                <a:r>
                  <a:rPr lang="en-GB" dirty="0" err="1">
                    <a:sym typeface="Wingdings" panose="05000000000000000000" pitchFamily="2" charset="2"/>
                  </a:rPr>
                  <a:t>dodamo</a:t>
                </a:r>
                <a:r>
                  <a:rPr lang="en-GB" dirty="0">
                    <a:sym typeface="Wingdings" panose="05000000000000000000" pitchFamily="2" charset="2"/>
                  </a:rPr>
                  <a:t> v </a:t>
                </a:r>
                <a:r>
                  <a:rPr lang="en-GB" dirty="0" err="1">
                    <a:sym typeface="Wingdings" panose="05000000000000000000" pitchFamily="2" charset="2"/>
                  </a:rPr>
                  <a:t>tabelo</a:t>
                </a:r>
                <a:r>
                  <a:rPr lang="en-GB" dirty="0">
                    <a:sym typeface="Wingdings" panose="05000000000000000000" pitchFamily="2" charset="2"/>
                  </a:rPr>
                  <a:t> semen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Q </a:t>
                </a:r>
                <a:r>
                  <a:rPr lang="en-GB" dirty="0" err="1">
                    <a:sym typeface="Wingdings" panose="05000000000000000000" pitchFamily="2" charset="2"/>
                  </a:rPr>
                  <a:t>že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ima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barvo</a:t>
                </a:r>
                <a:r>
                  <a:rPr lang="en-GB" dirty="0">
                    <a:sym typeface="Wingdings" panose="05000000000000000000" pitchFamily="2" charset="2"/>
                  </a:rPr>
                  <a:t> 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[P], Q) &lt;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[Q], Q)</a:t>
                </a:r>
              </a:p>
              <a:p>
                <a:pPr marL="3657600" lvl="8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		TRUE -&gt; </a:t>
                </a:r>
                <a:r>
                  <a:rPr lang="en-GB" sz="2400" dirty="0">
                    <a:sym typeface="Wingdings" panose="05000000000000000000" pitchFamily="2" charset="2"/>
                  </a:rPr>
                  <a:t>Q </a:t>
                </a:r>
                <a:r>
                  <a:rPr lang="en-GB" sz="2400" dirty="0" err="1">
                    <a:sym typeface="Wingdings" panose="05000000000000000000" pitchFamily="2" charset="2"/>
                  </a:rPr>
                  <a:t>prebarvaj</a:t>
                </a:r>
                <a:r>
                  <a:rPr lang="en-GB" sz="2400" dirty="0">
                    <a:sym typeface="Wingdings" panose="05000000000000000000" pitchFamily="2" charset="2"/>
                  </a:rPr>
                  <a:t> v P</a:t>
                </a:r>
              </a:p>
              <a:p>
                <a:r>
                  <a:rPr lang="en-GB" sz="2600" dirty="0" err="1">
                    <a:sym typeface="Wingdings" panose="05000000000000000000" pitchFamily="2" charset="2"/>
                  </a:rPr>
                  <a:t>Časovna</a:t>
                </a:r>
                <a:r>
                  <a:rPr lang="en-GB" sz="2600" dirty="0">
                    <a:sym typeface="Wingdings" panose="05000000000000000000" pitchFamily="2" charset="2"/>
                  </a:rPr>
                  <a:t> </a:t>
                </a:r>
                <a:r>
                  <a:rPr lang="en-GB" sz="2600" dirty="0" err="1">
                    <a:sym typeface="Wingdings" panose="05000000000000000000" pitchFamily="2" charset="2"/>
                  </a:rPr>
                  <a:t>zahtevnost</a:t>
                </a:r>
                <a:r>
                  <a:rPr lang="en-GB" sz="2600" dirty="0">
                    <a:sym typeface="Wingdings" panose="05000000000000000000" pitchFamily="2" charset="2"/>
                  </a:rPr>
                  <a:t>: </a:t>
                </a:r>
                <a:r>
                  <a:rPr lang="en-GB" sz="2400" dirty="0"/>
                  <a:t>O(N^2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(N))</a:t>
                </a:r>
                <a:endParaRPr lang="en-GB" sz="2600" dirty="0">
                  <a:sym typeface="Wingdings" panose="05000000000000000000" pitchFamily="2" charset="2"/>
                </a:endParaRPr>
              </a:p>
              <a:p>
                <a:pPr marL="3657600" lvl="8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05AD2A-B962-46A6-A447-5975BAC6E551}"/>
              </a:ext>
            </a:extLst>
          </p:cNvPr>
          <p:cNvSpPr/>
          <p:nvPr/>
        </p:nvSpPr>
        <p:spPr>
          <a:xfrm>
            <a:off x="3682339" y="3903218"/>
            <a:ext cx="7263828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B876F-A519-4CE1-9D77-34DC38B4EA5B}"/>
              </a:ext>
            </a:extLst>
          </p:cNvPr>
          <p:cNvSpPr/>
          <p:nvPr/>
        </p:nvSpPr>
        <p:spPr>
          <a:xfrm>
            <a:off x="3511650" y="4692052"/>
            <a:ext cx="7050024" cy="776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2A0088-B696-4E88-B591-48C4895D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990D0-67C4-4301-8126-6688B53AF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8F1BA-6BBB-45C3-8B08-B9F601A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3C34B-2957-4489-8E07-0F677CE9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7FD49-3F7E-4E08-AEB3-9743E79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54950-1BD7-4AA1-B3F2-B47BF510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D7CB-BC2D-4EE8-B544-93D6EA58D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524D-6EBF-46E3-9F10-FE2F76CB5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43413-38FA-4598-BF87-D37FDA041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CE3E-39EB-4B4F-9849-EB41EE3C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Različice</a:t>
            </a:r>
            <a:r>
              <a:rPr lang="en-GB" dirty="0"/>
              <a:t> jump flood </a:t>
            </a:r>
            <a:r>
              <a:rPr lang="en-GB" dirty="0" err="1"/>
              <a:t>algoritma</a:t>
            </a:r>
            <a:r>
              <a:rPr lang="en-GB" dirty="0"/>
              <a:t> (JFA)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260F-58D6-48D2-BF72-A8ED1287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GB" dirty="0" err="1"/>
              <a:t>Napake</a:t>
            </a:r>
            <a:r>
              <a:rPr lang="en-GB" dirty="0"/>
              <a:t>, ki so </a:t>
            </a:r>
            <a:r>
              <a:rPr lang="en-GB" dirty="0" err="1"/>
              <a:t>zanemarljive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JFA + 1 : {N/2, N/4, …, 1, 1}</a:t>
            </a:r>
          </a:p>
          <a:p>
            <a:r>
              <a:rPr lang="en-GB" dirty="0"/>
              <a:t>JFA + 2 : {N/2, N/4, …, 1, 2, 1}</a:t>
            </a:r>
          </a:p>
          <a:p>
            <a:r>
              <a:rPr lang="en-GB" dirty="0"/>
              <a:t>1 + JFA : {1, N/2, N/4, …, 1}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159E0E-56F8-4D09-9C43-1FC7A9CE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45" y="1717321"/>
            <a:ext cx="6066269" cy="4343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9245F-1820-4F67-B073-9313CCDE2C55}"/>
              </a:ext>
            </a:extLst>
          </p:cNvPr>
          <p:cNvSpPr txBox="1"/>
          <p:nvPr/>
        </p:nvSpPr>
        <p:spPr>
          <a:xfrm>
            <a:off x="6232124" y="5949667"/>
            <a:ext cx="53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Graf </a:t>
            </a:r>
            <a:r>
              <a:rPr lang="en-GB" sz="1200" dirty="0" err="1"/>
              <a:t>dostopen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: </a:t>
            </a:r>
            <a:r>
              <a:rPr lang="en-GB" sz="1200" dirty="0">
                <a:hlinkClick r:id="rId3"/>
              </a:rPr>
              <a:t>https://www.researchgate.net/publication/4263565_Variants_of_Jump_Flooding_Algorithm_for_Computing_Discrete_Voronoi_Diagrams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1250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Vornoievi diagrami</vt:lpstr>
      <vt:lpstr>Uvod</vt:lpstr>
      <vt:lpstr>PowerPoint Presentation</vt:lpstr>
      <vt:lpstr>Zgodovina</vt:lpstr>
      <vt:lpstr>Brute force metoda</vt:lpstr>
      <vt:lpstr>Jump flood</vt:lpstr>
      <vt:lpstr>PowerPoint Presentation</vt:lpstr>
      <vt:lpstr>PowerPoint Presentation</vt:lpstr>
      <vt:lpstr>Različice jump flood algoritma (JFA)</vt:lpstr>
      <vt:lpstr>Delaunojeva triangulacija</vt:lpstr>
      <vt:lpstr>Priprava podatkov</vt:lpstr>
      <vt:lpstr>Spajanje (Conquer)</vt:lpstr>
      <vt:lpstr>Določanje novih LR povezav (iteracija)</vt:lpstr>
      <vt:lpstr>Določanje novih LR povezav (iteracija)</vt:lpstr>
      <vt:lpstr>Določanje novih LR povezav (iteracija)</vt:lpstr>
      <vt:lpstr>Spajanje (Conquer)</vt:lpstr>
      <vt:lpstr>Povezovanje točk</vt:lpstr>
      <vt:lpstr>Primeri in različne metrike</vt:lpstr>
      <vt:lpstr>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Vornoievi diagrami</dc:title>
  <dc:creator>gal zakrajsek</dc:creator>
  <cp:lastModifiedBy>gal zakrajsek</cp:lastModifiedBy>
  <cp:revision>23</cp:revision>
  <dcterms:created xsi:type="dcterms:W3CDTF">2022-03-17T13:58:20Z</dcterms:created>
  <dcterms:modified xsi:type="dcterms:W3CDTF">2022-03-18T09:43:24Z</dcterms:modified>
</cp:coreProperties>
</file>