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0" r:id="rId3"/>
    <p:sldId id="261" r:id="rId4"/>
    <p:sldId id="266" r:id="rId5"/>
    <p:sldId id="257" r:id="rId6"/>
    <p:sldId id="263" r:id="rId7"/>
    <p:sldId id="268" r:id="rId8"/>
    <p:sldId id="269" r:id="rId9"/>
    <p:sldId id="267" r:id="rId10"/>
    <p:sldId id="262"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502"/>
    <a:srgbClr val="FFA521"/>
    <a:srgbClr val="C9C900"/>
    <a:srgbClr val="405A7F"/>
    <a:srgbClr val="EA0000"/>
    <a:srgbClr val="335035"/>
    <a:srgbClr val="B41FA1"/>
    <a:srgbClr val="1C41F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578" autoAdjust="0"/>
  </p:normalViewPr>
  <p:slideViewPr>
    <p:cSldViewPr snapToGrid="0" snapToObjects="1">
      <p:cViewPr>
        <p:scale>
          <a:sx n="68" d="100"/>
          <a:sy n="68" d="100"/>
        </p:scale>
        <p:origin x="-1672"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E34D28-A03A-D746-85C7-6E620588BA3F}" type="datetimeFigureOut">
              <a:rPr kumimoji="1" lang="zh-CN" altLang="en-US" smtClean="0"/>
              <a:t>12/9/2013</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FE695F-B20C-9449-B1AE-3EC12CB53D26}" type="slidenum">
              <a:rPr kumimoji="1" lang="zh-CN" altLang="en-US" smtClean="0"/>
              <a:t>‹#›</a:t>
            </a:fld>
            <a:endParaRPr kumimoji="1" lang="zh-CN" altLang="en-US"/>
          </a:p>
        </p:txBody>
      </p:sp>
    </p:spTree>
    <p:extLst>
      <p:ext uri="{BB962C8B-B14F-4D97-AF65-F5344CB8AC3E}">
        <p14:creationId xmlns:p14="http://schemas.microsoft.com/office/powerpoint/2010/main" val="12759719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wiki.apache.org/hadoop/ZooKeeper"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smtClean="0">
                <a:solidFill>
                  <a:schemeClr val="tx1"/>
                </a:solidFill>
                <a:latin typeface="+mn-lt"/>
                <a:ea typeface="+mn-ea"/>
                <a:cs typeface="+mn-cs"/>
              </a:rPr>
              <a:t>Consensus</a:t>
            </a:r>
            <a:r>
              <a:rPr lang="en-US" altLang="zh-CN" sz="1200" b="0" kern="1200" dirty="0" smtClean="0">
                <a:solidFill>
                  <a:schemeClr val="tx1"/>
                </a:solidFill>
                <a:latin typeface="+mn-lt"/>
                <a:ea typeface="+mn-ea"/>
                <a:cs typeface="+mn-cs"/>
              </a:rPr>
              <a:t> is the process of agreeing on one result among a group of participants. This problem becomes difficult when the participants or their communication medium may experience failures.</a:t>
            </a:r>
            <a:endParaRPr kumimoji="1" lang="zh-CN" altLang="en-US" dirty="0"/>
          </a:p>
        </p:txBody>
      </p:sp>
      <p:sp>
        <p:nvSpPr>
          <p:cNvPr id="4" name="幻灯片编号占位符 3"/>
          <p:cNvSpPr>
            <a:spLocks noGrp="1"/>
          </p:cNvSpPr>
          <p:nvPr>
            <p:ph type="sldNum" sz="quarter" idx="10"/>
          </p:nvPr>
        </p:nvSpPr>
        <p:spPr/>
        <p:txBody>
          <a:bodyPr/>
          <a:lstStyle/>
          <a:p>
            <a:fld id="{15FE695F-B20C-9449-B1AE-3EC12CB53D26}" type="slidenum">
              <a:rPr kumimoji="1" lang="zh-CN" altLang="en-US" smtClean="0"/>
              <a:t>2</a:t>
            </a:fld>
            <a:endParaRPr kumimoji="1" lang="zh-CN" altLang="en-US"/>
          </a:p>
        </p:txBody>
      </p:sp>
    </p:spTree>
    <p:extLst>
      <p:ext uri="{BB962C8B-B14F-4D97-AF65-F5344CB8AC3E}">
        <p14:creationId xmlns:p14="http://schemas.microsoft.com/office/powerpoint/2010/main" val="3594684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The</a:t>
            </a:r>
            <a:r>
              <a:rPr lang="zh-CN" altLang="en-US" dirty="0" smtClean="0"/>
              <a:t> </a:t>
            </a:r>
            <a:r>
              <a:rPr lang="en-US" altLang="zh-CN" dirty="0" smtClean="0"/>
              <a:t>paper</a:t>
            </a:r>
            <a:r>
              <a:rPr lang="en-US" altLang="zh-CN" dirty="0" smtClean="0"/>
              <a:t> offered a particularly elegant formalism, and included one of the earliest proofs of safety for a fault-tolerant distributed consensus protocol.</a:t>
            </a:r>
          </a:p>
          <a:p>
            <a:r>
              <a:rPr lang="en-US" altLang="zh-CN" sz="1200" b="0" i="0" u="none" strike="noStrike" kern="1200" baseline="0" dirty="0" smtClean="0">
                <a:solidFill>
                  <a:schemeClr val="tx1"/>
                </a:solidFill>
                <a:latin typeface="+mn-lt"/>
                <a:ea typeface="+mn-ea"/>
                <a:cs typeface="+mn-cs"/>
              </a:rPr>
              <a:t> Chubby uses the</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err="1" smtClean="0">
                <a:solidFill>
                  <a:schemeClr val="tx1"/>
                </a:solidFill>
                <a:latin typeface="+mn-lt"/>
                <a:ea typeface="+mn-ea"/>
                <a:cs typeface="+mn-cs"/>
              </a:rPr>
              <a:t>Paxos</a:t>
            </a:r>
            <a:r>
              <a:rPr lang="en-US" altLang="zh-CN" sz="1200" b="0" i="0" u="none" strike="noStrike" kern="1200" baseline="0" dirty="0" smtClean="0">
                <a:solidFill>
                  <a:schemeClr val="tx1"/>
                </a:solidFill>
                <a:latin typeface="+mn-lt"/>
                <a:ea typeface="+mn-ea"/>
                <a:cs typeface="+mn-cs"/>
              </a:rPr>
              <a:t> algorithm [9, 23] to keep its replicas consistent in</a:t>
            </a:r>
          </a:p>
          <a:p>
            <a:r>
              <a:rPr lang="en-US" altLang="zh-CN" sz="1200" b="0" i="0" u="none" strike="noStrike" kern="1200" baseline="0" dirty="0" smtClean="0">
                <a:solidFill>
                  <a:schemeClr val="tx1"/>
                </a:solidFill>
                <a:latin typeface="+mn-lt"/>
                <a:ea typeface="+mn-ea"/>
                <a:cs typeface="+mn-cs"/>
              </a:rPr>
              <a:t>the face of failure.</a:t>
            </a:r>
          </a:p>
          <a:p>
            <a:r>
              <a:rPr lang="en-US" altLang="zh-CN" sz="1200" kern="1200" dirty="0" smtClean="0">
                <a:solidFill>
                  <a:schemeClr val="tx1"/>
                </a:solidFill>
                <a:latin typeface="+mn-lt"/>
                <a:ea typeface="+mn-ea"/>
                <a:cs typeface="+mn-cs"/>
                <a:hlinkClick r:id="rId3"/>
              </a:rPr>
              <a:t>ZooKeeper uses a protocol that we call Zab (ZooKeeper Atomic Broadcast). Even though Zab follows the abstract description of Paxos by Butler Lampson, it does not match the description of the Classic Paxos protocol by Lamport. </a:t>
            </a:r>
            <a:endParaRPr lang="en-US" altLang="zh-CN" sz="1200" kern="1200" dirty="0" smtClean="0">
              <a:solidFill>
                <a:schemeClr val="tx1"/>
              </a:solidFill>
              <a:latin typeface="+mn-lt"/>
              <a:ea typeface="+mn-ea"/>
              <a:cs typeface="+mn-cs"/>
            </a:endParaRPr>
          </a:p>
          <a:p>
            <a:r>
              <a:rPr kumimoji="1" lang="en-US" altLang="zh-CN" sz="1200" kern="1200" dirty="0" smtClean="0">
                <a:solidFill>
                  <a:schemeClr val="tx1"/>
                </a:solidFill>
                <a:latin typeface="+mn-lt"/>
                <a:ea typeface="+mn-ea"/>
                <a:cs typeface="+mn-cs"/>
              </a:rPr>
              <a:t>Window</a:t>
            </a:r>
            <a:r>
              <a:rPr kumimoji="1" lang="zh-CN" altLang="en-US" sz="1200" kern="1200" dirty="0" smtClean="0">
                <a:solidFill>
                  <a:schemeClr val="tx1"/>
                </a:solidFill>
                <a:latin typeface="+mn-lt"/>
                <a:ea typeface="+mn-ea"/>
                <a:cs typeface="+mn-cs"/>
              </a:rPr>
              <a:t> </a:t>
            </a:r>
            <a:r>
              <a:rPr kumimoji="1" lang="en-US" altLang="zh-CN" sz="1200" kern="1200" dirty="0" smtClean="0">
                <a:solidFill>
                  <a:schemeClr val="tx1"/>
                </a:solidFill>
                <a:latin typeface="+mn-lt"/>
                <a:ea typeface="+mn-ea"/>
                <a:cs typeface="+mn-cs"/>
              </a:rPr>
              <a:t>azure</a:t>
            </a:r>
            <a:r>
              <a:rPr kumimoji="1" lang="zh-CN" altLang="en-US" sz="1200" kern="1200" dirty="0" smtClean="0">
                <a:solidFill>
                  <a:schemeClr val="tx1"/>
                </a:solidFill>
                <a:latin typeface="+mn-lt"/>
                <a:ea typeface="+mn-ea"/>
                <a:cs typeface="+mn-cs"/>
              </a:rPr>
              <a:t> </a:t>
            </a:r>
            <a:r>
              <a:rPr kumimoji="1" lang="en-US" altLang="zh-CN" sz="1200" kern="120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The SM is a standard</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err="1" smtClean="0">
                <a:solidFill>
                  <a:schemeClr val="tx1"/>
                </a:solidFill>
                <a:latin typeface="+mn-lt"/>
                <a:ea typeface="+mn-ea"/>
                <a:cs typeface="+mn-cs"/>
              </a:rPr>
              <a:t>Paxos</a:t>
            </a:r>
            <a:r>
              <a:rPr lang="en-US" altLang="zh-CN" sz="1200" b="0" i="0" u="none" strike="noStrike" kern="1200" baseline="0" dirty="0" smtClean="0">
                <a:solidFill>
                  <a:schemeClr val="tx1"/>
                </a:solidFill>
                <a:latin typeface="+mn-lt"/>
                <a:ea typeface="+mn-ea"/>
                <a:cs typeface="+mn-cs"/>
              </a:rPr>
              <a:t> cluster [13] as used in prior storage systems</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and</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Lock Service – A </a:t>
            </a:r>
            <a:r>
              <a:rPr lang="en-US" altLang="zh-CN" sz="1200" b="0" i="0" u="none" strike="noStrike" kern="1200" baseline="0" dirty="0" err="1" smtClean="0">
                <a:solidFill>
                  <a:schemeClr val="tx1"/>
                </a:solidFill>
                <a:latin typeface="+mn-lt"/>
                <a:ea typeface="+mn-ea"/>
                <a:cs typeface="+mn-cs"/>
              </a:rPr>
              <a:t>Paxos</a:t>
            </a:r>
            <a:r>
              <a:rPr lang="en-US" altLang="zh-CN" sz="1200" b="0" i="0" u="none" strike="noStrike" kern="1200" baseline="0" dirty="0" smtClean="0">
                <a:solidFill>
                  <a:schemeClr val="tx1"/>
                </a:solidFill>
                <a:latin typeface="+mn-lt"/>
                <a:ea typeface="+mn-ea"/>
                <a:cs typeface="+mn-cs"/>
              </a:rPr>
              <a:t> Lock Service [3,13] is used for leader</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election for the Partition</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Server</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Spanner is a scalable, globally-distributed database </a:t>
            </a:r>
            <a:r>
              <a:rPr lang="en-US" altLang="zh-CN" sz="1200" b="0" i="0" u="none" strike="noStrike" kern="1200" baseline="0" dirty="0" err="1" smtClean="0">
                <a:solidFill>
                  <a:schemeClr val="tx1"/>
                </a:solidFill>
                <a:latin typeface="+mn-lt"/>
                <a:ea typeface="+mn-ea"/>
                <a:cs typeface="+mn-cs"/>
              </a:rPr>
              <a:t>designed,built</a:t>
            </a:r>
            <a:r>
              <a:rPr lang="en-US" altLang="zh-CN" sz="1200" b="0" i="0" u="none" strike="noStrike" kern="1200" baseline="0" dirty="0" smtClean="0">
                <a:solidFill>
                  <a:schemeClr val="tx1"/>
                </a:solidFill>
                <a:latin typeface="+mn-lt"/>
                <a:ea typeface="+mn-ea"/>
                <a:cs typeface="+mn-cs"/>
              </a:rPr>
              <a:t>, and deployed at Google. At the highest</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level of abstraction, it is a database that shards data</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across many sets of </a:t>
            </a:r>
            <a:r>
              <a:rPr lang="en-US" altLang="zh-CN" sz="1200" b="0" i="0" u="none" strike="noStrike" kern="1200" baseline="0" dirty="0" err="1" smtClean="0">
                <a:solidFill>
                  <a:schemeClr val="tx1"/>
                </a:solidFill>
                <a:latin typeface="+mn-lt"/>
                <a:ea typeface="+mn-ea"/>
                <a:cs typeface="+mn-cs"/>
              </a:rPr>
              <a:t>Paxos</a:t>
            </a:r>
            <a:r>
              <a:rPr lang="en-US" altLang="zh-CN" sz="1200" b="0" i="0" u="none" strike="noStrike" kern="1200" baseline="0" dirty="0" smtClean="0">
                <a:solidFill>
                  <a:schemeClr val="tx1"/>
                </a:solidFill>
                <a:latin typeface="+mn-lt"/>
                <a:ea typeface="+mn-ea"/>
                <a:cs typeface="+mn-cs"/>
              </a:rPr>
              <a:t> [21] state machines in datacenters</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spread all over the world</a:t>
            </a:r>
            <a:endParaRPr lang="en-US" altLang="zh-CN" sz="1200" b="0" i="0" u="none" strike="noStrike" kern="1200" baseline="0" dirty="0" smtClean="0">
              <a:solidFill>
                <a:schemeClr val="tx1"/>
              </a:solidFill>
              <a:latin typeface="+mn-lt"/>
              <a:ea typeface="+mn-ea"/>
              <a:cs typeface="+mn-cs"/>
            </a:endParaRPr>
          </a:p>
          <a:p>
            <a:r>
              <a:rPr kumimoji="1" lang="en-US" altLang="zh-CN" dirty="0" smtClean="0"/>
              <a:t>Frangipani</a:t>
            </a:r>
            <a:r>
              <a:rPr kumimoji="1" lang="en-US" altLang="zh-CN" dirty="0" smtClean="0"/>
              <a:t>:</a:t>
            </a:r>
            <a:r>
              <a:rPr kumimoji="1" lang="zh-CN" altLang="en-US" dirty="0" smtClean="0"/>
              <a:t> </a:t>
            </a:r>
            <a:r>
              <a:rPr lang="en-US" altLang="zh-CN" sz="1200" b="0" i="0" u="none" strike="noStrike" kern="1200" baseline="0" dirty="0" smtClean="0">
                <a:solidFill>
                  <a:schemeClr val="tx1"/>
                </a:solidFill>
                <a:latin typeface="+mn-lt"/>
                <a:ea typeface="+mn-ea"/>
                <a:cs typeface="+mn-cs"/>
              </a:rPr>
              <a:t>A small amount of global state information that does not change</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often is consistently replicated across all lock servers using </a:t>
            </a:r>
            <a:r>
              <a:rPr lang="en-US" altLang="zh-CN" sz="1200" b="0" i="0" u="none" strike="noStrike" kern="1200" baseline="0" dirty="0" err="1" smtClean="0">
                <a:solidFill>
                  <a:schemeClr val="tx1"/>
                </a:solidFill>
                <a:latin typeface="+mn-lt"/>
                <a:ea typeface="+mn-ea"/>
                <a:cs typeface="+mn-cs"/>
              </a:rPr>
              <a:t>Lamport’s</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err="1" smtClean="0">
                <a:solidFill>
                  <a:schemeClr val="tx1"/>
                </a:solidFill>
                <a:latin typeface="+mn-lt"/>
                <a:ea typeface="+mn-ea"/>
                <a:cs typeface="+mn-cs"/>
              </a:rPr>
              <a:t>Paxos</a:t>
            </a:r>
            <a:r>
              <a:rPr lang="en-US" altLang="zh-CN" sz="1200" b="0" i="0" u="none" strike="noStrike" kern="1200" baseline="0" dirty="0" smtClean="0">
                <a:solidFill>
                  <a:schemeClr val="tx1"/>
                </a:solidFill>
                <a:latin typeface="+mn-lt"/>
                <a:ea typeface="+mn-ea"/>
                <a:cs typeface="+mn-cs"/>
              </a:rPr>
              <a:t> algorithm</a:t>
            </a:r>
          </a:p>
          <a:p>
            <a:r>
              <a:rPr kumimoji="1" lang="en-US" altLang="zh-CN" sz="1200" b="0" i="0" u="none" strike="noStrike" kern="1200" baseline="0" dirty="0" smtClean="0">
                <a:solidFill>
                  <a:schemeClr val="tx1"/>
                </a:solidFill>
                <a:latin typeface="+mn-lt"/>
                <a:ea typeface="+mn-ea"/>
                <a:cs typeface="+mn-cs"/>
              </a:rPr>
              <a:t>Petal</a:t>
            </a:r>
            <a:r>
              <a:rPr kumimoji="1" lang="en-US" altLang="zh-CN" sz="1200" b="0" i="0" u="none" strike="noStrike" kern="1200" baseline="0" dirty="0" smtClean="0">
                <a:solidFill>
                  <a:schemeClr val="tx1"/>
                </a:solidFill>
                <a:latin typeface="+mn-lt"/>
                <a:ea typeface="+mn-ea"/>
                <a:cs typeface="+mn-cs"/>
              </a:rPr>
              <a:t>:</a:t>
            </a:r>
            <a:r>
              <a:rPr kumimoji="1"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Our algorithm for maintaining global state is</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based on Leslie </a:t>
            </a:r>
            <a:r>
              <a:rPr lang="en-US" altLang="zh-CN" sz="1200" b="0" i="0" u="none" strike="noStrike" kern="1200" baseline="0" dirty="0" err="1" smtClean="0">
                <a:solidFill>
                  <a:schemeClr val="tx1"/>
                </a:solidFill>
                <a:latin typeface="+mn-lt"/>
                <a:ea typeface="+mn-ea"/>
                <a:cs typeface="+mn-cs"/>
              </a:rPr>
              <a:t>Lamport’s</a:t>
            </a:r>
            <a:r>
              <a:rPr lang="en-US" altLang="zh-CN" sz="1200" b="0" i="0" u="none" strike="noStrike" kern="1200" baseline="0" dirty="0" smtClean="0">
                <a:solidFill>
                  <a:schemeClr val="tx1"/>
                </a:solidFill>
                <a:latin typeface="+mn-lt"/>
                <a:ea typeface="+mn-ea"/>
                <a:cs typeface="+mn-cs"/>
              </a:rPr>
              <a:t> </a:t>
            </a:r>
            <a:r>
              <a:rPr lang="en-US" altLang="zh-CN" sz="1200" b="0" i="0" u="none" strike="noStrike" kern="1200" baseline="0" dirty="0" err="1" smtClean="0">
                <a:solidFill>
                  <a:schemeClr val="tx1"/>
                </a:solidFill>
                <a:latin typeface="+mn-lt"/>
                <a:ea typeface="+mn-ea"/>
                <a:cs typeface="+mn-cs"/>
              </a:rPr>
              <a:t>Paxos</a:t>
            </a:r>
            <a:endParaRPr lang="en-US" altLang="zh-CN" sz="1200" b="0" i="0" u="none" strike="noStrike" kern="1200" baseline="0" dirty="0" smtClean="0">
              <a:solidFill>
                <a:schemeClr val="tx1"/>
              </a:solidFill>
              <a:latin typeface="+mn-lt"/>
              <a:ea typeface="+mn-ea"/>
              <a:cs typeface="+mn-cs"/>
            </a:endParaRPr>
          </a:p>
          <a:p>
            <a:r>
              <a:rPr kumimoji="1" lang="en-US" altLang="zh-CN" sz="1200" b="0" i="0" u="none" strike="noStrike" kern="1200" baseline="0" dirty="0" smtClean="0">
                <a:solidFill>
                  <a:schemeClr val="tx1"/>
                </a:solidFill>
                <a:latin typeface="+mn-lt"/>
                <a:ea typeface="+mn-ea"/>
                <a:cs typeface="+mn-cs"/>
              </a:rPr>
              <a:t>Flat</a:t>
            </a:r>
            <a:r>
              <a:rPr kumimoji="1" lang="zh-CN" altLang="en-US" sz="1200" b="0" i="0" u="none" strike="noStrike" kern="1200" baseline="0" dirty="0" smtClean="0">
                <a:solidFill>
                  <a:schemeClr val="tx1"/>
                </a:solidFill>
                <a:latin typeface="+mn-lt"/>
                <a:ea typeface="+mn-ea"/>
                <a:cs typeface="+mn-cs"/>
              </a:rPr>
              <a:t> </a:t>
            </a:r>
            <a:r>
              <a:rPr kumimoji="1" lang="en-US" altLang="zh-CN" sz="1200" b="0" i="0" u="none" strike="noStrike" kern="1200" baseline="0" dirty="0" smtClean="0">
                <a:solidFill>
                  <a:schemeClr val="tx1"/>
                </a:solidFill>
                <a:latin typeface="+mn-lt"/>
                <a:ea typeface="+mn-ea"/>
                <a:cs typeface="+mn-cs"/>
              </a:rPr>
              <a:t>Data</a:t>
            </a:r>
            <a:r>
              <a:rPr kumimoji="1" lang="zh-CN" altLang="en-US" sz="1200" b="0" i="0" u="none" strike="noStrike" kern="1200" baseline="0" dirty="0" smtClean="0">
                <a:solidFill>
                  <a:schemeClr val="tx1"/>
                </a:solidFill>
                <a:latin typeface="+mn-lt"/>
                <a:ea typeface="+mn-ea"/>
                <a:cs typeface="+mn-cs"/>
              </a:rPr>
              <a:t> </a:t>
            </a:r>
            <a:r>
              <a:rPr kumimoji="1" lang="en-US" altLang="zh-CN" sz="1200" b="0" i="0" u="none" strike="noStrike" kern="1200" baseline="0" dirty="0" smtClean="0">
                <a:solidFill>
                  <a:schemeClr val="tx1"/>
                </a:solidFill>
                <a:latin typeface="+mn-lt"/>
                <a:ea typeface="+mn-ea"/>
                <a:cs typeface="+mn-cs"/>
              </a:rPr>
              <a:t>Storage:</a:t>
            </a:r>
            <a:r>
              <a:rPr kumimoji="1"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 We are experimenting with</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using </a:t>
            </a:r>
            <a:r>
              <a:rPr lang="en-US" altLang="zh-CN" sz="1200" b="0" i="0" u="none" strike="noStrike" kern="1200" baseline="0" dirty="0" err="1" smtClean="0">
                <a:solidFill>
                  <a:schemeClr val="tx1"/>
                </a:solidFill>
                <a:latin typeface="+mn-lt"/>
                <a:ea typeface="+mn-ea"/>
                <a:cs typeface="+mn-cs"/>
              </a:rPr>
              <a:t>Paxos</a:t>
            </a:r>
            <a:r>
              <a:rPr lang="en-US" altLang="zh-CN" sz="1200" b="0" i="0" u="none" strike="noStrike" kern="1200" baseline="0" dirty="0" smtClean="0">
                <a:solidFill>
                  <a:schemeClr val="tx1"/>
                </a:solidFill>
                <a:latin typeface="+mn-lt"/>
                <a:ea typeface="+mn-ea"/>
                <a:cs typeface="+mn-cs"/>
              </a:rPr>
              <a:t> leader election to safely make this process</a:t>
            </a:r>
            <a:r>
              <a:rPr lang="en-US" altLang="zh-CN" sz="1200" b="0" i="0" u="none" strike="noStrike" kern="1200" baseline="0" dirty="0" smtClean="0">
                <a:solidFill>
                  <a:schemeClr val="tx1"/>
                </a:solidFill>
                <a:latin typeface="+mn-lt"/>
                <a:ea typeface="+mn-ea"/>
                <a:cs typeface="+mn-cs"/>
              </a:rPr>
              <a:t>(network</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partition)</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automatic and reduce the impact to availability</a:t>
            </a:r>
            <a:endParaRPr kumimoji="1" lang="zh-CN" altLang="en-US" dirty="0"/>
          </a:p>
        </p:txBody>
      </p:sp>
      <p:sp>
        <p:nvSpPr>
          <p:cNvPr id="4" name="幻灯片编号占位符 3"/>
          <p:cNvSpPr>
            <a:spLocks noGrp="1"/>
          </p:cNvSpPr>
          <p:nvPr>
            <p:ph type="sldNum" sz="quarter" idx="10"/>
          </p:nvPr>
        </p:nvSpPr>
        <p:spPr/>
        <p:txBody>
          <a:bodyPr/>
          <a:lstStyle/>
          <a:p>
            <a:fld id="{15FE695F-B20C-9449-B1AE-3EC12CB53D26}" type="slidenum">
              <a:rPr kumimoji="1" lang="zh-CN" altLang="en-US" smtClean="0"/>
              <a:t>3</a:t>
            </a:fld>
            <a:endParaRPr kumimoji="1" lang="zh-CN" altLang="en-US"/>
          </a:p>
        </p:txBody>
      </p:sp>
    </p:spTree>
    <p:extLst>
      <p:ext uri="{BB962C8B-B14F-4D97-AF65-F5344CB8AC3E}">
        <p14:creationId xmlns:p14="http://schemas.microsoft.com/office/powerpoint/2010/main" val="405326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5FE695F-B20C-9449-B1AE-3EC12CB53D26}" type="slidenum">
              <a:rPr kumimoji="1" lang="zh-CN" altLang="en-US" smtClean="0"/>
              <a:t>5</a:t>
            </a:fld>
            <a:endParaRPr kumimoji="1" lang="zh-CN" altLang="en-US"/>
          </a:p>
        </p:txBody>
      </p:sp>
    </p:spTree>
    <p:extLst>
      <p:ext uri="{BB962C8B-B14F-4D97-AF65-F5344CB8AC3E}">
        <p14:creationId xmlns:p14="http://schemas.microsoft.com/office/powerpoint/2010/main" val="2600720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12/9/2013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A2683B9-6ECA-47FA-93CF-B124A0FAC208}" type="datetime1">
              <a:rPr lang="en-US" smtClean="0"/>
              <a:pPr/>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12/9/2013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12/9/2013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12/9/2013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zh-CN" altLang="en-US" smtClean="0"/>
              <a:t>单击此处编辑母版标题样式</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93F2040-9975-4642-A906-1DF87F8BE202}" type="datetime1">
              <a:rPr lang="en-US" smtClean="0"/>
              <a:pPr/>
              <a:t>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1E52B4A-BA08-4841-AB08-A0D822ABC34D}" type="datetime1">
              <a:rPr lang="en-US" smtClean="0"/>
              <a:pPr/>
              <a:t>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12/9/2013</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PAXOS</a:t>
            </a:r>
            <a:endParaRPr kumimoji="1" lang="zh-CN" altLang="en-US" dirty="0"/>
          </a:p>
        </p:txBody>
      </p:sp>
      <p:sp>
        <p:nvSpPr>
          <p:cNvPr id="3" name="副标题 2"/>
          <p:cNvSpPr>
            <a:spLocks noGrp="1"/>
          </p:cNvSpPr>
          <p:nvPr>
            <p:ph type="subTitle" idx="1"/>
          </p:nvPr>
        </p:nvSpPr>
        <p:spPr>
          <a:xfrm>
            <a:off x="762000" y="4724400"/>
            <a:ext cx="6858000" cy="504300"/>
          </a:xfrm>
        </p:spPr>
        <p:txBody>
          <a:bodyPr>
            <a:normAutofit lnSpcReduction="10000"/>
          </a:bodyPr>
          <a:lstStyle/>
          <a:p>
            <a:r>
              <a:rPr kumimoji="1" lang="en-US" altLang="zh-CN" dirty="0" smtClean="0">
                <a:latin typeface="American Typewriter"/>
                <a:cs typeface="American Typewriter"/>
              </a:rPr>
              <a:t>CPSC</a:t>
            </a:r>
            <a:r>
              <a:rPr kumimoji="1" lang="en-US" altLang="zh-CN" dirty="0" smtClean="0">
                <a:latin typeface="American Typewriter"/>
                <a:cs typeface="American Typewriter"/>
              </a:rPr>
              <a:t>538W-</a:t>
            </a:r>
            <a:r>
              <a:rPr kumimoji="1" lang="en-US" altLang="zh-CN" dirty="0" smtClean="0">
                <a:solidFill>
                  <a:srgbClr val="EA0000"/>
                </a:solidFill>
                <a:latin typeface="American Typewriter"/>
                <a:ea typeface="+mj-ea"/>
                <a:cs typeface="American Typewriter"/>
              </a:rPr>
              <a:t>Course</a:t>
            </a:r>
            <a:r>
              <a:rPr kumimoji="1" lang="zh-CN" altLang="en-US" dirty="0" smtClean="0">
                <a:solidFill>
                  <a:srgbClr val="EA0000"/>
                </a:solidFill>
                <a:latin typeface="American Typewriter"/>
                <a:ea typeface="+mj-ea"/>
                <a:cs typeface="American Typewriter"/>
              </a:rPr>
              <a:t> </a:t>
            </a:r>
            <a:r>
              <a:rPr kumimoji="1" lang="en-US" altLang="zh-CN" dirty="0" smtClean="0">
                <a:solidFill>
                  <a:srgbClr val="EA0000"/>
                </a:solidFill>
                <a:latin typeface="American Typewriter"/>
                <a:ea typeface="+mj-ea"/>
                <a:cs typeface="American Typewriter"/>
              </a:rPr>
              <a:t>Project</a:t>
            </a:r>
          </a:p>
          <a:p>
            <a:endParaRPr kumimoji="1" lang="zh-CN" altLang="en-US" dirty="0"/>
          </a:p>
        </p:txBody>
      </p:sp>
      <p:sp>
        <p:nvSpPr>
          <p:cNvPr id="4" name="矩形 3"/>
          <p:cNvSpPr/>
          <p:nvPr/>
        </p:nvSpPr>
        <p:spPr>
          <a:xfrm>
            <a:off x="762000" y="5748462"/>
            <a:ext cx="5102112" cy="461665"/>
          </a:xfrm>
          <a:prstGeom prst="rect">
            <a:avLst/>
          </a:prstGeom>
        </p:spPr>
        <p:txBody>
          <a:bodyPr wrap="square">
            <a:spAutoFit/>
          </a:bodyPr>
          <a:lstStyle/>
          <a:p>
            <a:r>
              <a:rPr kumimoji="1" lang="en-US" altLang="zh-CN" sz="2400" b="1" dirty="0">
                <a:latin typeface="Arial"/>
                <a:cs typeface="Arial"/>
              </a:rPr>
              <a:t>Jijie Wei &amp; Zachary </a:t>
            </a:r>
            <a:r>
              <a:rPr kumimoji="1" lang="en-US" altLang="zh-CN" sz="2400" b="1" dirty="0" err="1">
                <a:latin typeface="Arial"/>
                <a:cs typeface="Arial"/>
              </a:rPr>
              <a:t>Drudi</a:t>
            </a:r>
            <a:endParaRPr kumimoji="1" lang="en-US" altLang="zh-CN" sz="2400" b="1" dirty="0">
              <a:latin typeface="Arial"/>
              <a:cs typeface="Arial"/>
            </a:endParaRPr>
          </a:p>
        </p:txBody>
      </p:sp>
    </p:spTree>
    <p:extLst>
      <p:ext uri="{BB962C8B-B14F-4D97-AF65-F5344CB8AC3E}">
        <p14:creationId xmlns:p14="http://schemas.microsoft.com/office/powerpoint/2010/main" val="38289097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8940" y="2110155"/>
            <a:ext cx="8254579" cy="4052242"/>
          </a:xfrm>
        </p:spPr>
        <p:txBody>
          <a:bodyPr>
            <a:normAutofit fontScale="85000" lnSpcReduction="20000"/>
          </a:bodyPr>
          <a:lstStyle/>
          <a:p>
            <a:r>
              <a:rPr kumimoji="1" lang="en-US" altLang="zh-CN" sz="4000" dirty="0" smtClean="0">
                <a:latin typeface="Comic Sans MS"/>
                <a:cs typeface="Comic Sans MS"/>
              </a:rPr>
              <a:t>We</a:t>
            </a:r>
            <a:r>
              <a:rPr kumimoji="1" lang="zh-CN" altLang="en-US" sz="4000" dirty="0" smtClean="0">
                <a:latin typeface="Comic Sans MS"/>
                <a:cs typeface="Comic Sans MS"/>
              </a:rPr>
              <a:t> </a:t>
            </a:r>
            <a:r>
              <a:rPr kumimoji="1" lang="en-US" altLang="zh-CN" sz="4000" dirty="0" smtClean="0">
                <a:latin typeface="Comic Sans MS"/>
                <a:cs typeface="Comic Sans MS"/>
              </a:rPr>
              <a:t>implemented</a:t>
            </a:r>
            <a:r>
              <a:rPr kumimoji="1" lang="zh-CN" altLang="en-US" sz="4000" dirty="0" smtClean="0">
                <a:latin typeface="Comic Sans MS"/>
                <a:cs typeface="Comic Sans MS"/>
              </a:rPr>
              <a:t> </a:t>
            </a:r>
            <a:r>
              <a:rPr kumimoji="1" lang="en-US" altLang="zh-CN" sz="4000" dirty="0" err="1" smtClean="0">
                <a:latin typeface="Comic Sans MS"/>
                <a:cs typeface="Comic Sans MS"/>
              </a:rPr>
              <a:t>MultiPaxos</a:t>
            </a:r>
            <a:endParaRPr kumimoji="1" lang="en-US" altLang="zh-CN" sz="4000" dirty="0" smtClean="0">
              <a:latin typeface="Comic Sans MS"/>
              <a:cs typeface="Comic Sans MS"/>
            </a:endParaRPr>
          </a:p>
          <a:p>
            <a:pPr marL="1325880" lvl="3" indent="-457200"/>
            <a:r>
              <a:rPr kumimoji="1" lang="en-US" altLang="zh-CN" sz="3400" dirty="0" smtClean="0">
                <a:latin typeface="Comic Sans MS"/>
                <a:cs typeface="Comic Sans MS"/>
              </a:rPr>
              <a:t>Multi-degree </a:t>
            </a:r>
            <a:r>
              <a:rPr kumimoji="1" lang="en-US" altLang="zh-CN" sz="3400" dirty="0" err="1" smtClean="0">
                <a:latin typeface="Comic Sans MS"/>
                <a:cs typeface="Comic Sans MS"/>
              </a:rPr>
              <a:t>paxos</a:t>
            </a:r>
            <a:r>
              <a:rPr kumimoji="1" lang="en-US" altLang="zh-CN" sz="3400" dirty="0" smtClean="0">
                <a:latin typeface="Comic Sans MS"/>
                <a:cs typeface="Comic Sans MS"/>
              </a:rPr>
              <a:t> protocol</a:t>
            </a:r>
          </a:p>
          <a:p>
            <a:pPr marL="1325880" lvl="3" indent="-457200"/>
            <a:r>
              <a:rPr kumimoji="1" lang="en-US" altLang="zh-CN" sz="3400" dirty="0" smtClean="0">
                <a:latin typeface="Comic Sans MS"/>
                <a:cs typeface="Comic Sans MS"/>
              </a:rPr>
              <a:t>Multi</a:t>
            </a:r>
            <a:r>
              <a:rPr kumimoji="1" lang="en-US" altLang="zh-CN" sz="3400" dirty="0">
                <a:latin typeface="Comic Sans MS"/>
                <a:cs typeface="Comic Sans MS"/>
              </a:rPr>
              <a:t>-degree </a:t>
            </a:r>
            <a:r>
              <a:rPr kumimoji="1" lang="en-US" altLang="zh-CN" sz="3400" dirty="0" smtClean="0">
                <a:latin typeface="Comic Sans MS"/>
                <a:cs typeface="Comic Sans MS"/>
              </a:rPr>
              <a:t>Synod protocol</a:t>
            </a:r>
          </a:p>
          <a:p>
            <a:pPr marL="1325880" lvl="3" indent="-457200"/>
            <a:r>
              <a:rPr kumimoji="1" lang="en-US" altLang="zh-CN" sz="3400" dirty="0" smtClean="0">
                <a:latin typeface="Comic Sans MS"/>
                <a:cs typeface="Comic Sans MS"/>
              </a:rPr>
              <a:t>Quorum</a:t>
            </a:r>
            <a:r>
              <a:rPr kumimoji="1" lang="zh-CN" altLang="en-US" sz="3400" dirty="0" smtClean="0">
                <a:latin typeface="Comic Sans MS"/>
                <a:cs typeface="Comic Sans MS"/>
              </a:rPr>
              <a:t> </a:t>
            </a:r>
            <a:r>
              <a:rPr kumimoji="1" lang="en-US" altLang="zh-CN" sz="3400" dirty="0" smtClean="0">
                <a:latin typeface="Comic Sans MS"/>
                <a:cs typeface="Comic Sans MS"/>
              </a:rPr>
              <a:t>Replication</a:t>
            </a:r>
            <a:r>
              <a:rPr kumimoji="1" lang="zh-CN" altLang="en-US" sz="3400" dirty="0" smtClean="0">
                <a:latin typeface="Comic Sans MS"/>
                <a:cs typeface="Comic Sans MS"/>
              </a:rPr>
              <a:t> </a:t>
            </a:r>
            <a:r>
              <a:rPr kumimoji="1" lang="en-US" altLang="zh-CN" sz="3400" dirty="0" smtClean="0">
                <a:latin typeface="Comic Sans MS"/>
                <a:cs typeface="Comic Sans MS"/>
              </a:rPr>
              <a:t>protocol</a:t>
            </a:r>
          </a:p>
          <a:p>
            <a:pPr marL="1325880" lvl="3" indent="-457200"/>
            <a:r>
              <a:rPr kumimoji="1" lang="en-US" altLang="zh-CN" sz="3400" dirty="0" smtClean="0">
                <a:latin typeface="Comic Sans MS"/>
                <a:cs typeface="Comic Sans MS"/>
              </a:rPr>
              <a:t>Optimization</a:t>
            </a:r>
          </a:p>
          <a:p>
            <a:r>
              <a:rPr kumimoji="1" lang="en-US" altLang="zh-CN" sz="4000" dirty="0" smtClean="0">
                <a:latin typeface="Comic Sans MS"/>
                <a:cs typeface="Comic Sans MS"/>
              </a:rPr>
              <a:t>1200 Lines</a:t>
            </a:r>
            <a:r>
              <a:rPr kumimoji="1" lang="zh-CN" altLang="en-US" sz="4000" dirty="0" smtClean="0">
                <a:latin typeface="Comic Sans MS"/>
                <a:cs typeface="Comic Sans MS"/>
              </a:rPr>
              <a:t> </a:t>
            </a:r>
            <a:r>
              <a:rPr kumimoji="1" lang="en-US" altLang="zh-CN" sz="4000" dirty="0" smtClean="0">
                <a:latin typeface="Comic Sans MS"/>
                <a:cs typeface="Comic Sans MS"/>
              </a:rPr>
              <a:t>of</a:t>
            </a:r>
            <a:r>
              <a:rPr kumimoji="1" lang="zh-CN" altLang="en-US" sz="4000" dirty="0" smtClean="0">
                <a:latin typeface="Comic Sans MS"/>
                <a:cs typeface="Comic Sans MS"/>
              </a:rPr>
              <a:t> </a:t>
            </a:r>
            <a:r>
              <a:rPr kumimoji="1" lang="en-US" altLang="zh-CN" sz="4000" dirty="0" err="1" smtClean="0">
                <a:latin typeface="Comic Sans MS"/>
                <a:cs typeface="Comic Sans MS"/>
              </a:rPr>
              <a:t>Scala</a:t>
            </a:r>
            <a:r>
              <a:rPr kumimoji="1" lang="zh-CN" altLang="en-US" sz="4000" dirty="0" smtClean="0">
                <a:latin typeface="Comic Sans MS"/>
                <a:cs typeface="Comic Sans MS"/>
              </a:rPr>
              <a:t> </a:t>
            </a:r>
            <a:r>
              <a:rPr kumimoji="1" lang="en-US" altLang="zh-CN" sz="4000" dirty="0" smtClean="0">
                <a:latin typeface="Comic Sans MS"/>
                <a:cs typeface="Comic Sans MS"/>
              </a:rPr>
              <a:t>Code</a:t>
            </a:r>
          </a:p>
          <a:p>
            <a:r>
              <a:rPr kumimoji="1" lang="en-US" altLang="zh-CN" sz="4000" dirty="0" smtClean="0">
                <a:latin typeface="Comic Sans MS"/>
                <a:cs typeface="Comic Sans MS"/>
              </a:rPr>
              <a:t>Demo</a:t>
            </a:r>
          </a:p>
          <a:p>
            <a:pPr marL="0" indent="0">
              <a:buNone/>
            </a:pPr>
            <a:r>
              <a:rPr kumimoji="1" lang="zh-CN" altLang="zh-CN" sz="3600" dirty="0" smtClean="0">
                <a:latin typeface="Comic Sans MS"/>
                <a:cs typeface="Comic Sans MS"/>
              </a:rPr>
              <a:t> </a:t>
            </a:r>
            <a:r>
              <a:rPr kumimoji="1" lang="zh-CN" altLang="en-US" sz="3600" dirty="0" smtClean="0">
                <a:latin typeface="Comic Sans MS"/>
                <a:cs typeface="Comic Sans MS"/>
              </a:rPr>
              <a:t>  </a:t>
            </a:r>
            <a:endParaRPr kumimoji="1" lang="zh-CN" altLang="en-US" sz="3600" dirty="0">
              <a:latin typeface="Comic Sans MS"/>
              <a:cs typeface="Comic Sans MS"/>
            </a:endParaRPr>
          </a:p>
        </p:txBody>
      </p:sp>
      <p:sp>
        <p:nvSpPr>
          <p:cNvPr id="4" name="矩形 3"/>
          <p:cNvSpPr/>
          <p:nvPr/>
        </p:nvSpPr>
        <p:spPr>
          <a:xfrm>
            <a:off x="827745" y="667330"/>
            <a:ext cx="1842852" cy="646331"/>
          </a:xfrm>
          <a:prstGeom prst="rect">
            <a:avLst/>
          </a:prstGeom>
          <a:ln w="28575" cmpd="sng"/>
          <a:effectLst>
            <a:glow rad="63500">
              <a:schemeClr val="accent1">
                <a:satMod val="175000"/>
                <a:alpha val="40000"/>
              </a:schemeClr>
            </a:glow>
            <a:reflection blurRad="6350" stA="50000" endA="300" endPos="5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a:spAutoFit/>
          </a:bodyPr>
          <a:lstStyle/>
          <a:p>
            <a:r>
              <a:rPr kumimoji="1" lang="en-US" altLang="zh-CN" sz="3600" b="1" dirty="0">
                <a:latin typeface="Comic Sans MS"/>
                <a:cs typeface="Comic Sans MS"/>
              </a:rPr>
              <a:t>Project</a:t>
            </a:r>
            <a:endParaRPr kumimoji="1" lang="en-US" altLang="zh-CN" sz="3600" b="1" dirty="0">
              <a:latin typeface="Comic Sans MS"/>
              <a:cs typeface="Comic Sans MS"/>
            </a:endParaRPr>
          </a:p>
        </p:txBody>
      </p:sp>
    </p:spTree>
    <p:extLst>
      <p:ext uri="{BB962C8B-B14F-4D97-AF65-F5344CB8AC3E}">
        <p14:creationId xmlns:p14="http://schemas.microsoft.com/office/powerpoint/2010/main" val="9355451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9069" y="667330"/>
            <a:ext cx="2757952" cy="646331"/>
          </a:xfrm>
          <a:prstGeom prst="rect">
            <a:avLst/>
          </a:prstGeom>
          <a:ln w="28575" cmpd="sng"/>
          <a:effectLst>
            <a:glow rad="63500">
              <a:schemeClr val="accent1">
                <a:satMod val="175000"/>
                <a:alpha val="40000"/>
              </a:schemeClr>
            </a:glow>
            <a:reflection blurRad="6350" stA="50000" endA="300" endPos="5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a:spAutoFit/>
          </a:bodyPr>
          <a:lstStyle/>
          <a:p>
            <a:r>
              <a:rPr kumimoji="1" lang="en-US" altLang="zh-CN" sz="3600" b="1" dirty="0" smtClean="0">
                <a:latin typeface="Comic Sans MS"/>
                <a:cs typeface="Comic Sans MS"/>
              </a:rPr>
              <a:t>References</a:t>
            </a:r>
            <a:endParaRPr kumimoji="1" lang="en-US" altLang="zh-CN" sz="3600" b="1" dirty="0">
              <a:latin typeface="Comic Sans MS"/>
              <a:cs typeface="Comic Sans MS"/>
            </a:endParaRPr>
          </a:p>
        </p:txBody>
      </p:sp>
      <p:sp>
        <p:nvSpPr>
          <p:cNvPr id="55" name="矩形 54"/>
          <p:cNvSpPr/>
          <p:nvPr/>
        </p:nvSpPr>
        <p:spPr>
          <a:xfrm>
            <a:off x="734365" y="1979435"/>
            <a:ext cx="7202727" cy="3946721"/>
          </a:xfrm>
          <a:prstGeom prst="rect">
            <a:avLst/>
          </a:prstGeom>
        </p:spPr>
        <p:txBody>
          <a:bodyPr wrap="square">
            <a:spAutoFit/>
          </a:bodyPr>
          <a:lstStyle/>
          <a:p>
            <a:pPr marL="514350" indent="-514350">
              <a:lnSpc>
                <a:spcPct val="80000"/>
              </a:lnSpc>
              <a:buFont typeface="+mj-lt"/>
              <a:buAutoNum type="arabicPeriod"/>
            </a:pPr>
            <a:r>
              <a:rPr lang="en-US" altLang="zh-CN" sz="2600" dirty="0" smtClean="0">
                <a:latin typeface="Comic Sans MS"/>
                <a:cs typeface="Comic Sans MS"/>
              </a:rPr>
              <a:t>L</a:t>
            </a:r>
            <a:r>
              <a:rPr lang="en-US" altLang="zh-CN" sz="2600" dirty="0">
                <a:latin typeface="Comic Sans MS"/>
                <a:cs typeface="Comic Sans MS"/>
              </a:rPr>
              <a:t>. </a:t>
            </a:r>
            <a:r>
              <a:rPr lang="en-US" altLang="zh-CN" sz="2600" dirty="0" err="1">
                <a:latin typeface="Comic Sans MS"/>
                <a:cs typeface="Comic Sans MS"/>
              </a:rPr>
              <a:t>Lamport</a:t>
            </a:r>
            <a:r>
              <a:rPr lang="en-US" altLang="zh-CN" sz="2600" dirty="0">
                <a:latin typeface="Comic Sans MS"/>
                <a:cs typeface="Comic Sans MS"/>
              </a:rPr>
              <a:t>. The part-time parliament. ACM Transactions on Computer Systems (TOCS), </a:t>
            </a:r>
            <a:r>
              <a:rPr lang="en-US" altLang="zh-CN" sz="2600" dirty="0" smtClean="0">
                <a:latin typeface="Comic Sans MS"/>
                <a:cs typeface="Comic Sans MS"/>
              </a:rPr>
              <a:t>1998.</a:t>
            </a:r>
          </a:p>
          <a:p>
            <a:pPr marL="514350" indent="-514350">
              <a:lnSpc>
                <a:spcPct val="80000"/>
              </a:lnSpc>
              <a:buFont typeface="+mj-lt"/>
              <a:buAutoNum type="arabicPeriod"/>
            </a:pPr>
            <a:endParaRPr lang="en-US" altLang="zh-CN" sz="2600" dirty="0" smtClean="0">
              <a:latin typeface="Comic Sans MS"/>
              <a:cs typeface="Comic Sans MS"/>
            </a:endParaRPr>
          </a:p>
          <a:p>
            <a:pPr marL="514350" indent="-514350">
              <a:lnSpc>
                <a:spcPct val="80000"/>
              </a:lnSpc>
              <a:buFont typeface="+mj-lt"/>
              <a:buAutoNum type="arabicPeriod"/>
            </a:pPr>
            <a:r>
              <a:rPr lang="en-US" altLang="zh-CN" sz="2600" dirty="0" smtClean="0">
                <a:latin typeface="Comic Sans MS"/>
                <a:cs typeface="Comic Sans MS"/>
              </a:rPr>
              <a:t>L</a:t>
            </a:r>
            <a:r>
              <a:rPr lang="en-US" altLang="zh-CN" sz="2600" dirty="0">
                <a:latin typeface="Comic Sans MS"/>
                <a:cs typeface="Comic Sans MS"/>
              </a:rPr>
              <a:t>. </a:t>
            </a:r>
            <a:r>
              <a:rPr lang="en-US" altLang="zh-CN" sz="2600" dirty="0" err="1">
                <a:latin typeface="Comic Sans MS"/>
                <a:cs typeface="Comic Sans MS"/>
              </a:rPr>
              <a:t>Lamport</a:t>
            </a:r>
            <a:r>
              <a:rPr lang="en-US" altLang="zh-CN" sz="2600" dirty="0">
                <a:latin typeface="Comic Sans MS"/>
                <a:cs typeface="Comic Sans MS"/>
              </a:rPr>
              <a:t>. </a:t>
            </a:r>
            <a:r>
              <a:rPr lang="en-US" altLang="zh-CN" sz="2600" dirty="0" err="1">
                <a:latin typeface="Comic Sans MS"/>
                <a:cs typeface="Comic Sans MS"/>
              </a:rPr>
              <a:t>Paxos</a:t>
            </a:r>
            <a:r>
              <a:rPr lang="en-US" altLang="zh-CN" sz="2600" dirty="0">
                <a:latin typeface="Comic Sans MS"/>
                <a:cs typeface="Comic Sans MS"/>
              </a:rPr>
              <a:t> made simple. ACM </a:t>
            </a:r>
            <a:r>
              <a:rPr lang="en-US" altLang="zh-CN" sz="2600" dirty="0" err="1">
                <a:latin typeface="Comic Sans MS"/>
                <a:cs typeface="Comic Sans MS"/>
              </a:rPr>
              <a:t>Sigact</a:t>
            </a:r>
            <a:r>
              <a:rPr lang="en-US" altLang="zh-CN" sz="2600" dirty="0">
                <a:latin typeface="Comic Sans MS"/>
                <a:cs typeface="Comic Sans MS"/>
              </a:rPr>
              <a:t> </a:t>
            </a:r>
            <a:r>
              <a:rPr lang="en-US" altLang="zh-CN" sz="2600" dirty="0" smtClean="0">
                <a:latin typeface="Comic Sans MS"/>
                <a:cs typeface="Comic Sans MS"/>
              </a:rPr>
              <a:t>News</a:t>
            </a:r>
            <a:r>
              <a:rPr lang="en-US" altLang="zh-CN" sz="2600" dirty="0">
                <a:latin typeface="Comic Sans MS"/>
                <a:cs typeface="Comic Sans MS"/>
              </a:rPr>
              <a:t> </a:t>
            </a:r>
            <a:r>
              <a:rPr lang="en-US" altLang="zh-CN" sz="2600" dirty="0" smtClean="0">
                <a:latin typeface="Comic Sans MS"/>
                <a:cs typeface="Comic Sans MS"/>
              </a:rPr>
              <a:t>2001</a:t>
            </a:r>
            <a:r>
              <a:rPr lang="en-US" altLang="zh-CN" sz="2600" dirty="0">
                <a:latin typeface="Comic Sans MS"/>
                <a:cs typeface="Comic Sans MS"/>
              </a:rPr>
              <a:t>. </a:t>
            </a:r>
            <a:endParaRPr lang="en-US" altLang="zh-CN" sz="2600" dirty="0" smtClean="0">
              <a:latin typeface="Comic Sans MS"/>
              <a:cs typeface="Comic Sans MS"/>
            </a:endParaRPr>
          </a:p>
          <a:p>
            <a:pPr marL="514350" indent="-514350">
              <a:lnSpc>
                <a:spcPct val="80000"/>
              </a:lnSpc>
              <a:buFont typeface="+mj-lt"/>
              <a:buAutoNum type="arabicPeriod"/>
            </a:pPr>
            <a:endParaRPr lang="en-US" altLang="zh-CN" sz="2600" dirty="0">
              <a:latin typeface="Comic Sans MS"/>
              <a:cs typeface="Comic Sans MS"/>
            </a:endParaRPr>
          </a:p>
          <a:p>
            <a:pPr marL="514350" indent="-514350">
              <a:lnSpc>
                <a:spcPct val="80000"/>
              </a:lnSpc>
              <a:buFont typeface="+mj-lt"/>
              <a:buAutoNum type="arabicPeriod"/>
            </a:pPr>
            <a:r>
              <a:rPr lang="en-US" altLang="zh-CN" sz="2600" dirty="0" smtClean="0">
                <a:latin typeface="Comic Sans MS"/>
                <a:cs typeface="Comic Sans MS"/>
              </a:rPr>
              <a:t>B</a:t>
            </a:r>
            <a:r>
              <a:rPr lang="en-US" altLang="zh-CN" sz="2600" dirty="0">
                <a:latin typeface="Comic Sans MS"/>
                <a:cs typeface="Comic Sans MS"/>
              </a:rPr>
              <a:t>. Lampson. The ABCD’s of </a:t>
            </a:r>
            <a:r>
              <a:rPr lang="en-US" altLang="zh-CN" sz="2600" dirty="0" err="1">
                <a:latin typeface="Comic Sans MS"/>
                <a:cs typeface="Comic Sans MS"/>
              </a:rPr>
              <a:t>paxos</a:t>
            </a:r>
            <a:r>
              <a:rPr lang="en-US" altLang="zh-CN" sz="2600" dirty="0">
                <a:latin typeface="Comic Sans MS"/>
                <a:cs typeface="Comic Sans MS"/>
              </a:rPr>
              <a:t>. In PODC, volume 1, page 13, 2001. </a:t>
            </a:r>
            <a:endParaRPr lang="en-US" altLang="zh-CN" sz="2600" dirty="0" smtClean="0">
              <a:latin typeface="Comic Sans MS"/>
              <a:cs typeface="Comic Sans MS"/>
            </a:endParaRPr>
          </a:p>
          <a:p>
            <a:pPr marL="514350" indent="-514350">
              <a:lnSpc>
                <a:spcPct val="80000"/>
              </a:lnSpc>
              <a:buFont typeface="+mj-lt"/>
              <a:buAutoNum type="arabicPeriod"/>
            </a:pPr>
            <a:endParaRPr lang="en-US" altLang="zh-CN" sz="2600" dirty="0">
              <a:latin typeface="Comic Sans MS"/>
              <a:cs typeface="Comic Sans MS"/>
            </a:endParaRPr>
          </a:p>
          <a:p>
            <a:pPr marL="514350" indent="-514350">
              <a:lnSpc>
                <a:spcPct val="80000"/>
              </a:lnSpc>
              <a:buFont typeface="+mj-lt"/>
              <a:buAutoNum type="arabicPeriod"/>
            </a:pPr>
            <a:r>
              <a:rPr lang="en-US" altLang="zh-CN" sz="2600" dirty="0" smtClean="0">
                <a:latin typeface="Comic Sans MS"/>
                <a:cs typeface="Comic Sans MS"/>
              </a:rPr>
              <a:t>R</a:t>
            </a:r>
            <a:r>
              <a:rPr lang="en-US" altLang="zh-CN" sz="2600" dirty="0">
                <a:latin typeface="Comic Sans MS"/>
                <a:cs typeface="Comic Sans MS"/>
              </a:rPr>
              <a:t>. Van </a:t>
            </a:r>
            <a:r>
              <a:rPr lang="en-US" altLang="zh-CN" sz="2600" dirty="0" err="1">
                <a:latin typeface="Comic Sans MS"/>
                <a:cs typeface="Comic Sans MS"/>
              </a:rPr>
              <a:t>Renesse</a:t>
            </a:r>
            <a:r>
              <a:rPr lang="en-US" altLang="zh-CN" sz="2600" dirty="0">
                <a:latin typeface="Comic Sans MS"/>
                <a:cs typeface="Comic Sans MS"/>
              </a:rPr>
              <a:t>. </a:t>
            </a:r>
            <a:r>
              <a:rPr lang="en-US" altLang="zh-CN" sz="2600" dirty="0" err="1">
                <a:latin typeface="Comic Sans MS"/>
                <a:cs typeface="Comic Sans MS"/>
              </a:rPr>
              <a:t>Paxos</a:t>
            </a:r>
            <a:r>
              <a:rPr lang="en-US" altLang="zh-CN" sz="2600" dirty="0">
                <a:latin typeface="Comic Sans MS"/>
                <a:cs typeface="Comic Sans MS"/>
              </a:rPr>
              <a:t> made moderately complex. Cited on, 2011. </a:t>
            </a:r>
            <a:endParaRPr lang="zh-CN" altLang="en-US" sz="2600" dirty="0">
              <a:latin typeface="Comic Sans MS"/>
              <a:cs typeface="Comic Sans MS"/>
            </a:endParaRPr>
          </a:p>
        </p:txBody>
      </p:sp>
    </p:spTree>
    <p:extLst>
      <p:ext uri="{BB962C8B-B14F-4D97-AF65-F5344CB8AC3E}">
        <p14:creationId xmlns:p14="http://schemas.microsoft.com/office/powerpoint/2010/main" val="131399887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9069" y="667330"/>
            <a:ext cx="2141663" cy="646331"/>
          </a:xfrm>
          <a:prstGeom prst="rect">
            <a:avLst/>
          </a:prstGeom>
          <a:ln w="28575" cmpd="sng"/>
          <a:effectLst>
            <a:glow rad="63500">
              <a:schemeClr val="accent1">
                <a:satMod val="175000"/>
                <a:alpha val="40000"/>
              </a:schemeClr>
            </a:glow>
            <a:reflection blurRad="6350" stA="50000" endA="300" endPos="5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a:spAutoFit/>
          </a:bodyPr>
          <a:lstStyle/>
          <a:p>
            <a:r>
              <a:rPr kumimoji="1" lang="en-US" altLang="zh-CN" sz="3600" b="1" dirty="0" smtClean="0">
                <a:latin typeface="Comic Sans MS"/>
                <a:cs typeface="Comic Sans MS"/>
              </a:rPr>
              <a:t>Learned</a:t>
            </a:r>
            <a:endParaRPr kumimoji="1" lang="en-US" altLang="zh-CN" sz="3600" b="1" dirty="0">
              <a:latin typeface="Comic Sans MS"/>
              <a:cs typeface="Comic Sans MS"/>
            </a:endParaRPr>
          </a:p>
        </p:txBody>
      </p:sp>
      <p:sp>
        <p:nvSpPr>
          <p:cNvPr id="6" name="内容占位符 2"/>
          <p:cNvSpPr>
            <a:spLocks noGrp="1"/>
          </p:cNvSpPr>
          <p:nvPr>
            <p:ph idx="1"/>
          </p:nvPr>
        </p:nvSpPr>
        <p:spPr>
          <a:xfrm>
            <a:off x="571945" y="1914078"/>
            <a:ext cx="8870871" cy="5018618"/>
          </a:xfrm>
        </p:spPr>
        <p:txBody>
          <a:bodyPr>
            <a:normAutofit fontScale="77500" lnSpcReduction="20000"/>
          </a:bodyPr>
          <a:lstStyle/>
          <a:p>
            <a:pPr>
              <a:lnSpc>
                <a:spcPct val="120000"/>
              </a:lnSpc>
            </a:pPr>
            <a:r>
              <a:rPr kumimoji="1" lang="en-US" altLang="zh-CN" sz="4100" dirty="0" smtClean="0">
                <a:latin typeface="Comic Sans MS"/>
                <a:cs typeface="Comic Sans MS"/>
              </a:rPr>
              <a:t>Use distributed API from the beginning</a:t>
            </a:r>
          </a:p>
          <a:p>
            <a:pPr>
              <a:lnSpc>
                <a:spcPct val="120000"/>
              </a:lnSpc>
            </a:pPr>
            <a:r>
              <a:rPr kumimoji="1" lang="en-US" altLang="zh-CN" sz="4100" dirty="0" smtClean="0">
                <a:latin typeface="Comic Sans MS"/>
                <a:cs typeface="Comic Sans MS"/>
              </a:rPr>
              <a:t>Implementation is far more complicated than the basic protocol</a:t>
            </a:r>
          </a:p>
          <a:p>
            <a:pPr>
              <a:lnSpc>
                <a:spcPct val="120000"/>
              </a:lnSpc>
            </a:pPr>
            <a:r>
              <a:rPr kumimoji="1" lang="en-US" altLang="zh-CN" sz="4100" dirty="0">
                <a:latin typeface="Comic Sans MS"/>
                <a:cs typeface="Comic Sans MS"/>
              </a:rPr>
              <a:t>You need to keep all the invariants in mind when writing the </a:t>
            </a:r>
            <a:r>
              <a:rPr kumimoji="1" lang="en-US" altLang="zh-CN" sz="4100" dirty="0" smtClean="0">
                <a:latin typeface="Comic Sans MS"/>
                <a:cs typeface="Comic Sans MS"/>
              </a:rPr>
              <a:t>algorithm</a:t>
            </a:r>
          </a:p>
          <a:p>
            <a:pPr>
              <a:lnSpc>
                <a:spcPct val="120000"/>
              </a:lnSpc>
            </a:pPr>
            <a:r>
              <a:rPr kumimoji="1" lang="en-US" altLang="zh-CN" sz="4100" dirty="0" err="1">
                <a:latin typeface="Comic Sans MS"/>
                <a:cs typeface="Comic Sans MS"/>
              </a:rPr>
              <a:t>Paxos</a:t>
            </a:r>
            <a:r>
              <a:rPr kumimoji="1" lang="en-US" altLang="zh-CN" sz="4100" dirty="0">
                <a:latin typeface="Comic Sans MS"/>
                <a:cs typeface="Comic Sans MS"/>
              </a:rPr>
              <a:t> is complex and </a:t>
            </a:r>
            <a:r>
              <a:rPr kumimoji="1" lang="en-US" altLang="zh-CN" sz="4100" dirty="0" smtClean="0">
                <a:latin typeface="Comic Sans MS"/>
                <a:cs typeface="Comic Sans MS"/>
              </a:rPr>
              <a:t>cool</a:t>
            </a:r>
          </a:p>
          <a:p>
            <a:pPr marL="0" indent="0">
              <a:buNone/>
            </a:pPr>
            <a:endParaRPr kumimoji="1" lang="en-US" altLang="zh-CN" sz="3600" dirty="0" smtClean="0">
              <a:latin typeface="Comic Sans MS"/>
              <a:cs typeface="Comic Sans MS"/>
            </a:endParaRPr>
          </a:p>
          <a:p>
            <a:pPr marL="0" indent="0">
              <a:buNone/>
            </a:pPr>
            <a:endParaRPr kumimoji="1" lang="en-US" altLang="zh-CN" sz="3600" dirty="0" smtClean="0">
              <a:latin typeface="Comic Sans MS"/>
              <a:cs typeface="Comic Sans MS"/>
            </a:endParaRPr>
          </a:p>
          <a:p>
            <a:pPr marL="0" indent="0">
              <a:buNone/>
            </a:pPr>
            <a:r>
              <a:rPr kumimoji="1" lang="en-US" altLang="zh-CN" sz="3600" dirty="0" smtClean="0">
                <a:latin typeface="Comic Sans MS"/>
                <a:cs typeface="Comic Sans MS"/>
              </a:rPr>
              <a:t> </a:t>
            </a:r>
            <a:endParaRPr kumimoji="1" lang="zh-CN" altLang="en-US" sz="3600" dirty="0">
              <a:latin typeface="Comic Sans MS"/>
              <a:cs typeface="Comic Sans MS"/>
            </a:endParaRPr>
          </a:p>
        </p:txBody>
      </p:sp>
      <p:sp>
        <p:nvSpPr>
          <p:cNvPr id="7" name="矩形 6"/>
          <p:cNvSpPr/>
          <p:nvPr/>
        </p:nvSpPr>
        <p:spPr>
          <a:xfrm>
            <a:off x="809069" y="5272684"/>
            <a:ext cx="4572000" cy="858697"/>
          </a:xfrm>
          <a:prstGeom prst="rect">
            <a:avLst/>
          </a:prstGeom>
        </p:spPr>
        <p:txBody>
          <a:bodyPr>
            <a:spAutoFit/>
          </a:bodyPr>
          <a:lstStyle/>
          <a:p>
            <a:pPr>
              <a:lnSpc>
                <a:spcPct val="120000"/>
              </a:lnSpc>
            </a:pPr>
            <a:r>
              <a:rPr kumimoji="1" lang="en-US" altLang="zh-CN" sz="2400" b="1" dirty="0">
                <a:solidFill>
                  <a:srgbClr val="AD0101"/>
                </a:solidFill>
                <a:latin typeface="Comic Sans MS"/>
                <a:cs typeface="Comic Sans MS"/>
              </a:rPr>
              <a:t>Try our </a:t>
            </a:r>
            <a:r>
              <a:rPr kumimoji="1" lang="en-US" altLang="zh-CN" sz="2400" b="1" dirty="0" err="1">
                <a:solidFill>
                  <a:srgbClr val="AD0101"/>
                </a:solidFill>
                <a:latin typeface="Comic Sans MS"/>
                <a:cs typeface="Comic Sans MS"/>
              </a:rPr>
              <a:t>paxos</a:t>
            </a:r>
            <a:r>
              <a:rPr kumimoji="1" lang="en-US" altLang="zh-CN" sz="2400" b="1" dirty="0">
                <a:solidFill>
                  <a:srgbClr val="AD0101"/>
                </a:solidFill>
                <a:latin typeface="Comic Sans MS"/>
                <a:cs typeface="Comic Sans MS"/>
              </a:rPr>
              <a:t> -&gt;</a:t>
            </a:r>
          </a:p>
          <a:p>
            <a:pPr>
              <a:lnSpc>
                <a:spcPct val="120000"/>
              </a:lnSpc>
            </a:pPr>
            <a:r>
              <a:rPr kumimoji="1" lang="en-US" altLang="zh-CN" b="1" dirty="0">
                <a:solidFill>
                  <a:srgbClr val="AD0101"/>
                </a:solidFill>
                <a:latin typeface="Comic Sans MS"/>
                <a:cs typeface="Comic Sans MS"/>
              </a:rPr>
              <a:t>https://</a:t>
            </a:r>
            <a:r>
              <a:rPr kumimoji="1" lang="en-US" altLang="zh-CN" b="1" dirty="0" err="1">
                <a:solidFill>
                  <a:srgbClr val="AD0101"/>
                </a:solidFill>
                <a:latin typeface="Comic Sans MS"/>
                <a:cs typeface="Comic Sans MS"/>
              </a:rPr>
              <a:t>github.com</a:t>
            </a:r>
            <a:r>
              <a:rPr kumimoji="1" lang="en-US" altLang="zh-CN" b="1" dirty="0">
                <a:solidFill>
                  <a:srgbClr val="AD0101"/>
                </a:solidFill>
                <a:latin typeface="Comic Sans MS"/>
                <a:cs typeface="Comic Sans MS"/>
              </a:rPr>
              <a:t>/</a:t>
            </a:r>
            <a:r>
              <a:rPr kumimoji="1" lang="en-US" altLang="zh-CN" b="1" dirty="0" err="1">
                <a:solidFill>
                  <a:srgbClr val="AD0101"/>
                </a:solidFill>
                <a:latin typeface="Comic Sans MS"/>
                <a:cs typeface="Comic Sans MS"/>
              </a:rPr>
              <a:t>Zakridr</a:t>
            </a:r>
            <a:r>
              <a:rPr kumimoji="1" lang="en-US" altLang="zh-CN" b="1" dirty="0">
                <a:solidFill>
                  <a:srgbClr val="AD0101"/>
                </a:solidFill>
                <a:latin typeface="Comic Sans MS"/>
                <a:cs typeface="Comic Sans MS"/>
              </a:rPr>
              <a:t>/</a:t>
            </a:r>
            <a:r>
              <a:rPr kumimoji="1" lang="en-US" altLang="zh-CN" b="1" dirty="0" err="1">
                <a:solidFill>
                  <a:srgbClr val="AD0101"/>
                </a:solidFill>
                <a:latin typeface="Comic Sans MS"/>
                <a:cs typeface="Comic Sans MS"/>
              </a:rPr>
              <a:t>paxos</a:t>
            </a:r>
            <a:endParaRPr kumimoji="1" lang="en-US" altLang="zh-CN" b="1" dirty="0">
              <a:solidFill>
                <a:srgbClr val="AD0101"/>
              </a:solidFill>
              <a:latin typeface="Comic Sans MS"/>
              <a:cs typeface="Comic Sans MS"/>
            </a:endParaRPr>
          </a:p>
        </p:txBody>
      </p:sp>
    </p:spTree>
    <p:extLst>
      <p:ext uri="{BB962C8B-B14F-4D97-AF65-F5344CB8AC3E}">
        <p14:creationId xmlns:p14="http://schemas.microsoft.com/office/powerpoint/2010/main" val="19845146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3602" y="1822274"/>
            <a:ext cx="7543800" cy="1960763"/>
          </a:xfrm>
        </p:spPr>
        <p:txBody>
          <a:bodyPr>
            <a:normAutofit/>
          </a:bodyPr>
          <a:lstStyle/>
          <a:p>
            <a:r>
              <a:rPr kumimoji="1" lang="en-US" altLang="zh-CN" sz="3200" b="1" dirty="0" err="1">
                <a:latin typeface="Comic Sans MS"/>
                <a:cs typeface="Comic Sans MS"/>
              </a:rPr>
              <a:t>Paxos</a:t>
            </a:r>
            <a:r>
              <a:rPr kumimoji="1" lang="en-US" altLang="zh-CN" sz="3200" b="1" dirty="0">
                <a:latin typeface="Comic Sans MS"/>
                <a:cs typeface="Comic Sans MS"/>
              </a:rPr>
              <a:t> is </a:t>
            </a:r>
            <a:r>
              <a:rPr kumimoji="1" lang="en-US" altLang="zh-CN" sz="3200" b="1" dirty="0">
                <a:solidFill>
                  <a:srgbClr val="EA0000"/>
                </a:solidFill>
                <a:latin typeface="Comic Sans MS"/>
                <a:cs typeface="Comic Sans MS"/>
              </a:rPr>
              <a:t>a family of protocols</a:t>
            </a:r>
            <a:r>
              <a:rPr kumimoji="1" lang="en-US" altLang="zh-CN" sz="3200" b="1" dirty="0">
                <a:latin typeface="Comic Sans MS"/>
                <a:cs typeface="Comic Sans MS"/>
              </a:rPr>
              <a:t> for solving </a:t>
            </a:r>
            <a:r>
              <a:rPr kumimoji="1" lang="en-US" altLang="zh-CN" sz="3200" b="1" dirty="0">
                <a:solidFill>
                  <a:srgbClr val="EA0000"/>
                </a:solidFill>
                <a:latin typeface="Comic Sans MS"/>
                <a:cs typeface="Comic Sans MS"/>
              </a:rPr>
              <a:t>consensus</a:t>
            </a:r>
            <a:r>
              <a:rPr kumimoji="1" lang="en-US" altLang="zh-CN" sz="3200" b="1" dirty="0">
                <a:latin typeface="Comic Sans MS"/>
                <a:cs typeface="Comic Sans MS"/>
              </a:rPr>
              <a:t> in a network of </a:t>
            </a:r>
            <a:r>
              <a:rPr kumimoji="1" lang="en-US" altLang="zh-CN" sz="3200" b="1" dirty="0">
                <a:solidFill>
                  <a:srgbClr val="EA0000"/>
                </a:solidFill>
                <a:latin typeface="Comic Sans MS"/>
                <a:cs typeface="Comic Sans MS"/>
              </a:rPr>
              <a:t>unreliable</a:t>
            </a:r>
            <a:r>
              <a:rPr kumimoji="1" lang="en-US" altLang="zh-CN" sz="3200" b="1" dirty="0">
                <a:latin typeface="Comic Sans MS"/>
                <a:cs typeface="Comic Sans MS"/>
              </a:rPr>
              <a:t> processors. </a:t>
            </a:r>
            <a:endParaRPr kumimoji="1" lang="en-US" altLang="zh-CN" sz="3200" b="1" dirty="0" smtClean="0">
              <a:latin typeface="Comic Sans MS"/>
              <a:cs typeface="Comic Sans MS"/>
            </a:endParaRPr>
          </a:p>
          <a:p>
            <a:endParaRPr kumimoji="1" lang="zh-CN" altLang="en-US" sz="3200" b="1" dirty="0">
              <a:latin typeface="Comic Sans MS"/>
              <a:cs typeface="Comic Sans MS"/>
            </a:endParaRPr>
          </a:p>
        </p:txBody>
      </p:sp>
      <p:sp>
        <p:nvSpPr>
          <p:cNvPr id="4" name="文本框 3"/>
          <p:cNvSpPr txBox="1"/>
          <p:nvPr/>
        </p:nvSpPr>
        <p:spPr>
          <a:xfrm flipH="1">
            <a:off x="829316" y="886156"/>
            <a:ext cx="3746186" cy="923330"/>
          </a:xfrm>
          <a:prstGeom prst="rect">
            <a:avLst/>
          </a:prstGeom>
          <a:noFill/>
        </p:spPr>
        <p:txBody>
          <a:bodyPr wrap="square" rtlCol="0">
            <a:spAutoFit/>
          </a:bodyPr>
          <a:lstStyle/>
          <a:p>
            <a:r>
              <a:rPr kumimoji="1" lang="en-US" altLang="zh-CN" sz="3600" b="1" dirty="0" smtClean="0">
                <a:latin typeface="Comic Sans MS"/>
                <a:cs typeface="Comic Sans MS"/>
              </a:rPr>
              <a:t>What’s</a:t>
            </a:r>
            <a:r>
              <a:rPr kumimoji="1" lang="zh-CN" altLang="en-US" sz="3600" b="1" dirty="0" smtClean="0">
                <a:latin typeface="Comic Sans MS"/>
                <a:cs typeface="Comic Sans MS"/>
              </a:rPr>
              <a:t> </a:t>
            </a:r>
            <a:r>
              <a:rPr kumimoji="1" lang="en-US" altLang="zh-CN" sz="3600" b="1" dirty="0" err="1" smtClean="0">
                <a:latin typeface="Comic Sans MS"/>
                <a:cs typeface="Comic Sans MS"/>
              </a:rPr>
              <a:t>Paxos</a:t>
            </a:r>
            <a:r>
              <a:rPr kumimoji="1" lang="en-US" altLang="zh-CN" sz="3600" b="1" dirty="0" smtClean="0">
                <a:latin typeface="Comic Sans MS"/>
                <a:cs typeface="Comic Sans MS"/>
              </a:rPr>
              <a:t>?</a:t>
            </a:r>
            <a:endParaRPr kumimoji="1" lang="en-US" altLang="zh-CN" sz="3600" b="1" dirty="0">
              <a:latin typeface="Comic Sans MS"/>
              <a:cs typeface="Comic Sans MS"/>
            </a:endParaRPr>
          </a:p>
          <a:p>
            <a:endParaRPr kumimoji="1" lang="zh-CN" altLang="en-US" dirty="0"/>
          </a:p>
        </p:txBody>
      </p:sp>
      <p:pic>
        <p:nvPicPr>
          <p:cNvPr id="6" name="图片 5" descr="compu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1261" y="2633379"/>
            <a:ext cx="1898760" cy="1418507"/>
          </a:xfrm>
          <a:prstGeom prst="rect">
            <a:avLst/>
          </a:prstGeom>
        </p:spPr>
      </p:pic>
      <p:pic>
        <p:nvPicPr>
          <p:cNvPr id="7" name="图片 6" descr="compu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6660" y="1534982"/>
            <a:ext cx="1898760" cy="1418507"/>
          </a:xfrm>
          <a:prstGeom prst="rect">
            <a:avLst/>
          </a:prstGeom>
        </p:spPr>
      </p:pic>
      <p:pic>
        <p:nvPicPr>
          <p:cNvPr id="8" name="图片 7" descr="compu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641" y="4709550"/>
            <a:ext cx="1898760" cy="1418507"/>
          </a:xfrm>
          <a:prstGeom prst="rect">
            <a:avLst/>
          </a:prstGeom>
        </p:spPr>
      </p:pic>
      <p:pic>
        <p:nvPicPr>
          <p:cNvPr id="9" name="图片 8" descr="compu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1853" y="2633379"/>
            <a:ext cx="1898760" cy="1418507"/>
          </a:xfrm>
          <a:prstGeom prst="rect">
            <a:avLst/>
          </a:prstGeom>
        </p:spPr>
      </p:pic>
      <p:pic>
        <p:nvPicPr>
          <p:cNvPr id="10" name="图片 9" descr="compu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0685" y="4466789"/>
            <a:ext cx="1898760" cy="1418507"/>
          </a:xfrm>
          <a:prstGeom prst="rect">
            <a:avLst/>
          </a:prstGeom>
        </p:spPr>
      </p:pic>
      <p:cxnSp>
        <p:nvCxnSpPr>
          <p:cNvPr id="12" name="直线箭头连接符 11"/>
          <p:cNvCxnSpPr/>
          <p:nvPr/>
        </p:nvCxnSpPr>
        <p:spPr>
          <a:xfrm flipV="1">
            <a:off x="2932056" y="2464958"/>
            <a:ext cx="1167345" cy="8403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线箭头连接符 13"/>
          <p:cNvCxnSpPr/>
          <p:nvPr/>
        </p:nvCxnSpPr>
        <p:spPr>
          <a:xfrm>
            <a:off x="2932056" y="3510698"/>
            <a:ext cx="2773364" cy="16993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线箭头连接符 15"/>
          <p:cNvCxnSpPr>
            <a:endCxn id="10" idx="1"/>
          </p:cNvCxnSpPr>
          <p:nvPr/>
        </p:nvCxnSpPr>
        <p:spPr>
          <a:xfrm flipV="1">
            <a:off x="3806660" y="5176043"/>
            <a:ext cx="1584025" cy="33983"/>
          </a:xfrm>
          <a:prstGeom prst="straightConnector1">
            <a:avLst/>
          </a:prstGeom>
          <a:ln>
            <a:prstDash val="dot"/>
            <a:tailEnd type="arrow"/>
          </a:ln>
        </p:spPr>
        <p:style>
          <a:lnRef idx="2">
            <a:schemeClr val="accent1"/>
          </a:lnRef>
          <a:fillRef idx="0">
            <a:schemeClr val="accent1"/>
          </a:fillRef>
          <a:effectRef idx="1">
            <a:schemeClr val="accent1"/>
          </a:effectRef>
          <a:fontRef idx="minor">
            <a:schemeClr val="tx1"/>
          </a:fontRef>
        </p:style>
      </p:cxnSp>
      <p:cxnSp>
        <p:nvCxnSpPr>
          <p:cNvPr id="18" name="直线箭头连接符 17"/>
          <p:cNvCxnSpPr/>
          <p:nvPr/>
        </p:nvCxnSpPr>
        <p:spPr>
          <a:xfrm flipV="1">
            <a:off x="2932056" y="3305285"/>
            <a:ext cx="3137487" cy="1404265"/>
          </a:xfrm>
          <a:prstGeom prst="straightConnector1">
            <a:avLst/>
          </a:prstGeom>
          <a:ln>
            <a:prstDash val="dot"/>
            <a:tailEnd type="arrow"/>
          </a:ln>
        </p:spPr>
        <p:style>
          <a:lnRef idx="2">
            <a:schemeClr val="accent1"/>
          </a:lnRef>
          <a:fillRef idx="0">
            <a:schemeClr val="accent1"/>
          </a:fillRef>
          <a:effectRef idx="1">
            <a:schemeClr val="accent1"/>
          </a:effectRef>
          <a:fontRef idx="minor">
            <a:schemeClr val="tx1"/>
          </a:fontRef>
        </p:style>
      </p:cxnSp>
      <p:cxnSp>
        <p:nvCxnSpPr>
          <p:cNvPr id="20" name="直线箭头连接符 19"/>
          <p:cNvCxnSpPr/>
          <p:nvPr/>
        </p:nvCxnSpPr>
        <p:spPr>
          <a:xfrm>
            <a:off x="5390685" y="2203523"/>
            <a:ext cx="1145746" cy="4298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p:nvPr/>
        </p:nvCxnSpPr>
        <p:spPr>
          <a:xfrm flipH="1">
            <a:off x="2651924" y="2953489"/>
            <a:ext cx="1662120" cy="17560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线箭头连接符 23"/>
          <p:cNvCxnSpPr/>
          <p:nvPr/>
        </p:nvCxnSpPr>
        <p:spPr>
          <a:xfrm flipH="1">
            <a:off x="6274974" y="4051886"/>
            <a:ext cx="261457" cy="6576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闪电形 25"/>
          <p:cNvSpPr/>
          <p:nvPr/>
        </p:nvSpPr>
        <p:spPr>
          <a:xfrm>
            <a:off x="5790872" y="4622153"/>
            <a:ext cx="968204" cy="1175746"/>
          </a:xfrm>
          <a:prstGeom prst="lightningBol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371742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6"/>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7"/>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2"/>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4"/>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8"/>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8"/>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4"/>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9"/>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6" grpId="0" animBg="1"/>
      <p:bldP spid="26"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0" y="2665235"/>
            <a:ext cx="7543800" cy="3886200"/>
          </a:xfrm>
        </p:spPr>
        <p:txBody>
          <a:bodyPr/>
          <a:lstStyle/>
          <a:p>
            <a:r>
              <a:rPr lang="en-US" altLang="zh-CN" sz="2800" dirty="0">
                <a:latin typeface="Comic Sans MS"/>
                <a:cs typeface="Comic Sans MS"/>
              </a:rPr>
              <a:t>The </a:t>
            </a:r>
            <a:r>
              <a:rPr lang="en-US" altLang="zh-CN" sz="2800" dirty="0" err="1">
                <a:latin typeface="Comic Sans MS"/>
                <a:cs typeface="Comic Sans MS"/>
              </a:rPr>
              <a:t>Paxos</a:t>
            </a:r>
            <a:r>
              <a:rPr lang="en-US" altLang="zh-CN" sz="2800" dirty="0">
                <a:latin typeface="Comic Sans MS"/>
                <a:cs typeface="Comic Sans MS"/>
              </a:rPr>
              <a:t> protocol was first published in </a:t>
            </a:r>
            <a:r>
              <a:rPr lang="en-US" altLang="zh-CN" sz="2800" dirty="0" smtClean="0">
                <a:latin typeface="Comic Sans MS"/>
                <a:cs typeface="Comic Sans MS"/>
              </a:rPr>
              <a:t>1989</a:t>
            </a:r>
            <a:r>
              <a:rPr lang="en-US" altLang="zh-CN" sz="2800" dirty="0" smtClean="0">
                <a:latin typeface="Comic Sans MS"/>
                <a:cs typeface="Comic Sans MS"/>
              </a:rPr>
              <a:t>.</a:t>
            </a:r>
            <a:r>
              <a:rPr lang="zh-CN" altLang="en-US" sz="2800" dirty="0" smtClean="0">
                <a:latin typeface="Comic Sans MS"/>
                <a:cs typeface="Comic Sans MS"/>
              </a:rPr>
              <a:t> </a:t>
            </a:r>
            <a:r>
              <a:rPr lang="en-US" altLang="zh-CN" sz="2800" dirty="0" smtClean="0">
                <a:latin typeface="Comic Sans MS"/>
                <a:cs typeface="Comic Sans MS"/>
              </a:rPr>
              <a:t>Journal</a:t>
            </a:r>
            <a:r>
              <a:rPr lang="zh-CN" altLang="en-US" sz="2800" dirty="0" smtClean="0">
                <a:latin typeface="Comic Sans MS"/>
                <a:cs typeface="Comic Sans MS"/>
              </a:rPr>
              <a:t> </a:t>
            </a:r>
            <a:r>
              <a:rPr lang="en-US" altLang="zh-CN" sz="2800" dirty="0" smtClean="0">
                <a:latin typeface="Comic Sans MS"/>
                <a:cs typeface="Comic Sans MS"/>
              </a:rPr>
              <a:t>article</a:t>
            </a:r>
            <a:r>
              <a:rPr lang="zh-CN" altLang="en-US" sz="2800" dirty="0" smtClean="0">
                <a:latin typeface="Comic Sans MS"/>
                <a:cs typeface="Comic Sans MS"/>
              </a:rPr>
              <a:t> </a:t>
            </a:r>
            <a:r>
              <a:rPr lang="en-US" altLang="zh-CN" sz="2800" dirty="0">
                <a:latin typeface="Comic Sans MS"/>
                <a:cs typeface="Comic Sans MS"/>
              </a:rPr>
              <a:t>Journal </a:t>
            </a:r>
            <a:r>
              <a:rPr lang="en-US" altLang="zh-CN" sz="2800" dirty="0" smtClean="0">
                <a:latin typeface="Comic Sans MS"/>
                <a:cs typeface="Comic Sans MS"/>
              </a:rPr>
              <a:t>1998</a:t>
            </a:r>
          </a:p>
          <a:p>
            <a:r>
              <a:rPr lang="en-US" altLang="zh-CN" sz="2800" dirty="0" smtClean="0">
                <a:latin typeface="Comic Sans MS"/>
                <a:cs typeface="Comic Sans MS"/>
              </a:rPr>
              <a:t>The classical </a:t>
            </a:r>
            <a:r>
              <a:rPr lang="en-US" altLang="zh-CN" sz="2800" dirty="0" err="1" smtClean="0">
                <a:latin typeface="Comic Sans MS"/>
                <a:cs typeface="Comic Sans MS"/>
              </a:rPr>
              <a:t>paxos</a:t>
            </a:r>
            <a:r>
              <a:rPr lang="en-US" altLang="zh-CN" sz="2800" dirty="0" smtClean="0">
                <a:latin typeface="Comic Sans MS"/>
                <a:cs typeface="Comic Sans MS"/>
              </a:rPr>
              <a:t> algorithm is the </a:t>
            </a:r>
            <a:r>
              <a:rPr lang="en-US" altLang="zh-CN" sz="2800" dirty="0" err="1" smtClean="0">
                <a:latin typeface="Comic Sans MS"/>
                <a:cs typeface="Comic Sans MS"/>
              </a:rPr>
              <a:t>Lamport</a:t>
            </a:r>
            <a:r>
              <a:rPr lang="en-US" altLang="zh-CN" sz="2800" dirty="0" smtClean="0">
                <a:latin typeface="Comic Sans MS"/>
                <a:cs typeface="Comic Sans MS"/>
              </a:rPr>
              <a:t> version. There are also some </a:t>
            </a:r>
            <a:r>
              <a:rPr lang="en-US" altLang="zh-CN" sz="2800" dirty="0" err="1" smtClean="0">
                <a:latin typeface="Comic Sans MS"/>
                <a:cs typeface="Comic Sans MS"/>
              </a:rPr>
              <a:t>invarants</a:t>
            </a:r>
            <a:endParaRPr lang="en-US" altLang="zh-CN" sz="2800" dirty="0" smtClean="0">
              <a:latin typeface="Comic Sans MS"/>
              <a:cs typeface="Comic Sans MS"/>
            </a:endParaRPr>
          </a:p>
          <a:p>
            <a:r>
              <a:rPr lang="en-US" altLang="zh-CN" sz="2800" dirty="0" smtClean="0">
                <a:latin typeface="Comic Sans MS"/>
                <a:cs typeface="Comic Sans MS"/>
              </a:rPr>
              <a:t>The </a:t>
            </a:r>
            <a:r>
              <a:rPr lang="en-US" altLang="zh-CN" sz="2800" dirty="0">
                <a:latin typeface="Comic Sans MS"/>
                <a:cs typeface="Comic Sans MS"/>
              </a:rPr>
              <a:t>Chubby lock </a:t>
            </a:r>
            <a:r>
              <a:rPr lang="en-US" altLang="zh-CN" sz="2800" dirty="0" smtClean="0">
                <a:latin typeface="Comic Sans MS"/>
                <a:cs typeface="Comic Sans MS"/>
              </a:rPr>
              <a:t>service</a:t>
            </a:r>
            <a:r>
              <a:rPr lang="zh-CN" altLang="zh-CN" sz="2800" dirty="0" smtClean="0">
                <a:latin typeface="Comic Sans MS"/>
                <a:cs typeface="Comic Sans MS"/>
              </a:rPr>
              <a:t>(</a:t>
            </a:r>
            <a:r>
              <a:rPr lang="en-US" altLang="zh-CN" sz="2800" dirty="0" smtClean="0">
                <a:latin typeface="Comic Sans MS"/>
                <a:cs typeface="Comic Sans MS"/>
              </a:rPr>
              <a:t>on</a:t>
            </a:r>
            <a:r>
              <a:rPr lang="zh-CN" altLang="en-US" sz="2800" dirty="0" smtClean="0">
                <a:latin typeface="Comic Sans MS"/>
                <a:cs typeface="Comic Sans MS"/>
              </a:rPr>
              <a:t> </a:t>
            </a:r>
            <a:r>
              <a:rPr lang="en-US" altLang="zh-CN" sz="2800" dirty="0" smtClean="0">
                <a:latin typeface="Comic Sans MS"/>
                <a:cs typeface="Comic Sans MS"/>
              </a:rPr>
              <a:t>which</a:t>
            </a:r>
            <a:r>
              <a:rPr lang="zh-CN" altLang="en-US" sz="2800" dirty="0" smtClean="0">
                <a:latin typeface="Comic Sans MS"/>
                <a:cs typeface="Comic Sans MS"/>
              </a:rPr>
              <a:t> </a:t>
            </a:r>
            <a:r>
              <a:rPr lang="en-US" altLang="zh-CN" sz="2800" dirty="0" err="1" smtClean="0">
                <a:latin typeface="Comic Sans MS"/>
                <a:cs typeface="Comic Sans MS"/>
              </a:rPr>
              <a:t>Bigtable</a:t>
            </a:r>
            <a:r>
              <a:rPr lang="zh-CN" altLang="en-US" sz="2800" dirty="0" smtClean="0">
                <a:latin typeface="Comic Sans MS"/>
                <a:cs typeface="Comic Sans MS"/>
              </a:rPr>
              <a:t> </a:t>
            </a:r>
            <a:r>
              <a:rPr lang="en-US" altLang="zh-CN" sz="2800" dirty="0" smtClean="0">
                <a:latin typeface="Comic Sans MS"/>
                <a:cs typeface="Comic Sans MS"/>
              </a:rPr>
              <a:t>relies</a:t>
            </a:r>
            <a:r>
              <a:rPr lang="zh-CN" altLang="en-US" sz="2800" dirty="0" smtClean="0">
                <a:latin typeface="Comic Sans MS"/>
                <a:cs typeface="Comic Sans MS"/>
              </a:rPr>
              <a:t> </a:t>
            </a:r>
            <a:r>
              <a:rPr lang="en-US" altLang="zh-CN" sz="2800" dirty="0" smtClean="0">
                <a:latin typeface="Comic Sans MS"/>
                <a:cs typeface="Comic Sans MS"/>
              </a:rPr>
              <a:t>)</a:t>
            </a:r>
          </a:p>
          <a:p>
            <a:r>
              <a:rPr lang="en-US" altLang="zh-CN" sz="2800" dirty="0" smtClean="0">
                <a:latin typeface="Comic Sans MS"/>
                <a:cs typeface="Comic Sans MS"/>
              </a:rPr>
              <a:t>Windows</a:t>
            </a:r>
            <a:r>
              <a:rPr lang="zh-CN" altLang="en-US" sz="2800" dirty="0" smtClean="0">
                <a:latin typeface="Comic Sans MS"/>
                <a:cs typeface="Comic Sans MS"/>
              </a:rPr>
              <a:t> </a:t>
            </a:r>
            <a:r>
              <a:rPr lang="en-US" altLang="zh-CN" sz="2800" dirty="0" smtClean="0">
                <a:latin typeface="Comic Sans MS"/>
                <a:cs typeface="Comic Sans MS"/>
              </a:rPr>
              <a:t>Azure,</a:t>
            </a:r>
            <a:r>
              <a:rPr lang="zh-CN" altLang="en-US" sz="2800" dirty="0" smtClean="0">
                <a:latin typeface="Comic Sans MS"/>
                <a:cs typeface="Comic Sans MS"/>
              </a:rPr>
              <a:t> </a:t>
            </a:r>
            <a:r>
              <a:rPr lang="en-US" altLang="zh-CN" sz="2800" dirty="0" smtClean="0">
                <a:latin typeface="Comic Sans MS"/>
                <a:cs typeface="Comic Sans MS"/>
              </a:rPr>
              <a:t>Spanner,</a:t>
            </a:r>
            <a:r>
              <a:rPr lang="zh-CN" altLang="en-US" sz="2800" dirty="0" smtClean="0">
                <a:latin typeface="Comic Sans MS"/>
                <a:cs typeface="Comic Sans MS"/>
              </a:rPr>
              <a:t> </a:t>
            </a:r>
            <a:r>
              <a:rPr lang="en-US" altLang="zh-CN" sz="2800" dirty="0" smtClean="0">
                <a:latin typeface="Comic Sans MS"/>
                <a:cs typeface="Comic Sans MS"/>
              </a:rPr>
              <a:t>Frangipani, Petal</a:t>
            </a:r>
          </a:p>
          <a:p>
            <a:pPr marL="0" indent="0">
              <a:buNone/>
            </a:pPr>
            <a:endParaRPr lang="en-US" altLang="zh-CN" sz="2800" dirty="0" smtClean="0">
              <a:latin typeface="Comic Sans MS"/>
              <a:cs typeface="Comic Sans MS"/>
            </a:endParaRPr>
          </a:p>
          <a:p>
            <a:endParaRPr kumimoji="1" lang="zh-CN" altLang="en-US" dirty="0"/>
          </a:p>
          <a:p>
            <a:endParaRPr lang="en-US" altLang="zh-CN" dirty="0" smtClean="0"/>
          </a:p>
        </p:txBody>
      </p:sp>
      <p:sp>
        <p:nvSpPr>
          <p:cNvPr id="5" name="矩形 4"/>
          <p:cNvSpPr/>
          <p:nvPr/>
        </p:nvSpPr>
        <p:spPr>
          <a:xfrm>
            <a:off x="790392" y="667332"/>
            <a:ext cx="3187493" cy="646331"/>
          </a:xfrm>
          <a:prstGeom prst="rect">
            <a:avLst/>
          </a:prstGeom>
          <a:ln w="28575" cmpd="sng"/>
          <a:effectLst>
            <a:glow rad="63500">
              <a:schemeClr val="accent1">
                <a:satMod val="175000"/>
                <a:alpha val="40000"/>
              </a:schemeClr>
            </a:glow>
            <a:reflection blurRad="6350" stA="50000" endA="300" endPos="5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a:spAutoFit/>
          </a:bodyPr>
          <a:lstStyle/>
          <a:p>
            <a:r>
              <a:rPr kumimoji="1" lang="en-US" altLang="zh-CN" sz="3600" b="1" dirty="0" smtClean="0">
                <a:latin typeface="Comic Sans MS"/>
                <a:cs typeface="Comic Sans MS"/>
              </a:rPr>
              <a:t>Brief History</a:t>
            </a:r>
            <a:endParaRPr kumimoji="1" lang="en-US" altLang="zh-CN" sz="3600" b="1" dirty="0">
              <a:latin typeface="Comic Sans MS"/>
              <a:cs typeface="Comic Sans MS"/>
            </a:endParaRPr>
          </a:p>
        </p:txBody>
      </p:sp>
    </p:spTree>
    <p:extLst>
      <p:ext uri="{BB962C8B-B14F-4D97-AF65-F5344CB8AC3E}">
        <p14:creationId xmlns:p14="http://schemas.microsoft.com/office/powerpoint/2010/main" val="1905627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0392" y="667330"/>
            <a:ext cx="2926036" cy="646331"/>
          </a:xfrm>
          <a:prstGeom prst="rect">
            <a:avLst/>
          </a:prstGeom>
          <a:ln w="28575" cmpd="sng"/>
          <a:effectLst>
            <a:glow rad="63500">
              <a:schemeClr val="accent1">
                <a:satMod val="175000"/>
                <a:alpha val="40000"/>
              </a:schemeClr>
            </a:glow>
            <a:reflection blurRad="6350" stA="50000" endA="300" endPos="5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a:spAutoFit/>
          </a:bodyPr>
          <a:lstStyle/>
          <a:p>
            <a:r>
              <a:rPr kumimoji="1" lang="en-US" altLang="zh-CN" sz="3600" b="1" dirty="0" smtClean="0">
                <a:latin typeface="Comic Sans MS"/>
                <a:cs typeface="Comic Sans MS"/>
              </a:rPr>
              <a:t>Base </a:t>
            </a:r>
            <a:r>
              <a:rPr kumimoji="1" lang="en-US" altLang="zh-CN" sz="3600" b="1" dirty="0" err="1" smtClean="0">
                <a:latin typeface="Comic Sans MS"/>
                <a:cs typeface="Comic Sans MS"/>
              </a:rPr>
              <a:t>Paxos</a:t>
            </a:r>
            <a:endParaRPr kumimoji="1" lang="en-US" altLang="zh-CN" sz="3600" b="1" dirty="0">
              <a:latin typeface="Comic Sans MS"/>
              <a:cs typeface="Comic Sans MS"/>
            </a:endParaRPr>
          </a:p>
        </p:txBody>
      </p:sp>
      <p:sp>
        <p:nvSpPr>
          <p:cNvPr id="7" name="圆角矩形 6"/>
          <p:cNvSpPr/>
          <p:nvPr/>
        </p:nvSpPr>
        <p:spPr>
          <a:xfrm>
            <a:off x="883772" y="2125510"/>
            <a:ext cx="2085634" cy="937014"/>
          </a:xfrm>
          <a:prstGeom prst="roundRect">
            <a:avLst/>
          </a:prstGeom>
          <a:solidFill>
            <a:schemeClr val="accent1">
              <a:lumMod val="60000"/>
              <a:lumOff val="40000"/>
            </a:schemeClr>
          </a:solid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600" dirty="0" err="1" smtClean="0">
                <a:latin typeface="Comic Sans MS"/>
                <a:cs typeface="Comic Sans MS"/>
              </a:rPr>
              <a:t>Replia</a:t>
            </a:r>
            <a:endParaRPr kumimoji="1" lang="zh-CN" altLang="en-US" sz="3600" dirty="0">
              <a:latin typeface="Comic Sans MS"/>
              <a:cs typeface="Comic Sans MS"/>
            </a:endParaRPr>
          </a:p>
        </p:txBody>
      </p:sp>
      <p:sp>
        <p:nvSpPr>
          <p:cNvPr id="13" name="圆角矩形 12"/>
          <p:cNvSpPr/>
          <p:nvPr/>
        </p:nvSpPr>
        <p:spPr>
          <a:xfrm>
            <a:off x="871430" y="4743177"/>
            <a:ext cx="2191352" cy="1008391"/>
          </a:xfrm>
          <a:prstGeom prst="roundRect">
            <a:avLst/>
          </a:prstGeom>
          <a:solidFill>
            <a:srgbClr val="008000"/>
          </a:solidFill>
          <a:ln w="28575" cmpd="sng">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smtClean="0">
                <a:latin typeface="Comic Sans MS"/>
                <a:cs typeface="Comic Sans MS"/>
              </a:rPr>
              <a:t>Accepter</a:t>
            </a:r>
            <a:endParaRPr kumimoji="1" lang="zh-CN" altLang="en-US" sz="3200" dirty="0">
              <a:latin typeface="Comic Sans MS"/>
              <a:cs typeface="Comic Sans MS"/>
            </a:endParaRPr>
          </a:p>
        </p:txBody>
      </p:sp>
      <p:sp>
        <p:nvSpPr>
          <p:cNvPr id="15" name="圆角矩形 14"/>
          <p:cNvSpPr/>
          <p:nvPr/>
        </p:nvSpPr>
        <p:spPr>
          <a:xfrm>
            <a:off x="883773" y="3472735"/>
            <a:ext cx="2085633" cy="896963"/>
          </a:xfrm>
          <a:prstGeom prst="roundRect">
            <a:avLst/>
          </a:prstGeom>
          <a:solidFill>
            <a:srgbClr val="3366FF"/>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smtClean="0">
                <a:latin typeface="Comic Sans MS"/>
                <a:cs typeface="Comic Sans MS"/>
              </a:rPr>
              <a:t>Leader</a:t>
            </a:r>
            <a:endParaRPr kumimoji="1" lang="zh-CN" altLang="en-US" sz="3200" dirty="0">
              <a:latin typeface="Comic Sans MS"/>
              <a:cs typeface="Comic Sans MS"/>
            </a:endParaRPr>
          </a:p>
        </p:txBody>
      </p:sp>
      <p:sp>
        <p:nvSpPr>
          <p:cNvPr id="19" name="文本框 18"/>
          <p:cNvSpPr txBox="1"/>
          <p:nvPr/>
        </p:nvSpPr>
        <p:spPr>
          <a:xfrm>
            <a:off x="3492322" y="2127584"/>
            <a:ext cx="5317231" cy="954107"/>
          </a:xfrm>
          <a:prstGeom prst="rect">
            <a:avLst/>
          </a:prstGeom>
          <a:noFill/>
        </p:spPr>
        <p:txBody>
          <a:bodyPr wrap="none" rtlCol="0">
            <a:spAutoFit/>
          </a:bodyPr>
          <a:lstStyle/>
          <a:p>
            <a:r>
              <a:rPr kumimoji="1" lang="en-US" altLang="zh-CN" sz="2800" dirty="0" smtClean="0">
                <a:latin typeface="Comic Sans MS"/>
                <a:cs typeface="Comic Sans MS"/>
              </a:rPr>
              <a:t>Servers that keep the content</a:t>
            </a:r>
          </a:p>
          <a:p>
            <a:r>
              <a:rPr kumimoji="1" lang="en-US" altLang="zh-CN" sz="2800" dirty="0" smtClean="0">
                <a:latin typeface="Comic Sans MS"/>
                <a:cs typeface="Comic Sans MS"/>
              </a:rPr>
              <a:t>And  talk to clients </a:t>
            </a:r>
            <a:endParaRPr kumimoji="1" lang="zh-CN" altLang="en-US" sz="2800" dirty="0">
              <a:latin typeface="Comic Sans MS"/>
              <a:cs typeface="Comic Sans MS"/>
            </a:endParaRPr>
          </a:p>
        </p:txBody>
      </p:sp>
      <p:sp>
        <p:nvSpPr>
          <p:cNvPr id="20" name="文本框 19"/>
          <p:cNvSpPr txBox="1"/>
          <p:nvPr/>
        </p:nvSpPr>
        <p:spPr>
          <a:xfrm>
            <a:off x="3492322" y="3497106"/>
            <a:ext cx="4973061" cy="954107"/>
          </a:xfrm>
          <a:prstGeom prst="rect">
            <a:avLst/>
          </a:prstGeom>
          <a:noFill/>
        </p:spPr>
        <p:txBody>
          <a:bodyPr wrap="none" rtlCol="0">
            <a:spAutoFit/>
          </a:bodyPr>
          <a:lstStyle/>
          <a:p>
            <a:r>
              <a:rPr kumimoji="1" lang="en-US" altLang="zh-CN" sz="2800" dirty="0" smtClean="0">
                <a:latin typeface="Comic Sans MS"/>
                <a:cs typeface="Comic Sans MS"/>
              </a:rPr>
              <a:t>Decide the content and send</a:t>
            </a:r>
          </a:p>
          <a:p>
            <a:r>
              <a:rPr kumimoji="1" lang="en-US" altLang="zh-CN" sz="2800" dirty="0" smtClean="0">
                <a:latin typeface="Comic Sans MS"/>
                <a:cs typeface="Comic Sans MS"/>
              </a:rPr>
              <a:t> decisions to Replicas </a:t>
            </a:r>
            <a:endParaRPr kumimoji="1" lang="zh-CN" altLang="en-US" sz="2800" dirty="0">
              <a:latin typeface="Comic Sans MS"/>
              <a:cs typeface="Comic Sans MS"/>
            </a:endParaRPr>
          </a:p>
        </p:txBody>
      </p:sp>
      <p:sp>
        <p:nvSpPr>
          <p:cNvPr id="21" name="文本框 20"/>
          <p:cNvSpPr txBox="1"/>
          <p:nvPr/>
        </p:nvSpPr>
        <p:spPr>
          <a:xfrm>
            <a:off x="3361593" y="4805552"/>
            <a:ext cx="5095616" cy="954107"/>
          </a:xfrm>
          <a:prstGeom prst="rect">
            <a:avLst/>
          </a:prstGeom>
          <a:noFill/>
        </p:spPr>
        <p:txBody>
          <a:bodyPr wrap="none" rtlCol="0">
            <a:spAutoFit/>
          </a:bodyPr>
          <a:lstStyle/>
          <a:p>
            <a:r>
              <a:rPr kumimoji="1" lang="en-US" altLang="zh-CN" sz="2800" dirty="0" smtClean="0">
                <a:latin typeface="Comic Sans MS"/>
                <a:cs typeface="Comic Sans MS"/>
              </a:rPr>
              <a:t>Voters, they vote for leader </a:t>
            </a:r>
          </a:p>
          <a:p>
            <a:r>
              <a:rPr kumimoji="1" lang="en-US" altLang="zh-CN" sz="2800" dirty="0" smtClean="0">
                <a:latin typeface="Comic Sans MS"/>
                <a:cs typeface="Comic Sans MS"/>
              </a:rPr>
              <a:t>selection and for the content </a:t>
            </a:r>
            <a:endParaRPr kumimoji="1" lang="zh-CN" altLang="en-US" sz="2800" dirty="0">
              <a:latin typeface="Comic Sans MS"/>
              <a:cs typeface="Comic Sans MS"/>
            </a:endParaRPr>
          </a:p>
        </p:txBody>
      </p:sp>
    </p:spTree>
    <p:extLst>
      <p:ext uri="{BB962C8B-B14F-4D97-AF65-F5344CB8AC3E}">
        <p14:creationId xmlns:p14="http://schemas.microsoft.com/office/powerpoint/2010/main" val="113701618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p:cNvCxnSpPr/>
          <p:nvPr/>
        </p:nvCxnSpPr>
        <p:spPr>
          <a:xfrm>
            <a:off x="820991" y="845458"/>
            <a:ext cx="0" cy="5315857"/>
          </a:xfrm>
          <a:prstGeom prst="line">
            <a:avLst/>
          </a:prstGeom>
          <a:ln w="38100" cmpd="sng">
            <a:solidFill>
              <a:srgbClr val="000000"/>
            </a:solidFill>
          </a:ln>
        </p:spPr>
        <p:style>
          <a:lnRef idx="3">
            <a:schemeClr val="dk1"/>
          </a:lnRef>
          <a:fillRef idx="0">
            <a:schemeClr val="dk1"/>
          </a:fillRef>
          <a:effectRef idx="2">
            <a:schemeClr val="dk1"/>
          </a:effectRef>
          <a:fontRef idx="minor">
            <a:schemeClr val="tx1"/>
          </a:fontRef>
        </p:style>
      </p:cxnSp>
      <p:cxnSp>
        <p:nvCxnSpPr>
          <p:cNvPr id="10" name="直线连接符 9"/>
          <p:cNvCxnSpPr/>
          <p:nvPr/>
        </p:nvCxnSpPr>
        <p:spPr>
          <a:xfrm>
            <a:off x="2489837" y="852714"/>
            <a:ext cx="0" cy="5323113"/>
          </a:xfrm>
          <a:prstGeom prst="line">
            <a:avLst/>
          </a:prstGeom>
          <a:ln w="38100" cmpd="sng">
            <a:solidFill>
              <a:srgbClr val="000000"/>
            </a:solidFill>
          </a:ln>
        </p:spPr>
        <p:style>
          <a:lnRef idx="3">
            <a:schemeClr val="dk1"/>
          </a:lnRef>
          <a:fillRef idx="0">
            <a:schemeClr val="dk1"/>
          </a:fillRef>
          <a:effectRef idx="2">
            <a:schemeClr val="dk1"/>
          </a:effectRef>
          <a:fontRef idx="minor">
            <a:schemeClr val="tx1"/>
          </a:fontRef>
        </p:style>
      </p:cxnSp>
      <p:cxnSp>
        <p:nvCxnSpPr>
          <p:cNvPr id="14" name="直线连接符 13"/>
          <p:cNvCxnSpPr/>
          <p:nvPr/>
        </p:nvCxnSpPr>
        <p:spPr>
          <a:xfrm>
            <a:off x="3023240" y="859970"/>
            <a:ext cx="0" cy="5323113"/>
          </a:xfrm>
          <a:prstGeom prst="line">
            <a:avLst/>
          </a:prstGeom>
          <a:ln w="38100" cmpd="sng">
            <a:solidFill>
              <a:srgbClr val="000000"/>
            </a:solidFill>
          </a:ln>
        </p:spPr>
        <p:style>
          <a:lnRef idx="3">
            <a:schemeClr val="dk1"/>
          </a:lnRef>
          <a:fillRef idx="0">
            <a:schemeClr val="dk1"/>
          </a:fillRef>
          <a:effectRef idx="2">
            <a:schemeClr val="dk1"/>
          </a:effectRef>
          <a:fontRef idx="minor">
            <a:schemeClr val="tx1"/>
          </a:fontRef>
        </p:style>
      </p:cxnSp>
      <p:cxnSp>
        <p:nvCxnSpPr>
          <p:cNvPr id="15" name="直线连接符 14"/>
          <p:cNvCxnSpPr/>
          <p:nvPr/>
        </p:nvCxnSpPr>
        <p:spPr>
          <a:xfrm>
            <a:off x="4706217" y="859970"/>
            <a:ext cx="0" cy="5323113"/>
          </a:xfrm>
          <a:prstGeom prst="line">
            <a:avLst/>
          </a:prstGeom>
          <a:ln w="38100" cmpd="sng">
            <a:solidFill>
              <a:srgbClr val="000000"/>
            </a:solidFill>
          </a:ln>
        </p:spPr>
        <p:style>
          <a:lnRef idx="3">
            <a:schemeClr val="dk1"/>
          </a:lnRef>
          <a:fillRef idx="0">
            <a:schemeClr val="dk1"/>
          </a:fillRef>
          <a:effectRef idx="2">
            <a:schemeClr val="dk1"/>
          </a:effectRef>
          <a:fontRef idx="minor">
            <a:schemeClr val="tx1"/>
          </a:fontRef>
        </p:style>
      </p:cxnSp>
      <p:cxnSp>
        <p:nvCxnSpPr>
          <p:cNvPr id="16" name="直线连接符 15"/>
          <p:cNvCxnSpPr/>
          <p:nvPr/>
        </p:nvCxnSpPr>
        <p:spPr>
          <a:xfrm>
            <a:off x="7047223" y="845458"/>
            <a:ext cx="0" cy="5323113"/>
          </a:xfrm>
          <a:prstGeom prst="line">
            <a:avLst/>
          </a:prstGeom>
          <a:ln w="38100" cmpd="sng">
            <a:solidFill>
              <a:srgbClr val="000000"/>
            </a:solidFill>
          </a:ln>
        </p:spPr>
        <p:style>
          <a:lnRef idx="3">
            <a:schemeClr val="dk1"/>
          </a:lnRef>
          <a:fillRef idx="0">
            <a:schemeClr val="dk1"/>
          </a:fillRef>
          <a:effectRef idx="2">
            <a:schemeClr val="dk1"/>
          </a:effectRef>
          <a:fontRef idx="minor">
            <a:schemeClr val="tx1"/>
          </a:fontRef>
        </p:style>
      </p:cxnSp>
      <p:cxnSp>
        <p:nvCxnSpPr>
          <p:cNvPr id="17" name="直线连接符 16"/>
          <p:cNvCxnSpPr/>
          <p:nvPr/>
        </p:nvCxnSpPr>
        <p:spPr>
          <a:xfrm>
            <a:off x="7666492" y="859970"/>
            <a:ext cx="0" cy="5323113"/>
          </a:xfrm>
          <a:prstGeom prst="line">
            <a:avLst/>
          </a:prstGeom>
          <a:ln w="38100" cmpd="sng">
            <a:solidFill>
              <a:srgbClr val="000000"/>
            </a:solidFill>
          </a:ln>
        </p:spPr>
        <p:style>
          <a:lnRef idx="3">
            <a:schemeClr val="dk1"/>
          </a:lnRef>
          <a:fillRef idx="0">
            <a:schemeClr val="dk1"/>
          </a:fillRef>
          <a:effectRef idx="2">
            <a:schemeClr val="dk1"/>
          </a:effectRef>
          <a:fontRef idx="minor">
            <a:schemeClr val="tx1"/>
          </a:fontRef>
        </p:style>
      </p:cxnSp>
      <p:cxnSp>
        <p:nvCxnSpPr>
          <p:cNvPr id="18" name="直线连接符 17"/>
          <p:cNvCxnSpPr/>
          <p:nvPr/>
        </p:nvCxnSpPr>
        <p:spPr>
          <a:xfrm>
            <a:off x="8253269" y="859970"/>
            <a:ext cx="0" cy="5323113"/>
          </a:xfrm>
          <a:prstGeom prst="line">
            <a:avLst/>
          </a:prstGeom>
          <a:ln w="38100" cmpd="sng">
            <a:solidFill>
              <a:srgbClr val="000000"/>
            </a:solidFill>
          </a:ln>
        </p:spPr>
        <p:style>
          <a:lnRef idx="3">
            <a:schemeClr val="dk1"/>
          </a:lnRef>
          <a:fillRef idx="0">
            <a:schemeClr val="dk1"/>
          </a:fillRef>
          <a:effectRef idx="2">
            <a:schemeClr val="dk1"/>
          </a:effectRef>
          <a:fontRef idx="minor">
            <a:schemeClr val="tx1"/>
          </a:fontRef>
        </p:style>
      </p:cxnSp>
      <p:cxnSp>
        <p:nvCxnSpPr>
          <p:cNvPr id="19" name="直线连接符 18"/>
          <p:cNvCxnSpPr/>
          <p:nvPr/>
        </p:nvCxnSpPr>
        <p:spPr>
          <a:xfrm>
            <a:off x="12696379" y="4252685"/>
            <a:ext cx="0" cy="5323113"/>
          </a:xfrm>
          <a:prstGeom prst="line">
            <a:avLst/>
          </a:prstGeom>
          <a:ln w="38100" cmpd="sng">
            <a:solidFill>
              <a:srgbClr val="000000"/>
            </a:solidFill>
          </a:ln>
        </p:spPr>
        <p:style>
          <a:lnRef idx="3">
            <a:schemeClr val="dk1"/>
          </a:lnRef>
          <a:fillRef idx="0">
            <a:schemeClr val="dk1"/>
          </a:fillRef>
          <a:effectRef idx="2">
            <a:schemeClr val="dk1"/>
          </a:effectRef>
          <a:fontRef idx="minor">
            <a:schemeClr val="tx1"/>
          </a:fontRef>
        </p:style>
      </p:cxnSp>
      <p:cxnSp>
        <p:nvCxnSpPr>
          <p:cNvPr id="20" name="直线连接符 19"/>
          <p:cNvCxnSpPr/>
          <p:nvPr/>
        </p:nvCxnSpPr>
        <p:spPr>
          <a:xfrm>
            <a:off x="5429546" y="1459752"/>
            <a:ext cx="0" cy="1819955"/>
          </a:xfrm>
          <a:prstGeom prst="line">
            <a:avLst/>
          </a:prstGeom>
          <a:ln w="38100" cmpd="sng">
            <a:solidFill>
              <a:srgbClr val="000000"/>
            </a:solidFill>
          </a:ln>
        </p:spPr>
        <p:style>
          <a:lnRef idx="3">
            <a:schemeClr val="dk1"/>
          </a:lnRef>
          <a:fillRef idx="0">
            <a:schemeClr val="dk1"/>
          </a:fillRef>
          <a:effectRef idx="2">
            <a:schemeClr val="dk1"/>
          </a:effectRef>
          <a:fontRef idx="minor">
            <a:schemeClr val="tx1"/>
          </a:fontRef>
        </p:style>
      </p:cxnSp>
      <p:cxnSp>
        <p:nvCxnSpPr>
          <p:cNvPr id="22" name="直线连接符 21"/>
          <p:cNvCxnSpPr/>
          <p:nvPr/>
        </p:nvCxnSpPr>
        <p:spPr>
          <a:xfrm>
            <a:off x="5429546" y="4252685"/>
            <a:ext cx="0" cy="1681120"/>
          </a:xfrm>
          <a:prstGeom prst="line">
            <a:avLst/>
          </a:prstGeom>
          <a:ln w="38100" cmpd="sng">
            <a:solidFill>
              <a:srgbClr val="000000"/>
            </a:solidFill>
          </a:ln>
        </p:spPr>
        <p:style>
          <a:lnRef idx="3">
            <a:schemeClr val="dk1"/>
          </a:lnRef>
          <a:fillRef idx="0">
            <a:schemeClr val="dk1"/>
          </a:fillRef>
          <a:effectRef idx="2">
            <a:schemeClr val="dk1"/>
          </a:effectRef>
          <a:fontRef idx="minor">
            <a:schemeClr val="tx1"/>
          </a:fontRef>
        </p:style>
      </p:cxnSp>
      <p:sp>
        <p:nvSpPr>
          <p:cNvPr id="32" name="文本框 31"/>
          <p:cNvSpPr txBox="1"/>
          <p:nvPr/>
        </p:nvSpPr>
        <p:spPr>
          <a:xfrm>
            <a:off x="11070424" y="3905316"/>
            <a:ext cx="184666" cy="369332"/>
          </a:xfrm>
          <a:prstGeom prst="rect">
            <a:avLst/>
          </a:prstGeom>
          <a:noFill/>
        </p:spPr>
        <p:txBody>
          <a:bodyPr wrap="none" rtlCol="0">
            <a:spAutoFit/>
          </a:bodyPr>
          <a:lstStyle/>
          <a:p>
            <a:endParaRPr kumimoji="1" lang="zh-CN" altLang="en-US" dirty="0"/>
          </a:p>
        </p:txBody>
      </p:sp>
      <p:cxnSp>
        <p:nvCxnSpPr>
          <p:cNvPr id="45" name="直线箭头连接符 44"/>
          <p:cNvCxnSpPr/>
          <p:nvPr/>
        </p:nvCxnSpPr>
        <p:spPr>
          <a:xfrm flipV="1">
            <a:off x="2489837" y="3526159"/>
            <a:ext cx="2216380" cy="18958"/>
          </a:xfrm>
          <a:prstGeom prst="straightConnector1">
            <a:avLst/>
          </a:prstGeom>
          <a:ln w="38100" cmpd="sng">
            <a:solidFill>
              <a:srgbClr val="B41FA1"/>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0" name="文本框 99"/>
          <p:cNvSpPr txBox="1"/>
          <p:nvPr/>
        </p:nvSpPr>
        <p:spPr>
          <a:xfrm>
            <a:off x="375997" y="501951"/>
            <a:ext cx="877163"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zh-CN" sz="2000" b="1" dirty="0" smtClean="0">
                <a:solidFill>
                  <a:schemeClr val="tx1"/>
                </a:solidFill>
                <a:latin typeface="Chalkboard SE Regular"/>
                <a:cs typeface="Chalkboard SE Regular"/>
              </a:rPr>
              <a:t>Client</a:t>
            </a:r>
            <a:endParaRPr kumimoji="1" lang="zh-CN" altLang="en-US" sz="2000" b="1" dirty="0">
              <a:solidFill>
                <a:schemeClr val="tx1"/>
              </a:solidFill>
              <a:latin typeface="Chalkboard SE Regular"/>
              <a:cs typeface="Chalkboard SE Regular"/>
            </a:endParaRPr>
          </a:p>
        </p:txBody>
      </p:sp>
      <p:sp>
        <p:nvSpPr>
          <p:cNvPr id="101" name="文本框 100"/>
          <p:cNvSpPr txBox="1"/>
          <p:nvPr/>
        </p:nvSpPr>
        <p:spPr>
          <a:xfrm>
            <a:off x="2246077" y="483382"/>
            <a:ext cx="1159292"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zh-CN" sz="2000" b="1" dirty="0">
                <a:solidFill>
                  <a:schemeClr val="tx1"/>
                </a:solidFill>
                <a:latin typeface="Chalkboard SE Regular"/>
                <a:cs typeface="Chalkboard SE Regular"/>
              </a:rPr>
              <a:t>Replicas</a:t>
            </a:r>
            <a:endParaRPr kumimoji="1" lang="zh-CN" altLang="en-US" sz="2000" b="1" dirty="0">
              <a:solidFill>
                <a:schemeClr val="tx1"/>
              </a:solidFill>
              <a:latin typeface="Chalkboard SE Regular"/>
              <a:cs typeface="Chalkboard SE Regular"/>
            </a:endParaRPr>
          </a:p>
        </p:txBody>
      </p:sp>
      <p:sp>
        <p:nvSpPr>
          <p:cNvPr id="102" name="文本框 101"/>
          <p:cNvSpPr txBox="1"/>
          <p:nvPr/>
        </p:nvSpPr>
        <p:spPr>
          <a:xfrm>
            <a:off x="4186659" y="476126"/>
            <a:ext cx="1159292"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zh-CN" sz="2000" b="1" dirty="0">
                <a:solidFill>
                  <a:schemeClr val="tx1"/>
                </a:solidFill>
                <a:latin typeface="Chalkboard SE Regular"/>
                <a:cs typeface="Chalkboard SE Regular"/>
              </a:rPr>
              <a:t>Leaders</a:t>
            </a:r>
            <a:endParaRPr kumimoji="1" lang="zh-CN" altLang="en-US" sz="2000" b="1" dirty="0">
              <a:solidFill>
                <a:schemeClr val="tx1"/>
              </a:solidFill>
              <a:latin typeface="Chalkboard SE Regular"/>
              <a:cs typeface="Chalkboard SE Regular"/>
            </a:endParaRPr>
          </a:p>
        </p:txBody>
      </p:sp>
      <p:sp>
        <p:nvSpPr>
          <p:cNvPr id="103" name="文本框 102"/>
          <p:cNvSpPr txBox="1"/>
          <p:nvPr/>
        </p:nvSpPr>
        <p:spPr>
          <a:xfrm>
            <a:off x="7060737" y="451116"/>
            <a:ext cx="1352270"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zh-CN" sz="2000" b="1" dirty="0">
                <a:solidFill>
                  <a:schemeClr val="tx1"/>
                </a:solidFill>
                <a:latin typeface="Chalkboard SE Regular"/>
                <a:cs typeface="Chalkboard SE Regular"/>
              </a:rPr>
              <a:t>Acceptors</a:t>
            </a:r>
            <a:endParaRPr kumimoji="1" lang="zh-CN" altLang="en-US" sz="2000" b="1" dirty="0">
              <a:solidFill>
                <a:schemeClr val="tx1"/>
              </a:solidFill>
              <a:latin typeface="Chalkboard SE Regular"/>
              <a:cs typeface="Chalkboard SE Regular"/>
            </a:endParaRPr>
          </a:p>
        </p:txBody>
      </p:sp>
      <p:grpSp>
        <p:nvGrpSpPr>
          <p:cNvPr id="105" name="组 104"/>
          <p:cNvGrpSpPr/>
          <p:nvPr/>
        </p:nvGrpSpPr>
        <p:grpSpPr>
          <a:xfrm>
            <a:off x="820991" y="2246850"/>
            <a:ext cx="2202249" cy="1032857"/>
            <a:chOff x="820991" y="2246850"/>
            <a:chExt cx="2202249" cy="1032857"/>
          </a:xfrm>
        </p:grpSpPr>
        <p:grpSp>
          <p:nvGrpSpPr>
            <p:cNvPr id="42" name="组 41"/>
            <p:cNvGrpSpPr/>
            <p:nvPr/>
          </p:nvGrpSpPr>
          <p:grpSpPr>
            <a:xfrm>
              <a:off x="820991" y="2369730"/>
              <a:ext cx="2202249" cy="909977"/>
              <a:chOff x="820991" y="2369730"/>
              <a:chExt cx="2202249" cy="909977"/>
            </a:xfrm>
          </p:grpSpPr>
          <p:cxnSp>
            <p:nvCxnSpPr>
              <p:cNvPr id="28" name="直线箭头连接符 27"/>
              <p:cNvCxnSpPr/>
              <p:nvPr/>
            </p:nvCxnSpPr>
            <p:spPr>
              <a:xfrm>
                <a:off x="820991" y="2369730"/>
                <a:ext cx="1668846" cy="909977"/>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30" name="直线箭头连接符 29"/>
              <p:cNvCxnSpPr/>
              <p:nvPr/>
            </p:nvCxnSpPr>
            <p:spPr>
              <a:xfrm>
                <a:off x="820991" y="2369730"/>
                <a:ext cx="2202249" cy="587693"/>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grpSp>
        <p:sp>
          <p:nvSpPr>
            <p:cNvPr id="104" name="文本框 103"/>
            <p:cNvSpPr txBox="1"/>
            <p:nvPr/>
          </p:nvSpPr>
          <p:spPr>
            <a:xfrm>
              <a:off x="1236366" y="2246850"/>
              <a:ext cx="1009711" cy="369332"/>
            </a:xfrm>
            <a:prstGeom prst="rect">
              <a:avLst/>
            </a:prstGeom>
            <a:noFill/>
          </p:spPr>
          <p:txBody>
            <a:bodyPr wrap="none" rtlCol="0">
              <a:spAutoFit/>
            </a:bodyPr>
            <a:lstStyle/>
            <a:p>
              <a:r>
                <a:rPr kumimoji="1" lang="en-US" altLang="zh-CN" b="1" dirty="0" smtClean="0">
                  <a:latin typeface="Comic Sans MS"/>
                  <a:cs typeface="Comic Sans MS"/>
                </a:rPr>
                <a:t>request</a:t>
              </a:r>
              <a:endParaRPr kumimoji="1" lang="zh-CN" altLang="en-US" b="1" dirty="0">
                <a:latin typeface="Comic Sans MS"/>
                <a:cs typeface="Comic Sans MS"/>
              </a:endParaRPr>
            </a:p>
          </p:txBody>
        </p:sp>
      </p:grpSp>
      <p:grpSp>
        <p:nvGrpSpPr>
          <p:cNvPr id="107" name="组 106"/>
          <p:cNvGrpSpPr/>
          <p:nvPr/>
        </p:nvGrpSpPr>
        <p:grpSpPr>
          <a:xfrm>
            <a:off x="3023240" y="2910375"/>
            <a:ext cx="1682977" cy="369332"/>
            <a:chOff x="3023240" y="2910375"/>
            <a:chExt cx="1682977" cy="369332"/>
          </a:xfrm>
        </p:grpSpPr>
        <p:cxnSp>
          <p:nvCxnSpPr>
            <p:cNvPr id="43" name="直线箭头连接符 42"/>
            <p:cNvCxnSpPr/>
            <p:nvPr/>
          </p:nvCxnSpPr>
          <p:spPr>
            <a:xfrm>
              <a:off x="3023240" y="3279707"/>
              <a:ext cx="1682977" cy="0"/>
            </a:xfrm>
            <a:prstGeom prst="straightConnector1">
              <a:avLst/>
            </a:prstGeom>
            <a:ln w="38100" cmpd="sng">
              <a:solidFill>
                <a:srgbClr val="B41FA1"/>
              </a:solidFill>
              <a:tailEnd type="arrow"/>
            </a:ln>
          </p:spPr>
          <p:style>
            <a:lnRef idx="2">
              <a:schemeClr val="accent1"/>
            </a:lnRef>
            <a:fillRef idx="0">
              <a:schemeClr val="accent1"/>
            </a:fillRef>
            <a:effectRef idx="1">
              <a:schemeClr val="accent1"/>
            </a:effectRef>
            <a:fontRef idx="minor">
              <a:schemeClr val="tx1"/>
            </a:fontRef>
          </p:style>
        </p:cxnSp>
        <p:sp>
          <p:nvSpPr>
            <p:cNvPr id="106" name="文本框 105"/>
            <p:cNvSpPr txBox="1"/>
            <p:nvPr/>
          </p:nvSpPr>
          <p:spPr>
            <a:xfrm>
              <a:off x="3405369" y="2910375"/>
              <a:ext cx="1026618" cy="369332"/>
            </a:xfrm>
            <a:prstGeom prst="rect">
              <a:avLst/>
            </a:prstGeom>
            <a:noFill/>
          </p:spPr>
          <p:txBody>
            <a:bodyPr wrap="none" rtlCol="0">
              <a:spAutoFit/>
            </a:bodyPr>
            <a:lstStyle/>
            <a:p>
              <a:r>
                <a:rPr kumimoji="1" lang="en-US" altLang="zh-CN" b="1" dirty="0">
                  <a:latin typeface="Comic Sans MS"/>
                  <a:cs typeface="Comic Sans MS"/>
                </a:rPr>
                <a:t>propose</a:t>
              </a:r>
              <a:endParaRPr kumimoji="1" lang="zh-CN" altLang="en-US" b="1" dirty="0">
                <a:latin typeface="Comic Sans MS"/>
                <a:cs typeface="Comic Sans MS"/>
              </a:endParaRPr>
            </a:p>
          </p:txBody>
        </p:sp>
      </p:grpSp>
      <p:grpSp>
        <p:nvGrpSpPr>
          <p:cNvPr id="110" name="组 109"/>
          <p:cNvGrpSpPr/>
          <p:nvPr/>
        </p:nvGrpSpPr>
        <p:grpSpPr>
          <a:xfrm>
            <a:off x="4706217" y="1150664"/>
            <a:ext cx="765805" cy="498668"/>
            <a:chOff x="4706217" y="1150664"/>
            <a:chExt cx="765805" cy="498668"/>
          </a:xfrm>
        </p:grpSpPr>
        <p:cxnSp>
          <p:nvCxnSpPr>
            <p:cNvPr id="48" name="直线箭头连接符 47"/>
            <p:cNvCxnSpPr/>
            <p:nvPr/>
          </p:nvCxnSpPr>
          <p:spPr>
            <a:xfrm>
              <a:off x="4706217" y="1402880"/>
              <a:ext cx="723329" cy="246452"/>
            </a:xfrm>
            <a:prstGeom prst="straightConnector1">
              <a:avLst/>
            </a:prstGeom>
            <a:ln w="38100" cmpd="sng">
              <a:solidFill>
                <a:srgbClr val="1C41FA"/>
              </a:solidFill>
              <a:tailEnd type="arrow"/>
            </a:ln>
          </p:spPr>
          <p:style>
            <a:lnRef idx="2">
              <a:schemeClr val="accent1"/>
            </a:lnRef>
            <a:fillRef idx="0">
              <a:schemeClr val="accent1"/>
            </a:fillRef>
            <a:effectRef idx="1">
              <a:schemeClr val="accent1"/>
            </a:effectRef>
            <a:fontRef idx="minor">
              <a:schemeClr val="tx1"/>
            </a:fontRef>
          </p:style>
        </p:cxnSp>
        <p:sp>
          <p:nvSpPr>
            <p:cNvPr id="108" name="文本框 107"/>
            <p:cNvSpPr txBox="1"/>
            <p:nvPr/>
          </p:nvSpPr>
          <p:spPr>
            <a:xfrm>
              <a:off x="4706217" y="1150664"/>
              <a:ext cx="765805" cy="369332"/>
            </a:xfrm>
            <a:prstGeom prst="rect">
              <a:avLst/>
            </a:prstGeom>
            <a:noFill/>
          </p:spPr>
          <p:txBody>
            <a:bodyPr wrap="none" rtlCol="0">
              <a:spAutoFit/>
            </a:bodyPr>
            <a:lstStyle/>
            <a:p>
              <a:r>
                <a:rPr kumimoji="1" lang="en-US" altLang="zh-CN" b="1" dirty="0" smtClean="0">
                  <a:latin typeface="Comic Sans MS"/>
                  <a:cs typeface="Comic Sans MS"/>
                </a:rPr>
                <a:t>scout</a:t>
              </a:r>
              <a:endParaRPr kumimoji="1" lang="zh-CN" altLang="en-US" b="1" dirty="0">
                <a:latin typeface="Comic Sans MS"/>
                <a:cs typeface="Comic Sans MS"/>
              </a:endParaRPr>
            </a:p>
          </p:txBody>
        </p:sp>
      </p:grpSp>
      <p:grpSp>
        <p:nvGrpSpPr>
          <p:cNvPr id="112" name="组 111"/>
          <p:cNvGrpSpPr/>
          <p:nvPr/>
        </p:nvGrpSpPr>
        <p:grpSpPr>
          <a:xfrm>
            <a:off x="5429546" y="1448464"/>
            <a:ext cx="2823723" cy="921266"/>
            <a:chOff x="5429546" y="1448464"/>
            <a:chExt cx="2823723" cy="921266"/>
          </a:xfrm>
        </p:grpSpPr>
        <p:grpSp>
          <p:nvGrpSpPr>
            <p:cNvPr id="56" name="组 55"/>
            <p:cNvGrpSpPr/>
            <p:nvPr/>
          </p:nvGrpSpPr>
          <p:grpSpPr>
            <a:xfrm>
              <a:off x="5429546" y="1819953"/>
              <a:ext cx="2823723" cy="549777"/>
              <a:chOff x="5429546" y="1819953"/>
              <a:chExt cx="2823723" cy="549777"/>
            </a:xfrm>
          </p:grpSpPr>
          <p:cxnSp>
            <p:nvCxnSpPr>
              <p:cNvPr id="57" name="直线箭头连接符 56"/>
              <p:cNvCxnSpPr/>
              <p:nvPr/>
            </p:nvCxnSpPr>
            <p:spPr>
              <a:xfrm>
                <a:off x="5429546" y="1819953"/>
                <a:ext cx="2823723" cy="322283"/>
              </a:xfrm>
              <a:prstGeom prst="straightConnector1">
                <a:avLst/>
              </a:prstGeom>
              <a:ln w="28575" cmpd="sng">
                <a:solidFill>
                  <a:srgbClr val="1C41FA"/>
                </a:solidFill>
                <a:tailEnd type="arrow"/>
              </a:ln>
            </p:spPr>
            <p:style>
              <a:lnRef idx="2">
                <a:schemeClr val="accent1"/>
              </a:lnRef>
              <a:fillRef idx="0">
                <a:schemeClr val="accent1"/>
              </a:fillRef>
              <a:effectRef idx="1">
                <a:schemeClr val="accent1"/>
              </a:effectRef>
              <a:fontRef idx="minor">
                <a:schemeClr val="tx1"/>
              </a:fontRef>
            </p:style>
          </p:cxnSp>
          <p:cxnSp>
            <p:nvCxnSpPr>
              <p:cNvPr id="58" name="直线箭头连接符 57"/>
              <p:cNvCxnSpPr/>
              <p:nvPr/>
            </p:nvCxnSpPr>
            <p:spPr>
              <a:xfrm>
                <a:off x="5429546" y="1819953"/>
                <a:ext cx="2236946" cy="436030"/>
              </a:xfrm>
              <a:prstGeom prst="straightConnector1">
                <a:avLst/>
              </a:prstGeom>
              <a:ln w="28575" cmpd="sng">
                <a:solidFill>
                  <a:srgbClr val="1C41FA"/>
                </a:solidFill>
                <a:tailEnd type="arrow"/>
              </a:ln>
            </p:spPr>
            <p:style>
              <a:lnRef idx="2">
                <a:schemeClr val="accent1"/>
              </a:lnRef>
              <a:fillRef idx="0">
                <a:schemeClr val="accent1"/>
              </a:fillRef>
              <a:effectRef idx="1">
                <a:schemeClr val="accent1"/>
              </a:effectRef>
              <a:fontRef idx="minor">
                <a:schemeClr val="tx1"/>
              </a:fontRef>
            </p:style>
          </p:cxnSp>
          <p:cxnSp>
            <p:nvCxnSpPr>
              <p:cNvPr id="59" name="直线箭头连接符 58"/>
              <p:cNvCxnSpPr/>
              <p:nvPr/>
            </p:nvCxnSpPr>
            <p:spPr>
              <a:xfrm>
                <a:off x="5429546" y="1819953"/>
                <a:ext cx="1617677" cy="549777"/>
              </a:xfrm>
              <a:prstGeom prst="straightConnector1">
                <a:avLst/>
              </a:prstGeom>
              <a:ln w="28575" cmpd="sng">
                <a:solidFill>
                  <a:srgbClr val="1C41FA"/>
                </a:solidFill>
                <a:tailEnd type="arrow"/>
              </a:ln>
            </p:spPr>
            <p:style>
              <a:lnRef idx="2">
                <a:schemeClr val="accent1"/>
              </a:lnRef>
              <a:fillRef idx="0">
                <a:schemeClr val="accent1"/>
              </a:fillRef>
              <a:effectRef idx="1">
                <a:schemeClr val="accent1"/>
              </a:effectRef>
              <a:fontRef idx="minor">
                <a:schemeClr val="tx1"/>
              </a:fontRef>
            </p:style>
          </p:cxnSp>
        </p:grpSp>
        <p:sp>
          <p:nvSpPr>
            <p:cNvPr id="111" name="文本框 110"/>
            <p:cNvSpPr txBox="1"/>
            <p:nvPr/>
          </p:nvSpPr>
          <p:spPr>
            <a:xfrm>
              <a:off x="5656396" y="1448464"/>
              <a:ext cx="1969560" cy="369332"/>
            </a:xfrm>
            <a:prstGeom prst="rect">
              <a:avLst/>
            </a:prstGeom>
            <a:noFill/>
          </p:spPr>
          <p:txBody>
            <a:bodyPr wrap="none" rtlCol="0">
              <a:spAutoFit/>
            </a:bodyPr>
            <a:lstStyle/>
            <a:p>
              <a:r>
                <a:rPr kumimoji="1" lang="en-US" altLang="zh-CN" b="1" dirty="0" smtClean="0">
                  <a:latin typeface="Comic Sans MS"/>
                  <a:cs typeface="Comic Sans MS"/>
                </a:rPr>
                <a:t>Prepare</a:t>
              </a:r>
              <a:r>
                <a:rPr kumimoji="1" lang="zh-CN" altLang="en-US" b="1" dirty="0" smtClean="0">
                  <a:latin typeface="Comic Sans MS"/>
                  <a:cs typeface="Comic Sans MS"/>
                </a:rPr>
                <a:t> </a:t>
              </a:r>
              <a:r>
                <a:rPr kumimoji="1" lang="en-US" altLang="zh-CN" b="1" dirty="0" smtClean="0">
                  <a:latin typeface="Comic Sans MS"/>
                  <a:cs typeface="Comic Sans MS"/>
                </a:rPr>
                <a:t>request</a:t>
              </a:r>
              <a:endParaRPr kumimoji="1" lang="zh-CN" altLang="en-US" b="1" dirty="0">
                <a:latin typeface="Comic Sans MS"/>
                <a:cs typeface="Comic Sans MS"/>
              </a:endParaRPr>
            </a:p>
          </p:txBody>
        </p:sp>
      </p:grpSp>
      <p:grpSp>
        <p:nvGrpSpPr>
          <p:cNvPr id="118" name="组 117"/>
          <p:cNvGrpSpPr/>
          <p:nvPr/>
        </p:nvGrpSpPr>
        <p:grpSpPr>
          <a:xfrm>
            <a:off x="5429546" y="1877518"/>
            <a:ext cx="2236946" cy="947199"/>
            <a:chOff x="5429546" y="1877518"/>
            <a:chExt cx="2236946" cy="947199"/>
          </a:xfrm>
        </p:grpSpPr>
        <p:cxnSp>
          <p:nvCxnSpPr>
            <p:cNvPr id="67" name="直线箭头连接符 66"/>
            <p:cNvCxnSpPr/>
            <p:nvPr/>
          </p:nvCxnSpPr>
          <p:spPr>
            <a:xfrm flipH="1">
              <a:off x="5429546" y="2142236"/>
              <a:ext cx="1617677" cy="473946"/>
            </a:xfrm>
            <a:prstGeom prst="straightConnector1">
              <a:avLst/>
            </a:prstGeom>
            <a:ln w="28575"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69" name="直线箭头连接符 68"/>
            <p:cNvCxnSpPr/>
            <p:nvPr/>
          </p:nvCxnSpPr>
          <p:spPr>
            <a:xfrm flipH="1">
              <a:off x="5429546" y="2123277"/>
              <a:ext cx="2236946" cy="701440"/>
            </a:xfrm>
            <a:prstGeom prst="straightConnector1">
              <a:avLst/>
            </a:prstGeom>
            <a:ln w="28575"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117" name="矩形 116"/>
            <p:cNvSpPr/>
            <p:nvPr/>
          </p:nvSpPr>
          <p:spPr>
            <a:xfrm>
              <a:off x="5472022" y="1877518"/>
              <a:ext cx="1025378" cy="369332"/>
            </a:xfrm>
            <a:prstGeom prst="rect">
              <a:avLst/>
            </a:prstGeom>
          </p:spPr>
          <p:txBody>
            <a:bodyPr wrap="none">
              <a:spAutoFit/>
            </a:bodyPr>
            <a:lstStyle/>
            <a:p>
              <a:r>
                <a:rPr kumimoji="1" lang="en-US" altLang="zh-CN" b="1" dirty="0" smtClean="0">
                  <a:latin typeface="Comic Sans MS"/>
                  <a:cs typeface="Comic Sans MS"/>
                </a:rPr>
                <a:t>Promise</a:t>
              </a:r>
              <a:endParaRPr kumimoji="1" lang="zh-CN" altLang="en-US" b="1" dirty="0">
                <a:latin typeface="Comic Sans MS"/>
                <a:cs typeface="Comic Sans MS"/>
              </a:endParaRPr>
            </a:p>
          </p:txBody>
        </p:sp>
      </p:grpSp>
      <p:cxnSp>
        <p:nvCxnSpPr>
          <p:cNvPr id="119" name="直线箭头连接符 118"/>
          <p:cNvCxnSpPr/>
          <p:nvPr/>
        </p:nvCxnSpPr>
        <p:spPr>
          <a:xfrm flipH="1">
            <a:off x="5429546" y="2255983"/>
            <a:ext cx="2823723" cy="1023724"/>
          </a:xfrm>
          <a:prstGeom prst="straightConnector1">
            <a:avLst/>
          </a:prstGeom>
          <a:ln w="28575" cmpd="sng">
            <a:solidFill>
              <a:srgbClr val="008000"/>
            </a:solidFill>
            <a:prstDash val="sysDash"/>
            <a:tailEnd type="arrow"/>
          </a:ln>
        </p:spPr>
        <p:style>
          <a:lnRef idx="2">
            <a:schemeClr val="accent1"/>
          </a:lnRef>
          <a:fillRef idx="0">
            <a:schemeClr val="accent1"/>
          </a:fillRef>
          <a:effectRef idx="1">
            <a:schemeClr val="accent1"/>
          </a:effectRef>
          <a:fontRef idx="minor">
            <a:schemeClr val="tx1"/>
          </a:fontRef>
        </p:style>
      </p:cxnSp>
      <p:grpSp>
        <p:nvGrpSpPr>
          <p:cNvPr id="122" name="组 121"/>
          <p:cNvGrpSpPr/>
          <p:nvPr/>
        </p:nvGrpSpPr>
        <p:grpSpPr>
          <a:xfrm>
            <a:off x="4706217" y="2957423"/>
            <a:ext cx="1173105" cy="693557"/>
            <a:chOff x="4706217" y="2957423"/>
            <a:chExt cx="1173105" cy="693557"/>
          </a:xfrm>
        </p:grpSpPr>
        <p:cxnSp>
          <p:nvCxnSpPr>
            <p:cNvPr id="120" name="直线箭头连接符 119"/>
            <p:cNvCxnSpPr/>
            <p:nvPr/>
          </p:nvCxnSpPr>
          <p:spPr>
            <a:xfrm flipH="1">
              <a:off x="4706217" y="2957423"/>
              <a:ext cx="723329" cy="322284"/>
            </a:xfrm>
            <a:prstGeom prst="straightConnector1">
              <a:avLst/>
            </a:prstGeom>
            <a:ln w="38100" cmpd="sng">
              <a:solidFill>
                <a:srgbClr val="1C41FA"/>
              </a:solidFill>
              <a:tailEnd type="arrow"/>
            </a:ln>
          </p:spPr>
          <p:style>
            <a:lnRef idx="2">
              <a:schemeClr val="accent1"/>
            </a:lnRef>
            <a:fillRef idx="0">
              <a:schemeClr val="accent1"/>
            </a:fillRef>
            <a:effectRef idx="1">
              <a:schemeClr val="accent1"/>
            </a:effectRef>
            <a:fontRef idx="minor">
              <a:schemeClr val="tx1"/>
            </a:fontRef>
          </p:style>
        </p:cxnSp>
        <p:sp>
          <p:nvSpPr>
            <p:cNvPr id="121" name="矩形 120"/>
            <p:cNvSpPr/>
            <p:nvPr/>
          </p:nvSpPr>
          <p:spPr>
            <a:xfrm>
              <a:off x="4812579" y="3281648"/>
              <a:ext cx="1066743" cy="369332"/>
            </a:xfrm>
            <a:prstGeom prst="rect">
              <a:avLst/>
            </a:prstGeom>
          </p:spPr>
          <p:txBody>
            <a:bodyPr wrap="none">
              <a:spAutoFit/>
            </a:bodyPr>
            <a:lstStyle/>
            <a:p>
              <a:r>
                <a:rPr kumimoji="1" lang="en-US" altLang="zh-CN" b="1" dirty="0" smtClean="0">
                  <a:latin typeface="Comic Sans MS"/>
                  <a:cs typeface="Comic Sans MS"/>
                </a:rPr>
                <a:t>adopted</a:t>
              </a:r>
              <a:endParaRPr kumimoji="1" lang="zh-CN" altLang="en-US" b="1" dirty="0">
                <a:latin typeface="Comic Sans MS"/>
                <a:cs typeface="Comic Sans MS"/>
              </a:endParaRPr>
            </a:p>
          </p:txBody>
        </p:sp>
      </p:grpSp>
      <p:grpSp>
        <p:nvGrpSpPr>
          <p:cNvPr id="125" name="组 124"/>
          <p:cNvGrpSpPr/>
          <p:nvPr/>
        </p:nvGrpSpPr>
        <p:grpSpPr>
          <a:xfrm>
            <a:off x="4706217" y="3856333"/>
            <a:ext cx="1423868" cy="533969"/>
            <a:chOff x="4706217" y="3856333"/>
            <a:chExt cx="1423868" cy="533969"/>
          </a:xfrm>
        </p:grpSpPr>
        <p:cxnSp>
          <p:nvCxnSpPr>
            <p:cNvPr id="123" name="直线箭头连接符 122"/>
            <p:cNvCxnSpPr/>
            <p:nvPr/>
          </p:nvCxnSpPr>
          <p:spPr>
            <a:xfrm>
              <a:off x="4706217" y="4115067"/>
              <a:ext cx="723329" cy="275235"/>
            </a:xfrm>
            <a:prstGeom prst="straightConnector1">
              <a:avLst/>
            </a:prstGeom>
            <a:ln w="38100" cmpd="sng">
              <a:solidFill>
                <a:srgbClr val="1C41FA"/>
              </a:solidFill>
              <a:tailEnd type="arrow"/>
            </a:ln>
          </p:spPr>
          <p:style>
            <a:lnRef idx="2">
              <a:schemeClr val="accent1"/>
            </a:lnRef>
            <a:fillRef idx="0">
              <a:schemeClr val="accent1"/>
            </a:fillRef>
            <a:effectRef idx="1">
              <a:schemeClr val="accent1"/>
            </a:effectRef>
            <a:fontRef idx="minor">
              <a:schemeClr val="tx1"/>
            </a:fontRef>
          </p:style>
        </p:cxnSp>
        <p:sp>
          <p:nvSpPr>
            <p:cNvPr id="124" name="矩形 123"/>
            <p:cNvSpPr/>
            <p:nvPr/>
          </p:nvSpPr>
          <p:spPr>
            <a:xfrm>
              <a:off x="4722165" y="3856333"/>
              <a:ext cx="1407920" cy="369332"/>
            </a:xfrm>
            <a:prstGeom prst="rect">
              <a:avLst/>
            </a:prstGeom>
          </p:spPr>
          <p:txBody>
            <a:bodyPr wrap="none">
              <a:spAutoFit/>
            </a:bodyPr>
            <a:lstStyle/>
            <a:p>
              <a:r>
                <a:rPr kumimoji="1" lang="en-US" altLang="zh-CN" b="1" dirty="0" smtClean="0">
                  <a:latin typeface="Comic Sans MS"/>
                  <a:cs typeface="Comic Sans MS"/>
                </a:rPr>
                <a:t>commander</a:t>
              </a:r>
              <a:endParaRPr lang="zh-CN" altLang="en-US" dirty="0"/>
            </a:p>
          </p:txBody>
        </p:sp>
      </p:grpSp>
      <p:grpSp>
        <p:nvGrpSpPr>
          <p:cNvPr id="131" name="组 130"/>
          <p:cNvGrpSpPr/>
          <p:nvPr/>
        </p:nvGrpSpPr>
        <p:grpSpPr>
          <a:xfrm>
            <a:off x="5429546" y="4068019"/>
            <a:ext cx="2823723" cy="810273"/>
            <a:chOff x="5429546" y="4068019"/>
            <a:chExt cx="2823723" cy="810273"/>
          </a:xfrm>
        </p:grpSpPr>
        <p:grpSp>
          <p:nvGrpSpPr>
            <p:cNvPr id="126" name="组 125"/>
            <p:cNvGrpSpPr/>
            <p:nvPr/>
          </p:nvGrpSpPr>
          <p:grpSpPr>
            <a:xfrm>
              <a:off x="5429546" y="4328515"/>
              <a:ext cx="2823723" cy="549777"/>
              <a:chOff x="5429546" y="1819953"/>
              <a:chExt cx="2823723" cy="549777"/>
            </a:xfrm>
          </p:grpSpPr>
          <p:cxnSp>
            <p:nvCxnSpPr>
              <p:cNvPr id="127" name="直线箭头连接符 126"/>
              <p:cNvCxnSpPr/>
              <p:nvPr/>
            </p:nvCxnSpPr>
            <p:spPr>
              <a:xfrm>
                <a:off x="5429546" y="1819953"/>
                <a:ext cx="2823723" cy="322283"/>
              </a:xfrm>
              <a:prstGeom prst="straightConnector1">
                <a:avLst/>
              </a:prstGeom>
              <a:ln w="28575" cmpd="sng">
                <a:solidFill>
                  <a:srgbClr val="1C41FA"/>
                </a:solidFill>
                <a:tailEnd type="arrow"/>
              </a:ln>
            </p:spPr>
            <p:style>
              <a:lnRef idx="2">
                <a:schemeClr val="accent1"/>
              </a:lnRef>
              <a:fillRef idx="0">
                <a:schemeClr val="accent1"/>
              </a:fillRef>
              <a:effectRef idx="1">
                <a:schemeClr val="accent1"/>
              </a:effectRef>
              <a:fontRef idx="minor">
                <a:schemeClr val="tx1"/>
              </a:fontRef>
            </p:style>
          </p:cxnSp>
          <p:cxnSp>
            <p:nvCxnSpPr>
              <p:cNvPr id="128" name="直线箭头连接符 127"/>
              <p:cNvCxnSpPr/>
              <p:nvPr/>
            </p:nvCxnSpPr>
            <p:spPr>
              <a:xfrm>
                <a:off x="5429546" y="1819953"/>
                <a:ext cx="2236946" cy="436030"/>
              </a:xfrm>
              <a:prstGeom prst="straightConnector1">
                <a:avLst/>
              </a:prstGeom>
              <a:ln w="28575" cmpd="sng">
                <a:solidFill>
                  <a:srgbClr val="1C41FA"/>
                </a:solidFill>
                <a:tailEnd type="arrow"/>
              </a:ln>
            </p:spPr>
            <p:style>
              <a:lnRef idx="2">
                <a:schemeClr val="accent1"/>
              </a:lnRef>
              <a:fillRef idx="0">
                <a:schemeClr val="accent1"/>
              </a:fillRef>
              <a:effectRef idx="1">
                <a:schemeClr val="accent1"/>
              </a:effectRef>
              <a:fontRef idx="minor">
                <a:schemeClr val="tx1"/>
              </a:fontRef>
            </p:style>
          </p:cxnSp>
          <p:cxnSp>
            <p:nvCxnSpPr>
              <p:cNvPr id="129" name="直线箭头连接符 128"/>
              <p:cNvCxnSpPr/>
              <p:nvPr/>
            </p:nvCxnSpPr>
            <p:spPr>
              <a:xfrm>
                <a:off x="5429546" y="1819953"/>
                <a:ext cx="1617677" cy="549777"/>
              </a:xfrm>
              <a:prstGeom prst="straightConnector1">
                <a:avLst/>
              </a:prstGeom>
              <a:ln w="28575" cmpd="sng">
                <a:solidFill>
                  <a:srgbClr val="1C41FA"/>
                </a:solidFill>
                <a:tailEnd type="arrow"/>
              </a:ln>
            </p:spPr>
            <p:style>
              <a:lnRef idx="2">
                <a:schemeClr val="accent1"/>
              </a:lnRef>
              <a:fillRef idx="0">
                <a:schemeClr val="accent1"/>
              </a:fillRef>
              <a:effectRef idx="1">
                <a:schemeClr val="accent1"/>
              </a:effectRef>
              <a:fontRef idx="minor">
                <a:schemeClr val="tx1"/>
              </a:fontRef>
            </p:style>
          </p:cxnSp>
        </p:grpSp>
        <p:sp>
          <p:nvSpPr>
            <p:cNvPr id="130" name="矩形 129"/>
            <p:cNvSpPr/>
            <p:nvPr/>
          </p:nvSpPr>
          <p:spPr>
            <a:xfrm>
              <a:off x="5879322" y="4068019"/>
              <a:ext cx="1882208" cy="369332"/>
            </a:xfrm>
            <a:prstGeom prst="rect">
              <a:avLst/>
            </a:prstGeom>
          </p:spPr>
          <p:txBody>
            <a:bodyPr wrap="none">
              <a:spAutoFit/>
            </a:bodyPr>
            <a:lstStyle/>
            <a:p>
              <a:r>
                <a:rPr kumimoji="1" lang="en-US" altLang="zh-CN" b="1" dirty="0" smtClean="0">
                  <a:latin typeface="Comic Sans MS"/>
                  <a:cs typeface="Comic Sans MS"/>
                </a:rPr>
                <a:t>Accept</a:t>
              </a:r>
              <a:r>
                <a:rPr kumimoji="1" lang="zh-CN" altLang="en-US" b="1" dirty="0" smtClean="0">
                  <a:latin typeface="Comic Sans MS"/>
                  <a:cs typeface="Comic Sans MS"/>
                </a:rPr>
                <a:t> </a:t>
              </a:r>
              <a:r>
                <a:rPr kumimoji="1" lang="en-US" altLang="zh-CN" b="1" dirty="0" smtClean="0">
                  <a:latin typeface="Comic Sans MS"/>
                  <a:cs typeface="Comic Sans MS"/>
                </a:rPr>
                <a:t>request</a:t>
              </a:r>
              <a:endParaRPr kumimoji="1" lang="zh-CN" altLang="en-US" b="1" dirty="0">
                <a:latin typeface="Comic Sans MS"/>
                <a:cs typeface="Comic Sans MS"/>
              </a:endParaRPr>
            </a:p>
          </p:txBody>
        </p:sp>
      </p:grpSp>
      <p:grpSp>
        <p:nvGrpSpPr>
          <p:cNvPr id="135" name="组 134"/>
          <p:cNvGrpSpPr/>
          <p:nvPr/>
        </p:nvGrpSpPr>
        <p:grpSpPr>
          <a:xfrm>
            <a:off x="5429548" y="4765737"/>
            <a:ext cx="2255902" cy="757114"/>
            <a:chOff x="5429548" y="4765737"/>
            <a:chExt cx="2255902" cy="757114"/>
          </a:xfrm>
        </p:grpSpPr>
        <p:cxnSp>
          <p:nvCxnSpPr>
            <p:cNvPr id="132" name="直线箭头连接符 131"/>
            <p:cNvCxnSpPr/>
            <p:nvPr/>
          </p:nvCxnSpPr>
          <p:spPr>
            <a:xfrm flipH="1">
              <a:off x="5429548" y="4859328"/>
              <a:ext cx="1617677" cy="473946"/>
            </a:xfrm>
            <a:prstGeom prst="straightConnector1">
              <a:avLst/>
            </a:prstGeom>
            <a:ln w="28575"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33" name="直线箭头连接符 132"/>
            <p:cNvCxnSpPr/>
            <p:nvPr/>
          </p:nvCxnSpPr>
          <p:spPr>
            <a:xfrm flipH="1">
              <a:off x="5448504" y="4821411"/>
              <a:ext cx="2236946" cy="701440"/>
            </a:xfrm>
            <a:prstGeom prst="straightConnector1">
              <a:avLst/>
            </a:prstGeom>
            <a:ln w="28575"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134" name="矩形 133"/>
            <p:cNvSpPr/>
            <p:nvPr/>
          </p:nvSpPr>
          <p:spPr>
            <a:xfrm>
              <a:off x="5561790" y="4765737"/>
              <a:ext cx="1216536" cy="369332"/>
            </a:xfrm>
            <a:prstGeom prst="rect">
              <a:avLst/>
            </a:prstGeom>
          </p:spPr>
          <p:txBody>
            <a:bodyPr wrap="none">
              <a:spAutoFit/>
            </a:bodyPr>
            <a:lstStyle/>
            <a:p>
              <a:r>
                <a:rPr kumimoji="1" lang="en-US" altLang="zh-CN" b="1" dirty="0" smtClean="0">
                  <a:latin typeface="Comic Sans MS"/>
                  <a:cs typeface="Comic Sans MS"/>
                </a:rPr>
                <a:t>Accepted</a:t>
              </a:r>
              <a:endParaRPr kumimoji="1" lang="zh-CN" altLang="en-US" b="1" dirty="0">
                <a:latin typeface="Comic Sans MS"/>
                <a:cs typeface="Comic Sans MS"/>
              </a:endParaRPr>
            </a:p>
          </p:txBody>
        </p:sp>
      </p:grpSp>
      <p:cxnSp>
        <p:nvCxnSpPr>
          <p:cNvPr id="136" name="直线箭头连接符 135"/>
          <p:cNvCxnSpPr/>
          <p:nvPr/>
        </p:nvCxnSpPr>
        <p:spPr>
          <a:xfrm flipH="1">
            <a:off x="5448504" y="4878292"/>
            <a:ext cx="2823723" cy="1023724"/>
          </a:xfrm>
          <a:prstGeom prst="straightConnector1">
            <a:avLst/>
          </a:prstGeom>
          <a:ln w="28575" cmpd="sng">
            <a:solidFill>
              <a:srgbClr val="008000"/>
            </a:solidFill>
            <a:prstDash val="sysDash"/>
            <a:tailEnd type="arrow"/>
          </a:ln>
        </p:spPr>
        <p:style>
          <a:lnRef idx="2">
            <a:schemeClr val="accent1"/>
          </a:lnRef>
          <a:fillRef idx="0">
            <a:schemeClr val="accent1"/>
          </a:fillRef>
          <a:effectRef idx="1">
            <a:schemeClr val="accent1"/>
          </a:effectRef>
          <a:fontRef idx="minor">
            <a:schemeClr val="tx1"/>
          </a:fontRef>
        </p:style>
      </p:cxnSp>
      <p:grpSp>
        <p:nvGrpSpPr>
          <p:cNvPr id="141" name="组 140"/>
          <p:cNvGrpSpPr/>
          <p:nvPr/>
        </p:nvGrpSpPr>
        <p:grpSpPr>
          <a:xfrm>
            <a:off x="2489837" y="4878292"/>
            <a:ext cx="2939709" cy="1023724"/>
            <a:chOff x="2489837" y="4878292"/>
            <a:chExt cx="2939709" cy="1023724"/>
          </a:xfrm>
        </p:grpSpPr>
        <p:grpSp>
          <p:nvGrpSpPr>
            <p:cNvPr id="137" name="组 136"/>
            <p:cNvGrpSpPr/>
            <p:nvPr/>
          </p:nvGrpSpPr>
          <p:grpSpPr>
            <a:xfrm>
              <a:off x="2489837" y="4878292"/>
              <a:ext cx="2939709" cy="1023724"/>
              <a:chOff x="2489837" y="4878292"/>
              <a:chExt cx="2939709" cy="1023724"/>
            </a:xfrm>
          </p:grpSpPr>
          <p:cxnSp>
            <p:nvCxnSpPr>
              <p:cNvPr id="138" name="直线箭头连接符 137"/>
              <p:cNvCxnSpPr/>
              <p:nvPr/>
            </p:nvCxnSpPr>
            <p:spPr>
              <a:xfrm flipH="1">
                <a:off x="2489837" y="4878292"/>
                <a:ext cx="2939709" cy="865935"/>
              </a:xfrm>
              <a:prstGeom prst="straightConnector1">
                <a:avLst/>
              </a:prstGeom>
              <a:ln w="38100" cmpd="sng">
                <a:solidFill>
                  <a:srgbClr val="1C41FA"/>
                </a:solidFill>
                <a:tailEnd type="arrow"/>
              </a:ln>
            </p:spPr>
            <p:style>
              <a:lnRef idx="2">
                <a:schemeClr val="accent1"/>
              </a:lnRef>
              <a:fillRef idx="0">
                <a:schemeClr val="accent1"/>
              </a:fillRef>
              <a:effectRef idx="1">
                <a:schemeClr val="accent1"/>
              </a:effectRef>
              <a:fontRef idx="minor">
                <a:schemeClr val="tx1"/>
              </a:fontRef>
            </p:style>
          </p:cxnSp>
          <p:cxnSp>
            <p:nvCxnSpPr>
              <p:cNvPr id="139" name="直线箭头连接符 138"/>
              <p:cNvCxnSpPr/>
              <p:nvPr/>
            </p:nvCxnSpPr>
            <p:spPr>
              <a:xfrm flipH="1">
                <a:off x="3023240" y="4878292"/>
                <a:ext cx="2406306" cy="1023724"/>
              </a:xfrm>
              <a:prstGeom prst="straightConnector1">
                <a:avLst/>
              </a:prstGeom>
              <a:ln w="38100" cmpd="sng">
                <a:solidFill>
                  <a:srgbClr val="1C41FA"/>
                </a:solidFill>
                <a:tailEnd type="arrow"/>
              </a:ln>
            </p:spPr>
            <p:style>
              <a:lnRef idx="2">
                <a:schemeClr val="accent1"/>
              </a:lnRef>
              <a:fillRef idx="0">
                <a:schemeClr val="accent1"/>
              </a:fillRef>
              <a:effectRef idx="1">
                <a:schemeClr val="accent1"/>
              </a:effectRef>
              <a:fontRef idx="minor">
                <a:schemeClr val="tx1"/>
              </a:fontRef>
            </p:style>
          </p:cxnSp>
        </p:grpSp>
        <p:sp>
          <p:nvSpPr>
            <p:cNvPr id="140" name="矩形 139"/>
            <p:cNvSpPr/>
            <p:nvPr/>
          </p:nvSpPr>
          <p:spPr>
            <a:xfrm>
              <a:off x="3032073" y="4915308"/>
              <a:ext cx="1051865" cy="369332"/>
            </a:xfrm>
            <a:prstGeom prst="rect">
              <a:avLst/>
            </a:prstGeom>
          </p:spPr>
          <p:txBody>
            <a:bodyPr wrap="none">
              <a:spAutoFit/>
            </a:bodyPr>
            <a:lstStyle/>
            <a:p>
              <a:r>
                <a:rPr kumimoji="1" lang="en-US" altLang="zh-CN" b="1" dirty="0" smtClean="0">
                  <a:latin typeface="Comic Sans MS"/>
                  <a:cs typeface="Comic Sans MS"/>
                </a:rPr>
                <a:t>decision</a:t>
              </a:r>
              <a:endParaRPr lang="zh-CN" altLang="en-US" dirty="0"/>
            </a:p>
          </p:txBody>
        </p:sp>
      </p:grpSp>
      <p:grpSp>
        <p:nvGrpSpPr>
          <p:cNvPr id="144" name="组 143"/>
          <p:cNvGrpSpPr/>
          <p:nvPr/>
        </p:nvGrpSpPr>
        <p:grpSpPr>
          <a:xfrm>
            <a:off x="820991" y="4693626"/>
            <a:ext cx="1668846" cy="829225"/>
            <a:chOff x="820991" y="4693626"/>
            <a:chExt cx="1668846" cy="829225"/>
          </a:xfrm>
        </p:grpSpPr>
        <p:cxnSp>
          <p:nvCxnSpPr>
            <p:cNvPr id="142" name="直线箭头连接符 141"/>
            <p:cNvCxnSpPr/>
            <p:nvPr/>
          </p:nvCxnSpPr>
          <p:spPr>
            <a:xfrm flipH="1">
              <a:off x="820991" y="4859328"/>
              <a:ext cx="1668846" cy="663523"/>
            </a:xfrm>
            <a:prstGeom prst="straightConnector1">
              <a:avLst/>
            </a:prstGeom>
            <a:ln w="38100" cmpd="sng">
              <a:solidFill>
                <a:srgbClr val="B41FA1"/>
              </a:solidFill>
              <a:tailEnd type="arrow"/>
            </a:ln>
          </p:spPr>
          <p:style>
            <a:lnRef idx="2">
              <a:schemeClr val="accent1"/>
            </a:lnRef>
            <a:fillRef idx="0">
              <a:schemeClr val="accent1"/>
            </a:fillRef>
            <a:effectRef idx="1">
              <a:schemeClr val="accent1"/>
            </a:effectRef>
            <a:fontRef idx="minor">
              <a:schemeClr val="tx1"/>
            </a:fontRef>
          </p:style>
        </p:cxnSp>
        <p:sp>
          <p:nvSpPr>
            <p:cNvPr id="143" name="矩形 142"/>
            <p:cNvSpPr/>
            <p:nvPr/>
          </p:nvSpPr>
          <p:spPr>
            <a:xfrm>
              <a:off x="938391" y="4693626"/>
              <a:ext cx="1198954" cy="369332"/>
            </a:xfrm>
            <a:prstGeom prst="rect">
              <a:avLst/>
            </a:prstGeom>
          </p:spPr>
          <p:txBody>
            <a:bodyPr wrap="none">
              <a:spAutoFit/>
            </a:bodyPr>
            <a:lstStyle/>
            <a:p>
              <a:r>
                <a:rPr kumimoji="1" lang="en-US" altLang="zh-CN" b="1" dirty="0">
                  <a:latin typeface="Comic Sans MS"/>
                  <a:cs typeface="Comic Sans MS"/>
                </a:rPr>
                <a:t>r</a:t>
              </a:r>
              <a:r>
                <a:rPr kumimoji="1" lang="en-US" altLang="zh-CN" b="1" dirty="0" smtClean="0">
                  <a:latin typeface="Comic Sans MS"/>
                  <a:cs typeface="Comic Sans MS"/>
                </a:rPr>
                <a:t>esponse</a:t>
              </a:r>
              <a:r>
                <a:rPr kumimoji="1" lang="en-US" altLang="zh-CN" b="1" dirty="0" smtClean="0">
                  <a:latin typeface="Comic Sans MS"/>
                  <a:cs typeface="Comic Sans MS"/>
                </a:rPr>
                <a:t>!</a:t>
              </a:r>
              <a:endParaRPr lang="zh-CN" altLang="en-US" dirty="0"/>
            </a:p>
          </p:txBody>
        </p:sp>
      </p:grpSp>
      <p:cxnSp>
        <p:nvCxnSpPr>
          <p:cNvPr id="145" name="直线箭头连接符 144"/>
          <p:cNvCxnSpPr/>
          <p:nvPr/>
        </p:nvCxnSpPr>
        <p:spPr>
          <a:xfrm flipH="1">
            <a:off x="820991" y="4878292"/>
            <a:ext cx="2202249" cy="1023724"/>
          </a:xfrm>
          <a:prstGeom prst="straightConnector1">
            <a:avLst/>
          </a:prstGeom>
          <a:ln w="38100" cmpd="sng">
            <a:solidFill>
              <a:srgbClr val="B41FA1"/>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46" name="矩形 145"/>
          <p:cNvSpPr/>
          <p:nvPr/>
        </p:nvSpPr>
        <p:spPr>
          <a:xfrm>
            <a:off x="857546" y="6161315"/>
            <a:ext cx="4572000" cy="400110"/>
          </a:xfrm>
          <a:prstGeom prst="rect">
            <a:avLst/>
          </a:prstGeom>
        </p:spPr>
        <p:txBody>
          <a:bodyPr>
            <a:spAutoFit/>
          </a:bodyPr>
          <a:lstStyle/>
          <a:p>
            <a:r>
              <a:rPr kumimoji="1" lang="en-US" altLang="zh-CN" sz="2000" b="1" dirty="0" smtClean="0">
                <a:latin typeface="Comic Sans MS"/>
                <a:cs typeface="Comic Sans MS"/>
              </a:rPr>
              <a:t>Base</a:t>
            </a:r>
            <a:r>
              <a:rPr kumimoji="1" lang="zh-CN" altLang="en-US" sz="2000" b="1" dirty="0" smtClean="0">
                <a:latin typeface="Comic Sans MS"/>
                <a:cs typeface="Comic Sans MS"/>
              </a:rPr>
              <a:t> </a:t>
            </a:r>
            <a:r>
              <a:rPr kumimoji="1" lang="en-US" altLang="zh-CN" sz="2000" b="1" dirty="0" err="1" smtClean="0">
                <a:latin typeface="Comic Sans MS"/>
                <a:cs typeface="Comic Sans MS"/>
              </a:rPr>
              <a:t>Paxos</a:t>
            </a:r>
            <a:endParaRPr kumimoji="1" lang="en-US" altLang="zh-CN" sz="2000" b="1" dirty="0">
              <a:latin typeface="Comic Sans MS"/>
              <a:cs typeface="Comic Sans MS"/>
            </a:endParaRPr>
          </a:p>
        </p:txBody>
      </p:sp>
    </p:spTree>
    <p:extLst>
      <p:ext uri="{BB962C8B-B14F-4D97-AF65-F5344CB8AC3E}">
        <p14:creationId xmlns:p14="http://schemas.microsoft.com/office/powerpoint/2010/main" val="40659908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07"/>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1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9"/>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11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18"/>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1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12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2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125"/>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3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131"/>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3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36"/>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13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36"/>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136"/>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3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nodeType="clickEffect">
                                  <p:stCondLst>
                                    <p:cond delay="0"/>
                                  </p:stCondLst>
                                  <p:childTnLst>
                                    <p:set>
                                      <p:cBhvr>
                                        <p:cTn id="108" dur="1" fill="hold">
                                          <p:stCondLst>
                                            <p:cond delay="0"/>
                                          </p:stCondLst>
                                        </p:cTn>
                                        <p:tgtEl>
                                          <p:spTgt spid="135"/>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136"/>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4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nodeType="clickEffect">
                                  <p:stCondLst>
                                    <p:cond delay="0"/>
                                  </p:stCondLst>
                                  <p:childTnLst>
                                    <p:set>
                                      <p:cBhvr>
                                        <p:cTn id="118" dur="1" fill="hold">
                                          <p:stCondLst>
                                            <p:cond delay="0"/>
                                          </p:stCondLst>
                                        </p:cTn>
                                        <p:tgtEl>
                                          <p:spTgt spid="141"/>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4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4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780675" y="1839382"/>
            <a:ext cx="6570775" cy="943033"/>
          </a:xfrm>
        </p:spPr>
        <p:txBody>
          <a:bodyPr>
            <a:normAutofit fontScale="40000" lnSpcReduction="20000"/>
          </a:bodyPr>
          <a:lstStyle/>
          <a:p>
            <a:pPr marL="0" indent="0">
              <a:buNone/>
            </a:pPr>
            <a:r>
              <a:rPr kumimoji="1" lang="en-US" altLang="zh-CN" sz="7000" dirty="0">
                <a:latin typeface="Comic Sans MS"/>
                <a:cs typeface="Comic Sans MS"/>
              </a:rPr>
              <a:t> </a:t>
            </a:r>
            <a:r>
              <a:rPr kumimoji="1" lang="en-US" altLang="zh-CN" sz="7000" dirty="0" smtClean="0">
                <a:latin typeface="Comic Sans MS"/>
                <a:cs typeface="Comic Sans MS"/>
              </a:rPr>
              <a:t>1. Multi</a:t>
            </a:r>
            <a:r>
              <a:rPr kumimoji="1" lang="en-US" altLang="zh-CN" sz="7000" dirty="0">
                <a:latin typeface="Comic Sans MS"/>
                <a:cs typeface="Comic Sans MS"/>
              </a:rPr>
              <a:t>-degree </a:t>
            </a:r>
            <a:r>
              <a:rPr kumimoji="1" lang="en-US" altLang="zh-CN" sz="7000" dirty="0" err="1">
                <a:latin typeface="Comic Sans MS"/>
                <a:cs typeface="Comic Sans MS"/>
              </a:rPr>
              <a:t>paxos</a:t>
            </a:r>
            <a:r>
              <a:rPr kumimoji="1" lang="en-US" altLang="zh-CN" sz="7000" dirty="0">
                <a:latin typeface="Comic Sans MS"/>
                <a:cs typeface="Comic Sans MS"/>
              </a:rPr>
              <a:t> protocol</a:t>
            </a:r>
          </a:p>
          <a:p>
            <a:pPr marL="0" indent="0">
              <a:buNone/>
            </a:pPr>
            <a:endParaRPr kumimoji="1" lang="en-US" altLang="zh-CN" sz="3600" dirty="0" smtClean="0">
              <a:latin typeface="Comic Sans MS"/>
              <a:cs typeface="Comic Sans MS"/>
            </a:endParaRPr>
          </a:p>
          <a:p>
            <a:pPr marL="0" indent="0">
              <a:buNone/>
            </a:pPr>
            <a:r>
              <a:rPr kumimoji="1" lang="en-US" altLang="zh-CN" sz="3600" dirty="0" smtClean="0">
                <a:latin typeface="Comic Sans MS"/>
                <a:cs typeface="Comic Sans MS"/>
              </a:rPr>
              <a:t> </a:t>
            </a:r>
            <a:endParaRPr kumimoji="1" lang="zh-CN" altLang="en-US" sz="3600" dirty="0">
              <a:latin typeface="Comic Sans MS"/>
              <a:cs typeface="Comic Sans MS"/>
            </a:endParaRPr>
          </a:p>
        </p:txBody>
      </p:sp>
      <p:grpSp>
        <p:nvGrpSpPr>
          <p:cNvPr id="128" name="组 127"/>
          <p:cNvGrpSpPr/>
          <p:nvPr/>
        </p:nvGrpSpPr>
        <p:grpSpPr>
          <a:xfrm>
            <a:off x="1363763" y="3379983"/>
            <a:ext cx="7656525" cy="690935"/>
            <a:chOff x="1363763" y="3379983"/>
            <a:chExt cx="7656525" cy="690935"/>
          </a:xfrm>
        </p:grpSpPr>
        <p:grpSp>
          <p:nvGrpSpPr>
            <p:cNvPr id="71" name="组 70"/>
            <p:cNvGrpSpPr/>
            <p:nvPr/>
          </p:nvGrpSpPr>
          <p:grpSpPr>
            <a:xfrm>
              <a:off x="1363763" y="3379983"/>
              <a:ext cx="6367915" cy="690935"/>
              <a:chOff x="865097" y="3081198"/>
              <a:chExt cx="6950402" cy="905373"/>
            </a:xfrm>
          </p:grpSpPr>
          <p:sp>
            <p:nvSpPr>
              <p:cNvPr id="63" name="矩形 62"/>
              <p:cNvSpPr/>
              <p:nvPr/>
            </p:nvSpPr>
            <p:spPr>
              <a:xfrm>
                <a:off x="865097" y="3081198"/>
                <a:ext cx="871726" cy="896349"/>
              </a:xfrm>
              <a:prstGeom prst="rect">
                <a:avLst/>
              </a:prstGeom>
              <a:no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4" name="矩形 63"/>
              <p:cNvSpPr/>
              <p:nvPr/>
            </p:nvSpPr>
            <p:spPr>
              <a:xfrm>
                <a:off x="1727185" y="3084206"/>
                <a:ext cx="871726" cy="896349"/>
              </a:xfrm>
              <a:prstGeom prst="rect">
                <a:avLst/>
              </a:prstGeom>
              <a:no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5" name="矩形 64"/>
              <p:cNvSpPr/>
              <p:nvPr/>
            </p:nvSpPr>
            <p:spPr>
              <a:xfrm>
                <a:off x="2604957" y="3084206"/>
                <a:ext cx="871726" cy="896349"/>
              </a:xfrm>
              <a:prstGeom prst="rect">
                <a:avLst/>
              </a:prstGeom>
              <a:no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6" name="矩形 65"/>
              <p:cNvSpPr/>
              <p:nvPr/>
            </p:nvSpPr>
            <p:spPr>
              <a:xfrm>
                <a:off x="3467045" y="3087214"/>
                <a:ext cx="871726" cy="896349"/>
              </a:xfrm>
              <a:prstGeom prst="rect">
                <a:avLst/>
              </a:prstGeom>
              <a:no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4341825" y="3084206"/>
                <a:ext cx="871726" cy="896349"/>
              </a:xfrm>
              <a:prstGeom prst="rect">
                <a:avLst/>
              </a:prstGeom>
              <a:no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8" name="矩形 67"/>
              <p:cNvSpPr/>
              <p:nvPr/>
            </p:nvSpPr>
            <p:spPr>
              <a:xfrm>
                <a:off x="5203913" y="3087214"/>
                <a:ext cx="871726" cy="896349"/>
              </a:xfrm>
              <a:prstGeom prst="rect">
                <a:avLst/>
              </a:prstGeom>
              <a:no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9" name="矩形 68"/>
              <p:cNvSpPr/>
              <p:nvPr/>
            </p:nvSpPr>
            <p:spPr>
              <a:xfrm>
                <a:off x="6063009" y="3087214"/>
                <a:ext cx="871726" cy="896349"/>
              </a:xfrm>
              <a:prstGeom prst="rect">
                <a:avLst/>
              </a:prstGeom>
              <a:no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0" name="矩形 69"/>
              <p:cNvSpPr/>
              <p:nvPr/>
            </p:nvSpPr>
            <p:spPr>
              <a:xfrm>
                <a:off x="6943773" y="3090222"/>
                <a:ext cx="871726" cy="896349"/>
              </a:xfrm>
              <a:prstGeom prst="rect">
                <a:avLst/>
              </a:prstGeom>
              <a:no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82" name="文本框 81"/>
            <p:cNvSpPr txBox="1"/>
            <p:nvPr/>
          </p:nvSpPr>
          <p:spPr>
            <a:xfrm>
              <a:off x="1444052" y="3548048"/>
              <a:ext cx="591779" cy="369332"/>
            </a:xfrm>
            <a:prstGeom prst="rect">
              <a:avLst/>
            </a:prstGeom>
            <a:noFill/>
          </p:spPr>
          <p:txBody>
            <a:bodyPr wrap="none" rtlCol="0">
              <a:spAutoFit/>
            </a:bodyPr>
            <a:lstStyle/>
            <a:p>
              <a:r>
                <a:rPr kumimoji="1" lang="en-US" altLang="zh-CN" dirty="0" smtClean="0">
                  <a:solidFill>
                    <a:srgbClr val="FF0000"/>
                  </a:solidFill>
                  <a:latin typeface="Comic Sans MS"/>
                  <a:cs typeface="Comic Sans MS"/>
                </a:rPr>
                <a:t>Red</a:t>
              </a:r>
              <a:endParaRPr kumimoji="1" lang="zh-CN" altLang="en-US" dirty="0">
                <a:solidFill>
                  <a:srgbClr val="FF0000"/>
                </a:solidFill>
                <a:latin typeface="Comic Sans MS"/>
                <a:cs typeface="Comic Sans MS"/>
              </a:endParaRPr>
            </a:p>
          </p:txBody>
        </p:sp>
        <p:sp>
          <p:nvSpPr>
            <p:cNvPr id="83" name="文本框 82"/>
            <p:cNvSpPr txBox="1"/>
            <p:nvPr/>
          </p:nvSpPr>
          <p:spPr>
            <a:xfrm>
              <a:off x="2156732" y="3551056"/>
              <a:ext cx="639906" cy="369332"/>
            </a:xfrm>
            <a:prstGeom prst="rect">
              <a:avLst/>
            </a:prstGeom>
            <a:noFill/>
          </p:spPr>
          <p:txBody>
            <a:bodyPr wrap="none" rtlCol="0">
              <a:spAutoFit/>
            </a:bodyPr>
            <a:lstStyle/>
            <a:p>
              <a:r>
                <a:rPr kumimoji="1" lang="en-US" altLang="zh-CN" dirty="0" smtClean="0">
                  <a:solidFill>
                    <a:srgbClr val="1C41FA"/>
                  </a:solidFill>
                  <a:latin typeface="Comic Sans MS"/>
                  <a:cs typeface="Comic Sans MS"/>
                </a:rPr>
                <a:t>Blue</a:t>
              </a:r>
              <a:endParaRPr kumimoji="1" lang="zh-CN" altLang="en-US" dirty="0">
                <a:solidFill>
                  <a:srgbClr val="1C41FA"/>
                </a:solidFill>
                <a:latin typeface="Comic Sans MS"/>
                <a:cs typeface="Comic Sans MS"/>
              </a:endParaRPr>
            </a:p>
          </p:txBody>
        </p:sp>
        <p:sp>
          <p:nvSpPr>
            <p:cNvPr id="84" name="文本框 83"/>
            <p:cNvSpPr txBox="1"/>
            <p:nvPr/>
          </p:nvSpPr>
          <p:spPr>
            <a:xfrm>
              <a:off x="2962792" y="3554064"/>
              <a:ext cx="826218" cy="369332"/>
            </a:xfrm>
            <a:prstGeom prst="rect">
              <a:avLst/>
            </a:prstGeom>
            <a:noFill/>
          </p:spPr>
          <p:txBody>
            <a:bodyPr wrap="none" rtlCol="0">
              <a:spAutoFit/>
            </a:bodyPr>
            <a:lstStyle/>
            <a:p>
              <a:r>
                <a:rPr kumimoji="1" lang="en-US" altLang="zh-CN" dirty="0" smtClean="0">
                  <a:solidFill>
                    <a:srgbClr val="008000"/>
                  </a:solidFill>
                  <a:latin typeface="Comic Sans MS"/>
                  <a:cs typeface="Comic Sans MS"/>
                </a:rPr>
                <a:t>Green</a:t>
              </a:r>
              <a:endParaRPr kumimoji="1" lang="zh-CN" altLang="en-US" dirty="0">
                <a:solidFill>
                  <a:srgbClr val="008000"/>
                </a:solidFill>
                <a:latin typeface="Comic Sans MS"/>
                <a:cs typeface="Comic Sans MS"/>
              </a:endParaRPr>
            </a:p>
          </p:txBody>
        </p:sp>
        <p:sp>
          <p:nvSpPr>
            <p:cNvPr id="85" name="文本框 84"/>
            <p:cNvSpPr txBox="1"/>
            <p:nvPr/>
          </p:nvSpPr>
          <p:spPr>
            <a:xfrm>
              <a:off x="3803212" y="3572738"/>
              <a:ext cx="591779" cy="369332"/>
            </a:xfrm>
            <a:prstGeom prst="rect">
              <a:avLst/>
            </a:prstGeom>
            <a:noFill/>
          </p:spPr>
          <p:txBody>
            <a:bodyPr wrap="none" rtlCol="0">
              <a:spAutoFit/>
            </a:bodyPr>
            <a:lstStyle/>
            <a:p>
              <a:r>
                <a:rPr kumimoji="1" lang="en-US" altLang="zh-CN" dirty="0" smtClean="0">
                  <a:solidFill>
                    <a:schemeClr val="accent1">
                      <a:lumMod val="60000"/>
                      <a:lumOff val="40000"/>
                    </a:schemeClr>
                  </a:solidFill>
                  <a:latin typeface="Comic Sans MS"/>
                  <a:cs typeface="Comic Sans MS"/>
                </a:rPr>
                <a:t>Red</a:t>
              </a:r>
              <a:endParaRPr kumimoji="1" lang="zh-CN" altLang="en-US" dirty="0">
                <a:solidFill>
                  <a:schemeClr val="accent1">
                    <a:lumMod val="60000"/>
                    <a:lumOff val="40000"/>
                  </a:schemeClr>
                </a:solidFill>
                <a:latin typeface="Comic Sans MS"/>
                <a:cs typeface="Comic Sans MS"/>
              </a:endParaRPr>
            </a:p>
          </p:txBody>
        </p:sp>
        <p:sp>
          <p:nvSpPr>
            <p:cNvPr id="86" name="文本框 85"/>
            <p:cNvSpPr txBox="1"/>
            <p:nvPr/>
          </p:nvSpPr>
          <p:spPr>
            <a:xfrm>
              <a:off x="4600444" y="3572738"/>
              <a:ext cx="639906" cy="369332"/>
            </a:xfrm>
            <a:prstGeom prst="rect">
              <a:avLst/>
            </a:prstGeom>
            <a:noFill/>
          </p:spPr>
          <p:txBody>
            <a:bodyPr wrap="none" rtlCol="0">
              <a:spAutoFit/>
            </a:bodyPr>
            <a:lstStyle/>
            <a:p>
              <a:r>
                <a:rPr kumimoji="1" lang="en-US" altLang="zh-CN" dirty="0" smtClean="0">
                  <a:solidFill>
                    <a:srgbClr val="1C41FA"/>
                  </a:solidFill>
                  <a:latin typeface="Comic Sans MS"/>
                  <a:cs typeface="Comic Sans MS"/>
                </a:rPr>
                <a:t>Blue</a:t>
              </a:r>
              <a:endParaRPr kumimoji="1" lang="zh-CN" altLang="en-US" dirty="0">
                <a:solidFill>
                  <a:srgbClr val="1C41FA"/>
                </a:solidFill>
                <a:latin typeface="Comic Sans MS"/>
                <a:cs typeface="Comic Sans MS"/>
              </a:endParaRPr>
            </a:p>
          </p:txBody>
        </p:sp>
        <p:sp>
          <p:nvSpPr>
            <p:cNvPr id="87" name="文本框 86"/>
            <p:cNvSpPr txBox="1"/>
            <p:nvPr/>
          </p:nvSpPr>
          <p:spPr>
            <a:xfrm>
              <a:off x="5474640" y="3587265"/>
              <a:ext cx="591779" cy="369332"/>
            </a:xfrm>
            <a:prstGeom prst="rect">
              <a:avLst/>
            </a:prstGeom>
            <a:noFill/>
          </p:spPr>
          <p:txBody>
            <a:bodyPr wrap="none" rtlCol="0">
              <a:spAutoFit/>
            </a:bodyPr>
            <a:lstStyle/>
            <a:p>
              <a:r>
                <a:rPr kumimoji="1" lang="en-US" altLang="zh-CN" dirty="0" smtClean="0">
                  <a:solidFill>
                    <a:srgbClr val="FE3737"/>
                  </a:solidFill>
                  <a:latin typeface="Comic Sans MS"/>
                  <a:cs typeface="Comic Sans MS"/>
                </a:rPr>
                <a:t>Red</a:t>
              </a:r>
              <a:endParaRPr kumimoji="1" lang="zh-CN" altLang="en-US" dirty="0">
                <a:solidFill>
                  <a:srgbClr val="FE3737"/>
                </a:solidFill>
                <a:latin typeface="Comic Sans MS"/>
                <a:cs typeface="Comic Sans MS"/>
              </a:endParaRPr>
            </a:p>
          </p:txBody>
        </p:sp>
        <p:cxnSp>
          <p:nvCxnSpPr>
            <p:cNvPr id="91" name="直线连接符 90"/>
            <p:cNvCxnSpPr/>
            <p:nvPr/>
          </p:nvCxnSpPr>
          <p:spPr>
            <a:xfrm flipV="1">
              <a:off x="7731678" y="3379983"/>
              <a:ext cx="989802" cy="6887"/>
            </a:xfrm>
            <a:prstGeom prst="line">
              <a:avLst/>
            </a:prstGeom>
            <a:ln w="28575" cmpd="sng">
              <a:solidFill>
                <a:srgbClr val="820101"/>
              </a:solidFill>
            </a:ln>
          </p:spPr>
          <p:style>
            <a:lnRef idx="2">
              <a:schemeClr val="accent1"/>
            </a:lnRef>
            <a:fillRef idx="0">
              <a:schemeClr val="accent1"/>
            </a:fillRef>
            <a:effectRef idx="1">
              <a:schemeClr val="accent1"/>
            </a:effectRef>
            <a:fontRef idx="minor">
              <a:schemeClr val="tx1"/>
            </a:fontRef>
          </p:style>
        </p:cxnSp>
        <p:cxnSp>
          <p:nvCxnSpPr>
            <p:cNvPr id="93" name="直线连接符 92"/>
            <p:cNvCxnSpPr>
              <a:stCxn id="70" idx="2"/>
            </p:cNvCxnSpPr>
            <p:nvPr/>
          </p:nvCxnSpPr>
          <p:spPr>
            <a:xfrm>
              <a:off x="7332343" y="4070918"/>
              <a:ext cx="1538541" cy="0"/>
            </a:xfrm>
            <a:prstGeom prst="line">
              <a:avLst/>
            </a:prstGeom>
            <a:ln w="28575" cmpd="sng">
              <a:solidFill>
                <a:srgbClr val="820101"/>
              </a:solidFill>
            </a:ln>
          </p:spPr>
          <p:style>
            <a:lnRef idx="2">
              <a:schemeClr val="accent1"/>
            </a:lnRef>
            <a:fillRef idx="0">
              <a:schemeClr val="accent1"/>
            </a:fillRef>
            <a:effectRef idx="1">
              <a:schemeClr val="accent1"/>
            </a:effectRef>
            <a:fontRef idx="minor">
              <a:schemeClr val="tx1"/>
            </a:fontRef>
          </p:style>
        </p:cxnSp>
        <p:cxnSp>
          <p:nvCxnSpPr>
            <p:cNvPr id="95" name="直线连接符 94"/>
            <p:cNvCxnSpPr/>
            <p:nvPr/>
          </p:nvCxnSpPr>
          <p:spPr>
            <a:xfrm>
              <a:off x="8161214" y="3717983"/>
              <a:ext cx="859074" cy="0"/>
            </a:xfrm>
            <a:prstGeom prst="line">
              <a:avLst/>
            </a:prstGeom>
            <a:ln w="38100" cmpd="sng">
              <a:prstDash val="dot"/>
            </a:ln>
          </p:spPr>
          <p:style>
            <a:lnRef idx="2">
              <a:schemeClr val="accent1"/>
            </a:lnRef>
            <a:fillRef idx="0">
              <a:schemeClr val="accent1"/>
            </a:fillRef>
            <a:effectRef idx="1">
              <a:schemeClr val="accent1"/>
            </a:effectRef>
            <a:fontRef idx="minor">
              <a:schemeClr val="tx1"/>
            </a:fontRef>
          </p:style>
        </p:cxnSp>
      </p:grpSp>
      <p:cxnSp>
        <p:nvCxnSpPr>
          <p:cNvPr id="98" name="直线箭头连接符 97"/>
          <p:cNvCxnSpPr/>
          <p:nvPr/>
        </p:nvCxnSpPr>
        <p:spPr>
          <a:xfrm>
            <a:off x="5474640" y="2782415"/>
            <a:ext cx="296108" cy="46684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0" name="直线箭头连接符 99"/>
          <p:cNvCxnSpPr/>
          <p:nvPr/>
        </p:nvCxnSpPr>
        <p:spPr>
          <a:xfrm>
            <a:off x="6006897" y="2782415"/>
            <a:ext cx="305438" cy="46684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直线箭头连接符 101"/>
          <p:cNvCxnSpPr/>
          <p:nvPr/>
        </p:nvCxnSpPr>
        <p:spPr>
          <a:xfrm flipH="1">
            <a:off x="6573796" y="2782415"/>
            <a:ext cx="359212" cy="466848"/>
          </a:xfrm>
          <a:prstGeom prst="straightConnector1">
            <a:avLst/>
          </a:prstGeom>
          <a:ln>
            <a:solidFill>
              <a:srgbClr val="1C41FA"/>
            </a:solidFill>
            <a:tailEnd type="arrow"/>
          </a:ln>
        </p:spPr>
        <p:style>
          <a:lnRef idx="2">
            <a:schemeClr val="accent1"/>
          </a:lnRef>
          <a:fillRef idx="0">
            <a:schemeClr val="accent1"/>
          </a:fillRef>
          <a:effectRef idx="1">
            <a:schemeClr val="accent1"/>
          </a:effectRef>
          <a:fontRef idx="minor">
            <a:schemeClr val="tx1"/>
          </a:fontRef>
        </p:style>
      </p:cxnSp>
      <p:cxnSp>
        <p:nvCxnSpPr>
          <p:cNvPr id="104" name="直线箭头连接符 103"/>
          <p:cNvCxnSpPr/>
          <p:nvPr/>
        </p:nvCxnSpPr>
        <p:spPr>
          <a:xfrm>
            <a:off x="7332343" y="2782415"/>
            <a:ext cx="0" cy="466848"/>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06" name="直线箭头连接符 105"/>
          <p:cNvCxnSpPr/>
          <p:nvPr/>
        </p:nvCxnSpPr>
        <p:spPr>
          <a:xfrm>
            <a:off x="4743595" y="2782415"/>
            <a:ext cx="280133" cy="466848"/>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08" name="直线箭头连接符 107"/>
          <p:cNvCxnSpPr/>
          <p:nvPr/>
        </p:nvCxnSpPr>
        <p:spPr>
          <a:xfrm flipH="1">
            <a:off x="7470220" y="2782415"/>
            <a:ext cx="404158" cy="466848"/>
          </a:xfrm>
          <a:prstGeom prst="straightConnector1">
            <a:avLst/>
          </a:prstGeom>
          <a:ln>
            <a:solidFill>
              <a:srgbClr val="1C41FA"/>
            </a:solidFill>
            <a:tailEnd type="arrow"/>
          </a:ln>
        </p:spPr>
        <p:style>
          <a:lnRef idx="2">
            <a:schemeClr val="accent1"/>
          </a:lnRef>
          <a:fillRef idx="0">
            <a:schemeClr val="accent1"/>
          </a:fillRef>
          <a:effectRef idx="1">
            <a:schemeClr val="accent1"/>
          </a:effectRef>
          <a:fontRef idx="minor">
            <a:schemeClr val="tx1"/>
          </a:fontRef>
        </p:style>
      </p:cxnSp>
      <p:cxnSp>
        <p:nvCxnSpPr>
          <p:cNvPr id="114" name="直线箭头连接符 113"/>
          <p:cNvCxnSpPr/>
          <p:nvPr/>
        </p:nvCxnSpPr>
        <p:spPr>
          <a:xfrm>
            <a:off x="6443067" y="2651698"/>
            <a:ext cx="0" cy="597565"/>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16" name="直线箭头连接符 115"/>
          <p:cNvCxnSpPr/>
          <p:nvPr/>
        </p:nvCxnSpPr>
        <p:spPr>
          <a:xfrm>
            <a:off x="3996574" y="2950481"/>
            <a:ext cx="896425" cy="298782"/>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18" name="圆角矩形 117"/>
          <p:cNvSpPr/>
          <p:nvPr/>
        </p:nvSpPr>
        <p:spPr>
          <a:xfrm>
            <a:off x="215033" y="3467758"/>
            <a:ext cx="902351" cy="558925"/>
          </a:xfrm>
          <a:prstGeom prst="roundRect">
            <a:avLst/>
          </a:prstGeom>
          <a:solidFill>
            <a:schemeClr val="accent1">
              <a:lumMod val="60000"/>
              <a:lumOff val="40000"/>
            </a:schemeClr>
          </a:solid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latin typeface="Comic Sans MS"/>
                <a:cs typeface="Comic Sans MS"/>
              </a:rPr>
              <a:t>Rep1.</a:t>
            </a:r>
            <a:endParaRPr kumimoji="1" lang="zh-CN" altLang="en-US" sz="2000" dirty="0">
              <a:latin typeface="Comic Sans MS"/>
              <a:cs typeface="Comic Sans MS"/>
            </a:endParaRPr>
          </a:p>
        </p:txBody>
      </p:sp>
      <p:grpSp>
        <p:nvGrpSpPr>
          <p:cNvPr id="138" name="组 137"/>
          <p:cNvGrpSpPr/>
          <p:nvPr/>
        </p:nvGrpSpPr>
        <p:grpSpPr>
          <a:xfrm>
            <a:off x="1366634" y="4788730"/>
            <a:ext cx="7656525" cy="690935"/>
            <a:chOff x="1363763" y="3379983"/>
            <a:chExt cx="7656525" cy="690935"/>
          </a:xfrm>
        </p:grpSpPr>
        <p:grpSp>
          <p:nvGrpSpPr>
            <p:cNvPr id="139" name="组 138"/>
            <p:cNvGrpSpPr/>
            <p:nvPr/>
          </p:nvGrpSpPr>
          <p:grpSpPr>
            <a:xfrm>
              <a:off x="1363763" y="3379983"/>
              <a:ext cx="6367915" cy="690935"/>
              <a:chOff x="865097" y="3081198"/>
              <a:chExt cx="6950402" cy="905373"/>
            </a:xfrm>
          </p:grpSpPr>
          <p:sp>
            <p:nvSpPr>
              <p:cNvPr id="149" name="矩形 148"/>
              <p:cNvSpPr/>
              <p:nvPr/>
            </p:nvSpPr>
            <p:spPr>
              <a:xfrm>
                <a:off x="865097" y="3081198"/>
                <a:ext cx="871726" cy="896349"/>
              </a:xfrm>
              <a:prstGeom prst="rect">
                <a:avLst/>
              </a:prstGeom>
              <a:no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0" name="矩形 149"/>
              <p:cNvSpPr/>
              <p:nvPr/>
            </p:nvSpPr>
            <p:spPr>
              <a:xfrm>
                <a:off x="1727185" y="3084206"/>
                <a:ext cx="871726" cy="896349"/>
              </a:xfrm>
              <a:prstGeom prst="rect">
                <a:avLst/>
              </a:prstGeom>
              <a:no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1" name="矩形 150"/>
              <p:cNvSpPr/>
              <p:nvPr/>
            </p:nvSpPr>
            <p:spPr>
              <a:xfrm>
                <a:off x="2604957" y="3084206"/>
                <a:ext cx="871726" cy="896349"/>
              </a:xfrm>
              <a:prstGeom prst="rect">
                <a:avLst/>
              </a:prstGeom>
              <a:no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2" name="矩形 151"/>
              <p:cNvSpPr/>
              <p:nvPr/>
            </p:nvSpPr>
            <p:spPr>
              <a:xfrm>
                <a:off x="3467045" y="3087214"/>
                <a:ext cx="871726" cy="896349"/>
              </a:xfrm>
              <a:prstGeom prst="rect">
                <a:avLst/>
              </a:prstGeom>
              <a:no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3" name="矩形 152"/>
              <p:cNvSpPr/>
              <p:nvPr/>
            </p:nvSpPr>
            <p:spPr>
              <a:xfrm>
                <a:off x="4341825" y="3084206"/>
                <a:ext cx="871726" cy="896349"/>
              </a:xfrm>
              <a:prstGeom prst="rect">
                <a:avLst/>
              </a:prstGeom>
              <a:no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4" name="矩形 153"/>
              <p:cNvSpPr/>
              <p:nvPr/>
            </p:nvSpPr>
            <p:spPr>
              <a:xfrm>
                <a:off x="5203913" y="3087214"/>
                <a:ext cx="871726" cy="896349"/>
              </a:xfrm>
              <a:prstGeom prst="rect">
                <a:avLst/>
              </a:prstGeom>
              <a:no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5" name="矩形 154"/>
              <p:cNvSpPr/>
              <p:nvPr/>
            </p:nvSpPr>
            <p:spPr>
              <a:xfrm>
                <a:off x="6063009" y="3087214"/>
                <a:ext cx="871726" cy="896349"/>
              </a:xfrm>
              <a:prstGeom prst="rect">
                <a:avLst/>
              </a:prstGeom>
              <a:no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6" name="矩形 155"/>
              <p:cNvSpPr/>
              <p:nvPr/>
            </p:nvSpPr>
            <p:spPr>
              <a:xfrm>
                <a:off x="6943773" y="3090222"/>
                <a:ext cx="871726" cy="896349"/>
              </a:xfrm>
              <a:prstGeom prst="rect">
                <a:avLst/>
              </a:prstGeom>
              <a:no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140" name="文本框 139"/>
            <p:cNvSpPr txBox="1"/>
            <p:nvPr/>
          </p:nvSpPr>
          <p:spPr>
            <a:xfrm>
              <a:off x="1444052" y="3548048"/>
              <a:ext cx="591779" cy="369332"/>
            </a:xfrm>
            <a:prstGeom prst="rect">
              <a:avLst/>
            </a:prstGeom>
            <a:noFill/>
          </p:spPr>
          <p:txBody>
            <a:bodyPr wrap="none" rtlCol="0">
              <a:spAutoFit/>
            </a:bodyPr>
            <a:lstStyle/>
            <a:p>
              <a:r>
                <a:rPr kumimoji="1" lang="en-US" altLang="zh-CN" dirty="0" smtClean="0">
                  <a:solidFill>
                    <a:srgbClr val="FF0000"/>
                  </a:solidFill>
                  <a:latin typeface="Comic Sans MS"/>
                  <a:cs typeface="Comic Sans MS"/>
                </a:rPr>
                <a:t>Red</a:t>
              </a:r>
              <a:endParaRPr kumimoji="1" lang="zh-CN" altLang="en-US" dirty="0">
                <a:solidFill>
                  <a:srgbClr val="FF0000"/>
                </a:solidFill>
                <a:latin typeface="Comic Sans MS"/>
                <a:cs typeface="Comic Sans MS"/>
              </a:endParaRPr>
            </a:p>
          </p:txBody>
        </p:sp>
        <p:sp>
          <p:nvSpPr>
            <p:cNvPr id="141" name="文本框 140"/>
            <p:cNvSpPr txBox="1"/>
            <p:nvPr/>
          </p:nvSpPr>
          <p:spPr>
            <a:xfrm>
              <a:off x="2156732" y="3551056"/>
              <a:ext cx="639906" cy="369332"/>
            </a:xfrm>
            <a:prstGeom prst="rect">
              <a:avLst/>
            </a:prstGeom>
            <a:noFill/>
          </p:spPr>
          <p:txBody>
            <a:bodyPr wrap="none" rtlCol="0">
              <a:spAutoFit/>
            </a:bodyPr>
            <a:lstStyle/>
            <a:p>
              <a:r>
                <a:rPr kumimoji="1" lang="en-US" altLang="zh-CN" dirty="0" smtClean="0">
                  <a:solidFill>
                    <a:srgbClr val="1C41FA"/>
                  </a:solidFill>
                  <a:latin typeface="Comic Sans MS"/>
                  <a:cs typeface="Comic Sans MS"/>
                </a:rPr>
                <a:t>Blue</a:t>
              </a:r>
              <a:endParaRPr kumimoji="1" lang="zh-CN" altLang="en-US" dirty="0">
                <a:solidFill>
                  <a:srgbClr val="1C41FA"/>
                </a:solidFill>
                <a:latin typeface="Comic Sans MS"/>
                <a:cs typeface="Comic Sans MS"/>
              </a:endParaRPr>
            </a:p>
          </p:txBody>
        </p:sp>
        <p:sp>
          <p:nvSpPr>
            <p:cNvPr id="142" name="文本框 141"/>
            <p:cNvSpPr txBox="1"/>
            <p:nvPr/>
          </p:nvSpPr>
          <p:spPr>
            <a:xfrm>
              <a:off x="2962792" y="3554064"/>
              <a:ext cx="826218" cy="369332"/>
            </a:xfrm>
            <a:prstGeom prst="rect">
              <a:avLst/>
            </a:prstGeom>
            <a:noFill/>
          </p:spPr>
          <p:txBody>
            <a:bodyPr wrap="none" rtlCol="0">
              <a:spAutoFit/>
            </a:bodyPr>
            <a:lstStyle/>
            <a:p>
              <a:r>
                <a:rPr kumimoji="1" lang="en-US" altLang="zh-CN" dirty="0" smtClean="0">
                  <a:solidFill>
                    <a:srgbClr val="008000"/>
                  </a:solidFill>
                  <a:latin typeface="Comic Sans MS"/>
                  <a:cs typeface="Comic Sans MS"/>
                </a:rPr>
                <a:t>Green</a:t>
              </a:r>
              <a:endParaRPr kumimoji="1" lang="zh-CN" altLang="en-US" dirty="0">
                <a:solidFill>
                  <a:srgbClr val="008000"/>
                </a:solidFill>
                <a:latin typeface="Comic Sans MS"/>
                <a:cs typeface="Comic Sans MS"/>
              </a:endParaRPr>
            </a:p>
          </p:txBody>
        </p:sp>
        <p:sp>
          <p:nvSpPr>
            <p:cNvPr id="143" name="文本框 142"/>
            <p:cNvSpPr txBox="1"/>
            <p:nvPr/>
          </p:nvSpPr>
          <p:spPr>
            <a:xfrm>
              <a:off x="3803212" y="3572738"/>
              <a:ext cx="591779" cy="369332"/>
            </a:xfrm>
            <a:prstGeom prst="rect">
              <a:avLst/>
            </a:prstGeom>
            <a:noFill/>
          </p:spPr>
          <p:txBody>
            <a:bodyPr wrap="none" rtlCol="0">
              <a:spAutoFit/>
            </a:bodyPr>
            <a:lstStyle/>
            <a:p>
              <a:r>
                <a:rPr kumimoji="1" lang="en-US" altLang="zh-CN" dirty="0" smtClean="0">
                  <a:solidFill>
                    <a:schemeClr val="accent1">
                      <a:lumMod val="60000"/>
                      <a:lumOff val="40000"/>
                    </a:schemeClr>
                  </a:solidFill>
                  <a:latin typeface="Comic Sans MS"/>
                  <a:cs typeface="Comic Sans MS"/>
                </a:rPr>
                <a:t>Red</a:t>
              </a:r>
              <a:endParaRPr kumimoji="1" lang="zh-CN" altLang="en-US" dirty="0">
                <a:solidFill>
                  <a:schemeClr val="accent1">
                    <a:lumMod val="60000"/>
                    <a:lumOff val="40000"/>
                  </a:schemeClr>
                </a:solidFill>
                <a:latin typeface="Comic Sans MS"/>
                <a:cs typeface="Comic Sans MS"/>
              </a:endParaRPr>
            </a:p>
          </p:txBody>
        </p:sp>
        <p:sp>
          <p:nvSpPr>
            <p:cNvPr id="144" name="文本框 143"/>
            <p:cNvSpPr txBox="1"/>
            <p:nvPr/>
          </p:nvSpPr>
          <p:spPr>
            <a:xfrm>
              <a:off x="4600444" y="3572738"/>
              <a:ext cx="639906" cy="369332"/>
            </a:xfrm>
            <a:prstGeom prst="rect">
              <a:avLst/>
            </a:prstGeom>
            <a:noFill/>
          </p:spPr>
          <p:txBody>
            <a:bodyPr wrap="none" rtlCol="0">
              <a:spAutoFit/>
            </a:bodyPr>
            <a:lstStyle/>
            <a:p>
              <a:r>
                <a:rPr kumimoji="1" lang="en-US" altLang="zh-CN" dirty="0" smtClean="0">
                  <a:solidFill>
                    <a:srgbClr val="1C41FA"/>
                  </a:solidFill>
                  <a:latin typeface="Comic Sans MS"/>
                  <a:cs typeface="Comic Sans MS"/>
                </a:rPr>
                <a:t>Blue</a:t>
              </a:r>
              <a:endParaRPr kumimoji="1" lang="zh-CN" altLang="en-US" dirty="0">
                <a:solidFill>
                  <a:srgbClr val="1C41FA"/>
                </a:solidFill>
                <a:latin typeface="Comic Sans MS"/>
                <a:cs typeface="Comic Sans MS"/>
              </a:endParaRPr>
            </a:p>
          </p:txBody>
        </p:sp>
        <p:sp>
          <p:nvSpPr>
            <p:cNvPr id="145" name="文本框 144"/>
            <p:cNvSpPr txBox="1"/>
            <p:nvPr/>
          </p:nvSpPr>
          <p:spPr>
            <a:xfrm>
              <a:off x="5474640" y="3587265"/>
              <a:ext cx="591779" cy="369332"/>
            </a:xfrm>
            <a:prstGeom prst="rect">
              <a:avLst/>
            </a:prstGeom>
            <a:noFill/>
          </p:spPr>
          <p:txBody>
            <a:bodyPr wrap="none" rtlCol="0">
              <a:spAutoFit/>
            </a:bodyPr>
            <a:lstStyle/>
            <a:p>
              <a:r>
                <a:rPr kumimoji="1" lang="en-US" altLang="zh-CN" dirty="0" smtClean="0">
                  <a:solidFill>
                    <a:srgbClr val="FE3737"/>
                  </a:solidFill>
                  <a:latin typeface="Comic Sans MS"/>
                  <a:cs typeface="Comic Sans MS"/>
                </a:rPr>
                <a:t>Red</a:t>
              </a:r>
              <a:endParaRPr kumimoji="1" lang="zh-CN" altLang="en-US" dirty="0">
                <a:solidFill>
                  <a:srgbClr val="FE3737"/>
                </a:solidFill>
                <a:latin typeface="Comic Sans MS"/>
                <a:cs typeface="Comic Sans MS"/>
              </a:endParaRPr>
            </a:p>
          </p:txBody>
        </p:sp>
        <p:cxnSp>
          <p:nvCxnSpPr>
            <p:cNvPr id="146" name="直线连接符 145"/>
            <p:cNvCxnSpPr/>
            <p:nvPr/>
          </p:nvCxnSpPr>
          <p:spPr>
            <a:xfrm flipV="1">
              <a:off x="7731678" y="3379983"/>
              <a:ext cx="989802" cy="6887"/>
            </a:xfrm>
            <a:prstGeom prst="line">
              <a:avLst/>
            </a:prstGeom>
            <a:ln w="28575" cmpd="sng">
              <a:solidFill>
                <a:srgbClr val="820101"/>
              </a:solidFill>
            </a:ln>
          </p:spPr>
          <p:style>
            <a:lnRef idx="2">
              <a:schemeClr val="accent1"/>
            </a:lnRef>
            <a:fillRef idx="0">
              <a:schemeClr val="accent1"/>
            </a:fillRef>
            <a:effectRef idx="1">
              <a:schemeClr val="accent1"/>
            </a:effectRef>
            <a:fontRef idx="minor">
              <a:schemeClr val="tx1"/>
            </a:fontRef>
          </p:style>
        </p:cxnSp>
        <p:cxnSp>
          <p:nvCxnSpPr>
            <p:cNvPr id="147" name="直线连接符 146"/>
            <p:cNvCxnSpPr>
              <a:stCxn id="156" idx="2"/>
            </p:cNvCxnSpPr>
            <p:nvPr/>
          </p:nvCxnSpPr>
          <p:spPr>
            <a:xfrm>
              <a:off x="7332343" y="4070918"/>
              <a:ext cx="1538541" cy="0"/>
            </a:xfrm>
            <a:prstGeom prst="line">
              <a:avLst/>
            </a:prstGeom>
            <a:ln w="28575" cmpd="sng">
              <a:solidFill>
                <a:srgbClr val="820101"/>
              </a:solidFill>
            </a:ln>
          </p:spPr>
          <p:style>
            <a:lnRef idx="2">
              <a:schemeClr val="accent1"/>
            </a:lnRef>
            <a:fillRef idx="0">
              <a:schemeClr val="accent1"/>
            </a:fillRef>
            <a:effectRef idx="1">
              <a:schemeClr val="accent1"/>
            </a:effectRef>
            <a:fontRef idx="minor">
              <a:schemeClr val="tx1"/>
            </a:fontRef>
          </p:style>
        </p:cxnSp>
        <p:cxnSp>
          <p:nvCxnSpPr>
            <p:cNvPr id="148" name="直线连接符 147"/>
            <p:cNvCxnSpPr/>
            <p:nvPr/>
          </p:nvCxnSpPr>
          <p:spPr>
            <a:xfrm>
              <a:off x="8161214" y="3717983"/>
              <a:ext cx="859074" cy="0"/>
            </a:xfrm>
            <a:prstGeom prst="line">
              <a:avLst/>
            </a:prstGeom>
            <a:ln w="38100" cmpd="sng">
              <a:prstDash val="dot"/>
            </a:ln>
          </p:spPr>
          <p:style>
            <a:lnRef idx="2">
              <a:schemeClr val="accent1"/>
            </a:lnRef>
            <a:fillRef idx="0">
              <a:schemeClr val="accent1"/>
            </a:fillRef>
            <a:effectRef idx="1">
              <a:schemeClr val="accent1"/>
            </a:effectRef>
            <a:fontRef idx="minor">
              <a:schemeClr val="tx1"/>
            </a:fontRef>
          </p:style>
        </p:cxnSp>
      </p:grpSp>
      <p:sp>
        <p:nvSpPr>
          <p:cNvPr id="158" name="圆角矩形 157"/>
          <p:cNvSpPr/>
          <p:nvPr/>
        </p:nvSpPr>
        <p:spPr>
          <a:xfrm>
            <a:off x="215033" y="4847267"/>
            <a:ext cx="902351" cy="558925"/>
          </a:xfrm>
          <a:prstGeom prst="roundRect">
            <a:avLst/>
          </a:prstGeom>
          <a:solidFill>
            <a:schemeClr val="accent1">
              <a:lumMod val="60000"/>
              <a:lumOff val="40000"/>
            </a:schemeClr>
          </a:solid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err="1" smtClean="0">
                <a:latin typeface="Comic Sans MS"/>
                <a:cs typeface="Comic Sans MS"/>
              </a:rPr>
              <a:t>Repk</a:t>
            </a:r>
            <a:r>
              <a:rPr kumimoji="1" lang="en-US" altLang="zh-CN" sz="2000" dirty="0" smtClean="0">
                <a:latin typeface="Comic Sans MS"/>
                <a:cs typeface="Comic Sans MS"/>
              </a:rPr>
              <a:t>.</a:t>
            </a:r>
            <a:endParaRPr kumimoji="1" lang="zh-CN" altLang="en-US" sz="2000" dirty="0">
              <a:latin typeface="Comic Sans MS"/>
              <a:cs typeface="Comic Sans MS"/>
            </a:endParaRPr>
          </a:p>
        </p:txBody>
      </p:sp>
      <p:cxnSp>
        <p:nvCxnSpPr>
          <p:cNvPr id="160" name="直线箭头连接符 159"/>
          <p:cNvCxnSpPr/>
          <p:nvPr/>
        </p:nvCxnSpPr>
        <p:spPr>
          <a:xfrm flipH="1">
            <a:off x="6573796" y="4351025"/>
            <a:ext cx="186741" cy="4377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直线箭头连接符 163"/>
          <p:cNvCxnSpPr/>
          <p:nvPr/>
        </p:nvCxnSpPr>
        <p:spPr>
          <a:xfrm>
            <a:off x="5512303" y="4223321"/>
            <a:ext cx="280133" cy="466848"/>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66" name="直线箭头连接符 165"/>
          <p:cNvCxnSpPr/>
          <p:nvPr/>
        </p:nvCxnSpPr>
        <p:spPr>
          <a:xfrm>
            <a:off x="6140500" y="4351025"/>
            <a:ext cx="302567" cy="339144"/>
          </a:xfrm>
          <a:prstGeom prst="straightConnector1">
            <a:avLst/>
          </a:prstGeom>
          <a:ln>
            <a:solidFill>
              <a:srgbClr val="B41FA1"/>
            </a:solidFill>
            <a:tailEnd type="arrow"/>
          </a:ln>
        </p:spPr>
        <p:style>
          <a:lnRef idx="2">
            <a:schemeClr val="accent1"/>
          </a:lnRef>
          <a:fillRef idx="0">
            <a:schemeClr val="accent1"/>
          </a:fillRef>
          <a:effectRef idx="1">
            <a:schemeClr val="accent1"/>
          </a:effectRef>
          <a:fontRef idx="minor">
            <a:schemeClr val="tx1"/>
          </a:fontRef>
        </p:style>
      </p:cxnSp>
      <p:cxnSp>
        <p:nvCxnSpPr>
          <p:cNvPr id="168" name="直线连接符 167"/>
          <p:cNvCxnSpPr/>
          <p:nvPr/>
        </p:nvCxnSpPr>
        <p:spPr>
          <a:xfrm>
            <a:off x="3361587" y="4223321"/>
            <a:ext cx="0" cy="565409"/>
          </a:xfrm>
          <a:prstGeom prst="line">
            <a:avLst/>
          </a:prstGeom>
          <a:ln w="38100" cmpd="sng">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71" name="直线连接符 170"/>
          <p:cNvCxnSpPr/>
          <p:nvPr/>
        </p:nvCxnSpPr>
        <p:spPr>
          <a:xfrm>
            <a:off x="4578519" y="4151633"/>
            <a:ext cx="0" cy="565409"/>
          </a:xfrm>
          <a:prstGeom prst="line">
            <a:avLst/>
          </a:prstGeom>
          <a:ln w="38100" cmpd="sng">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72" name="直线连接符 171"/>
          <p:cNvCxnSpPr/>
          <p:nvPr/>
        </p:nvCxnSpPr>
        <p:spPr>
          <a:xfrm>
            <a:off x="675235" y="4188981"/>
            <a:ext cx="0" cy="565409"/>
          </a:xfrm>
          <a:prstGeom prst="line">
            <a:avLst/>
          </a:prstGeom>
          <a:ln w="38100" cmpd="sng">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173" name="矩形 172"/>
          <p:cNvSpPr/>
          <p:nvPr/>
        </p:nvSpPr>
        <p:spPr>
          <a:xfrm>
            <a:off x="809068" y="667330"/>
            <a:ext cx="3542327" cy="646331"/>
          </a:xfrm>
          <a:prstGeom prst="rect">
            <a:avLst/>
          </a:prstGeom>
          <a:ln w="28575" cmpd="sng"/>
          <a:effectLst>
            <a:glow rad="63500">
              <a:schemeClr val="accent1">
                <a:satMod val="175000"/>
                <a:alpha val="40000"/>
              </a:schemeClr>
            </a:glow>
            <a:reflection blurRad="6350" stA="50000" endA="300" endPos="5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a:spAutoFit/>
          </a:bodyPr>
          <a:lstStyle/>
          <a:p>
            <a:r>
              <a:rPr kumimoji="1" lang="en-US" altLang="zh-CN" sz="3600" b="1" dirty="0" smtClean="0">
                <a:latin typeface="Comic Sans MS"/>
                <a:cs typeface="Comic Sans MS"/>
              </a:rPr>
              <a:t>Classical </a:t>
            </a:r>
            <a:r>
              <a:rPr kumimoji="1" lang="en-US" altLang="zh-CN" sz="3600" b="1" dirty="0" err="1" smtClean="0">
                <a:latin typeface="Comic Sans MS"/>
                <a:cs typeface="Comic Sans MS"/>
              </a:rPr>
              <a:t>Paxos</a:t>
            </a:r>
            <a:endParaRPr kumimoji="1" lang="en-US" altLang="zh-CN" sz="3600" b="1" dirty="0">
              <a:latin typeface="Comic Sans MS"/>
              <a:cs typeface="Comic Sans MS"/>
            </a:endParaRPr>
          </a:p>
        </p:txBody>
      </p:sp>
    </p:spTree>
    <p:extLst>
      <p:ext uri="{BB962C8B-B14F-4D97-AF65-F5344CB8AC3E}">
        <p14:creationId xmlns:p14="http://schemas.microsoft.com/office/powerpoint/2010/main" val="32391949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内容占位符 2"/>
          <p:cNvSpPr txBox="1">
            <a:spLocks/>
          </p:cNvSpPr>
          <p:nvPr/>
        </p:nvSpPr>
        <p:spPr>
          <a:xfrm>
            <a:off x="791866" y="1830043"/>
            <a:ext cx="5693379" cy="1329473"/>
          </a:xfrm>
          <a:prstGeom prst="rect">
            <a:avLst/>
          </a:prstGeom>
        </p:spPr>
        <p:txBody>
          <a:bodyPr vert="horz" lIns="91440" tIns="45720" rIns="91440" bIns="45720" rtlCol="0" anchor="ctr" anchorCtr="0">
            <a:normAutofit fontScale="70000" lnSpcReduction="20000"/>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kumimoji="1" lang="en-US" altLang="zh-CN" sz="3600" dirty="0" smtClean="0">
                <a:latin typeface="Comic Sans MS"/>
                <a:cs typeface="Comic Sans MS"/>
              </a:rPr>
              <a:t> 2. Active Leader Contention</a:t>
            </a:r>
          </a:p>
          <a:p>
            <a:pPr marL="0" indent="0">
              <a:buNone/>
            </a:pPr>
            <a:r>
              <a:rPr kumimoji="1" lang="en-US" altLang="zh-CN" sz="3600" dirty="0">
                <a:latin typeface="Comic Sans MS"/>
                <a:cs typeface="Comic Sans MS"/>
              </a:rPr>
              <a:t> </a:t>
            </a:r>
            <a:r>
              <a:rPr kumimoji="1" lang="en-US" altLang="zh-CN" sz="3600" dirty="0" smtClean="0">
                <a:latin typeface="Comic Sans MS"/>
                <a:cs typeface="Comic Sans MS"/>
              </a:rPr>
              <a:t>         </a:t>
            </a:r>
            <a:r>
              <a:rPr kumimoji="1" lang="en-US" altLang="zh-CN" sz="3600" dirty="0">
                <a:latin typeface="Comic Sans MS"/>
                <a:cs typeface="Comic Sans MS"/>
              </a:rPr>
              <a:t>Multi-degree Synod protocol</a:t>
            </a:r>
            <a:endParaRPr kumimoji="1" lang="en-US" altLang="zh-CN" sz="3600" dirty="0" smtClean="0">
              <a:latin typeface="Comic Sans MS"/>
              <a:cs typeface="Comic Sans MS"/>
            </a:endParaRPr>
          </a:p>
          <a:p>
            <a:pPr marL="0" indent="0">
              <a:buFont typeface="Arial" pitchFamily="34" charset="0"/>
              <a:buNone/>
            </a:pPr>
            <a:r>
              <a:rPr kumimoji="1" lang="en-US" altLang="zh-CN" sz="3600" dirty="0" smtClean="0">
                <a:latin typeface="Comic Sans MS"/>
                <a:cs typeface="Comic Sans MS"/>
              </a:rPr>
              <a:t> </a:t>
            </a:r>
            <a:endParaRPr kumimoji="1" lang="zh-CN" altLang="en-US" sz="3600" dirty="0">
              <a:latin typeface="Comic Sans MS"/>
              <a:cs typeface="Comic Sans MS"/>
            </a:endParaRPr>
          </a:p>
        </p:txBody>
      </p:sp>
      <p:sp>
        <p:nvSpPr>
          <p:cNvPr id="27" name="圆角矩形 26"/>
          <p:cNvSpPr/>
          <p:nvPr/>
        </p:nvSpPr>
        <p:spPr>
          <a:xfrm>
            <a:off x="3026909" y="4985009"/>
            <a:ext cx="1795088" cy="878604"/>
          </a:xfrm>
          <a:prstGeom prst="roundRect">
            <a:avLst/>
          </a:prstGeom>
          <a:solidFill>
            <a:srgbClr val="3366FF"/>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smtClean="0">
                <a:latin typeface="Comic Sans MS"/>
                <a:cs typeface="Comic Sans MS"/>
              </a:rPr>
              <a:t>Leader</a:t>
            </a:r>
            <a:endParaRPr kumimoji="1" lang="zh-CN" altLang="en-US" sz="3200" dirty="0">
              <a:latin typeface="Comic Sans MS"/>
              <a:cs typeface="Comic Sans MS"/>
            </a:endParaRPr>
          </a:p>
        </p:txBody>
      </p:sp>
      <p:grpSp>
        <p:nvGrpSpPr>
          <p:cNvPr id="3" name="组 2"/>
          <p:cNvGrpSpPr/>
          <p:nvPr/>
        </p:nvGrpSpPr>
        <p:grpSpPr>
          <a:xfrm>
            <a:off x="1378271" y="3722029"/>
            <a:ext cx="4859350" cy="892410"/>
            <a:chOff x="1639730" y="3600129"/>
            <a:chExt cx="4859350" cy="892410"/>
          </a:xfrm>
        </p:grpSpPr>
        <p:sp>
          <p:nvSpPr>
            <p:cNvPr id="44" name="圆角矩形 43"/>
            <p:cNvSpPr/>
            <p:nvPr/>
          </p:nvSpPr>
          <p:spPr>
            <a:xfrm>
              <a:off x="1639730" y="3600129"/>
              <a:ext cx="1628485" cy="855062"/>
            </a:xfrm>
            <a:prstGeom prst="roundRect">
              <a:avLst/>
            </a:prstGeom>
            <a:solidFill>
              <a:srgbClr val="3366FF"/>
            </a:solidFill>
            <a:ln w="28575" cmpd="sng">
              <a:solidFill>
                <a:schemeClr val="tx1"/>
              </a:solidFill>
            </a:ln>
            <a:effectLst>
              <a:glow rad="127000">
                <a:srgbClr val="FFD502">
                  <a:alpha val="83000"/>
                </a:srgbClr>
              </a:glow>
              <a:outerShdw blurRad="38100" dist="381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smtClean="0">
                  <a:latin typeface="Comic Sans MS"/>
                  <a:cs typeface="Comic Sans MS"/>
                </a:rPr>
                <a:t>Leader</a:t>
              </a:r>
              <a:endParaRPr kumimoji="1" lang="zh-CN" altLang="en-US" sz="3200" dirty="0">
                <a:latin typeface="Comic Sans MS"/>
                <a:cs typeface="Comic Sans MS"/>
              </a:endParaRPr>
            </a:p>
          </p:txBody>
        </p:sp>
        <p:sp>
          <p:nvSpPr>
            <p:cNvPr id="28" name="圆角矩形 27"/>
            <p:cNvSpPr/>
            <p:nvPr/>
          </p:nvSpPr>
          <p:spPr>
            <a:xfrm>
              <a:off x="4870595" y="3637477"/>
              <a:ext cx="1628485" cy="855062"/>
            </a:xfrm>
            <a:prstGeom prst="roundRect">
              <a:avLst/>
            </a:prstGeom>
            <a:solidFill>
              <a:srgbClr val="3366FF"/>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smtClean="0">
                  <a:latin typeface="Comic Sans MS"/>
                  <a:cs typeface="Comic Sans MS"/>
                </a:rPr>
                <a:t>Leader</a:t>
              </a:r>
              <a:endParaRPr kumimoji="1" lang="zh-CN" altLang="en-US" sz="3200" dirty="0">
                <a:latin typeface="Comic Sans MS"/>
                <a:cs typeface="Comic Sans MS"/>
              </a:endParaRPr>
            </a:p>
          </p:txBody>
        </p:sp>
      </p:grpSp>
      <p:grpSp>
        <p:nvGrpSpPr>
          <p:cNvPr id="31" name="组 30"/>
          <p:cNvGrpSpPr/>
          <p:nvPr/>
        </p:nvGrpSpPr>
        <p:grpSpPr>
          <a:xfrm>
            <a:off x="1346114" y="3668483"/>
            <a:ext cx="4865751" cy="1001978"/>
            <a:chOff x="1667688" y="3733322"/>
            <a:chExt cx="4498945" cy="795136"/>
          </a:xfrm>
        </p:grpSpPr>
        <p:sp>
          <p:nvSpPr>
            <p:cNvPr id="32" name="圆角矩形 31"/>
            <p:cNvSpPr/>
            <p:nvPr/>
          </p:nvSpPr>
          <p:spPr>
            <a:xfrm>
              <a:off x="4660912" y="3777121"/>
              <a:ext cx="1505721" cy="677235"/>
            </a:xfrm>
            <a:prstGeom prst="roundRect">
              <a:avLst/>
            </a:prstGeom>
            <a:solidFill>
              <a:srgbClr val="3366FF"/>
            </a:solidFill>
            <a:ln w="28575" cmpd="sng">
              <a:solidFill>
                <a:schemeClr val="tx1"/>
              </a:solidFill>
            </a:ln>
            <a:effectLst>
              <a:glow rad="127000">
                <a:srgbClr val="FFD502">
                  <a:alpha val="83000"/>
                </a:srgbClr>
              </a:glow>
              <a:outerShdw blurRad="38100" dist="381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smtClean="0">
                  <a:latin typeface="Comic Sans MS"/>
                  <a:cs typeface="Comic Sans MS"/>
                </a:rPr>
                <a:t>Leader</a:t>
              </a:r>
              <a:endParaRPr kumimoji="1" lang="zh-CN" altLang="en-US" sz="3200" dirty="0">
                <a:latin typeface="Comic Sans MS"/>
                <a:cs typeface="Comic Sans MS"/>
              </a:endParaRPr>
            </a:p>
          </p:txBody>
        </p:sp>
        <p:sp>
          <p:nvSpPr>
            <p:cNvPr id="33" name="圆角矩形 32"/>
            <p:cNvSpPr/>
            <p:nvPr/>
          </p:nvSpPr>
          <p:spPr>
            <a:xfrm>
              <a:off x="1667688" y="3733322"/>
              <a:ext cx="1605891" cy="795136"/>
            </a:xfrm>
            <a:prstGeom prst="roundRect">
              <a:avLst/>
            </a:prstGeom>
            <a:solidFill>
              <a:srgbClr val="3366FF"/>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smtClean="0">
                  <a:latin typeface="Comic Sans MS"/>
                  <a:cs typeface="Comic Sans MS"/>
                </a:rPr>
                <a:t>Leader</a:t>
              </a:r>
              <a:endParaRPr kumimoji="1" lang="zh-CN" altLang="en-US" sz="3200" dirty="0">
                <a:latin typeface="Comic Sans MS"/>
                <a:cs typeface="Comic Sans MS"/>
              </a:endParaRPr>
            </a:p>
          </p:txBody>
        </p:sp>
      </p:grpSp>
      <p:sp>
        <p:nvSpPr>
          <p:cNvPr id="34" name="矩形 33"/>
          <p:cNvSpPr/>
          <p:nvPr/>
        </p:nvSpPr>
        <p:spPr>
          <a:xfrm>
            <a:off x="809068" y="667330"/>
            <a:ext cx="3542327" cy="646331"/>
          </a:xfrm>
          <a:prstGeom prst="rect">
            <a:avLst/>
          </a:prstGeom>
          <a:ln w="28575" cmpd="sng"/>
          <a:effectLst>
            <a:glow rad="63500">
              <a:schemeClr val="accent1">
                <a:satMod val="175000"/>
                <a:alpha val="40000"/>
              </a:schemeClr>
            </a:glow>
            <a:reflection blurRad="6350" stA="50000" endA="300" endPos="5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a:spAutoFit/>
          </a:bodyPr>
          <a:lstStyle/>
          <a:p>
            <a:r>
              <a:rPr kumimoji="1" lang="en-US" altLang="zh-CN" sz="3600" b="1" dirty="0" smtClean="0">
                <a:latin typeface="Comic Sans MS"/>
                <a:cs typeface="Comic Sans MS"/>
              </a:rPr>
              <a:t>Classical </a:t>
            </a:r>
            <a:r>
              <a:rPr kumimoji="1" lang="en-US" altLang="zh-CN" sz="3600" b="1" dirty="0" err="1" smtClean="0">
                <a:latin typeface="Comic Sans MS"/>
                <a:cs typeface="Comic Sans MS"/>
              </a:rPr>
              <a:t>Paxos</a:t>
            </a:r>
            <a:endParaRPr kumimoji="1" lang="en-US" altLang="zh-CN" sz="3600" b="1" dirty="0">
              <a:latin typeface="Comic Sans MS"/>
              <a:cs typeface="Comic Sans MS"/>
            </a:endParaRPr>
          </a:p>
        </p:txBody>
      </p:sp>
    </p:spTree>
    <p:extLst>
      <p:ext uri="{BB962C8B-B14F-4D97-AF65-F5344CB8AC3E}">
        <p14:creationId xmlns:p14="http://schemas.microsoft.com/office/powerpoint/2010/main" val="35324540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9068" y="667330"/>
            <a:ext cx="3542327" cy="646331"/>
          </a:xfrm>
          <a:prstGeom prst="rect">
            <a:avLst/>
          </a:prstGeom>
          <a:ln w="28575" cmpd="sng"/>
          <a:effectLst>
            <a:glow rad="63500">
              <a:schemeClr val="accent1">
                <a:satMod val="175000"/>
                <a:alpha val="40000"/>
              </a:schemeClr>
            </a:glow>
            <a:reflection blurRad="6350" stA="50000" endA="300" endPos="5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a:spAutoFit/>
          </a:bodyPr>
          <a:lstStyle/>
          <a:p>
            <a:r>
              <a:rPr kumimoji="1" lang="en-US" altLang="zh-CN" sz="3600" b="1" dirty="0" smtClean="0">
                <a:latin typeface="Comic Sans MS"/>
                <a:cs typeface="Comic Sans MS"/>
              </a:rPr>
              <a:t>Classical </a:t>
            </a:r>
            <a:r>
              <a:rPr kumimoji="1" lang="en-US" altLang="zh-CN" sz="3600" b="1" dirty="0" err="1" smtClean="0">
                <a:latin typeface="Comic Sans MS"/>
                <a:cs typeface="Comic Sans MS"/>
              </a:rPr>
              <a:t>Paxos</a:t>
            </a:r>
            <a:endParaRPr kumimoji="1" lang="en-US" altLang="zh-CN" sz="3600" b="1" dirty="0">
              <a:latin typeface="Comic Sans MS"/>
              <a:cs typeface="Comic Sans MS"/>
            </a:endParaRPr>
          </a:p>
        </p:txBody>
      </p:sp>
      <p:sp>
        <p:nvSpPr>
          <p:cNvPr id="62" name="内容占位符 2"/>
          <p:cNvSpPr txBox="1">
            <a:spLocks/>
          </p:cNvSpPr>
          <p:nvPr/>
        </p:nvSpPr>
        <p:spPr>
          <a:xfrm>
            <a:off x="805701" y="1882439"/>
            <a:ext cx="7598281" cy="1124063"/>
          </a:xfrm>
          <a:prstGeom prst="rect">
            <a:avLst/>
          </a:prstGeom>
        </p:spPr>
        <p:txBody>
          <a:bodyPr vert="horz" lIns="91440" tIns="45720" rIns="91440" bIns="45720" rtlCol="0" anchor="ctr" anchorCtr="0">
            <a:normAutofit fontScale="25000" lnSpcReduction="20000"/>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kumimoji="1" lang="en-US" altLang="zh-CN" sz="11200" dirty="0" smtClean="0">
                <a:latin typeface="Comic Sans MS"/>
                <a:cs typeface="Comic Sans MS"/>
              </a:rPr>
              <a:t> 3. Fault tolerance</a:t>
            </a:r>
          </a:p>
          <a:p>
            <a:pPr marL="0" indent="0">
              <a:buNone/>
            </a:pPr>
            <a:endParaRPr kumimoji="1" lang="en-US" altLang="zh-CN" sz="2800" dirty="0" smtClean="0">
              <a:latin typeface="Comic Sans MS"/>
              <a:cs typeface="Comic Sans MS"/>
            </a:endParaRPr>
          </a:p>
          <a:p>
            <a:pPr marL="0" indent="0">
              <a:buNone/>
            </a:pPr>
            <a:endParaRPr kumimoji="1" lang="en-US" altLang="zh-CN" sz="2800" dirty="0" smtClean="0">
              <a:latin typeface="Comic Sans MS"/>
              <a:cs typeface="Comic Sans MS"/>
            </a:endParaRPr>
          </a:p>
          <a:p>
            <a:pPr marL="0" indent="0">
              <a:buNone/>
            </a:pPr>
            <a:endParaRPr kumimoji="1" lang="en-US" altLang="zh-CN" sz="2800" dirty="0">
              <a:latin typeface="Comic Sans MS"/>
              <a:cs typeface="Comic Sans MS"/>
            </a:endParaRPr>
          </a:p>
          <a:p>
            <a:pPr marL="0" indent="0">
              <a:buNone/>
            </a:pPr>
            <a:r>
              <a:rPr kumimoji="1" lang="en-US" altLang="zh-CN" sz="2800" dirty="0">
                <a:latin typeface="Comic Sans MS"/>
                <a:cs typeface="Comic Sans MS"/>
              </a:rPr>
              <a:t> </a:t>
            </a:r>
            <a:endParaRPr kumimoji="1" lang="zh-CN" altLang="en-US" sz="2800" dirty="0">
              <a:latin typeface="Comic Sans MS"/>
              <a:cs typeface="Comic Sans MS"/>
            </a:endParaRPr>
          </a:p>
          <a:p>
            <a:pPr marL="0" indent="0">
              <a:buNone/>
            </a:pPr>
            <a:endParaRPr kumimoji="1" lang="en-US" altLang="zh-CN" sz="2800" dirty="0">
              <a:latin typeface="Comic Sans MS"/>
              <a:cs typeface="Comic Sans MS"/>
            </a:endParaRPr>
          </a:p>
          <a:p>
            <a:pPr marL="0" indent="0">
              <a:buFont typeface="Arial" pitchFamily="34" charset="0"/>
              <a:buNone/>
            </a:pPr>
            <a:endParaRPr kumimoji="1" lang="en-US" altLang="zh-CN" sz="2800" dirty="0" smtClean="0">
              <a:latin typeface="Comic Sans MS"/>
              <a:cs typeface="Comic Sans MS"/>
            </a:endParaRPr>
          </a:p>
          <a:p>
            <a:pPr marL="0" indent="0">
              <a:buFont typeface="Arial" pitchFamily="34" charset="0"/>
              <a:buNone/>
            </a:pPr>
            <a:r>
              <a:rPr kumimoji="1" lang="en-US" altLang="zh-CN" sz="3600" dirty="0" smtClean="0">
                <a:latin typeface="Comic Sans MS"/>
                <a:cs typeface="Comic Sans MS"/>
              </a:rPr>
              <a:t> </a:t>
            </a:r>
            <a:endParaRPr kumimoji="1" lang="zh-CN" altLang="en-US" sz="3600" dirty="0">
              <a:latin typeface="Comic Sans MS"/>
              <a:cs typeface="Comic Sans MS"/>
            </a:endParaRPr>
          </a:p>
        </p:txBody>
      </p:sp>
      <p:sp>
        <p:nvSpPr>
          <p:cNvPr id="2" name="矩形 1"/>
          <p:cNvSpPr/>
          <p:nvPr/>
        </p:nvSpPr>
        <p:spPr>
          <a:xfrm>
            <a:off x="809067" y="2470379"/>
            <a:ext cx="7128027" cy="2092881"/>
          </a:xfrm>
          <a:prstGeom prst="rect">
            <a:avLst/>
          </a:prstGeom>
        </p:spPr>
        <p:txBody>
          <a:bodyPr wrap="square">
            <a:spAutoFit/>
          </a:bodyPr>
          <a:lstStyle/>
          <a:p>
            <a:r>
              <a:rPr kumimoji="1" lang="en-US" altLang="zh-CN" sz="2800" b="1" dirty="0" smtClean="0">
                <a:solidFill>
                  <a:schemeClr val="accent1"/>
                </a:solidFill>
                <a:latin typeface="Comic Sans MS"/>
                <a:cs typeface="Comic Sans MS"/>
              </a:rPr>
              <a:t>*</a:t>
            </a:r>
            <a:r>
              <a:rPr kumimoji="1" lang="en-US" altLang="zh-CN" sz="2800" dirty="0" smtClean="0">
                <a:solidFill>
                  <a:srgbClr val="FF0000"/>
                </a:solidFill>
                <a:latin typeface="Comic Sans MS"/>
                <a:cs typeface="Comic Sans MS"/>
              </a:rPr>
              <a:t> Multi</a:t>
            </a:r>
            <a:r>
              <a:rPr kumimoji="1" lang="en-US" altLang="zh-CN" sz="2800" dirty="0">
                <a:solidFill>
                  <a:srgbClr val="FF0000"/>
                </a:solidFill>
                <a:latin typeface="Comic Sans MS"/>
                <a:cs typeface="Comic Sans MS"/>
              </a:rPr>
              <a:t>-degree Synod protocol  </a:t>
            </a:r>
            <a:r>
              <a:rPr kumimoji="1" lang="en-US" altLang="zh-CN" sz="2800" dirty="0">
                <a:latin typeface="Comic Sans MS"/>
                <a:cs typeface="Comic Sans MS"/>
              </a:rPr>
              <a:t>ensures </a:t>
            </a:r>
            <a:r>
              <a:rPr kumimoji="1" lang="en-US" altLang="zh-CN" sz="2800" dirty="0" smtClean="0">
                <a:latin typeface="Comic Sans MS"/>
                <a:cs typeface="Comic Sans MS"/>
              </a:rPr>
              <a:t>   there </a:t>
            </a:r>
            <a:r>
              <a:rPr kumimoji="1" lang="en-US" altLang="zh-CN" sz="2800" dirty="0">
                <a:latin typeface="Comic Sans MS"/>
                <a:cs typeface="Comic Sans MS"/>
              </a:rPr>
              <a:t>is always </a:t>
            </a:r>
            <a:r>
              <a:rPr kumimoji="1" lang="en-US" altLang="zh-CN" sz="2800" dirty="0" smtClean="0">
                <a:latin typeface="Comic Sans MS"/>
                <a:cs typeface="Comic Sans MS"/>
              </a:rPr>
              <a:t>an </a:t>
            </a:r>
            <a:r>
              <a:rPr kumimoji="1" lang="en-US" altLang="zh-CN" sz="2800" dirty="0">
                <a:latin typeface="Comic Sans MS"/>
                <a:cs typeface="Comic Sans MS"/>
              </a:rPr>
              <a:t>active leader, if a </a:t>
            </a:r>
            <a:r>
              <a:rPr kumimoji="1" lang="en-US" altLang="zh-CN" sz="2800" dirty="0">
                <a:solidFill>
                  <a:srgbClr val="FF0000"/>
                </a:solidFill>
                <a:latin typeface="Comic Sans MS"/>
                <a:cs typeface="Comic Sans MS"/>
              </a:rPr>
              <a:t>leader died</a:t>
            </a:r>
            <a:r>
              <a:rPr kumimoji="1" lang="en-US" altLang="zh-CN" sz="2800" dirty="0">
                <a:latin typeface="Comic Sans MS"/>
                <a:cs typeface="Comic Sans MS"/>
              </a:rPr>
              <a:t>, then another leader will be selected as </a:t>
            </a:r>
            <a:r>
              <a:rPr kumimoji="1" lang="en-US" altLang="zh-CN" sz="2800" dirty="0" smtClean="0">
                <a:latin typeface="Comic Sans MS"/>
                <a:cs typeface="Comic Sans MS"/>
              </a:rPr>
              <a:t>active leader</a:t>
            </a:r>
            <a:endParaRPr kumimoji="1" lang="en-US" altLang="zh-CN" sz="2800" dirty="0">
              <a:latin typeface="Comic Sans MS"/>
              <a:cs typeface="Comic Sans MS"/>
            </a:endParaRPr>
          </a:p>
          <a:p>
            <a:endParaRPr kumimoji="1" lang="en-US" altLang="zh-CN" dirty="0">
              <a:latin typeface="Comic Sans MS"/>
              <a:cs typeface="Comic Sans MS"/>
            </a:endParaRPr>
          </a:p>
        </p:txBody>
      </p:sp>
      <p:sp>
        <p:nvSpPr>
          <p:cNvPr id="3" name="矩形 2"/>
          <p:cNvSpPr/>
          <p:nvPr/>
        </p:nvSpPr>
        <p:spPr>
          <a:xfrm>
            <a:off x="768349" y="4305203"/>
            <a:ext cx="8161584" cy="1815882"/>
          </a:xfrm>
          <a:prstGeom prst="rect">
            <a:avLst/>
          </a:prstGeom>
        </p:spPr>
        <p:txBody>
          <a:bodyPr wrap="none">
            <a:spAutoFit/>
          </a:bodyPr>
          <a:lstStyle/>
          <a:p>
            <a:r>
              <a:rPr kumimoji="1" lang="en-US" altLang="zh-CN" sz="2800" b="1" dirty="0" smtClean="0">
                <a:solidFill>
                  <a:srgbClr val="AD0101"/>
                </a:solidFill>
                <a:latin typeface="Comic Sans MS"/>
                <a:cs typeface="Comic Sans MS"/>
              </a:rPr>
              <a:t>*</a:t>
            </a:r>
            <a:r>
              <a:rPr kumimoji="1" lang="en-US" altLang="zh-CN" sz="2800" b="1" dirty="0" smtClean="0">
                <a:solidFill>
                  <a:srgbClr val="0000FF"/>
                </a:solidFill>
                <a:latin typeface="Comic Sans MS"/>
                <a:cs typeface="Comic Sans MS"/>
              </a:rPr>
              <a:t> </a:t>
            </a:r>
            <a:r>
              <a:rPr kumimoji="1" lang="en-US" altLang="zh-CN" sz="2800" dirty="0" smtClean="0">
                <a:solidFill>
                  <a:srgbClr val="FF0000"/>
                </a:solidFill>
                <a:latin typeface="Comic Sans MS"/>
                <a:cs typeface="Comic Sans MS"/>
              </a:rPr>
              <a:t>Quorum</a:t>
            </a:r>
            <a:r>
              <a:rPr kumimoji="1" lang="zh-CN" altLang="en-US" sz="2800" dirty="0" smtClean="0">
                <a:solidFill>
                  <a:srgbClr val="FF0000"/>
                </a:solidFill>
                <a:latin typeface="Comic Sans MS"/>
                <a:cs typeface="Comic Sans MS"/>
              </a:rPr>
              <a:t> </a:t>
            </a:r>
            <a:r>
              <a:rPr kumimoji="1" lang="en-US" altLang="zh-CN" sz="2800" dirty="0">
                <a:solidFill>
                  <a:srgbClr val="FF0000"/>
                </a:solidFill>
                <a:latin typeface="Comic Sans MS"/>
                <a:cs typeface="Comic Sans MS"/>
              </a:rPr>
              <a:t>Replication</a:t>
            </a:r>
            <a:r>
              <a:rPr kumimoji="1" lang="zh-CN" altLang="en-US" sz="2800" dirty="0">
                <a:solidFill>
                  <a:srgbClr val="FF0000"/>
                </a:solidFill>
                <a:latin typeface="Comic Sans MS"/>
                <a:cs typeface="Comic Sans MS"/>
              </a:rPr>
              <a:t> </a:t>
            </a:r>
            <a:r>
              <a:rPr kumimoji="1" lang="en-US" altLang="zh-CN" sz="2800" dirty="0" smtClean="0">
                <a:solidFill>
                  <a:srgbClr val="FF0000"/>
                </a:solidFill>
                <a:latin typeface="Comic Sans MS"/>
                <a:cs typeface="Comic Sans MS"/>
              </a:rPr>
              <a:t>protocol  </a:t>
            </a:r>
            <a:r>
              <a:rPr kumimoji="1" lang="en-US" altLang="zh-CN" sz="2800" dirty="0" smtClean="0">
                <a:latin typeface="Comic Sans MS"/>
                <a:cs typeface="Comic Sans MS"/>
              </a:rPr>
              <a:t>ensures that</a:t>
            </a:r>
          </a:p>
          <a:p>
            <a:r>
              <a:rPr kumimoji="1" lang="en-US" altLang="zh-CN" sz="2800" dirty="0" smtClean="0">
                <a:latin typeface="Comic Sans MS"/>
                <a:cs typeface="Comic Sans MS"/>
              </a:rPr>
              <a:t> once the </a:t>
            </a:r>
            <a:r>
              <a:rPr kumimoji="1" lang="en-US" altLang="zh-CN" sz="2800" dirty="0" smtClean="0">
                <a:solidFill>
                  <a:srgbClr val="FF0000"/>
                </a:solidFill>
                <a:latin typeface="Comic Sans MS"/>
                <a:cs typeface="Comic Sans MS"/>
              </a:rPr>
              <a:t>majority</a:t>
            </a:r>
            <a:r>
              <a:rPr kumimoji="1" lang="en-US" altLang="zh-CN" sz="2800" dirty="0" smtClean="0">
                <a:latin typeface="Comic Sans MS"/>
                <a:cs typeface="Comic Sans MS"/>
              </a:rPr>
              <a:t> of the Acceptors are alive </a:t>
            </a:r>
          </a:p>
          <a:p>
            <a:r>
              <a:rPr kumimoji="1" lang="en-US" altLang="zh-CN" sz="2800" dirty="0" smtClean="0">
                <a:latin typeface="Comic Sans MS"/>
                <a:cs typeface="Comic Sans MS"/>
              </a:rPr>
              <a:t>or the majority of the messages are get passed</a:t>
            </a:r>
          </a:p>
          <a:p>
            <a:r>
              <a:rPr kumimoji="1" lang="en-US" altLang="zh-CN" sz="2800" dirty="0" err="1" smtClean="0">
                <a:latin typeface="Comic Sans MS"/>
                <a:cs typeface="Comic Sans MS"/>
              </a:rPr>
              <a:t>Paxos</a:t>
            </a:r>
            <a:r>
              <a:rPr kumimoji="1" lang="en-US" altLang="zh-CN" sz="2800" dirty="0" smtClean="0">
                <a:latin typeface="Comic Sans MS"/>
                <a:cs typeface="Comic Sans MS"/>
              </a:rPr>
              <a:t> will work</a:t>
            </a:r>
            <a:endParaRPr kumimoji="1" lang="en-US" altLang="zh-CN" sz="2800" dirty="0">
              <a:latin typeface="Comic Sans MS"/>
              <a:cs typeface="Comic Sans MS"/>
            </a:endParaRPr>
          </a:p>
        </p:txBody>
      </p:sp>
    </p:spTree>
    <p:extLst>
      <p:ext uri="{BB962C8B-B14F-4D97-AF65-F5344CB8AC3E}">
        <p14:creationId xmlns:p14="http://schemas.microsoft.com/office/powerpoint/2010/main" val="15228447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9068" y="667330"/>
            <a:ext cx="3542327" cy="646331"/>
          </a:xfrm>
          <a:prstGeom prst="rect">
            <a:avLst/>
          </a:prstGeom>
          <a:ln w="28575" cmpd="sng"/>
          <a:effectLst>
            <a:glow rad="63500">
              <a:schemeClr val="accent1">
                <a:satMod val="175000"/>
                <a:alpha val="40000"/>
              </a:schemeClr>
            </a:glow>
            <a:reflection blurRad="6350" stA="50000" endA="300" endPos="5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a:spAutoFit/>
          </a:bodyPr>
          <a:lstStyle/>
          <a:p>
            <a:r>
              <a:rPr kumimoji="1" lang="en-US" altLang="zh-CN" sz="3600" b="1" dirty="0" smtClean="0">
                <a:latin typeface="Comic Sans MS"/>
                <a:cs typeface="Comic Sans MS"/>
              </a:rPr>
              <a:t>Classical </a:t>
            </a:r>
            <a:r>
              <a:rPr kumimoji="1" lang="en-US" altLang="zh-CN" sz="3600" b="1" dirty="0" err="1" smtClean="0">
                <a:latin typeface="Comic Sans MS"/>
                <a:cs typeface="Comic Sans MS"/>
              </a:rPr>
              <a:t>Paxos</a:t>
            </a:r>
            <a:endParaRPr kumimoji="1" lang="en-US" altLang="zh-CN" sz="3600" b="1" dirty="0">
              <a:latin typeface="Comic Sans MS"/>
              <a:cs typeface="Comic Sans MS"/>
            </a:endParaRPr>
          </a:p>
        </p:txBody>
      </p:sp>
      <p:grpSp>
        <p:nvGrpSpPr>
          <p:cNvPr id="39" name="组 38"/>
          <p:cNvGrpSpPr/>
          <p:nvPr/>
        </p:nvGrpSpPr>
        <p:grpSpPr>
          <a:xfrm>
            <a:off x="1325964" y="3379979"/>
            <a:ext cx="6025486" cy="1524626"/>
            <a:chOff x="1325964" y="3902851"/>
            <a:chExt cx="6025486" cy="1524626"/>
          </a:xfrm>
        </p:grpSpPr>
        <p:sp>
          <p:nvSpPr>
            <p:cNvPr id="40" name="圆角矩形 39"/>
            <p:cNvSpPr/>
            <p:nvPr/>
          </p:nvSpPr>
          <p:spPr>
            <a:xfrm>
              <a:off x="1325964" y="3902851"/>
              <a:ext cx="1176555" cy="690935"/>
            </a:xfrm>
            <a:prstGeom prst="roundRect">
              <a:avLst/>
            </a:prstGeom>
            <a:solidFill>
              <a:schemeClr val="accent1">
                <a:lumMod val="60000"/>
                <a:lumOff val="40000"/>
              </a:schemeClr>
            </a:solid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600" dirty="0">
                  <a:latin typeface="Comic Sans MS"/>
                  <a:cs typeface="Comic Sans MS"/>
                </a:rPr>
                <a:t>R</a:t>
              </a:r>
              <a:r>
                <a:rPr kumimoji="1" lang="en-US" altLang="zh-CN" sz="3600" dirty="0" smtClean="0">
                  <a:latin typeface="Comic Sans MS"/>
                  <a:cs typeface="Comic Sans MS"/>
                </a:rPr>
                <a:t>ep</a:t>
              </a:r>
              <a:endParaRPr kumimoji="1" lang="zh-CN" altLang="en-US" sz="3600" dirty="0">
                <a:latin typeface="Comic Sans MS"/>
                <a:cs typeface="Comic Sans MS"/>
              </a:endParaRPr>
            </a:p>
          </p:txBody>
        </p:sp>
        <p:sp>
          <p:nvSpPr>
            <p:cNvPr id="41" name="圆角矩形 40"/>
            <p:cNvSpPr/>
            <p:nvPr/>
          </p:nvSpPr>
          <p:spPr>
            <a:xfrm>
              <a:off x="5529514" y="3989585"/>
              <a:ext cx="1195234" cy="690936"/>
            </a:xfrm>
            <a:prstGeom prst="roundRect">
              <a:avLst/>
            </a:prstGeom>
            <a:solidFill>
              <a:srgbClr val="008000"/>
            </a:solidFill>
            <a:ln w="28575" cmpd="sng">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err="1" smtClean="0">
                  <a:latin typeface="Comic Sans MS"/>
                  <a:cs typeface="Comic Sans MS"/>
                </a:rPr>
                <a:t>Acc</a:t>
              </a:r>
              <a:endParaRPr kumimoji="1" lang="zh-CN" altLang="en-US" sz="3200" dirty="0">
                <a:latin typeface="Comic Sans MS"/>
                <a:cs typeface="Comic Sans MS"/>
              </a:endParaRPr>
            </a:p>
          </p:txBody>
        </p:sp>
        <p:sp>
          <p:nvSpPr>
            <p:cNvPr id="42" name="圆角矩形 41"/>
            <p:cNvSpPr/>
            <p:nvPr/>
          </p:nvSpPr>
          <p:spPr>
            <a:xfrm>
              <a:off x="1640092" y="4335053"/>
              <a:ext cx="1176555" cy="690935"/>
            </a:xfrm>
            <a:prstGeom prst="roundRect">
              <a:avLst/>
            </a:prstGeom>
            <a:solidFill>
              <a:schemeClr val="accent1">
                <a:lumMod val="60000"/>
                <a:lumOff val="40000"/>
              </a:schemeClr>
            </a:solid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600" dirty="0">
                  <a:latin typeface="Comic Sans MS"/>
                  <a:cs typeface="Comic Sans MS"/>
                </a:rPr>
                <a:t>R</a:t>
              </a:r>
              <a:r>
                <a:rPr kumimoji="1" lang="en-US" altLang="zh-CN" sz="3600" dirty="0" smtClean="0">
                  <a:latin typeface="Comic Sans MS"/>
                  <a:cs typeface="Comic Sans MS"/>
                </a:rPr>
                <a:t>ep</a:t>
              </a:r>
              <a:endParaRPr kumimoji="1" lang="zh-CN" altLang="en-US" sz="3600" dirty="0">
                <a:latin typeface="Comic Sans MS"/>
                <a:cs typeface="Comic Sans MS"/>
              </a:endParaRPr>
            </a:p>
          </p:txBody>
        </p:sp>
        <p:sp>
          <p:nvSpPr>
            <p:cNvPr id="43" name="圆角矩形 42"/>
            <p:cNvSpPr/>
            <p:nvPr/>
          </p:nvSpPr>
          <p:spPr>
            <a:xfrm>
              <a:off x="5907447" y="4353727"/>
              <a:ext cx="1160879" cy="690934"/>
            </a:xfrm>
            <a:prstGeom prst="roundRect">
              <a:avLst/>
            </a:prstGeom>
            <a:solidFill>
              <a:srgbClr val="008000"/>
            </a:solidFill>
            <a:ln w="28575" cmpd="sng">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err="1" smtClean="0">
                  <a:latin typeface="Comic Sans MS"/>
                  <a:cs typeface="Comic Sans MS"/>
                </a:rPr>
                <a:t>Acc</a:t>
              </a:r>
              <a:endParaRPr kumimoji="1" lang="zh-CN" altLang="en-US" sz="3200" dirty="0">
                <a:latin typeface="Comic Sans MS"/>
                <a:cs typeface="Comic Sans MS"/>
              </a:endParaRPr>
            </a:p>
          </p:txBody>
        </p:sp>
        <p:sp>
          <p:nvSpPr>
            <p:cNvPr id="44" name="圆角矩形 43"/>
            <p:cNvSpPr/>
            <p:nvPr/>
          </p:nvSpPr>
          <p:spPr>
            <a:xfrm>
              <a:off x="3469931" y="3933564"/>
              <a:ext cx="1039839" cy="690934"/>
            </a:xfrm>
            <a:prstGeom prst="roundRect">
              <a:avLst/>
            </a:prstGeom>
            <a:solidFill>
              <a:srgbClr val="3366FF"/>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smtClean="0">
                  <a:latin typeface="Comic Sans MS"/>
                  <a:cs typeface="Comic Sans MS"/>
                </a:rPr>
                <a:t>L</a:t>
              </a:r>
              <a:endParaRPr kumimoji="1" lang="zh-CN" altLang="en-US" sz="3200" dirty="0">
                <a:latin typeface="Comic Sans MS"/>
                <a:cs typeface="Comic Sans MS"/>
              </a:endParaRPr>
            </a:p>
          </p:txBody>
        </p:sp>
        <p:sp>
          <p:nvSpPr>
            <p:cNvPr id="45" name="圆角矩形 44"/>
            <p:cNvSpPr/>
            <p:nvPr/>
          </p:nvSpPr>
          <p:spPr>
            <a:xfrm>
              <a:off x="6190571" y="4736542"/>
              <a:ext cx="1160879" cy="690934"/>
            </a:xfrm>
            <a:prstGeom prst="roundRect">
              <a:avLst/>
            </a:prstGeom>
            <a:solidFill>
              <a:srgbClr val="008000"/>
            </a:solidFill>
            <a:ln w="28575" cmpd="sng">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err="1" smtClean="0">
                  <a:latin typeface="Comic Sans MS"/>
                  <a:cs typeface="Comic Sans MS"/>
                </a:rPr>
                <a:t>Acc</a:t>
              </a:r>
              <a:endParaRPr kumimoji="1" lang="zh-CN" altLang="en-US" sz="3200" dirty="0">
                <a:latin typeface="Comic Sans MS"/>
                <a:cs typeface="Comic Sans MS"/>
              </a:endParaRPr>
            </a:p>
          </p:txBody>
        </p:sp>
        <p:sp>
          <p:nvSpPr>
            <p:cNvPr id="46" name="圆角矩形 45"/>
            <p:cNvSpPr/>
            <p:nvPr/>
          </p:nvSpPr>
          <p:spPr>
            <a:xfrm>
              <a:off x="3762041" y="4309744"/>
              <a:ext cx="1039839" cy="690934"/>
            </a:xfrm>
            <a:prstGeom prst="roundRect">
              <a:avLst/>
            </a:prstGeom>
            <a:solidFill>
              <a:srgbClr val="3366FF"/>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smtClean="0">
                  <a:latin typeface="Comic Sans MS"/>
                  <a:cs typeface="Comic Sans MS"/>
                </a:rPr>
                <a:t>L</a:t>
              </a:r>
              <a:endParaRPr kumimoji="1" lang="zh-CN" altLang="en-US" sz="3200" dirty="0">
                <a:latin typeface="Comic Sans MS"/>
                <a:cs typeface="Comic Sans MS"/>
              </a:endParaRPr>
            </a:p>
          </p:txBody>
        </p:sp>
        <p:sp>
          <p:nvSpPr>
            <p:cNvPr id="47" name="圆角矩形 46"/>
            <p:cNvSpPr/>
            <p:nvPr/>
          </p:nvSpPr>
          <p:spPr>
            <a:xfrm>
              <a:off x="3989850" y="4736542"/>
              <a:ext cx="1039839" cy="690934"/>
            </a:xfrm>
            <a:prstGeom prst="roundRect">
              <a:avLst/>
            </a:prstGeom>
            <a:solidFill>
              <a:srgbClr val="3366FF"/>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smtClean="0">
                  <a:latin typeface="Comic Sans MS"/>
                  <a:cs typeface="Comic Sans MS"/>
                </a:rPr>
                <a:t>L</a:t>
              </a:r>
              <a:endParaRPr kumimoji="1" lang="zh-CN" altLang="en-US" sz="3200" dirty="0">
                <a:latin typeface="Comic Sans MS"/>
                <a:cs typeface="Comic Sans MS"/>
              </a:endParaRPr>
            </a:p>
          </p:txBody>
        </p:sp>
        <p:sp>
          <p:nvSpPr>
            <p:cNvPr id="48" name="圆角矩形 47"/>
            <p:cNvSpPr/>
            <p:nvPr/>
          </p:nvSpPr>
          <p:spPr>
            <a:xfrm>
              <a:off x="1914241" y="4736542"/>
              <a:ext cx="1176555" cy="690935"/>
            </a:xfrm>
            <a:prstGeom prst="roundRect">
              <a:avLst/>
            </a:prstGeom>
            <a:solidFill>
              <a:schemeClr val="accent1">
                <a:lumMod val="60000"/>
                <a:lumOff val="40000"/>
              </a:schemeClr>
            </a:solid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600" dirty="0">
                  <a:latin typeface="Comic Sans MS"/>
                  <a:cs typeface="Comic Sans MS"/>
                </a:rPr>
                <a:t>R</a:t>
              </a:r>
              <a:r>
                <a:rPr kumimoji="1" lang="en-US" altLang="zh-CN" sz="3600" dirty="0" smtClean="0">
                  <a:latin typeface="Comic Sans MS"/>
                  <a:cs typeface="Comic Sans MS"/>
                </a:rPr>
                <a:t>ep</a:t>
              </a:r>
              <a:endParaRPr kumimoji="1" lang="zh-CN" altLang="en-US" sz="3600" dirty="0">
                <a:latin typeface="Comic Sans MS"/>
                <a:cs typeface="Comic Sans MS"/>
              </a:endParaRPr>
            </a:p>
          </p:txBody>
        </p:sp>
      </p:grpSp>
      <p:grpSp>
        <p:nvGrpSpPr>
          <p:cNvPr id="49" name="组 48"/>
          <p:cNvGrpSpPr/>
          <p:nvPr/>
        </p:nvGrpSpPr>
        <p:grpSpPr>
          <a:xfrm>
            <a:off x="1045461" y="2937824"/>
            <a:ext cx="6928618" cy="2327603"/>
            <a:chOff x="1083180" y="3809481"/>
            <a:chExt cx="6928618" cy="2327603"/>
          </a:xfrm>
        </p:grpSpPr>
        <p:sp>
          <p:nvSpPr>
            <p:cNvPr id="50" name="圆角矩形 49"/>
            <p:cNvSpPr/>
            <p:nvPr/>
          </p:nvSpPr>
          <p:spPr>
            <a:xfrm>
              <a:off x="1325964" y="3902851"/>
              <a:ext cx="1176555" cy="690935"/>
            </a:xfrm>
            <a:prstGeom prst="roundRect">
              <a:avLst/>
            </a:prstGeom>
            <a:solidFill>
              <a:schemeClr val="accent1">
                <a:lumMod val="60000"/>
                <a:lumOff val="40000"/>
              </a:schemeClr>
            </a:solid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600" dirty="0">
                  <a:latin typeface="Comic Sans MS"/>
                  <a:cs typeface="Comic Sans MS"/>
                </a:rPr>
                <a:t>R</a:t>
              </a:r>
              <a:r>
                <a:rPr kumimoji="1" lang="en-US" altLang="zh-CN" sz="3600" dirty="0" smtClean="0">
                  <a:latin typeface="Comic Sans MS"/>
                  <a:cs typeface="Comic Sans MS"/>
                </a:rPr>
                <a:t>ep</a:t>
              </a:r>
              <a:endParaRPr kumimoji="1" lang="zh-CN" altLang="en-US" sz="3600" dirty="0">
                <a:latin typeface="Comic Sans MS"/>
                <a:cs typeface="Comic Sans MS"/>
              </a:endParaRPr>
            </a:p>
          </p:txBody>
        </p:sp>
        <p:sp>
          <p:nvSpPr>
            <p:cNvPr id="51" name="圆角矩形 50"/>
            <p:cNvSpPr/>
            <p:nvPr/>
          </p:nvSpPr>
          <p:spPr>
            <a:xfrm>
              <a:off x="6449044" y="5427477"/>
              <a:ext cx="1195234" cy="690936"/>
            </a:xfrm>
            <a:prstGeom prst="roundRect">
              <a:avLst/>
            </a:prstGeom>
            <a:solidFill>
              <a:srgbClr val="008000"/>
            </a:solidFill>
            <a:ln w="28575" cmpd="sng">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err="1" smtClean="0">
                  <a:latin typeface="Comic Sans MS"/>
                  <a:cs typeface="Comic Sans MS"/>
                </a:rPr>
                <a:t>Acc</a:t>
              </a:r>
              <a:endParaRPr kumimoji="1" lang="zh-CN" altLang="en-US" sz="3200" dirty="0">
                <a:latin typeface="Comic Sans MS"/>
                <a:cs typeface="Comic Sans MS"/>
              </a:endParaRPr>
            </a:p>
          </p:txBody>
        </p:sp>
        <p:sp>
          <p:nvSpPr>
            <p:cNvPr id="52" name="圆角矩形 51"/>
            <p:cNvSpPr/>
            <p:nvPr/>
          </p:nvSpPr>
          <p:spPr>
            <a:xfrm>
              <a:off x="3890495" y="4649811"/>
              <a:ext cx="1039839" cy="690934"/>
            </a:xfrm>
            <a:prstGeom prst="roundRect">
              <a:avLst/>
            </a:prstGeom>
            <a:solidFill>
              <a:srgbClr val="3366FF"/>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smtClean="0">
                  <a:latin typeface="Comic Sans MS"/>
                  <a:cs typeface="Comic Sans MS"/>
                </a:rPr>
                <a:t>L</a:t>
              </a:r>
              <a:endParaRPr kumimoji="1" lang="zh-CN" altLang="en-US" sz="3200" dirty="0">
                <a:latin typeface="Comic Sans MS"/>
                <a:cs typeface="Comic Sans MS"/>
              </a:endParaRPr>
            </a:p>
          </p:txBody>
        </p:sp>
        <p:sp>
          <p:nvSpPr>
            <p:cNvPr id="53" name="圆角矩形 52"/>
            <p:cNvSpPr/>
            <p:nvPr/>
          </p:nvSpPr>
          <p:spPr>
            <a:xfrm>
              <a:off x="6449044" y="3902851"/>
              <a:ext cx="1176555" cy="690935"/>
            </a:xfrm>
            <a:prstGeom prst="roundRect">
              <a:avLst/>
            </a:prstGeom>
            <a:solidFill>
              <a:schemeClr val="accent1">
                <a:lumMod val="60000"/>
                <a:lumOff val="40000"/>
              </a:schemeClr>
            </a:solid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600" dirty="0">
                  <a:latin typeface="Comic Sans MS"/>
                  <a:cs typeface="Comic Sans MS"/>
                </a:rPr>
                <a:t>R</a:t>
              </a:r>
              <a:r>
                <a:rPr kumimoji="1" lang="en-US" altLang="zh-CN" sz="3600" dirty="0" smtClean="0">
                  <a:latin typeface="Comic Sans MS"/>
                  <a:cs typeface="Comic Sans MS"/>
                </a:rPr>
                <a:t>ep</a:t>
              </a:r>
              <a:endParaRPr kumimoji="1" lang="zh-CN" altLang="en-US" sz="3600" dirty="0">
                <a:latin typeface="Comic Sans MS"/>
                <a:cs typeface="Comic Sans MS"/>
              </a:endParaRPr>
            </a:p>
          </p:txBody>
        </p:sp>
        <p:sp>
          <p:nvSpPr>
            <p:cNvPr id="54" name="圆角矩形 53"/>
            <p:cNvSpPr/>
            <p:nvPr/>
          </p:nvSpPr>
          <p:spPr>
            <a:xfrm>
              <a:off x="3871819" y="3902851"/>
              <a:ext cx="1176555" cy="690935"/>
            </a:xfrm>
            <a:prstGeom prst="roundRect">
              <a:avLst/>
            </a:prstGeom>
            <a:solidFill>
              <a:schemeClr val="accent1">
                <a:lumMod val="60000"/>
                <a:lumOff val="40000"/>
              </a:schemeClr>
            </a:solidFill>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600" dirty="0">
                  <a:latin typeface="Comic Sans MS"/>
                  <a:cs typeface="Comic Sans MS"/>
                </a:rPr>
                <a:t>R</a:t>
              </a:r>
              <a:r>
                <a:rPr kumimoji="1" lang="en-US" altLang="zh-CN" sz="3600" dirty="0" smtClean="0">
                  <a:latin typeface="Comic Sans MS"/>
                  <a:cs typeface="Comic Sans MS"/>
                </a:rPr>
                <a:t>ep</a:t>
              </a:r>
              <a:endParaRPr kumimoji="1" lang="zh-CN" altLang="en-US" sz="3600" dirty="0">
                <a:latin typeface="Comic Sans MS"/>
                <a:cs typeface="Comic Sans MS"/>
              </a:endParaRPr>
            </a:p>
          </p:txBody>
        </p:sp>
        <p:sp>
          <p:nvSpPr>
            <p:cNvPr id="55" name="圆角矩形 54"/>
            <p:cNvSpPr/>
            <p:nvPr/>
          </p:nvSpPr>
          <p:spPr>
            <a:xfrm>
              <a:off x="3825483" y="5364819"/>
              <a:ext cx="1160879" cy="690934"/>
            </a:xfrm>
            <a:prstGeom prst="roundRect">
              <a:avLst/>
            </a:prstGeom>
            <a:solidFill>
              <a:srgbClr val="008000"/>
            </a:solidFill>
            <a:ln w="28575" cmpd="sng">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err="1" smtClean="0">
                  <a:latin typeface="Comic Sans MS"/>
                  <a:cs typeface="Comic Sans MS"/>
                </a:rPr>
                <a:t>Acc</a:t>
              </a:r>
              <a:endParaRPr kumimoji="1" lang="zh-CN" altLang="en-US" sz="3200" dirty="0">
                <a:latin typeface="Comic Sans MS"/>
                <a:cs typeface="Comic Sans MS"/>
              </a:endParaRPr>
            </a:p>
          </p:txBody>
        </p:sp>
        <p:sp>
          <p:nvSpPr>
            <p:cNvPr id="56" name="圆角矩形 55"/>
            <p:cNvSpPr/>
            <p:nvPr/>
          </p:nvSpPr>
          <p:spPr>
            <a:xfrm>
              <a:off x="1341640" y="5371455"/>
              <a:ext cx="1160879" cy="690934"/>
            </a:xfrm>
            <a:prstGeom prst="roundRect">
              <a:avLst/>
            </a:prstGeom>
            <a:solidFill>
              <a:srgbClr val="008000"/>
            </a:solidFill>
            <a:ln w="28575" cmpd="sng">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err="1" smtClean="0">
                  <a:latin typeface="Comic Sans MS"/>
                  <a:cs typeface="Comic Sans MS"/>
                </a:rPr>
                <a:t>Acc</a:t>
              </a:r>
              <a:endParaRPr kumimoji="1" lang="zh-CN" altLang="en-US" sz="3200" dirty="0">
                <a:latin typeface="Comic Sans MS"/>
                <a:cs typeface="Comic Sans MS"/>
              </a:endParaRPr>
            </a:p>
          </p:txBody>
        </p:sp>
        <p:sp>
          <p:nvSpPr>
            <p:cNvPr id="57" name="圆角矩形 56"/>
            <p:cNvSpPr/>
            <p:nvPr/>
          </p:nvSpPr>
          <p:spPr>
            <a:xfrm>
              <a:off x="6489388" y="4680521"/>
              <a:ext cx="1039839" cy="690934"/>
            </a:xfrm>
            <a:prstGeom prst="roundRect">
              <a:avLst/>
            </a:prstGeom>
            <a:solidFill>
              <a:srgbClr val="3366FF"/>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smtClean="0">
                  <a:latin typeface="Comic Sans MS"/>
                  <a:cs typeface="Comic Sans MS"/>
                </a:rPr>
                <a:t>L</a:t>
              </a:r>
              <a:endParaRPr kumimoji="1" lang="zh-CN" altLang="en-US" sz="3200" dirty="0">
                <a:latin typeface="Comic Sans MS"/>
                <a:cs typeface="Comic Sans MS"/>
              </a:endParaRPr>
            </a:p>
          </p:txBody>
        </p:sp>
        <p:sp>
          <p:nvSpPr>
            <p:cNvPr id="58" name="圆角矩形 57"/>
            <p:cNvSpPr/>
            <p:nvPr/>
          </p:nvSpPr>
          <p:spPr>
            <a:xfrm>
              <a:off x="1381992" y="4643173"/>
              <a:ext cx="1039839" cy="690934"/>
            </a:xfrm>
            <a:prstGeom prst="roundRect">
              <a:avLst/>
            </a:prstGeom>
            <a:solidFill>
              <a:srgbClr val="3366FF"/>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smtClean="0">
                  <a:latin typeface="Comic Sans MS"/>
                  <a:cs typeface="Comic Sans MS"/>
                </a:rPr>
                <a:t>L</a:t>
              </a:r>
              <a:endParaRPr kumimoji="1" lang="zh-CN" altLang="en-US" sz="3200" dirty="0">
                <a:latin typeface="Comic Sans MS"/>
                <a:cs typeface="Comic Sans MS"/>
              </a:endParaRPr>
            </a:p>
          </p:txBody>
        </p:sp>
        <p:sp>
          <p:nvSpPr>
            <p:cNvPr id="59" name="矩形 58"/>
            <p:cNvSpPr/>
            <p:nvPr/>
          </p:nvSpPr>
          <p:spPr>
            <a:xfrm>
              <a:off x="1083180" y="3809481"/>
              <a:ext cx="1811526" cy="230893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0" name="矩形 59"/>
            <p:cNvSpPr/>
            <p:nvPr/>
          </p:nvSpPr>
          <p:spPr>
            <a:xfrm>
              <a:off x="3567021" y="3809483"/>
              <a:ext cx="1811526" cy="230893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6200272" y="3828154"/>
              <a:ext cx="1811526" cy="230893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62" name="内容占位符 2"/>
          <p:cNvSpPr txBox="1">
            <a:spLocks/>
          </p:cNvSpPr>
          <p:nvPr/>
        </p:nvSpPr>
        <p:spPr>
          <a:xfrm>
            <a:off x="805702" y="2050506"/>
            <a:ext cx="4259086" cy="1329473"/>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kumimoji="1" lang="en-US" altLang="zh-CN" sz="2800" dirty="0" smtClean="0">
                <a:latin typeface="Comic Sans MS"/>
                <a:cs typeface="Comic Sans MS"/>
              </a:rPr>
              <a:t> 4. Co-location</a:t>
            </a:r>
          </a:p>
          <a:p>
            <a:pPr marL="0" indent="0">
              <a:buFont typeface="Arial" pitchFamily="34" charset="0"/>
              <a:buNone/>
            </a:pPr>
            <a:r>
              <a:rPr kumimoji="1" lang="en-US" altLang="zh-CN" sz="3600" dirty="0" smtClean="0">
                <a:latin typeface="Comic Sans MS"/>
                <a:cs typeface="Comic Sans MS"/>
              </a:rPr>
              <a:t> </a:t>
            </a:r>
            <a:endParaRPr kumimoji="1" lang="zh-CN" altLang="en-US" sz="3600" dirty="0">
              <a:latin typeface="Comic Sans MS"/>
              <a:cs typeface="Comic Sans MS"/>
            </a:endParaRPr>
          </a:p>
        </p:txBody>
      </p:sp>
    </p:spTree>
    <p:extLst>
      <p:ext uri="{BB962C8B-B14F-4D97-AF65-F5344CB8AC3E}">
        <p14:creationId xmlns:p14="http://schemas.microsoft.com/office/powerpoint/2010/main" val="26533876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新闻纸">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新闻纸.thmx</Template>
  <TotalTime>2542</TotalTime>
  <Words>689</Words>
  <Application>Microsoft Macintosh PowerPoint</Application>
  <PresentationFormat>全屏显示(4:3)</PresentationFormat>
  <Paragraphs>141</Paragraphs>
  <Slides>12</Slides>
  <Notes>3</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新闻纸</vt:lpstr>
      <vt:lpstr>PAXOS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University of British Columbia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PAXOS</dc:title>
  <dc:creator>Wei Jijie</dc:creator>
  <cp:lastModifiedBy>Wei Jijie</cp:lastModifiedBy>
  <cp:revision>59</cp:revision>
  <dcterms:created xsi:type="dcterms:W3CDTF">2013-12-09T09:28:15Z</dcterms:created>
  <dcterms:modified xsi:type="dcterms:W3CDTF">2013-12-11T03:50:24Z</dcterms:modified>
</cp:coreProperties>
</file>