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quickStyle2.xml" ContentType="application/vnd.openxmlformats-officedocument.drawingml.diagramStyl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colors2.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rawing2.xml" ContentType="application/vnd.ms-office.drawingml.diagramDrawing+xml"/>
  <Override PartName="/ppt/diagrams/layout5.xml" ContentType="application/vnd.openxmlformats-officedocument.drawingml.diagramLayout+xml"/>
  <Override PartName="/ppt/diagrams/layout2.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colors1.xml" ContentType="application/vnd.openxmlformats-officedocument.drawingml.diagramColors+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83" r:id="rId2"/>
    <p:sldId id="335" r:id="rId3"/>
    <p:sldId id="336" r:id="rId4"/>
    <p:sldId id="338" r:id="rId5"/>
    <p:sldId id="348" r:id="rId6"/>
    <p:sldId id="339" r:id="rId7"/>
    <p:sldId id="340" r:id="rId8"/>
    <p:sldId id="341" r:id="rId9"/>
    <p:sldId id="350" r:id="rId10"/>
    <p:sldId id="352" r:id="rId11"/>
    <p:sldId id="353" r:id="rId12"/>
    <p:sldId id="354" r:id="rId13"/>
    <p:sldId id="355" r:id="rId14"/>
    <p:sldId id="357" r:id="rId15"/>
    <p:sldId id="356" r:id="rId16"/>
    <p:sldId id="344" r:id="rId17"/>
    <p:sldId id="360" r:id="rId18"/>
    <p:sldId id="406" r:id="rId19"/>
    <p:sldId id="376" r:id="rId20"/>
    <p:sldId id="377" r:id="rId21"/>
    <p:sldId id="378" r:id="rId22"/>
    <p:sldId id="379" r:id="rId23"/>
    <p:sldId id="346" r:id="rId24"/>
    <p:sldId id="404" r:id="rId25"/>
    <p:sldId id="363" r:id="rId26"/>
    <p:sldId id="380" r:id="rId27"/>
    <p:sldId id="405" r:id="rId28"/>
    <p:sldId id="343" r:id="rId29"/>
    <p:sldId id="364" r:id="rId30"/>
    <p:sldId id="365" r:id="rId31"/>
    <p:sldId id="366" r:id="rId32"/>
    <p:sldId id="367" r:id="rId33"/>
    <p:sldId id="397" r:id="rId34"/>
    <p:sldId id="391" r:id="rId35"/>
    <p:sldId id="392" r:id="rId36"/>
    <p:sldId id="393" r:id="rId37"/>
    <p:sldId id="398" r:id="rId38"/>
    <p:sldId id="395" r:id="rId39"/>
    <p:sldId id="396" r:id="rId40"/>
    <p:sldId id="381" r:id="rId41"/>
    <p:sldId id="372" r:id="rId42"/>
    <p:sldId id="373" r:id="rId43"/>
    <p:sldId id="374" r:id="rId44"/>
    <p:sldId id="333" r:id="rId45"/>
    <p:sldId id="2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294" autoAdjust="0"/>
  </p:normalViewPr>
  <p:slideViewPr>
    <p:cSldViewPr>
      <p:cViewPr varScale="1">
        <p:scale>
          <a:sx n="77" d="100"/>
          <a:sy n="77" d="100"/>
        </p:scale>
        <p:origin x="122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C16C6-81C8-491B-8CB4-1E0E2F9B7F00}" type="doc">
      <dgm:prSet loTypeId="urn:microsoft.com/office/officeart/2005/8/layout/radial5" loCatId="relationship" qsTypeId="urn:microsoft.com/office/officeart/2005/8/quickstyle/simple1" qsCatId="simple" csTypeId="urn:microsoft.com/office/officeart/2005/8/colors/colorful4" csCatId="colorful" phldr="1"/>
      <dgm:spPr/>
      <dgm:t>
        <a:bodyPr/>
        <a:lstStyle/>
        <a:p>
          <a:endParaRPr lang="id-ID"/>
        </a:p>
      </dgm:t>
    </dgm:pt>
    <dgm:pt modelId="{2F19DF99-E6DF-4DB3-BFC9-9974BBB91401}">
      <dgm:prSet phldrT="[Text]"/>
      <dgm:spPr/>
      <dgm:t>
        <a:bodyPr/>
        <a:lstStyle/>
        <a:p>
          <a:pPr algn="ctr"/>
          <a:r>
            <a:rPr lang="en-US"/>
            <a:t>Bird</a:t>
          </a:r>
          <a:endParaRPr lang="id-ID" dirty="0"/>
        </a:p>
      </dgm:t>
    </dgm:pt>
    <dgm:pt modelId="{1F5E8C1E-7547-4F97-BF44-7C0E1AAAC25F}" type="parTrans" cxnId="{F2FB1ABD-FBC9-44CD-9D36-937F7B379BB6}">
      <dgm:prSet/>
      <dgm:spPr/>
      <dgm:t>
        <a:bodyPr/>
        <a:lstStyle/>
        <a:p>
          <a:endParaRPr lang="id-ID"/>
        </a:p>
      </dgm:t>
    </dgm:pt>
    <dgm:pt modelId="{179EE86B-F0B6-498A-A840-5CBCB3108313}" type="sibTrans" cxnId="{F2FB1ABD-FBC9-44CD-9D36-937F7B379BB6}">
      <dgm:prSet/>
      <dgm:spPr/>
      <dgm:t>
        <a:bodyPr/>
        <a:lstStyle/>
        <a:p>
          <a:endParaRPr lang="id-ID"/>
        </a:p>
      </dgm:t>
    </dgm:pt>
    <dgm:pt modelId="{80929037-F7CA-4A54-B2E0-B64F4F32E4BD}" type="pres">
      <dgm:prSet presAssocID="{21EC16C6-81C8-491B-8CB4-1E0E2F9B7F00}" presName="Name0" presStyleCnt="0">
        <dgm:presLayoutVars>
          <dgm:chMax val="1"/>
          <dgm:dir/>
          <dgm:animLvl val="ctr"/>
          <dgm:resizeHandles val="exact"/>
        </dgm:presLayoutVars>
      </dgm:prSet>
      <dgm:spPr/>
    </dgm:pt>
    <dgm:pt modelId="{C301BFE1-FC6A-44EB-9F1F-F5781F54597B}" type="pres">
      <dgm:prSet presAssocID="{2F19DF99-E6DF-4DB3-BFC9-9974BBB91401}" presName="centerShape" presStyleLbl="node0" presStyleIdx="0" presStyleCnt="1" custLinFactNeighborX="-2772" custLinFactNeighborY="-2337"/>
      <dgm:spPr/>
    </dgm:pt>
  </dgm:ptLst>
  <dgm:cxnLst>
    <dgm:cxn modelId="{8B53180A-2C89-4A62-B728-4A15B512FEB1}" type="presOf" srcId="{2F19DF99-E6DF-4DB3-BFC9-9974BBB91401}" destId="{C301BFE1-FC6A-44EB-9F1F-F5781F54597B}" srcOrd="0" destOrd="0" presId="urn:microsoft.com/office/officeart/2005/8/layout/radial5"/>
    <dgm:cxn modelId="{A6E70384-F3D4-4BD9-80E2-987F969A4811}" type="presOf" srcId="{21EC16C6-81C8-491B-8CB4-1E0E2F9B7F00}" destId="{80929037-F7CA-4A54-B2E0-B64F4F32E4BD}" srcOrd="0" destOrd="0" presId="urn:microsoft.com/office/officeart/2005/8/layout/radial5"/>
    <dgm:cxn modelId="{F2FB1ABD-FBC9-44CD-9D36-937F7B379BB6}" srcId="{21EC16C6-81C8-491B-8CB4-1E0E2F9B7F00}" destId="{2F19DF99-E6DF-4DB3-BFC9-9974BBB91401}" srcOrd="0" destOrd="0" parTransId="{1F5E8C1E-7547-4F97-BF44-7C0E1AAAC25F}" sibTransId="{179EE86B-F0B6-498A-A840-5CBCB3108313}"/>
    <dgm:cxn modelId="{7F3AF633-E2D6-4528-80E1-A7F7F89FD91B}" type="presParOf" srcId="{80929037-F7CA-4A54-B2E0-B64F4F32E4BD}" destId="{C301BFE1-FC6A-44EB-9F1F-F5781F54597B}" srcOrd="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C16C6-81C8-491B-8CB4-1E0E2F9B7F00}" type="doc">
      <dgm:prSet loTypeId="urn:microsoft.com/office/officeart/2005/8/layout/radial5" loCatId="relationship" qsTypeId="urn:microsoft.com/office/officeart/2005/8/quickstyle/simple1" qsCatId="simple" csTypeId="urn:microsoft.com/office/officeart/2005/8/colors/colorful4" csCatId="colorful" phldr="1"/>
      <dgm:spPr/>
      <dgm:t>
        <a:bodyPr/>
        <a:lstStyle/>
        <a:p>
          <a:endParaRPr lang="id-ID"/>
        </a:p>
      </dgm:t>
    </dgm:pt>
    <dgm:pt modelId="{2F19DF99-E6DF-4DB3-BFC9-9974BBB91401}">
      <dgm:prSet phldrT="[Text]"/>
      <dgm:spPr/>
      <dgm:t>
        <a:bodyPr/>
        <a:lstStyle/>
        <a:p>
          <a:r>
            <a:rPr lang="en-US" dirty="0"/>
            <a:t>Bird </a:t>
          </a:r>
          <a:endParaRPr lang="id-ID" dirty="0"/>
        </a:p>
      </dgm:t>
    </dgm:pt>
    <dgm:pt modelId="{1F5E8C1E-7547-4F97-BF44-7C0E1AAAC25F}" type="parTrans" cxnId="{F2FB1ABD-FBC9-44CD-9D36-937F7B379BB6}">
      <dgm:prSet/>
      <dgm:spPr/>
      <dgm:t>
        <a:bodyPr/>
        <a:lstStyle/>
        <a:p>
          <a:endParaRPr lang="id-ID"/>
        </a:p>
      </dgm:t>
    </dgm:pt>
    <dgm:pt modelId="{179EE86B-F0B6-498A-A840-5CBCB3108313}" type="sibTrans" cxnId="{F2FB1ABD-FBC9-44CD-9D36-937F7B379BB6}">
      <dgm:prSet/>
      <dgm:spPr/>
      <dgm:t>
        <a:bodyPr/>
        <a:lstStyle/>
        <a:p>
          <a:endParaRPr lang="id-ID"/>
        </a:p>
      </dgm:t>
    </dgm:pt>
    <dgm:pt modelId="{6C2AE039-BAF3-4CBD-A50D-53A0FC6544CC}">
      <dgm:prSet phldrT="[Text]"/>
      <dgm:spPr/>
      <dgm:t>
        <a:bodyPr/>
        <a:lstStyle/>
        <a:p>
          <a:r>
            <a:rPr lang="en-US" dirty="0"/>
            <a:t>Gull</a:t>
          </a:r>
          <a:endParaRPr lang="id-ID" dirty="0"/>
        </a:p>
      </dgm:t>
    </dgm:pt>
    <dgm:pt modelId="{F8F7586B-AD0C-4041-A386-D98D15B0E13E}" type="parTrans" cxnId="{3D4427FE-2F18-40B6-993B-637648BD6472}">
      <dgm:prSet/>
      <dgm:spPr/>
      <dgm:t>
        <a:bodyPr/>
        <a:lstStyle/>
        <a:p>
          <a:endParaRPr lang="id-ID"/>
        </a:p>
      </dgm:t>
    </dgm:pt>
    <dgm:pt modelId="{29E6DAC6-BF75-4DE1-BD90-403D94654ACA}" type="sibTrans" cxnId="{3D4427FE-2F18-40B6-993B-637648BD6472}">
      <dgm:prSet/>
      <dgm:spPr/>
      <dgm:t>
        <a:bodyPr/>
        <a:lstStyle/>
        <a:p>
          <a:endParaRPr lang="id-ID"/>
        </a:p>
      </dgm:t>
    </dgm:pt>
    <dgm:pt modelId="{127171B8-7152-4518-867D-E6F1A08A8D86}">
      <dgm:prSet phldrT="[Text]"/>
      <dgm:spPr/>
      <dgm:t>
        <a:bodyPr/>
        <a:lstStyle/>
        <a:p>
          <a:r>
            <a:rPr lang="en-US" dirty="0"/>
            <a:t>Eagle</a:t>
          </a:r>
          <a:endParaRPr lang="id-ID" dirty="0"/>
        </a:p>
      </dgm:t>
    </dgm:pt>
    <dgm:pt modelId="{9E463483-7B7E-42C0-AC2B-76614F26E783}" type="parTrans" cxnId="{4E3A1094-FD6A-44F7-B2E7-ADF90239C90A}">
      <dgm:prSet/>
      <dgm:spPr/>
      <dgm:t>
        <a:bodyPr/>
        <a:lstStyle/>
        <a:p>
          <a:endParaRPr lang="id-ID"/>
        </a:p>
      </dgm:t>
    </dgm:pt>
    <dgm:pt modelId="{403349EC-16EA-4D7F-9B7C-E2244BF50B16}" type="sibTrans" cxnId="{4E3A1094-FD6A-44F7-B2E7-ADF90239C90A}">
      <dgm:prSet/>
      <dgm:spPr/>
      <dgm:t>
        <a:bodyPr/>
        <a:lstStyle/>
        <a:p>
          <a:endParaRPr lang="id-ID"/>
        </a:p>
      </dgm:t>
    </dgm:pt>
    <dgm:pt modelId="{9C46AEE4-6E66-4330-BE25-757346E70B90}">
      <dgm:prSet phldrT="[Text]"/>
      <dgm:spPr/>
      <dgm:t>
        <a:bodyPr/>
        <a:lstStyle/>
        <a:p>
          <a:r>
            <a:rPr lang="en-US" dirty="0"/>
            <a:t>Dove</a:t>
          </a:r>
          <a:endParaRPr lang="id-ID" dirty="0"/>
        </a:p>
      </dgm:t>
    </dgm:pt>
    <dgm:pt modelId="{54D6396D-43CA-43FB-8848-32E8419B618F}" type="parTrans" cxnId="{8445CDB5-6EBA-4141-B554-BCAA8019C9D5}">
      <dgm:prSet/>
      <dgm:spPr/>
      <dgm:t>
        <a:bodyPr/>
        <a:lstStyle/>
        <a:p>
          <a:endParaRPr lang="id-ID"/>
        </a:p>
      </dgm:t>
    </dgm:pt>
    <dgm:pt modelId="{D8284514-5A1A-411C-96E3-81E12E25F3EC}" type="sibTrans" cxnId="{8445CDB5-6EBA-4141-B554-BCAA8019C9D5}">
      <dgm:prSet/>
      <dgm:spPr/>
      <dgm:t>
        <a:bodyPr/>
        <a:lstStyle/>
        <a:p>
          <a:endParaRPr lang="id-ID"/>
        </a:p>
      </dgm:t>
    </dgm:pt>
    <dgm:pt modelId="{80929037-F7CA-4A54-B2E0-B64F4F32E4BD}" type="pres">
      <dgm:prSet presAssocID="{21EC16C6-81C8-491B-8CB4-1E0E2F9B7F00}" presName="Name0" presStyleCnt="0">
        <dgm:presLayoutVars>
          <dgm:chMax val="1"/>
          <dgm:dir/>
          <dgm:animLvl val="ctr"/>
          <dgm:resizeHandles val="exact"/>
        </dgm:presLayoutVars>
      </dgm:prSet>
      <dgm:spPr/>
    </dgm:pt>
    <dgm:pt modelId="{C301BFE1-FC6A-44EB-9F1F-F5781F54597B}" type="pres">
      <dgm:prSet presAssocID="{2F19DF99-E6DF-4DB3-BFC9-9974BBB91401}" presName="centerShape" presStyleLbl="node0" presStyleIdx="0" presStyleCnt="1" custLinFactNeighborX="1479" custLinFactNeighborY="-24657"/>
      <dgm:spPr/>
    </dgm:pt>
    <dgm:pt modelId="{3ADA3F5D-D9B9-4E07-820D-7B88DFE8C22F}" type="pres">
      <dgm:prSet presAssocID="{F8F7586B-AD0C-4041-A386-D98D15B0E13E}" presName="parTrans" presStyleLbl="sibTrans2D1" presStyleIdx="0" presStyleCnt="3"/>
      <dgm:spPr/>
    </dgm:pt>
    <dgm:pt modelId="{85FBC38C-7CB1-43E7-9B4E-CC307FC70678}" type="pres">
      <dgm:prSet presAssocID="{F8F7586B-AD0C-4041-A386-D98D15B0E13E}" presName="connectorText" presStyleLbl="sibTrans2D1" presStyleIdx="0" presStyleCnt="3"/>
      <dgm:spPr/>
    </dgm:pt>
    <dgm:pt modelId="{289AFF63-89A0-408C-A147-5408F6827AC4}" type="pres">
      <dgm:prSet presAssocID="{6C2AE039-BAF3-4CBD-A50D-53A0FC6544CC}" presName="node" presStyleLbl="node1" presStyleIdx="0" presStyleCnt="3" custRadScaleRad="124634" custRadScaleInc="79485">
        <dgm:presLayoutVars>
          <dgm:bulletEnabled val="1"/>
        </dgm:presLayoutVars>
      </dgm:prSet>
      <dgm:spPr/>
    </dgm:pt>
    <dgm:pt modelId="{C58C2C0F-FA9E-44B2-8505-98B06BC6CAA0}" type="pres">
      <dgm:prSet presAssocID="{9E463483-7B7E-42C0-AC2B-76614F26E783}" presName="parTrans" presStyleLbl="sibTrans2D1" presStyleIdx="1" presStyleCnt="3"/>
      <dgm:spPr/>
    </dgm:pt>
    <dgm:pt modelId="{6A9B15AB-382B-42C9-8F81-87BDF89AEE16}" type="pres">
      <dgm:prSet presAssocID="{9E463483-7B7E-42C0-AC2B-76614F26E783}" presName="connectorText" presStyleLbl="sibTrans2D1" presStyleIdx="1" presStyleCnt="3"/>
      <dgm:spPr/>
    </dgm:pt>
    <dgm:pt modelId="{E66404CC-53EC-4D4D-9CED-771DC091D642}" type="pres">
      <dgm:prSet presAssocID="{127171B8-7152-4518-867D-E6F1A08A8D86}" presName="node" presStyleLbl="node1" presStyleIdx="1" presStyleCnt="3" custRadScaleRad="43623" custRadScaleInc="96987">
        <dgm:presLayoutVars>
          <dgm:bulletEnabled val="1"/>
        </dgm:presLayoutVars>
      </dgm:prSet>
      <dgm:spPr/>
    </dgm:pt>
    <dgm:pt modelId="{A24E271C-AF6E-48C5-A003-E22D7A35FFC5}" type="pres">
      <dgm:prSet presAssocID="{54D6396D-43CA-43FB-8848-32E8419B618F}" presName="parTrans" presStyleLbl="sibTrans2D1" presStyleIdx="2" presStyleCnt="3"/>
      <dgm:spPr/>
    </dgm:pt>
    <dgm:pt modelId="{C4BB14CE-5EFB-4547-9457-6D90B052C737}" type="pres">
      <dgm:prSet presAssocID="{54D6396D-43CA-43FB-8848-32E8419B618F}" presName="connectorText" presStyleLbl="sibTrans2D1" presStyleIdx="2" presStyleCnt="3"/>
      <dgm:spPr/>
    </dgm:pt>
    <dgm:pt modelId="{7CE36A91-FD40-4806-B84C-0AE639945F31}" type="pres">
      <dgm:prSet presAssocID="{9C46AEE4-6E66-4330-BE25-757346E70B90}" presName="node" presStyleLbl="node1" presStyleIdx="2" presStyleCnt="3" custRadScaleRad="120207" custRadScaleInc="123979">
        <dgm:presLayoutVars>
          <dgm:bulletEnabled val="1"/>
        </dgm:presLayoutVars>
      </dgm:prSet>
      <dgm:spPr/>
    </dgm:pt>
  </dgm:ptLst>
  <dgm:cxnLst>
    <dgm:cxn modelId="{6EB35F0D-2583-498E-B5CE-2BB3395E2387}" type="presOf" srcId="{127171B8-7152-4518-867D-E6F1A08A8D86}" destId="{E66404CC-53EC-4D4D-9CED-771DC091D642}" srcOrd="0" destOrd="0" presId="urn:microsoft.com/office/officeart/2005/8/layout/radial5"/>
    <dgm:cxn modelId="{76259A0E-4B72-4FBE-B95B-CD13BD4E5EF4}" type="presOf" srcId="{9E463483-7B7E-42C0-AC2B-76614F26E783}" destId="{C58C2C0F-FA9E-44B2-8505-98B06BC6CAA0}" srcOrd="0" destOrd="0" presId="urn:microsoft.com/office/officeart/2005/8/layout/radial5"/>
    <dgm:cxn modelId="{935D7525-ECC3-429D-BE1A-52ED1DAECE9F}" type="presOf" srcId="{F8F7586B-AD0C-4041-A386-D98D15B0E13E}" destId="{85FBC38C-7CB1-43E7-9B4E-CC307FC70678}" srcOrd="1" destOrd="0" presId="urn:microsoft.com/office/officeart/2005/8/layout/radial5"/>
    <dgm:cxn modelId="{4CA70E2F-9A73-40B7-A1AB-30A9B97ECD8E}" type="presOf" srcId="{9C46AEE4-6E66-4330-BE25-757346E70B90}" destId="{7CE36A91-FD40-4806-B84C-0AE639945F31}" srcOrd="0" destOrd="0" presId="urn:microsoft.com/office/officeart/2005/8/layout/radial5"/>
    <dgm:cxn modelId="{BBF9BF4E-7A1F-45D4-B047-88BB664CAAFB}" type="presOf" srcId="{9E463483-7B7E-42C0-AC2B-76614F26E783}" destId="{6A9B15AB-382B-42C9-8F81-87BDF89AEE16}" srcOrd="1" destOrd="0" presId="urn:microsoft.com/office/officeart/2005/8/layout/radial5"/>
    <dgm:cxn modelId="{38201676-BBB1-46DC-9EF0-6E162C4769D5}" type="presOf" srcId="{54D6396D-43CA-43FB-8848-32E8419B618F}" destId="{C4BB14CE-5EFB-4547-9457-6D90B052C737}" srcOrd="1" destOrd="0" presId="urn:microsoft.com/office/officeart/2005/8/layout/radial5"/>
    <dgm:cxn modelId="{4E3A1094-FD6A-44F7-B2E7-ADF90239C90A}" srcId="{2F19DF99-E6DF-4DB3-BFC9-9974BBB91401}" destId="{127171B8-7152-4518-867D-E6F1A08A8D86}" srcOrd="1" destOrd="0" parTransId="{9E463483-7B7E-42C0-AC2B-76614F26E783}" sibTransId="{403349EC-16EA-4D7F-9B7C-E2244BF50B16}"/>
    <dgm:cxn modelId="{8445CDB5-6EBA-4141-B554-BCAA8019C9D5}" srcId="{2F19DF99-E6DF-4DB3-BFC9-9974BBB91401}" destId="{9C46AEE4-6E66-4330-BE25-757346E70B90}" srcOrd="2" destOrd="0" parTransId="{54D6396D-43CA-43FB-8848-32E8419B618F}" sibTransId="{D8284514-5A1A-411C-96E3-81E12E25F3EC}"/>
    <dgm:cxn modelId="{E797BCB6-6FB5-40EF-A8A6-7BB35F75E97C}" type="presOf" srcId="{2F19DF99-E6DF-4DB3-BFC9-9974BBB91401}" destId="{C301BFE1-FC6A-44EB-9F1F-F5781F54597B}" srcOrd="0" destOrd="0" presId="urn:microsoft.com/office/officeart/2005/8/layout/radial5"/>
    <dgm:cxn modelId="{91DA11B8-66D2-4148-B0CC-884E69A2C81A}" type="presOf" srcId="{54D6396D-43CA-43FB-8848-32E8419B618F}" destId="{A24E271C-AF6E-48C5-A003-E22D7A35FFC5}" srcOrd="0" destOrd="0" presId="urn:microsoft.com/office/officeart/2005/8/layout/radial5"/>
    <dgm:cxn modelId="{7FFBABBA-B3E5-4F13-8283-CE54E6C1B7F6}" type="presOf" srcId="{6C2AE039-BAF3-4CBD-A50D-53A0FC6544CC}" destId="{289AFF63-89A0-408C-A147-5408F6827AC4}" srcOrd="0" destOrd="0" presId="urn:microsoft.com/office/officeart/2005/8/layout/radial5"/>
    <dgm:cxn modelId="{F2FB1ABD-FBC9-44CD-9D36-937F7B379BB6}" srcId="{21EC16C6-81C8-491B-8CB4-1E0E2F9B7F00}" destId="{2F19DF99-E6DF-4DB3-BFC9-9974BBB91401}" srcOrd="0" destOrd="0" parTransId="{1F5E8C1E-7547-4F97-BF44-7C0E1AAAC25F}" sibTransId="{179EE86B-F0B6-498A-A840-5CBCB3108313}"/>
    <dgm:cxn modelId="{227F71BD-E0D0-4B45-A7BD-373980923551}" type="presOf" srcId="{21EC16C6-81C8-491B-8CB4-1E0E2F9B7F00}" destId="{80929037-F7CA-4A54-B2E0-B64F4F32E4BD}" srcOrd="0" destOrd="0" presId="urn:microsoft.com/office/officeart/2005/8/layout/radial5"/>
    <dgm:cxn modelId="{3F92C1ED-06C1-40CE-A335-AE969CE1CFBF}" type="presOf" srcId="{F8F7586B-AD0C-4041-A386-D98D15B0E13E}" destId="{3ADA3F5D-D9B9-4E07-820D-7B88DFE8C22F}" srcOrd="0" destOrd="0" presId="urn:microsoft.com/office/officeart/2005/8/layout/radial5"/>
    <dgm:cxn modelId="{3D4427FE-2F18-40B6-993B-637648BD6472}" srcId="{2F19DF99-E6DF-4DB3-BFC9-9974BBB91401}" destId="{6C2AE039-BAF3-4CBD-A50D-53A0FC6544CC}" srcOrd="0" destOrd="0" parTransId="{F8F7586B-AD0C-4041-A386-D98D15B0E13E}" sibTransId="{29E6DAC6-BF75-4DE1-BD90-403D94654ACA}"/>
    <dgm:cxn modelId="{0F0B9037-C3FE-446E-B4FD-F7C08BD9E415}" type="presParOf" srcId="{80929037-F7CA-4A54-B2E0-B64F4F32E4BD}" destId="{C301BFE1-FC6A-44EB-9F1F-F5781F54597B}" srcOrd="0" destOrd="0" presId="urn:microsoft.com/office/officeart/2005/8/layout/radial5"/>
    <dgm:cxn modelId="{23055283-D0DD-4C93-8D91-DC64AC720852}" type="presParOf" srcId="{80929037-F7CA-4A54-B2E0-B64F4F32E4BD}" destId="{3ADA3F5D-D9B9-4E07-820D-7B88DFE8C22F}" srcOrd="1" destOrd="0" presId="urn:microsoft.com/office/officeart/2005/8/layout/radial5"/>
    <dgm:cxn modelId="{8947FA1A-ECA3-449B-B78B-EFA08EDC4DAE}" type="presParOf" srcId="{3ADA3F5D-D9B9-4E07-820D-7B88DFE8C22F}" destId="{85FBC38C-7CB1-43E7-9B4E-CC307FC70678}" srcOrd="0" destOrd="0" presId="urn:microsoft.com/office/officeart/2005/8/layout/radial5"/>
    <dgm:cxn modelId="{FE70271E-4DB5-4E9C-8411-9B22AD91AB9C}" type="presParOf" srcId="{80929037-F7CA-4A54-B2E0-B64F4F32E4BD}" destId="{289AFF63-89A0-408C-A147-5408F6827AC4}" srcOrd="2" destOrd="0" presId="urn:microsoft.com/office/officeart/2005/8/layout/radial5"/>
    <dgm:cxn modelId="{02DBB588-8036-4963-935C-E493D710B50D}" type="presParOf" srcId="{80929037-F7CA-4A54-B2E0-B64F4F32E4BD}" destId="{C58C2C0F-FA9E-44B2-8505-98B06BC6CAA0}" srcOrd="3" destOrd="0" presId="urn:microsoft.com/office/officeart/2005/8/layout/radial5"/>
    <dgm:cxn modelId="{01CF5B64-CD81-4F63-9E65-FE5CC5D78C56}" type="presParOf" srcId="{C58C2C0F-FA9E-44B2-8505-98B06BC6CAA0}" destId="{6A9B15AB-382B-42C9-8F81-87BDF89AEE16}" srcOrd="0" destOrd="0" presId="urn:microsoft.com/office/officeart/2005/8/layout/radial5"/>
    <dgm:cxn modelId="{D7CF08A7-CACB-4657-9F5E-5DE3DADB9812}" type="presParOf" srcId="{80929037-F7CA-4A54-B2E0-B64F4F32E4BD}" destId="{E66404CC-53EC-4D4D-9CED-771DC091D642}" srcOrd="4" destOrd="0" presId="urn:microsoft.com/office/officeart/2005/8/layout/radial5"/>
    <dgm:cxn modelId="{A99DC456-4FFF-416B-A2CF-70B00A9877B8}" type="presParOf" srcId="{80929037-F7CA-4A54-B2E0-B64F4F32E4BD}" destId="{A24E271C-AF6E-48C5-A003-E22D7A35FFC5}" srcOrd="5" destOrd="0" presId="urn:microsoft.com/office/officeart/2005/8/layout/radial5"/>
    <dgm:cxn modelId="{DA33C7B9-8D11-43F2-91EC-D856CD4A3612}" type="presParOf" srcId="{A24E271C-AF6E-48C5-A003-E22D7A35FFC5}" destId="{C4BB14CE-5EFB-4547-9457-6D90B052C737}" srcOrd="0" destOrd="0" presId="urn:microsoft.com/office/officeart/2005/8/layout/radial5"/>
    <dgm:cxn modelId="{B71F4A75-554E-4BCF-A553-07A156DC92A1}" type="presParOf" srcId="{80929037-F7CA-4A54-B2E0-B64F4F32E4BD}" destId="{7CE36A91-FD40-4806-B84C-0AE639945F31}"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EC16C6-81C8-491B-8CB4-1E0E2F9B7F00}"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id-ID"/>
        </a:p>
      </dgm:t>
    </dgm:pt>
    <dgm:pt modelId="{2F19DF99-E6DF-4DB3-BFC9-9974BBB91401}">
      <dgm:prSet phldrT="[Text]" custT="1"/>
      <dgm:spPr/>
      <dgm:t>
        <a:bodyPr/>
        <a:lstStyle/>
        <a:p>
          <a:r>
            <a:rPr lang="id-ID" sz="4800" dirty="0"/>
            <a:t>?</a:t>
          </a:r>
        </a:p>
      </dgm:t>
    </dgm:pt>
    <dgm:pt modelId="{1F5E8C1E-7547-4F97-BF44-7C0E1AAAC25F}" type="parTrans" cxnId="{F2FB1ABD-FBC9-44CD-9D36-937F7B379BB6}">
      <dgm:prSet/>
      <dgm:spPr/>
      <dgm:t>
        <a:bodyPr/>
        <a:lstStyle/>
        <a:p>
          <a:endParaRPr lang="id-ID" sz="1200"/>
        </a:p>
      </dgm:t>
    </dgm:pt>
    <dgm:pt modelId="{179EE86B-F0B6-498A-A840-5CBCB3108313}" type="sibTrans" cxnId="{F2FB1ABD-FBC9-44CD-9D36-937F7B379BB6}">
      <dgm:prSet/>
      <dgm:spPr/>
      <dgm:t>
        <a:bodyPr/>
        <a:lstStyle/>
        <a:p>
          <a:endParaRPr lang="id-ID" sz="1200"/>
        </a:p>
      </dgm:t>
    </dgm:pt>
    <dgm:pt modelId="{6C2AE039-BAF3-4CBD-A50D-53A0FC6544CC}">
      <dgm:prSet phldrT="[Text]" custT="1"/>
      <dgm:spPr/>
      <dgm:t>
        <a:bodyPr/>
        <a:lstStyle/>
        <a:p>
          <a:r>
            <a:rPr lang="en-US" sz="2400" dirty="0"/>
            <a:t>Eraser</a:t>
          </a:r>
          <a:endParaRPr lang="id-ID" sz="2400" dirty="0"/>
        </a:p>
      </dgm:t>
    </dgm:pt>
    <dgm:pt modelId="{F8F7586B-AD0C-4041-A386-D98D15B0E13E}" type="parTrans" cxnId="{3D4427FE-2F18-40B6-993B-637648BD6472}">
      <dgm:prSet/>
      <dgm:spPr/>
      <dgm:t>
        <a:bodyPr/>
        <a:lstStyle/>
        <a:p>
          <a:endParaRPr lang="id-ID" sz="1200"/>
        </a:p>
      </dgm:t>
    </dgm:pt>
    <dgm:pt modelId="{29E6DAC6-BF75-4DE1-BD90-403D94654ACA}" type="sibTrans" cxnId="{3D4427FE-2F18-40B6-993B-637648BD6472}">
      <dgm:prSet/>
      <dgm:spPr/>
      <dgm:t>
        <a:bodyPr/>
        <a:lstStyle/>
        <a:p>
          <a:endParaRPr lang="id-ID" sz="1200"/>
        </a:p>
      </dgm:t>
    </dgm:pt>
    <dgm:pt modelId="{127171B8-7152-4518-867D-E6F1A08A8D86}">
      <dgm:prSet phldrT="[Text]" custT="1"/>
      <dgm:spPr/>
      <dgm:t>
        <a:bodyPr/>
        <a:lstStyle/>
        <a:p>
          <a:r>
            <a:rPr lang="en-US" sz="2400" dirty="0"/>
            <a:t>Pen</a:t>
          </a:r>
          <a:endParaRPr lang="id-ID" sz="2400" dirty="0"/>
        </a:p>
      </dgm:t>
    </dgm:pt>
    <dgm:pt modelId="{9E463483-7B7E-42C0-AC2B-76614F26E783}" type="parTrans" cxnId="{4E3A1094-FD6A-44F7-B2E7-ADF90239C90A}">
      <dgm:prSet/>
      <dgm:spPr/>
      <dgm:t>
        <a:bodyPr/>
        <a:lstStyle/>
        <a:p>
          <a:endParaRPr lang="id-ID" sz="1200"/>
        </a:p>
      </dgm:t>
    </dgm:pt>
    <dgm:pt modelId="{403349EC-16EA-4D7F-9B7C-E2244BF50B16}" type="sibTrans" cxnId="{4E3A1094-FD6A-44F7-B2E7-ADF90239C90A}">
      <dgm:prSet/>
      <dgm:spPr/>
      <dgm:t>
        <a:bodyPr/>
        <a:lstStyle/>
        <a:p>
          <a:endParaRPr lang="id-ID" sz="1200"/>
        </a:p>
      </dgm:t>
    </dgm:pt>
    <dgm:pt modelId="{9C46AEE4-6E66-4330-BE25-757346E70B90}">
      <dgm:prSet phldrT="[Text]" custT="1"/>
      <dgm:spPr/>
      <dgm:t>
        <a:bodyPr/>
        <a:lstStyle/>
        <a:p>
          <a:r>
            <a:rPr lang="en-US" sz="2400" dirty="0"/>
            <a:t>Ruler</a:t>
          </a:r>
          <a:endParaRPr lang="id-ID" sz="2400" dirty="0"/>
        </a:p>
      </dgm:t>
    </dgm:pt>
    <dgm:pt modelId="{54D6396D-43CA-43FB-8848-32E8419B618F}" type="parTrans" cxnId="{8445CDB5-6EBA-4141-B554-BCAA8019C9D5}">
      <dgm:prSet/>
      <dgm:spPr/>
      <dgm:t>
        <a:bodyPr/>
        <a:lstStyle/>
        <a:p>
          <a:endParaRPr lang="id-ID" sz="1200"/>
        </a:p>
      </dgm:t>
    </dgm:pt>
    <dgm:pt modelId="{D8284514-5A1A-411C-96E3-81E12E25F3EC}" type="sibTrans" cxnId="{8445CDB5-6EBA-4141-B554-BCAA8019C9D5}">
      <dgm:prSet/>
      <dgm:spPr/>
      <dgm:t>
        <a:bodyPr/>
        <a:lstStyle/>
        <a:p>
          <a:endParaRPr lang="id-ID" sz="1200"/>
        </a:p>
      </dgm:t>
    </dgm:pt>
    <dgm:pt modelId="{BA5AC2E3-0253-4D0E-8917-C13A994CBF64}" type="pres">
      <dgm:prSet presAssocID="{21EC16C6-81C8-491B-8CB4-1E0E2F9B7F00}" presName="cycle" presStyleCnt="0">
        <dgm:presLayoutVars>
          <dgm:chMax val="1"/>
          <dgm:dir/>
          <dgm:animLvl val="ctr"/>
          <dgm:resizeHandles val="exact"/>
        </dgm:presLayoutVars>
      </dgm:prSet>
      <dgm:spPr/>
    </dgm:pt>
    <dgm:pt modelId="{38F91B45-F787-4BA3-8920-19BCD104E27E}" type="pres">
      <dgm:prSet presAssocID="{2F19DF99-E6DF-4DB3-BFC9-9974BBB91401}" presName="centerShape" presStyleLbl="node0" presStyleIdx="0" presStyleCnt="1"/>
      <dgm:spPr/>
    </dgm:pt>
    <dgm:pt modelId="{8744362F-E850-45BA-B5E2-859B5904856D}" type="pres">
      <dgm:prSet presAssocID="{F8F7586B-AD0C-4041-A386-D98D15B0E13E}" presName="parTrans" presStyleLbl="bgSibTrans2D1" presStyleIdx="0" presStyleCnt="3"/>
      <dgm:spPr/>
    </dgm:pt>
    <dgm:pt modelId="{F08A7129-6612-4973-B681-53B69A487F95}" type="pres">
      <dgm:prSet presAssocID="{6C2AE039-BAF3-4CBD-A50D-53A0FC6544CC}" presName="node" presStyleLbl="node1" presStyleIdx="0" presStyleCnt="3">
        <dgm:presLayoutVars>
          <dgm:bulletEnabled val="1"/>
        </dgm:presLayoutVars>
      </dgm:prSet>
      <dgm:spPr/>
    </dgm:pt>
    <dgm:pt modelId="{DF47869D-FC27-4570-90DD-4C9E22DC4C3E}" type="pres">
      <dgm:prSet presAssocID="{9E463483-7B7E-42C0-AC2B-76614F26E783}" presName="parTrans" presStyleLbl="bgSibTrans2D1" presStyleIdx="1" presStyleCnt="3"/>
      <dgm:spPr/>
    </dgm:pt>
    <dgm:pt modelId="{A5E5DE31-9D3A-4985-8D9B-A6069AC26CFE}" type="pres">
      <dgm:prSet presAssocID="{127171B8-7152-4518-867D-E6F1A08A8D86}" presName="node" presStyleLbl="node1" presStyleIdx="1" presStyleCnt="3">
        <dgm:presLayoutVars>
          <dgm:bulletEnabled val="1"/>
        </dgm:presLayoutVars>
      </dgm:prSet>
      <dgm:spPr/>
    </dgm:pt>
    <dgm:pt modelId="{C56991DB-C0B2-4186-9430-06A997545DDC}" type="pres">
      <dgm:prSet presAssocID="{54D6396D-43CA-43FB-8848-32E8419B618F}" presName="parTrans" presStyleLbl="bgSibTrans2D1" presStyleIdx="2" presStyleCnt="3"/>
      <dgm:spPr/>
    </dgm:pt>
    <dgm:pt modelId="{ABDA9775-F957-4518-A22C-EF43BECD86C5}" type="pres">
      <dgm:prSet presAssocID="{9C46AEE4-6E66-4330-BE25-757346E70B90}" presName="node" presStyleLbl="node1" presStyleIdx="2" presStyleCnt="3">
        <dgm:presLayoutVars>
          <dgm:bulletEnabled val="1"/>
        </dgm:presLayoutVars>
      </dgm:prSet>
      <dgm:spPr/>
    </dgm:pt>
  </dgm:ptLst>
  <dgm:cxnLst>
    <dgm:cxn modelId="{AA97373F-9C38-4735-9957-D9253F121DC8}" type="presOf" srcId="{9E463483-7B7E-42C0-AC2B-76614F26E783}" destId="{DF47869D-FC27-4570-90DD-4C9E22DC4C3E}" srcOrd="0" destOrd="0" presId="urn:microsoft.com/office/officeart/2005/8/layout/radial4"/>
    <dgm:cxn modelId="{B71E8C6A-81CC-4F1A-80F6-D49204D61967}" type="presOf" srcId="{21EC16C6-81C8-491B-8CB4-1E0E2F9B7F00}" destId="{BA5AC2E3-0253-4D0E-8917-C13A994CBF64}" srcOrd="0" destOrd="0" presId="urn:microsoft.com/office/officeart/2005/8/layout/radial4"/>
    <dgm:cxn modelId="{4540DD50-6920-4676-B777-5C2B820C6C6C}" type="presOf" srcId="{9C46AEE4-6E66-4330-BE25-757346E70B90}" destId="{ABDA9775-F957-4518-A22C-EF43BECD86C5}" srcOrd="0" destOrd="0" presId="urn:microsoft.com/office/officeart/2005/8/layout/radial4"/>
    <dgm:cxn modelId="{E3264558-5D41-4E8F-920F-FE1EC269FD2E}" type="presOf" srcId="{6C2AE039-BAF3-4CBD-A50D-53A0FC6544CC}" destId="{F08A7129-6612-4973-B681-53B69A487F95}" srcOrd="0" destOrd="0" presId="urn:microsoft.com/office/officeart/2005/8/layout/radial4"/>
    <dgm:cxn modelId="{4E3A1094-FD6A-44F7-B2E7-ADF90239C90A}" srcId="{2F19DF99-E6DF-4DB3-BFC9-9974BBB91401}" destId="{127171B8-7152-4518-867D-E6F1A08A8D86}" srcOrd="1" destOrd="0" parTransId="{9E463483-7B7E-42C0-AC2B-76614F26E783}" sibTransId="{403349EC-16EA-4D7F-9B7C-E2244BF50B16}"/>
    <dgm:cxn modelId="{70625AAC-B4F1-4613-A982-EBB9DE1CBE58}" type="presOf" srcId="{2F19DF99-E6DF-4DB3-BFC9-9974BBB91401}" destId="{38F91B45-F787-4BA3-8920-19BCD104E27E}" srcOrd="0" destOrd="0" presId="urn:microsoft.com/office/officeart/2005/8/layout/radial4"/>
    <dgm:cxn modelId="{8445CDB5-6EBA-4141-B554-BCAA8019C9D5}" srcId="{2F19DF99-E6DF-4DB3-BFC9-9974BBB91401}" destId="{9C46AEE4-6E66-4330-BE25-757346E70B90}" srcOrd="2" destOrd="0" parTransId="{54D6396D-43CA-43FB-8848-32E8419B618F}" sibTransId="{D8284514-5A1A-411C-96E3-81E12E25F3EC}"/>
    <dgm:cxn modelId="{400363B8-9751-44F6-A05E-32549CCAC66D}" type="presOf" srcId="{F8F7586B-AD0C-4041-A386-D98D15B0E13E}" destId="{8744362F-E850-45BA-B5E2-859B5904856D}" srcOrd="0" destOrd="0" presId="urn:microsoft.com/office/officeart/2005/8/layout/radial4"/>
    <dgm:cxn modelId="{F2FB1ABD-FBC9-44CD-9D36-937F7B379BB6}" srcId="{21EC16C6-81C8-491B-8CB4-1E0E2F9B7F00}" destId="{2F19DF99-E6DF-4DB3-BFC9-9974BBB91401}" srcOrd="0" destOrd="0" parTransId="{1F5E8C1E-7547-4F97-BF44-7C0E1AAAC25F}" sibTransId="{179EE86B-F0B6-498A-A840-5CBCB3108313}"/>
    <dgm:cxn modelId="{C222D6CF-E217-4185-9DE8-9A0EF23A7883}" type="presOf" srcId="{54D6396D-43CA-43FB-8848-32E8419B618F}" destId="{C56991DB-C0B2-4186-9430-06A997545DDC}" srcOrd="0" destOrd="0" presId="urn:microsoft.com/office/officeart/2005/8/layout/radial4"/>
    <dgm:cxn modelId="{DF7E24DC-1DF0-47A8-8C22-7E6DB3C06811}" type="presOf" srcId="{127171B8-7152-4518-867D-E6F1A08A8D86}" destId="{A5E5DE31-9D3A-4985-8D9B-A6069AC26CFE}" srcOrd="0" destOrd="0" presId="urn:microsoft.com/office/officeart/2005/8/layout/radial4"/>
    <dgm:cxn modelId="{3D4427FE-2F18-40B6-993B-637648BD6472}" srcId="{2F19DF99-E6DF-4DB3-BFC9-9974BBB91401}" destId="{6C2AE039-BAF3-4CBD-A50D-53A0FC6544CC}" srcOrd="0" destOrd="0" parTransId="{F8F7586B-AD0C-4041-A386-D98D15B0E13E}" sibTransId="{29E6DAC6-BF75-4DE1-BD90-403D94654ACA}"/>
    <dgm:cxn modelId="{347A579A-6F26-4903-90F6-130F3C237904}" type="presParOf" srcId="{BA5AC2E3-0253-4D0E-8917-C13A994CBF64}" destId="{38F91B45-F787-4BA3-8920-19BCD104E27E}" srcOrd="0" destOrd="0" presId="urn:microsoft.com/office/officeart/2005/8/layout/radial4"/>
    <dgm:cxn modelId="{86FCF876-7E59-4D26-B0E0-ECDF32418EE5}" type="presParOf" srcId="{BA5AC2E3-0253-4D0E-8917-C13A994CBF64}" destId="{8744362F-E850-45BA-B5E2-859B5904856D}" srcOrd="1" destOrd="0" presId="urn:microsoft.com/office/officeart/2005/8/layout/radial4"/>
    <dgm:cxn modelId="{40044A5A-DB9D-4BC4-9D98-E69745E5E540}" type="presParOf" srcId="{BA5AC2E3-0253-4D0E-8917-C13A994CBF64}" destId="{F08A7129-6612-4973-B681-53B69A487F95}" srcOrd="2" destOrd="0" presId="urn:microsoft.com/office/officeart/2005/8/layout/radial4"/>
    <dgm:cxn modelId="{02B9F689-C25F-4382-803D-1F1BF6B27CBC}" type="presParOf" srcId="{BA5AC2E3-0253-4D0E-8917-C13A994CBF64}" destId="{DF47869D-FC27-4570-90DD-4C9E22DC4C3E}" srcOrd="3" destOrd="0" presId="urn:microsoft.com/office/officeart/2005/8/layout/radial4"/>
    <dgm:cxn modelId="{C725023A-AD95-443B-8003-D6A5B72B46FB}" type="presParOf" srcId="{BA5AC2E3-0253-4D0E-8917-C13A994CBF64}" destId="{A5E5DE31-9D3A-4985-8D9B-A6069AC26CFE}" srcOrd="4" destOrd="0" presId="urn:microsoft.com/office/officeart/2005/8/layout/radial4"/>
    <dgm:cxn modelId="{A5D260F5-57CF-47F8-A963-57321E393EFE}" type="presParOf" srcId="{BA5AC2E3-0253-4D0E-8917-C13A994CBF64}" destId="{C56991DB-C0B2-4186-9430-06A997545DDC}" srcOrd="5" destOrd="0" presId="urn:microsoft.com/office/officeart/2005/8/layout/radial4"/>
    <dgm:cxn modelId="{25B7D689-BAEA-4A92-9FD7-3FBB6CDAEA49}" type="presParOf" srcId="{BA5AC2E3-0253-4D0E-8917-C13A994CBF64}" destId="{ABDA9775-F957-4518-A22C-EF43BECD86C5}"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EC16C6-81C8-491B-8CB4-1E0E2F9B7F00}"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id-ID"/>
        </a:p>
      </dgm:t>
    </dgm:pt>
    <dgm:pt modelId="{2F19DF99-E6DF-4DB3-BFC9-9974BBB91401}">
      <dgm:prSet phldrT="[Text]" custT="1"/>
      <dgm:spPr/>
      <dgm:t>
        <a:bodyPr/>
        <a:lstStyle/>
        <a:p>
          <a:r>
            <a:rPr lang="en-US" sz="1800" dirty="0"/>
            <a:t>Stationery</a:t>
          </a:r>
          <a:endParaRPr lang="id-ID" sz="1800" dirty="0"/>
        </a:p>
      </dgm:t>
    </dgm:pt>
    <dgm:pt modelId="{1F5E8C1E-7547-4F97-BF44-7C0E1AAAC25F}" type="parTrans" cxnId="{F2FB1ABD-FBC9-44CD-9D36-937F7B379BB6}">
      <dgm:prSet/>
      <dgm:spPr/>
      <dgm:t>
        <a:bodyPr/>
        <a:lstStyle/>
        <a:p>
          <a:endParaRPr lang="id-ID" sz="1200"/>
        </a:p>
      </dgm:t>
    </dgm:pt>
    <dgm:pt modelId="{179EE86B-F0B6-498A-A840-5CBCB3108313}" type="sibTrans" cxnId="{F2FB1ABD-FBC9-44CD-9D36-937F7B379BB6}">
      <dgm:prSet/>
      <dgm:spPr/>
      <dgm:t>
        <a:bodyPr/>
        <a:lstStyle/>
        <a:p>
          <a:endParaRPr lang="id-ID" sz="1200"/>
        </a:p>
      </dgm:t>
    </dgm:pt>
    <dgm:pt modelId="{6C2AE039-BAF3-4CBD-A50D-53A0FC6544CC}">
      <dgm:prSet phldrT="[Text]" custT="1"/>
      <dgm:spPr/>
      <dgm:t>
        <a:bodyPr/>
        <a:lstStyle/>
        <a:p>
          <a:r>
            <a:rPr lang="en-US" sz="2400" dirty="0"/>
            <a:t>Eraser</a:t>
          </a:r>
          <a:endParaRPr lang="id-ID" sz="2400" dirty="0"/>
        </a:p>
      </dgm:t>
    </dgm:pt>
    <dgm:pt modelId="{F8F7586B-AD0C-4041-A386-D98D15B0E13E}" type="parTrans" cxnId="{3D4427FE-2F18-40B6-993B-637648BD6472}">
      <dgm:prSet/>
      <dgm:spPr/>
      <dgm:t>
        <a:bodyPr/>
        <a:lstStyle/>
        <a:p>
          <a:endParaRPr lang="id-ID" sz="1200"/>
        </a:p>
      </dgm:t>
    </dgm:pt>
    <dgm:pt modelId="{29E6DAC6-BF75-4DE1-BD90-403D94654ACA}" type="sibTrans" cxnId="{3D4427FE-2F18-40B6-993B-637648BD6472}">
      <dgm:prSet/>
      <dgm:spPr/>
      <dgm:t>
        <a:bodyPr/>
        <a:lstStyle/>
        <a:p>
          <a:endParaRPr lang="id-ID" sz="1200"/>
        </a:p>
      </dgm:t>
    </dgm:pt>
    <dgm:pt modelId="{127171B8-7152-4518-867D-E6F1A08A8D86}">
      <dgm:prSet phldrT="[Text]" custT="1"/>
      <dgm:spPr/>
      <dgm:t>
        <a:bodyPr/>
        <a:lstStyle/>
        <a:p>
          <a:r>
            <a:rPr lang="en-US" sz="2400" dirty="0"/>
            <a:t>Pen</a:t>
          </a:r>
          <a:endParaRPr lang="id-ID" sz="2400" dirty="0"/>
        </a:p>
      </dgm:t>
    </dgm:pt>
    <dgm:pt modelId="{9E463483-7B7E-42C0-AC2B-76614F26E783}" type="parTrans" cxnId="{4E3A1094-FD6A-44F7-B2E7-ADF90239C90A}">
      <dgm:prSet/>
      <dgm:spPr/>
      <dgm:t>
        <a:bodyPr/>
        <a:lstStyle/>
        <a:p>
          <a:endParaRPr lang="id-ID" sz="1200"/>
        </a:p>
      </dgm:t>
    </dgm:pt>
    <dgm:pt modelId="{403349EC-16EA-4D7F-9B7C-E2244BF50B16}" type="sibTrans" cxnId="{4E3A1094-FD6A-44F7-B2E7-ADF90239C90A}">
      <dgm:prSet/>
      <dgm:spPr/>
      <dgm:t>
        <a:bodyPr/>
        <a:lstStyle/>
        <a:p>
          <a:endParaRPr lang="id-ID" sz="1200"/>
        </a:p>
      </dgm:t>
    </dgm:pt>
    <dgm:pt modelId="{9C46AEE4-6E66-4330-BE25-757346E70B90}">
      <dgm:prSet phldrT="[Text]" custT="1"/>
      <dgm:spPr/>
      <dgm:t>
        <a:bodyPr/>
        <a:lstStyle/>
        <a:p>
          <a:r>
            <a:rPr lang="en-US" sz="2400" dirty="0"/>
            <a:t>Ruler</a:t>
          </a:r>
          <a:endParaRPr lang="id-ID" sz="2400" dirty="0"/>
        </a:p>
      </dgm:t>
    </dgm:pt>
    <dgm:pt modelId="{54D6396D-43CA-43FB-8848-32E8419B618F}" type="parTrans" cxnId="{8445CDB5-6EBA-4141-B554-BCAA8019C9D5}">
      <dgm:prSet/>
      <dgm:spPr/>
      <dgm:t>
        <a:bodyPr/>
        <a:lstStyle/>
        <a:p>
          <a:endParaRPr lang="id-ID" sz="1200"/>
        </a:p>
      </dgm:t>
    </dgm:pt>
    <dgm:pt modelId="{D8284514-5A1A-411C-96E3-81E12E25F3EC}" type="sibTrans" cxnId="{8445CDB5-6EBA-4141-B554-BCAA8019C9D5}">
      <dgm:prSet/>
      <dgm:spPr/>
      <dgm:t>
        <a:bodyPr/>
        <a:lstStyle/>
        <a:p>
          <a:endParaRPr lang="id-ID" sz="1200"/>
        </a:p>
      </dgm:t>
    </dgm:pt>
    <dgm:pt modelId="{BA5AC2E3-0253-4D0E-8917-C13A994CBF64}" type="pres">
      <dgm:prSet presAssocID="{21EC16C6-81C8-491B-8CB4-1E0E2F9B7F00}" presName="cycle" presStyleCnt="0">
        <dgm:presLayoutVars>
          <dgm:chMax val="1"/>
          <dgm:dir/>
          <dgm:animLvl val="ctr"/>
          <dgm:resizeHandles val="exact"/>
        </dgm:presLayoutVars>
      </dgm:prSet>
      <dgm:spPr/>
    </dgm:pt>
    <dgm:pt modelId="{38F91B45-F787-4BA3-8920-19BCD104E27E}" type="pres">
      <dgm:prSet presAssocID="{2F19DF99-E6DF-4DB3-BFC9-9974BBB91401}" presName="centerShape" presStyleLbl="node0" presStyleIdx="0" presStyleCnt="1"/>
      <dgm:spPr/>
    </dgm:pt>
    <dgm:pt modelId="{8744362F-E850-45BA-B5E2-859B5904856D}" type="pres">
      <dgm:prSet presAssocID="{F8F7586B-AD0C-4041-A386-D98D15B0E13E}" presName="parTrans" presStyleLbl="bgSibTrans2D1" presStyleIdx="0" presStyleCnt="3"/>
      <dgm:spPr/>
    </dgm:pt>
    <dgm:pt modelId="{F08A7129-6612-4973-B681-53B69A487F95}" type="pres">
      <dgm:prSet presAssocID="{6C2AE039-BAF3-4CBD-A50D-53A0FC6544CC}" presName="node" presStyleLbl="node1" presStyleIdx="0" presStyleCnt="3">
        <dgm:presLayoutVars>
          <dgm:bulletEnabled val="1"/>
        </dgm:presLayoutVars>
      </dgm:prSet>
      <dgm:spPr/>
    </dgm:pt>
    <dgm:pt modelId="{DF47869D-FC27-4570-90DD-4C9E22DC4C3E}" type="pres">
      <dgm:prSet presAssocID="{9E463483-7B7E-42C0-AC2B-76614F26E783}" presName="parTrans" presStyleLbl="bgSibTrans2D1" presStyleIdx="1" presStyleCnt="3"/>
      <dgm:spPr/>
    </dgm:pt>
    <dgm:pt modelId="{A5E5DE31-9D3A-4985-8D9B-A6069AC26CFE}" type="pres">
      <dgm:prSet presAssocID="{127171B8-7152-4518-867D-E6F1A08A8D86}" presName="node" presStyleLbl="node1" presStyleIdx="1" presStyleCnt="3">
        <dgm:presLayoutVars>
          <dgm:bulletEnabled val="1"/>
        </dgm:presLayoutVars>
      </dgm:prSet>
      <dgm:spPr/>
    </dgm:pt>
    <dgm:pt modelId="{C56991DB-C0B2-4186-9430-06A997545DDC}" type="pres">
      <dgm:prSet presAssocID="{54D6396D-43CA-43FB-8848-32E8419B618F}" presName="parTrans" presStyleLbl="bgSibTrans2D1" presStyleIdx="2" presStyleCnt="3"/>
      <dgm:spPr/>
    </dgm:pt>
    <dgm:pt modelId="{ABDA9775-F957-4518-A22C-EF43BECD86C5}" type="pres">
      <dgm:prSet presAssocID="{9C46AEE4-6E66-4330-BE25-757346E70B90}" presName="node" presStyleLbl="node1" presStyleIdx="2" presStyleCnt="3">
        <dgm:presLayoutVars>
          <dgm:bulletEnabled val="1"/>
        </dgm:presLayoutVars>
      </dgm:prSet>
      <dgm:spPr/>
    </dgm:pt>
  </dgm:ptLst>
  <dgm:cxnLst>
    <dgm:cxn modelId="{51934C09-623A-4A4D-91E7-E474D8CECD8B}" type="presOf" srcId="{21EC16C6-81C8-491B-8CB4-1E0E2F9B7F00}" destId="{BA5AC2E3-0253-4D0E-8917-C13A994CBF64}" srcOrd="0" destOrd="0" presId="urn:microsoft.com/office/officeart/2005/8/layout/radial4"/>
    <dgm:cxn modelId="{75D2C10C-5DFA-428E-9A0F-112E770B278B}" type="presOf" srcId="{2F19DF99-E6DF-4DB3-BFC9-9974BBB91401}" destId="{38F91B45-F787-4BA3-8920-19BCD104E27E}" srcOrd="0" destOrd="0" presId="urn:microsoft.com/office/officeart/2005/8/layout/radial4"/>
    <dgm:cxn modelId="{FCA7B734-2FE8-4913-96C6-6B603EA457E5}" type="presOf" srcId="{6C2AE039-BAF3-4CBD-A50D-53A0FC6544CC}" destId="{F08A7129-6612-4973-B681-53B69A487F95}" srcOrd="0" destOrd="0" presId="urn:microsoft.com/office/officeart/2005/8/layout/radial4"/>
    <dgm:cxn modelId="{D5A18866-0EF0-4F8D-8DCC-C61C822BE959}" type="presOf" srcId="{9E463483-7B7E-42C0-AC2B-76614F26E783}" destId="{DF47869D-FC27-4570-90DD-4C9E22DC4C3E}" srcOrd="0" destOrd="0" presId="urn:microsoft.com/office/officeart/2005/8/layout/radial4"/>
    <dgm:cxn modelId="{14EFE250-F05C-420E-B6C6-17C34497C8AA}" type="presOf" srcId="{127171B8-7152-4518-867D-E6F1A08A8D86}" destId="{A5E5DE31-9D3A-4985-8D9B-A6069AC26CFE}" srcOrd="0" destOrd="0" presId="urn:microsoft.com/office/officeart/2005/8/layout/radial4"/>
    <dgm:cxn modelId="{B90B7C7C-1FAA-4AFC-A138-2D4B5A124436}" type="presOf" srcId="{F8F7586B-AD0C-4041-A386-D98D15B0E13E}" destId="{8744362F-E850-45BA-B5E2-859B5904856D}" srcOrd="0" destOrd="0" presId="urn:microsoft.com/office/officeart/2005/8/layout/radial4"/>
    <dgm:cxn modelId="{864E1B90-1F96-4E0A-B549-4150E81F3BA3}" type="presOf" srcId="{54D6396D-43CA-43FB-8848-32E8419B618F}" destId="{C56991DB-C0B2-4186-9430-06A997545DDC}" srcOrd="0" destOrd="0" presId="urn:microsoft.com/office/officeart/2005/8/layout/radial4"/>
    <dgm:cxn modelId="{4E3A1094-FD6A-44F7-B2E7-ADF90239C90A}" srcId="{2F19DF99-E6DF-4DB3-BFC9-9974BBB91401}" destId="{127171B8-7152-4518-867D-E6F1A08A8D86}" srcOrd="1" destOrd="0" parTransId="{9E463483-7B7E-42C0-AC2B-76614F26E783}" sibTransId="{403349EC-16EA-4D7F-9B7C-E2244BF50B16}"/>
    <dgm:cxn modelId="{8445CDB5-6EBA-4141-B554-BCAA8019C9D5}" srcId="{2F19DF99-E6DF-4DB3-BFC9-9974BBB91401}" destId="{9C46AEE4-6E66-4330-BE25-757346E70B90}" srcOrd="2" destOrd="0" parTransId="{54D6396D-43CA-43FB-8848-32E8419B618F}" sibTransId="{D8284514-5A1A-411C-96E3-81E12E25F3EC}"/>
    <dgm:cxn modelId="{A492CCB6-6443-45DD-8397-C998B809B500}" type="presOf" srcId="{9C46AEE4-6E66-4330-BE25-757346E70B90}" destId="{ABDA9775-F957-4518-A22C-EF43BECD86C5}" srcOrd="0" destOrd="0" presId="urn:microsoft.com/office/officeart/2005/8/layout/radial4"/>
    <dgm:cxn modelId="{F2FB1ABD-FBC9-44CD-9D36-937F7B379BB6}" srcId="{21EC16C6-81C8-491B-8CB4-1E0E2F9B7F00}" destId="{2F19DF99-E6DF-4DB3-BFC9-9974BBB91401}" srcOrd="0" destOrd="0" parTransId="{1F5E8C1E-7547-4F97-BF44-7C0E1AAAC25F}" sibTransId="{179EE86B-F0B6-498A-A840-5CBCB3108313}"/>
    <dgm:cxn modelId="{3D4427FE-2F18-40B6-993B-637648BD6472}" srcId="{2F19DF99-E6DF-4DB3-BFC9-9974BBB91401}" destId="{6C2AE039-BAF3-4CBD-A50D-53A0FC6544CC}" srcOrd="0" destOrd="0" parTransId="{F8F7586B-AD0C-4041-A386-D98D15B0E13E}" sibTransId="{29E6DAC6-BF75-4DE1-BD90-403D94654ACA}"/>
    <dgm:cxn modelId="{E5C97D3A-09DE-4EDB-95ED-4E46CF3B435A}" type="presParOf" srcId="{BA5AC2E3-0253-4D0E-8917-C13A994CBF64}" destId="{38F91B45-F787-4BA3-8920-19BCD104E27E}" srcOrd="0" destOrd="0" presId="urn:microsoft.com/office/officeart/2005/8/layout/radial4"/>
    <dgm:cxn modelId="{7196EC16-2343-45DE-875A-6D42A9706005}" type="presParOf" srcId="{BA5AC2E3-0253-4D0E-8917-C13A994CBF64}" destId="{8744362F-E850-45BA-B5E2-859B5904856D}" srcOrd="1" destOrd="0" presId="urn:microsoft.com/office/officeart/2005/8/layout/radial4"/>
    <dgm:cxn modelId="{EB3BA180-EDC5-4F29-892F-D76F914DB6AD}" type="presParOf" srcId="{BA5AC2E3-0253-4D0E-8917-C13A994CBF64}" destId="{F08A7129-6612-4973-B681-53B69A487F95}" srcOrd="2" destOrd="0" presId="urn:microsoft.com/office/officeart/2005/8/layout/radial4"/>
    <dgm:cxn modelId="{169F600C-010B-4F0A-B264-89B5CC129ACD}" type="presParOf" srcId="{BA5AC2E3-0253-4D0E-8917-C13A994CBF64}" destId="{DF47869D-FC27-4570-90DD-4C9E22DC4C3E}" srcOrd="3" destOrd="0" presId="urn:microsoft.com/office/officeart/2005/8/layout/radial4"/>
    <dgm:cxn modelId="{5AC3871D-F516-4328-AE79-584E80092F01}" type="presParOf" srcId="{BA5AC2E3-0253-4D0E-8917-C13A994CBF64}" destId="{A5E5DE31-9D3A-4985-8D9B-A6069AC26CFE}" srcOrd="4" destOrd="0" presId="urn:microsoft.com/office/officeart/2005/8/layout/radial4"/>
    <dgm:cxn modelId="{1C421C2C-5F62-472C-9395-B6BE68115AA6}" type="presParOf" srcId="{BA5AC2E3-0253-4D0E-8917-C13A994CBF64}" destId="{C56991DB-C0B2-4186-9430-06A997545DDC}" srcOrd="5" destOrd="0" presId="urn:microsoft.com/office/officeart/2005/8/layout/radial4"/>
    <dgm:cxn modelId="{6DAE67ED-1BE7-47A5-8CC2-144973481DD0}" type="presParOf" srcId="{BA5AC2E3-0253-4D0E-8917-C13A994CBF64}" destId="{ABDA9775-F957-4518-A22C-EF43BECD86C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EC16C6-81C8-491B-8CB4-1E0E2F9B7F00}" type="doc">
      <dgm:prSet loTypeId="urn:microsoft.com/office/officeart/2005/8/layout/radial5" loCatId="relationship" qsTypeId="urn:microsoft.com/office/officeart/2005/8/quickstyle/simple1" qsCatId="simple" csTypeId="urn:microsoft.com/office/officeart/2005/8/colors/colorful4" csCatId="colorful" phldr="1"/>
      <dgm:spPr/>
      <dgm:t>
        <a:bodyPr/>
        <a:lstStyle/>
        <a:p>
          <a:endParaRPr lang="id-ID"/>
        </a:p>
      </dgm:t>
    </dgm:pt>
    <dgm:pt modelId="{2F19DF99-E6DF-4DB3-BFC9-9974BBB91401}">
      <dgm:prSet phldrT="[Text]" custT="1"/>
      <dgm:spPr/>
      <dgm:t>
        <a:bodyPr/>
        <a:lstStyle/>
        <a:p>
          <a:r>
            <a:rPr lang="en-US" sz="1200" dirty="0"/>
            <a:t>Stationery</a:t>
          </a:r>
          <a:endParaRPr lang="id-ID" sz="1200" dirty="0"/>
        </a:p>
      </dgm:t>
    </dgm:pt>
    <dgm:pt modelId="{1F5E8C1E-7547-4F97-BF44-7C0E1AAAC25F}" type="parTrans" cxnId="{F2FB1ABD-FBC9-44CD-9D36-937F7B379BB6}">
      <dgm:prSet/>
      <dgm:spPr/>
      <dgm:t>
        <a:bodyPr/>
        <a:lstStyle/>
        <a:p>
          <a:endParaRPr lang="id-ID"/>
        </a:p>
      </dgm:t>
    </dgm:pt>
    <dgm:pt modelId="{179EE86B-F0B6-498A-A840-5CBCB3108313}" type="sibTrans" cxnId="{F2FB1ABD-FBC9-44CD-9D36-937F7B379BB6}">
      <dgm:prSet/>
      <dgm:spPr/>
      <dgm:t>
        <a:bodyPr/>
        <a:lstStyle/>
        <a:p>
          <a:endParaRPr lang="id-ID"/>
        </a:p>
      </dgm:t>
    </dgm:pt>
    <dgm:pt modelId="{6C2AE039-BAF3-4CBD-A50D-53A0FC6544CC}">
      <dgm:prSet phldrT="[Text]" custT="1"/>
      <dgm:spPr/>
      <dgm:t>
        <a:bodyPr/>
        <a:lstStyle/>
        <a:p>
          <a:r>
            <a:rPr lang="en-US" sz="2000" dirty="0"/>
            <a:t>Eraser</a:t>
          </a:r>
          <a:endParaRPr lang="id-ID" sz="2000" dirty="0"/>
        </a:p>
      </dgm:t>
    </dgm:pt>
    <dgm:pt modelId="{F8F7586B-AD0C-4041-A386-D98D15B0E13E}" type="parTrans" cxnId="{3D4427FE-2F18-40B6-993B-637648BD6472}">
      <dgm:prSet/>
      <dgm:spPr/>
      <dgm:t>
        <a:bodyPr/>
        <a:lstStyle/>
        <a:p>
          <a:endParaRPr lang="id-ID"/>
        </a:p>
      </dgm:t>
    </dgm:pt>
    <dgm:pt modelId="{29E6DAC6-BF75-4DE1-BD90-403D94654ACA}" type="sibTrans" cxnId="{3D4427FE-2F18-40B6-993B-637648BD6472}">
      <dgm:prSet/>
      <dgm:spPr/>
      <dgm:t>
        <a:bodyPr/>
        <a:lstStyle/>
        <a:p>
          <a:endParaRPr lang="id-ID"/>
        </a:p>
      </dgm:t>
    </dgm:pt>
    <dgm:pt modelId="{127171B8-7152-4518-867D-E6F1A08A8D86}">
      <dgm:prSet phldrT="[Text]" custT="1"/>
      <dgm:spPr/>
      <dgm:t>
        <a:bodyPr/>
        <a:lstStyle/>
        <a:p>
          <a:r>
            <a:rPr lang="en-US" sz="2000" dirty="0"/>
            <a:t>Pen</a:t>
          </a:r>
          <a:endParaRPr lang="id-ID" sz="2000" dirty="0"/>
        </a:p>
      </dgm:t>
    </dgm:pt>
    <dgm:pt modelId="{9E463483-7B7E-42C0-AC2B-76614F26E783}" type="parTrans" cxnId="{4E3A1094-FD6A-44F7-B2E7-ADF90239C90A}">
      <dgm:prSet/>
      <dgm:spPr/>
      <dgm:t>
        <a:bodyPr/>
        <a:lstStyle/>
        <a:p>
          <a:endParaRPr lang="id-ID"/>
        </a:p>
      </dgm:t>
    </dgm:pt>
    <dgm:pt modelId="{403349EC-16EA-4D7F-9B7C-E2244BF50B16}" type="sibTrans" cxnId="{4E3A1094-FD6A-44F7-B2E7-ADF90239C90A}">
      <dgm:prSet/>
      <dgm:spPr/>
      <dgm:t>
        <a:bodyPr/>
        <a:lstStyle/>
        <a:p>
          <a:endParaRPr lang="id-ID"/>
        </a:p>
      </dgm:t>
    </dgm:pt>
    <dgm:pt modelId="{9C46AEE4-6E66-4330-BE25-757346E70B90}">
      <dgm:prSet phldrT="[Text]" custT="1"/>
      <dgm:spPr/>
      <dgm:t>
        <a:bodyPr/>
        <a:lstStyle/>
        <a:p>
          <a:r>
            <a:rPr lang="en-US" sz="2000" dirty="0"/>
            <a:t>Ruler</a:t>
          </a:r>
          <a:endParaRPr lang="id-ID" sz="2000" dirty="0"/>
        </a:p>
      </dgm:t>
    </dgm:pt>
    <dgm:pt modelId="{54D6396D-43CA-43FB-8848-32E8419B618F}" type="parTrans" cxnId="{8445CDB5-6EBA-4141-B554-BCAA8019C9D5}">
      <dgm:prSet/>
      <dgm:spPr/>
      <dgm:t>
        <a:bodyPr/>
        <a:lstStyle/>
        <a:p>
          <a:endParaRPr lang="id-ID"/>
        </a:p>
      </dgm:t>
    </dgm:pt>
    <dgm:pt modelId="{D8284514-5A1A-411C-96E3-81E12E25F3EC}" type="sibTrans" cxnId="{8445CDB5-6EBA-4141-B554-BCAA8019C9D5}">
      <dgm:prSet/>
      <dgm:spPr/>
      <dgm:t>
        <a:bodyPr/>
        <a:lstStyle/>
        <a:p>
          <a:endParaRPr lang="id-ID"/>
        </a:p>
      </dgm:t>
    </dgm:pt>
    <dgm:pt modelId="{80929037-F7CA-4A54-B2E0-B64F4F32E4BD}" type="pres">
      <dgm:prSet presAssocID="{21EC16C6-81C8-491B-8CB4-1E0E2F9B7F00}" presName="Name0" presStyleCnt="0">
        <dgm:presLayoutVars>
          <dgm:chMax val="1"/>
          <dgm:dir/>
          <dgm:animLvl val="ctr"/>
          <dgm:resizeHandles val="exact"/>
        </dgm:presLayoutVars>
      </dgm:prSet>
      <dgm:spPr/>
    </dgm:pt>
    <dgm:pt modelId="{C301BFE1-FC6A-44EB-9F1F-F5781F54597B}" type="pres">
      <dgm:prSet presAssocID="{2F19DF99-E6DF-4DB3-BFC9-9974BBB91401}" presName="centerShape" presStyleLbl="node0" presStyleIdx="0" presStyleCnt="1"/>
      <dgm:spPr/>
    </dgm:pt>
    <dgm:pt modelId="{3ADA3F5D-D9B9-4E07-820D-7B88DFE8C22F}" type="pres">
      <dgm:prSet presAssocID="{F8F7586B-AD0C-4041-A386-D98D15B0E13E}" presName="parTrans" presStyleLbl="sibTrans2D1" presStyleIdx="0" presStyleCnt="3"/>
      <dgm:spPr/>
    </dgm:pt>
    <dgm:pt modelId="{85FBC38C-7CB1-43E7-9B4E-CC307FC70678}" type="pres">
      <dgm:prSet presAssocID="{F8F7586B-AD0C-4041-A386-D98D15B0E13E}" presName="connectorText" presStyleLbl="sibTrans2D1" presStyleIdx="0" presStyleCnt="3"/>
      <dgm:spPr/>
    </dgm:pt>
    <dgm:pt modelId="{289AFF63-89A0-408C-A147-5408F6827AC4}" type="pres">
      <dgm:prSet presAssocID="{6C2AE039-BAF3-4CBD-A50D-53A0FC6544CC}" presName="node" presStyleLbl="node1" presStyleIdx="0" presStyleCnt="3">
        <dgm:presLayoutVars>
          <dgm:bulletEnabled val="1"/>
        </dgm:presLayoutVars>
      </dgm:prSet>
      <dgm:spPr/>
    </dgm:pt>
    <dgm:pt modelId="{C58C2C0F-FA9E-44B2-8505-98B06BC6CAA0}" type="pres">
      <dgm:prSet presAssocID="{9E463483-7B7E-42C0-AC2B-76614F26E783}" presName="parTrans" presStyleLbl="sibTrans2D1" presStyleIdx="1" presStyleCnt="3"/>
      <dgm:spPr/>
    </dgm:pt>
    <dgm:pt modelId="{6A9B15AB-382B-42C9-8F81-87BDF89AEE16}" type="pres">
      <dgm:prSet presAssocID="{9E463483-7B7E-42C0-AC2B-76614F26E783}" presName="connectorText" presStyleLbl="sibTrans2D1" presStyleIdx="1" presStyleCnt="3"/>
      <dgm:spPr/>
    </dgm:pt>
    <dgm:pt modelId="{E66404CC-53EC-4D4D-9CED-771DC091D642}" type="pres">
      <dgm:prSet presAssocID="{127171B8-7152-4518-867D-E6F1A08A8D86}" presName="node" presStyleLbl="node1" presStyleIdx="1" presStyleCnt="3">
        <dgm:presLayoutVars>
          <dgm:bulletEnabled val="1"/>
        </dgm:presLayoutVars>
      </dgm:prSet>
      <dgm:spPr/>
    </dgm:pt>
    <dgm:pt modelId="{A24E271C-AF6E-48C5-A003-E22D7A35FFC5}" type="pres">
      <dgm:prSet presAssocID="{54D6396D-43CA-43FB-8848-32E8419B618F}" presName="parTrans" presStyleLbl="sibTrans2D1" presStyleIdx="2" presStyleCnt="3"/>
      <dgm:spPr/>
    </dgm:pt>
    <dgm:pt modelId="{C4BB14CE-5EFB-4547-9457-6D90B052C737}" type="pres">
      <dgm:prSet presAssocID="{54D6396D-43CA-43FB-8848-32E8419B618F}" presName="connectorText" presStyleLbl="sibTrans2D1" presStyleIdx="2" presStyleCnt="3"/>
      <dgm:spPr/>
    </dgm:pt>
    <dgm:pt modelId="{7CE36A91-FD40-4806-B84C-0AE639945F31}" type="pres">
      <dgm:prSet presAssocID="{9C46AEE4-6E66-4330-BE25-757346E70B90}" presName="node" presStyleLbl="node1" presStyleIdx="2" presStyleCnt="3">
        <dgm:presLayoutVars>
          <dgm:bulletEnabled val="1"/>
        </dgm:presLayoutVars>
      </dgm:prSet>
      <dgm:spPr/>
    </dgm:pt>
  </dgm:ptLst>
  <dgm:cxnLst>
    <dgm:cxn modelId="{232D8E06-5DEE-486F-A31C-EB537B6AE143}" type="presOf" srcId="{127171B8-7152-4518-867D-E6F1A08A8D86}" destId="{E66404CC-53EC-4D4D-9CED-771DC091D642}" srcOrd="0" destOrd="0" presId="urn:microsoft.com/office/officeart/2005/8/layout/radial5"/>
    <dgm:cxn modelId="{BC23BA2C-FFD0-403C-A242-721C549BFEFB}" type="presOf" srcId="{9E463483-7B7E-42C0-AC2B-76614F26E783}" destId="{C58C2C0F-FA9E-44B2-8505-98B06BC6CAA0}" srcOrd="0" destOrd="0" presId="urn:microsoft.com/office/officeart/2005/8/layout/radial5"/>
    <dgm:cxn modelId="{CE811060-447C-4F8E-8FE8-4CDFDDA73608}" type="presOf" srcId="{F8F7586B-AD0C-4041-A386-D98D15B0E13E}" destId="{85FBC38C-7CB1-43E7-9B4E-CC307FC70678}" srcOrd="1" destOrd="0" presId="urn:microsoft.com/office/officeart/2005/8/layout/radial5"/>
    <dgm:cxn modelId="{B58A1A72-9979-4023-9A94-951D6E2771CC}" type="presOf" srcId="{9E463483-7B7E-42C0-AC2B-76614F26E783}" destId="{6A9B15AB-382B-42C9-8F81-87BDF89AEE16}" srcOrd="1" destOrd="0" presId="urn:microsoft.com/office/officeart/2005/8/layout/radial5"/>
    <dgm:cxn modelId="{48AA3A78-8CA3-41BD-AABA-E17C4544302F}" type="presOf" srcId="{54D6396D-43CA-43FB-8848-32E8419B618F}" destId="{C4BB14CE-5EFB-4547-9457-6D90B052C737}" srcOrd="1" destOrd="0" presId="urn:microsoft.com/office/officeart/2005/8/layout/radial5"/>
    <dgm:cxn modelId="{5E89788E-F482-4DF9-985E-16D672E43357}" type="presOf" srcId="{6C2AE039-BAF3-4CBD-A50D-53A0FC6544CC}" destId="{289AFF63-89A0-408C-A147-5408F6827AC4}" srcOrd="0" destOrd="0" presId="urn:microsoft.com/office/officeart/2005/8/layout/radial5"/>
    <dgm:cxn modelId="{4E3A1094-FD6A-44F7-B2E7-ADF90239C90A}" srcId="{2F19DF99-E6DF-4DB3-BFC9-9974BBB91401}" destId="{127171B8-7152-4518-867D-E6F1A08A8D86}" srcOrd="1" destOrd="0" parTransId="{9E463483-7B7E-42C0-AC2B-76614F26E783}" sibTransId="{403349EC-16EA-4D7F-9B7C-E2244BF50B16}"/>
    <dgm:cxn modelId="{EF34429D-D562-4F4B-90A9-CE0C7AAB243D}" type="presOf" srcId="{54D6396D-43CA-43FB-8848-32E8419B618F}" destId="{A24E271C-AF6E-48C5-A003-E22D7A35FFC5}" srcOrd="0" destOrd="0" presId="urn:microsoft.com/office/officeart/2005/8/layout/radial5"/>
    <dgm:cxn modelId="{8445CDB5-6EBA-4141-B554-BCAA8019C9D5}" srcId="{2F19DF99-E6DF-4DB3-BFC9-9974BBB91401}" destId="{9C46AEE4-6E66-4330-BE25-757346E70B90}" srcOrd="2" destOrd="0" parTransId="{54D6396D-43CA-43FB-8848-32E8419B618F}" sibTransId="{D8284514-5A1A-411C-96E3-81E12E25F3EC}"/>
    <dgm:cxn modelId="{F2FB1ABD-FBC9-44CD-9D36-937F7B379BB6}" srcId="{21EC16C6-81C8-491B-8CB4-1E0E2F9B7F00}" destId="{2F19DF99-E6DF-4DB3-BFC9-9974BBB91401}" srcOrd="0" destOrd="0" parTransId="{1F5E8C1E-7547-4F97-BF44-7C0E1AAAC25F}" sibTransId="{179EE86B-F0B6-498A-A840-5CBCB3108313}"/>
    <dgm:cxn modelId="{3AF9EFC8-197A-48A5-AEF0-EF1ABD10A874}" type="presOf" srcId="{21EC16C6-81C8-491B-8CB4-1E0E2F9B7F00}" destId="{80929037-F7CA-4A54-B2E0-B64F4F32E4BD}" srcOrd="0" destOrd="0" presId="urn:microsoft.com/office/officeart/2005/8/layout/radial5"/>
    <dgm:cxn modelId="{E3FD0CDB-BA10-4D86-B11C-A34F8E289974}" type="presOf" srcId="{2F19DF99-E6DF-4DB3-BFC9-9974BBB91401}" destId="{C301BFE1-FC6A-44EB-9F1F-F5781F54597B}" srcOrd="0" destOrd="0" presId="urn:microsoft.com/office/officeart/2005/8/layout/radial5"/>
    <dgm:cxn modelId="{8E695DDC-B1C8-417C-B994-56C95AB7C584}" type="presOf" srcId="{9C46AEE4-6E66-4330-BE25-757346E70B90}" destId="{7CE36A91-FD40-4806-B84C-0AE639945F31}" srcOrd="0" destOrd="0" presId="urn:microsoft.com/office/officeart/2005/8/layout/radial5"/>
    <dgm:cxn modelId="{6227B2DE-0DEB-4281-B088-10D3BC2A64F0}" type="presOf" srcId="{F8F7586B-AD0C-4041-A386-D98D15B0E13E}" destId="{3ADA3F5D-D9B9-4E07-820D-7B88DFE8C22F}" srcOrd="0" destOrd="0" presId="urn:microsoft.com/office/officeart/2005/8/layout/radial5"/>
    <dgm:cxn modelId="{3D4427FE-2F18-40B6-993B-637648BD6472}" srcId="{2F19DF99-E6DF-4DB3-BFC9-9974BBB91401}" destId="{6C2AE039-BAF3-4CBD-A50D-53A0FC6544CC}" srcOrd="0" destOrd="0" parTransId="{F8F7586B-AD0C-4041-A386-D98D15B0E13E}" sibTransId="{29E6DAC6-BF75-4DE1-BD90-403D94654ACA}"/>
    <dgm:cxn modelId="{278828EE-7834-4451-9145-265DA2DDAE9A}" type="presParOf" srcId="{80929037-F7CA-4A54-B2E0-B64F4F32E4BD}" destId="{C301BFE1-FC6A-44EB-9F1F-F5781F54597B}" srcOrd="0" destOrd="0" presId="urn:microsoft.com/office/officeart/2005/8/layout/radial5"/>
    <dgm:cxn modelId="{9A943E19-20C5-4303-A2B1-B8E113B7CDB5}" type="presParOf" srcId="{80929037-F7CA-4A54-B2E0-B64F4F32E4BD}" destId="{3ADA3F5D-D9B9-4E07-820D-7B88DFE8C22F}" srcOrd="1" destOrd="0" presId="urn:microsoft.com/office/officeart/2005/8/layout/radial5"/>
    <dgm:cxn modelId="{7EAD4F0F-7345-46DB-BC77-FA0D94E7FAF3}" type="presParOf" srcId="{3ADA3F5D-D9B9-4E07-820D-7B88DFE8C22F}" destId="{85FBC38C-7CB1-43E7-9B4E-CC307FC70678}" srcOrd="0" destOrd="0" presId="urn:microsoft.com/office/officeart/2005/8/layout/radial5"/>
    <dgm:cxn modelId="{05116BAB-56D5-468D-95C1-ED27A223FCBB}" type="presParOf" srcId="{80929037-F7CA-4A54-B2E0-B64F4F32E4BD}" destId="{289AFF63-89A0-408C-A147-5408F6827AC4}" srcOrd="2" destOrd="0" presId="urn:microsoft.com/office/officeart/2005/8/layout/radial5"/>
    <dgm:cxn modelId="{C23BE13B-85F1-4699-82B3-DBD5849420A1}" type="presParOf" srcId="{80929037-F7CA-4A54-B2E0-B64F4F32E4BD}" destId="{C58C2C0F-FA9E-44B2-8505-98B06BC6CAA0}" srcOrd="3" destOrd="0" presId="urn:microsoft.com/office/officeart/2005/8/layout/radial5"/>
    <dgm:cxn modelId="{F900A473-19ED-4493-866A-F0DAC5454573}" type="presParOf" srcId="{C58C2C0F-FA9E-44B2-8505-98B06BC6CAA0}" destId="{6A9B15AB-382B-42C9-8F81-87BDF89AEE16}" srcOrd="0" destOrd="0" presId="urn:microsoft.com/office/officeart/2005/8/layout/radial5"/>
    <dgm:cxn modelId="{0D5DC1FA-84F6-49E5-A231-7F5093B346BB}" type="presParOf" srcId="{80929037-F7CA-4A54-B2E0-B64F4F32E4BD}" destId="{E66404CC-53EC-4D4D-9CED-771DC091D642}" srcOrd="4" destOrd="0" presId="urn:microsoft.com/office/officeart/2005/8/layout/radial5"/>
    <dgm:cxn modelId="{84EEC3E1-5A15-46FD-9EC4-6D4FC48ECF47}" type="presParOf" srcId="{80929037-F7CA-4A54-B2E0-B64F4F32E4BD}" destId="{A24E271C-AF6E-48C5-A003-E22D7A35FFC5}" srcOrd="5" destOrd="0" presId="urn:microsoft.com/office/officeart/2005/8/layout/radial5"/>
    <dgm:cxn modelId="{FFBEE933-847B-41DA-9F13-A870777A28AD}" type="presParOf" srcId="{A24E271C-AF6E-48C5-A003-E22D7A35FFC5}" destId="{C4BB14CE-5EFB-4547-9457-6D90B052C737}" srcOrd="0" destOrd="0" presId="urn:microsoft.com/office/officeart/2005/8/layout/radial5"/>
    <dgm:cxn modelId="{6DBB28AE-DF81-42A3-9BC9-1508B05B66ED}" type="presParOf" srcId="{80929037-F7CA-4A54-B2E0-B64F4F32E4BD}" destId="{7CE36A91-FD40-4806-B84C-0AE639945F31}"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BFE1-FC6A-44EB-9F1F-F5781F54597B}">
      <dsp:nvSpPr>
        <dsp:cNvPr id="0" name=""/>
        <dsp:cNvSpPr/>
      </dsp:nvSpPr>
      <dsp:spPr>
        <a:xfrm>
          <a:off x="478049" y="0"/>
          <a:ext cx="3465033" cy="346503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t>Bird</a:t>
          </a:r>
          <a:endParaRPr lang="id-ID" sz="6500" kern="1200" dirty="0"/>
        </a:p>
      </dsp:txBody>
      <dsp:txXfrm>
        <a:off x="985491" y="507442"/>
        <a:ext cx="2450149" cy="2450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BFE1-FC6A-44EB-9F1F-F5781F54597B}">
      <dsp:nvSpPr>
        <dsp:cNvPr id="0" name=""/>
        <dsp:cNvSpPr/>
      </dsp:nvSpPr>
      <dsp:spPr>
        <a:xfrm>
          <a:off x="2664294" y="947282"/>
          <a:ext cx="1332168" cy="13321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Bird </a:t>
          </a:r>
          <a:endParaRPr lang="id-ID" sz="3300" kern="1200" dirty="0"/>
        </a:p>
      </dsp:txBody>
      <dsp:txXfrm>
        <a:off x="2859385" y="1142373"/>
        <a:ext cx="941986" cy="941986"/>
      </dsp:txXfrm>
    </dsp:sp>
    <dsp:sp modelId="{3ADA3F5D-D9B9-4E07-820D-7B88DFE8C22F}">
      <dsp:nvSpPr>
        <dsp:cNvPr id="0" name=""/>
        <dsp:cNvSpPr/>
      </dsp:nvSpPr>
      <dsp:spPr>
        <a:xfrm rot="20328748">
          <a:off x="4035890" y="1067087"/>
          <a:ext cx="239082" cy="4529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a:off x="4038314" y="1170635"/>
        <a:ext cx="167357" cy="271763"/>
      </dsp:txXfrm>
    </dsp:sp>
    <dsp:sp modelId="{289AFF63-89A0-408C-A147-5408F6827AC4}">
      <dsp:nvSpPr>
        <dsp:cNvPr id="0" name=""/>
        <dsp:cNvSpPr/>
      </dsp:nvSpPr>
      <dsp:spPr>
        <a:xfrm>
          <a:off x="4327017" y="302770"/>
          <a:ext cx="1332168" cy="13321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Gull</a:t>
          </a:r>
          <a:endParaRPr lang="id-ID" sz="2500" kern="1200" dirty="0"/>
        </a:p>
      </dsp:txBody>
      <dsp:txXfrm>
        <a:off x="4522108" y="497861"/>
        <a:ext cx="941986" cy="941986"/>
      </dsp:txXfrm>
    </dsp:sp>
    <dsp:sp modelId="{C58C2C0F-FA9E-44B2-8505-98B06BC6CAA0}">
      <dsp:nvSpPr>
        <dsp:cNvPr id="0" name=""/>
        <dsp:cNvSpPr/>
      </dsp:nvSpPr>
      <dsp:spPr>
        <a:xfrm rot="5458520">
          <a:off x="3209785" y="2246773"/>
          <a:ext cx="211908" cy="452937"/>
        </a:xfrm>
        <a:prstGeom prst="rightArrow">
          <a:avLst>
            <a:gd name="adj1" fmla="val 60000"/>
            <a:gd name="adj2" fmla="val 50000"/>
          </a:avLst>
        </a:prstGeom>
        <a:solidFill>
          <a:schemeClr val="accent4">
            <a:hueOff val="-2777818"/>
            <a:satOff val="19998"/>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rot="10800000">
        <a:off x="3242112" y="2305579"/>
        <a:ext cx="148336" cy="271763"/>
      </dsp:txXfrm>
    </dsp:sp>
    <dsp:sp modelId="{E66404CC-53EC-4D4D-9CED-771DC091D642}">
      <dsp:nvSpPr>
        <dsp:cNvPr id="0" name=""/>
        <dsp:cNvSpPr/>
      </dsp:nvSpPr>
      <dsp:spPr>
        <a:xfrm>
          <a:off x="2634812" y="2679026"/>
          <a:ext cx="1332168" cy="1332168"/>
        </a:xfrm>
        <a:prstGeom prst="ellipse">
          <a:avLst/>
        </a:prstGeom>
        <a:solidFill>
          <a:schemeClr val="accent4">
            <a:hueOff val="-2777818"/>
            <a:satOff val="19998"/>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Eagle</a:t>
          </a:r>
          <a:endParaRPr lang="id-ID" sz="2500" kern="1200" dirty="0"/>
        </a:p>
      </dsp:txBody>
      <dsp:txXfrm>
        <a:off x="2829903" y="2874117"/>
        <a:ext cx="941986" cy="941986"/>
      </dsp:txXfrm>
    </dsp:sp>
    <dsp:sp modelId="{A24E271C-AF6E-48C5-A003-E22D7A35FFC5}">
      <dsp:nvSpPr>
        <dsp:cNvPr id="0" name=""/>
        <dsp:cNvSpPr/>
      </dsp:nvSpPr>
      <dsp:spPr>
        <a:xfrm rot="12082231">
          <a:off x="2390253" y="1065303"/>
          <a:ext cx="236536" cy="452937"/>
        </a:xfrm>
        <a:prstGeom prst="rightArrow">
          <a:avLst>
            <a:gd name="adj1" fmla="val 60000"/>
            <a:gd name="adj2" fmla="val 50000"/>
          </a:avLst>
        </a:prstGeom>
        <a:solidFill>
          <a:schemeClr val="accent4">
            <a:hueOff val="-5555637"/>
            <a:satOff val="39997"/>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rot="10800000">
        <a:off x="2458774" y="1168819"/>
        <a:ext cx="165575" cy="271763"/>
      </dsp:txXfrm>
    </dsp:sp>
    <dsp:sp modelId="{7CE36A91-FD40-4806-B84C-0AE639945F31}">
      <dsp:nvSpPr>
        <dsp:cNvPr id="0" name=""/>
        <dsp:cNvSpPr/>
      </dsp:nvSpPr>
      <dsp:spPr>
        <a:xfrm>
          <a:off x="1008111" y="299214"/>
          <a:ext cx="1332168" cy="1332168"/>
        </a:xfrm>
        <a:prstGeom prst="ellipse">
          <a:avLst/>
        </a:prstGeom>
        <a:solidFill>
          <a:schemeClr val="accent4">
            <a:hueOff val="-5555637"/>
            <a:satOff val="39997"/>
            <a:lumOff val="1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Dove</a:t>
          </a:r>
          <a:endParaRPr lang="id-ID" sz="2500" kern="1200" dirty="0"/>
        </a:p>
      </dsp:txBody>
      <dsp:txXfrm>
        <a:off x="1203202" y="494305"/>
        <a:ext cx="941986" cy="941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91B45-F787-4BA3-8920-19BCD104E27E}">
      <dsp:nvSpPr>
        <dsp:cNvPr id="0" name=""/>
        <dsp:cNvSpPr/>
      </dsp:nvSpPr>
      <dsp:spPr>
        <a:xfrm>
          <a:off x="2486743" y="2050830"/>
          <a:ext cx="1721025" cy="17210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id-ID" sz="4800" kern="1200" dirty="0"/>
            <a:t>?</a:t>
          </a:r>
        </a:p>
      </dsp:txBody>
      <dsp:txXfrm>
        <a:off x="2738781" y="2302868"/>
        <a:ext cx="1216949" cy="1216949"/>
      </dsp:txXfrm>
    </dsp:sp>
    <dsp:sp modelId="{8744362F-E850-45BA-B5E2-859B5904856D}">
      <dsp:nvSpPr>
        <dsp:cNvPr id="0" name=""/>
        <dsp:cNvSpPr/>
      </dsp:nvSpPr>
      <dsp:spPr>
        <a:xfrm rot="12900000">
          <a:off x="1379828" y="1750247"/>
          <a:ext cx="1318918" cy="490492"/>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8A7129-6612-4973-B681-53B69A487F95}">
      <dsp:nvSpPr>
        <dsp:cNvPr id="0" name=""/>
        <dsp:cNvSpPr/>
      </dsp:nvSpPr>
      <dsp:spPr>
        <a:xfrm>
          <a:off x="681602" y="963253"/>
          <a:ext cx="1634974" cy="130797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Eraser</a:t>
          </a:r>
          <a:endParaRPr lang="id-ID" sz="2400" kern="1200" dirty="0"/>
        </a:p>
      </dsp:txBody>
      <dsp:txXfrm>
        <a:off x="719911" y="1001562"/>
        <a:ext cx="1558356" cy="1231361"/>
      </dsp:txXfrm>
    </dsp:sp>
    <dsp:sp modelId="{DF47869D-FC27-4570-90DD-4C9E22DC4C3E}">
      <dsp:nvSpPr>
        <dsp:cNvPr id="0" name=""/>
        <dsp:cNvSpPr/>
      </dsp:nvSpPr>
      <dsp:spPr>
        <a:xfrm rot="16200000">
          <a:off x="2687796" y="1069362"/>
          <a:ext cx="1318918" cy="490492"/>
        </a:xfrm>
        <a:prstGeom prst="leftArrow">
          <a:avLst>
            <a:gd name="adj1" fmla="val 60000"/>
            <a:gd name="adj2" fmla="val 50000"/>
          </a:avLst>
        </a:prstGeom>
        <a:solidFill>
          <a:schemeClr val="accent4">
            <a:hueOff val="-2777818"/>
            <a:satOff val="19998"/>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E5DE31-9D3A-4985-8D9B-A6069AC26CFE}">
      <dsp:nvSpPr>
        <dsp:cNvPr id="0" name=""/>
        <dsp:cNvSpPr/>
      </dsp:nvSpPr>
      <dsp:spPr>
        <a:xfrm>
          <a:off x="2529768" y="1159"/>
          <a:ext cx="1634974" cy="1307979"/>
        </a:xfrm>
        <a:prstGeom prst="roundRect">
          <a:avLst>
            <a:gd name="adj" fmla="val 10000"/>
          </a:avLst>
        </a:prstGeom>
        <a:solidFill>
          <a:schemeClr val="accent4">
            <a:hueOff val="-2777818"/>
            <a:satOff val="19998"/>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Pen</a:t>
          </a:r>
          <a:endParaRPr lang="id-ID" sz="2400" kern="1200" dirty="0"/>
        </a:p>
      </dsp:txBody>
      <dsp:txXfrm>
        <a:off x="2568077" y="39468"/>
        <a:ext cx="1558356" cy="1231361"/>
      </dsp:txXfrm>
    </dsp:sp>
    <dsp:sp modelId="{C56991DB-C0B2-4186-9430-06A997545DDC}">
      <dsp:nvSpPr>
        <dsp:cNvPr id="0" name=""/>
        <dsp:cNvSpPr/>
      </dsp:nvSpPr>
      <dsp:spPr>
        <a:xfrm rot="19500000">
          <a:off x="3995765" y="1750247"/>
          <a:ext cx="1318918" cy="490492"/>
        </a:xfrm>
        <a:prstGeom prst="leftArrow">
          <a:avLst>
            <a:gd name="adj1" fmla="val 60000"/>
            <a:gd name="adj2" fmla="val 50000"/>
          </a:avLst>
        </a:prstGeom>
        <a:solidFill>
          <a:schemeClr val="accent4">
            <a:hueOff val="-5555637"/>
            <a:satOff val="39997"/>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DA9775-F957-4518-A22C-EF43BECD86C5}">
      <dsp:nvSpPr>
        <dsp:cNvPr id="0" name=""/>
        <dsp:cNvSpPr/>
      </dsp:nvSpPr>
      <dsp:spPr>
        <a:xfrm>
          <a:off x="4377934" y="963253"/>
          <a:ext cx="1634974" cy="1307979"/>
        </a:xfrm>
        <a:prstGeom prst="roundRect">
          <a:avLst>
            <a:gd name="adj" fmla="val 10000"/>
          </a:avLst>
        </a:prstGeom>
        <a:solidFill>
          <a:schemeClr val="accent4">
            <a:hueOff val="-5555637"/>
            <a:satOff val="39997"/>
            <a:lumOff val="1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Ruler</a:t>
          </a:r>
          <a:endParaRPr lang="id-ID" sz="2400" kern="1200" dirty="0"/>
        </a:p>
      </dsp:txBody>
      <dsp:txXfrm>
        <a:off x="4416243" y="1001562"/>
        <a:ext cx="1558356" cy="1231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91B45-F787-4BA3-8920-19BCD104E27E}">
      <dsp:nvSpPr>
        <dsp:cNvPr id="0" name=""/>
        <dsp:cNvSpPr/>
      </dsp:nvSpPr>
      <dsp:spPr>
        <a:xfrm>
          <a:off x="2486743" y="2050830"/>
          <a:ext cx="1721025" cy="17210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Stationery</a:t>
          </a:r>
          <a:endParaRPr lang="id-ID" sz="1800" kern="1200" dirty="0"/>
        </a:p>
      </dsp:txBody>
      <dsp:txXfrm>
        <a:off x="2738781" y="2302868"/>
        <a:ext cx="1216949" cy="1216949"/>
      </dsp:txXfrm>
    </dsp:sp>
    <dsp:sp modelId="{8744362F-E850-45BA-B5E2-859B5904856D}">
      <dsp:nvSpPr>
        <dsp:cNvPr id="0" name=""/>
        <dsp:cNvSpPr/>
      </dsp:nvSpPr>
      <dsp:spPr>
        <a:xfrm rot="12900000">
          <a:off x="1379828" y="1750247"/>
          <a:ext cx="1318918" cy="490492"/>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8A7129-6612-4973-B681-53B69A487F95}">
      <dsp:nvSpPr>
        <dsp:cNvPr id="0" name=""/>
        <dsp:cNvSpPr/>
      </dsp:nvSpPr>
      <dsp:spPr>
        <a:xfrm>
          <a:off x="681602" y="963253"/>
          <a:ext cx="1634974" cy="130797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Eraser</a:t>
          </a:r>
          <a:endParaRPr lang="id-ID" sz="2400" kern="1200" dirty="0"/>
        </a:p>
      </dsp:txBody>
      <dsp:txXfrm>
        <a:off x="719911" y="1001562"/>
        <a:ext cx="1558356" cy="1231361"/>
      </dsp:txXfrm>
    </dsp:sp>
    <dsp:sp modelId="{DF47869D-FC27-4570-90DD-4C9E22DC4C3E}">
      <dsp:nvSpPr>
        <dsp:cNvPr id="0" name=""/>
        <dsp:cNvSpPr/>
      </dsp:nvSpPr>
      <dsp:spPr>
        <a:xfrm rot="16200000">
          <a:off x="2687796" y="1069362"/>
          <a:ext cx="1318918" cy="490492"/>
        </a:xfrm>
        <a:prstGeom prst="leftArrow">
          <a:avLst>
            <a:gd name="adj1" fmla="val 60000"/>
            <a:gd name="adj2" fmla="val 50000"/>
          </a:avLst>
        </a:prstGeom>
        <a:solidFill>
          <a:schemeClr val="accent4">
            <a:hueOff val="-2777818"/>
            <a:satOff val="19998"/>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E5DE31-9D3A-4985-8D9B-A6069AC26CFE}">
      <dsp:nvSpPr>
        <dsp:cNvPr id="0" name=""/>
        <dsp:cNvSpPr/>
      </dsp:nvSpPr>
      <dsp:spPr>
        <a:xfrm>
          <a:off x="2529768" y="1159"/>
          <a:ext cx="1634974" cy="1307979"/>
        </a:xfrm>
        <a:prstGeom prst="roundRect">
          <a:avLst>
            <a:gd name="adj" fmla="val 10000"/>
          </a:avLst>
        </a:prstGeom>
        <a:solidFill>
          <a:schemeClr val="accent4">
            <a:hueOff val="-2777818"/>
            <a:satOff val="19998"/>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Pen</a:t>
          </a:r>
          <a:endParaRPr lang="id-ID" sz="2400" kern="1200" dirty="0"/>
        </a:p>
      </dsp:txBody>
      <dsp:txXfrm>
        <a:off x="2568077" y="39468"/>
        <a:ext cx="1558356" cy="1231361"/>
      </dsp:txXfrm>
    </dsp:sp>
    <dsp:sp modelId="{C56991DB-C0B2-4186-9430-06A997545DDC}">
      <dsp:nvSpPr>
        <dsp:cNvPr id="0" name=""/>
        <dsp:cNvSpPr/>
      </dsp:nvSpPr>
      <dsp:spPr>
        <a:xfrm rot="19500000">
          <a:off x="3995765" y="1750247"/>
          <a:ext cx="1318918" cy="490492"/>
        </a:xfrm>
        <a:prstGeom prst="leftArrow">
          <a:avLst>
            <a:gd name="adj1" fmla="val 60000"/>
            <a:gd name="adj2" fmla="val 50000"/>
          </a:avLst>
        </a:prstGeom>
        <a:solidFill>
          <a:schemeClr val="accent4">
            <a:hueOff val="-5555637"/>
            <a:satOff val="39997"/>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DA9775-F957-4518-A22C-EF43BECD86C5}">
      <dsp:nvSpPr>
        <dsp:cNvPr id="0" name=""/>
        <dsp:cNvSpPr/>
      </dsp:nvSpPr>
      <dsp:spPr>
        <a:xfrm>
          <a:off x="4377934" y="963253"/>
          <a:ext cx="1634974" cy="1307979"/>
        </a:xfrm>
        <a:prstGeom prst="roundRect">
          <a:avLst>
            <a:gd name="adj" fmla="val 10000"/>
          </a:avLst>
        </a:prstGeom>
        <a:solidFill>
          <a:schemeClr val="accent4">
            <a:hueOff val="-5555637"/>
            <a:satOff val="39997"/>
            <a:lumOff val="1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Ruler</a:t>
          </a:r>
          <a:endParaRPr lang="id-ID" sz="2400" kern="1200" dirty="0"/>
        </a:p>
      </dsp:txBody>
      <dsp:txXfrm>
        <a:off x="4416243" y="1001562"/>
        <a:ext cx="1558356" cy="1231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BFE1-FC6A-44EB-9F1F-F5781F54597B}">
      <dsp:nvSpPr>
        <dsp:cNvPr id="0" name=""/>
        <dsp:cNvSpPr/>
      </dsp:nvSpPr>
      <dsp:spPr>
        <a:xfrm>
          <a:off x="2548671" y="1833842"/>
          <a:ext cx="1309136" cy="130913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Stationery</a:t>
          </a:r>
          <a:endParaRPr lang="id-ID" sz="1200" kern="1200" dirty="0"/>
        </a:p>
      </dsp:txBody>
      <dsp:txXfrm>
        <a:off x="2740390" y="2025561"/>
        <a:ext cx="925698" cy="925698"/>
      </dsp:txXfrm>
    </dsp:sp>
    <dsp:sp modelId="{3ADA3F5D-D9B9-4E07-820D-7B88DFE8C22F}">
      <dsp:nvSpPr>
        <dsp:cNvPr id="0" name=""/>
        <dsp:cNvSpPr/>
      </dsp:nvSpPr>
      <dsp:spPr>
        <a:xfrm rot="16200000">
          <a:off x="3064801" y="1357920"/>
          <a:ext cx="276877" cy="44510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a:off x="3106333" y="1488473"/>
        <a:ext cx="193814" cy="267064"/>
      </dsp:txXfrm>
    </dsp:sp>
    <dsp:sp modelId="{289AFF63-89A0-408C-A147-5408F6827AC4}">
      <dsp:nvSpPr>
        <dsp:cNvPr id="0" name=""/>
        <dsp:cNvSpPr/>
      </dsp:nvSpPr>
      <dsp:spPr>
        <a:xfrm>
          <a:off x="2548671" y="2294"/>
          <a:ext cx="1309136" cy="130913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Eraser</a:t>
          </a:r>
          <a:endParaRPr lang="id-ID" sz="2000" kern="1200" dirty="0"/>
        </a:p>
      </dsp:txBody>
      <dsp:txXfrm>
        <a:off x="2740390" y="194013"/>
        <a:ext cx="925698" cy="925698"/>
      </dsp:txXfrm>
    </dsp:sp>
    <dsp:sp modelId="{C58C2C0F-FA9E-44B2-8505-98B06BC6CAA0}">
      <dsp:nvSpPr>
        <dsp:cNvPr id="0" name=""/>
        <dsp:cNvSpPr/>
      </dsp:nvSpPr>
      <dsp:spPr>
        <a:xfrm rot="1800000">
          <a:off x="3851098" y="2719826"/>
          <a:ext cx="276877" cy="445106"/>
        </a:xfrm>
        <a:prstGeom prst="rightArrow">
          <a:avLst>
            <a:gd name="adj1" fmla="val 60000"/>
            <a:gd name="adj2" fmla="val 50000"/>
          </a:avLst>
        </a:prstGeom>
        <a:solidFill>
          <a:schemeClr val="accent4">
            <a:hueOff val="-2777818"/>
            <a:satOff val="19998"/>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a:off x="3856662" y="2788081"/>
        <a:ext cx="193814" cy="267064"/>
      </dsp:txXfrm>
    </dsp:sp>
    <dsp:sp modelId="{E66404CC-53EC-4D4D-9CED-771DC091D642}">
      <dsp:nvSpPr>
        <dsp:cNvPr id="0" name=""/>
        <dsp:cNvSpPr/>
      </dsp:nvSpPr>
      <dsp:spPr>
        <a:xfrm>
          <a:off x="4134838" y="2749616"/>
          <a:ext cx="1309136" cy="1309136"/>
        </a:xfrm>
        <a:prstGeom prst="ellipse">
          <a:avLst/>
        </a:prstGeom>
        <a:solidFill>
          <a:schemeClr val="accent4">
            <a:hueOff val="-2777818"/>
            <a:satOff val="19998"/>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Pen</a:t>
          </a:r>
          <a:endParaRPr lang="id-ID" sz="2000" kern="1200" dirty="0"/>
        </a:p>
      </dsp:txBody>
      <dsp:txXfrm>
        <a:off x="4326557" y="2941335"/>
        <a:ext cx="925698" cy="925698"/>
      </dsp:txXfrm>
    </dsp:sp>
    <dsp:sp modelId="{A24E271C-AF6E-48C5-A003-E22D7A35FFC5}">
      <dsp:nvSpPr>
        <dsp:cNvPr id="0" name=""/>
        <dsp:cNvSpPr/>
      </dsp:nvSpPr>
      <dsp:spPr>
        <a:xfrm rot="9000000">
          <a:off x="2278504" y="2719826"/>
          <a:ext cx="276877" cy="445106"/>
        </a:xfrm>
        <a:prstGeom prst="rightArrow">
          <a:avLst>
            <a:gd name="adj1" fmla="val 60000"/>
            <a:gd name="adj2" fmla="val 50000"/>
          </a:avLst>
        </a:prstGeom>
        <a:solidFill>
          <a:schemeClr val="accent4">
            <a:hueOff val="-5555637"/>
            <a:satOff val="39997"/>
            <a:lumOff val="1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id-ID" sz="1900" kern="1200"/>
        </a:p>
      </dsp:txBody>
      <dsp:txXfrm rot="10800000">
        <a:off x="2356003" y="2788081"/>
        <a:ext cx="193814" cy="267064"/>
      </dsp:txXfrm>
    </dsp:sp>
    <dsp:sp modelId="{7CE36A91-FD40-4806-B84C-0AE639945F31}">
      <dsp:nvSpPr>
        <dsp:cNvPr id="0" name=""/>
        <dsp:cNvSpPr/>
      </dsp:nvSpPr>
      <dsp:spPr>
        <a:xfrm>
          <a:off x="962504" y="2749616"/>
          <a:ext cx="1309136" cy="1309136"/>
        </a:xfrm>
        <a:prstGeom prst="ellipse">
          <a:avLst/>
        </a:prstGeom>
        <a:solidFill>
          <a:schemeClr val="accent4">
            <a:hueOff val="-5555637"/>
            <a:satOff val="39997"/>
            <a:lumOff val="1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Ruler</a:t>
          </a:r>
          <a:endParaRPr lang="id-ID" sz="2000" kern="1200" dirty="0"/>
        </a:p>
      </dsp:txBody>
      <dsp:txXfrm>
        <a:off x="1154223" y="2941335"/>
        <a:ext cx="925698" cy="92569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14909-7729-423D-BEF5-4B03EA333CCD}" type="datetimeFigureOut">
              <a:rPr lang="en-US" smtClean="0"/>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DBF24C-E8B6-4E54-AEF2-0969C9830C5A}" type="slidenum">
              <a:rPr lang="en-US" smtClean="0"/>
              <a:t>‹#›</a:t>
            </a:fld>
            <a:endParaRPr lang="en-US"/>
          </a:p>
        </p:txBody>
      </p:sp>
    </p:spTree>
    <p:extLst>
      <p:ext uri="{BB962C8B-B14F-4D97-AF65-F5344CB8AC3E}">
        <p14:creationId xmlns:p14="http://schemas.microsoft.com/office/powerpoint/2010/main" val="252651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EDBF24C-E8B6-4E54-AEF2-0969C9830C5A}" type="slidenum">
              <a:rPr lang="en-US" smtClean="0"/>
              <a:t>37</a:t>
            </a:fld>
            <a:endParaRPr lang="en-US"/>
          </a:p>
        </p:txBody>
      </p:sp>
    </p:spTree>
    <p:extLst>
      <p:ext uri="{BB962C8B-B14F-4D97-AF65-F5344CB8AC3E}">
        <p14:creationId xmlns:p14="http://schemas.microsoft.com/office/powerpoint/2010/main" val="3698075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fld id="{5AAE1592-9F2D-4E9A-8393-DA03950EC516}" type="datetimeFigureOut">
              <a:rPr lang="en-US" smtClean="0"/>
              <a:t>2/5/2021</a:t>
            </a:fld>
            <a:endParaRPr lang="en-US"/>
          </a:p>
        </p:txBody>
      </p:sp>
      <p:sp>
        <p:nvSpPr>
          <p:cNvPr id="12" name="Slide Number Placeholder 2"/>
          <p:cNvSpPr>
            <a:spLocks noGrp="1"/>
          </p:cNvSpPr>
          <p:nvPr>
            <p:ph type="sldNum" sz="quarter" idx="15"/>
          </p:nvPr>
        </p:nvSpPr>
        <p:spPr/>
        <p:txBody>
          <a:bodyPr/>
          <a:lstStyle>
            <a:lvl1pPr>
              <a:defRPr>
                <a:solidFill>
                  <a:schemeClr val="tx1"/>
                </a:solidFill>
              </a:defRPr>
            </a:lvl1pPr>
          </a:lstStyle>
          <a:p>
            <a:fld id="{DBA7A859-A68D-47E7-B074-687EF13E7C13}" type="slidenum">
              <a:rPr lang="en-US" smtClean="0"/>
              <a:t>‹#›</a:t>
            </a:fld>
            <a:endParaRPr lang="en-US"/>
          </a:p>
        </p:txBody>
      </p:sp>
      <p:sp>
        <p:nvSpPr>
          <p:cNvPr id="2" name="Rectangle 1"/>
          <p:cNvSpPr/>
          <p:nvPr/>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26" name="Picture 2" descr="C:\Users\Mystogan\Pictures\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23521"/>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AE1592-9F2D-4E9A-8393-DA03950EC516}" type="datetimeFigureOut">
              <a:rPr lang="en-US" smtClean="0"/>
              <a:t>2/5/2021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A7A859-A68D-47E7-B074-687EF13E7C13}" type="slidenum">
              <a:rPr lang="en-US" smtClean="0"/>
              <a:t>‹#›</a:t>
            </a:fld>
            <a:endParaRPr lang="en-US"/>
          </a:p>
        </p:txBody>
      </p:sp>
    </p:spTree>
    <p:extLst>
      <p:ext uri="{BB962C8B-B14F-4D97-AF65-F5344CB8AC3E}">
        <p14:creationId xmlns:p14="http://schemas.microsoft.com/office/powerpoint/2010/main" val="3734241649"/>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fld id="{DBA7A859-A68D-47E7-B074-687EF13E7C13}" type="slidenum">
              <a:rPr lang="en-US" smtClean="0"/>
              <a:t>‹#›</a:t>
            </a:fld>
            <a:endParaRPr lang="en-US"/>
          </a:p>
        </p:txBody>
      </p:sp>
      <p:sp>
        <p:nvSpPr>
          <p:cNvPr id="6" name="Date Placeholder 2"/>
          <p:cNvSpPr>
            <a:spLocks noGrp="1"/>
          </p:cNvSpPr>
          <p:nvPr>
            <p:ph type="dt" sz="half" idx="16"/>
          </p:nvPr>
        </p:nvSpPr>
        <p:spPr/>
        <p:txBody>
          <a:bodyPr/>
          <a:lstStyle>
            <a:lvl1pPr>
              <a:defRPr/>
            </a:lvl1pPr>
          </a:lstStyle>
          <a:p>
            <a:fld id="{5AAE1592-9F2D-4E9A-8393-DA03950EC516}" type="datetimeFigureOut">
              <a:rPr lang="en-US" smtClean="0"/>
              <a:t>2/5/2021</a:t>
            </a:fld>
            <a:endParaRPr lang="en-US"/>
          </a:p>
        </p:txBody>
      </p:sp>
      <p:sp>
        <p:nvSpPr>
          <p:cNvPr id="2" name="Rectangle 1"/>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799384815"/>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Blank Slide">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lvl1pPr>
              <a:defRPr/>
            </a:lvl1pPr>
          </a:lstStyle>
          <a:p>
            <a:fld id="{DBA7A859-A68D-47E7-B074-687EF13E7C13}" type="slidenum">
              <a:rPr lang="en-US" smtClean="0"/>
              <a:t>‹#›</a:t>
            </a:fld>
            <a:endParaRPr lang="en-US"/>
          </a:p>
        </p:txBody>
      </p:sp>
      <p:sp>
        <p:nvSpPr>
          <p:cNvPr id="4" name="Date Placeholder 2"/>
          <p:cNvSpPr>
            <a:spLocks noGrp="1"/>
          </p:cNvSpPr>
          <p:nvPr>
            <p:ph type="dt" sz="half" idx="11"/>
          </p:nvPr>
        </p:nvSpPr>
        <p:spPr/>
        <p:txBody>
          <a:bodyPr/>
          <a:lstStyle>
            <a:lvl1pPr>
              <a:defRPr/>
            </a:lvl1pPr>
          </a:lstStyle>
          <a:p>
            <a:fld id="{5AAE1592-9F2D-4E9A-8393-DA03950EC516}" type="datetimeFigureOut">
              <a:rPr lang="en-US" smtClean="0"/>
              <a:t>2/5/2021</a:t>
            </a:fld>
            <a:endParaRPr lang="en-US"/>
          </a:p>
        </p:txBody>
      </p:sp>
      <p:sp>
        <p:nvSpPr>
          <p:cNvPr id="6" name="Rectangle 5"/>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7"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467383495"/>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 Slide">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26"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4"/>
          </p:nvPr>
        </p:nvSpPr>
        <p:spPr>
          <a:xfrm>
            <a:off x="4738863"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
          <p:cNvSpPr>
            <a:spLocks noGrp="1"/>
          </p:cNvSpPr>
          <p:nvPr>
            <p:ph type="sldNum" sz="quarter" idx="25"/>
          </p:nvPr>
        </p:nvSpPr>
        <p:spPr/>
        <p:txBody>
          <a:bodyPr/>
          <a:lstStyle>
            <a:lvl1pPr>
              <a:defRPr/>
            </a:lvl1pPr>
          </a:lstStyle>
          <a:p>
            <a:fld id="{DBA7A859-A68D-47E7-B074-687EF13E7C13}" type="slidenum">
              <a:rPr lang="en-US" smtClean="0"/>
              <a:t>‹#›</a:t>
            </a:fld>
            <a:endParaRPr lang="en-US"/>
          </a:p>
        </p:txBody>
      </p:sp>
      <p:sp>
        <p:nvSpPr>
          <p:cNvPr id="7" name="Date Placeholder 2"/>
          <p:cNvSpPr>
            <a:spLocks noGrp="1"/>
          </p:cNvSpPr>
          <p:nvPr>
            <p:ph type="dt" sz="half" idx="26"/>
          </p:nvPr>
        </p:nvSpPr>
        <p:spPr/>
        <p:txBody>
          <a:bodyPr/>
          <a:lstStyle>
            <a:lvl1pPr>
              <a:defRPr/>
            </a:lvl1pPr>
          </a:lstStyle>
          <a:p>
            <a:fld id="{5AAE1592-9F2D-4E9A-8393-DA03950EC516}" type="datetimeFigureOut">
              <a:rPr lang="en-US" smtClean="0"/>
              <a:t>2/5/2021</a:t>
            </a:fld>
            <a:endParaRPr lang="en-US"/>
          </a:p>
        </p:txBody>
      </p:sp>
      <p:sp>
        <p:nvSpPr>
          <p:cNvPr id="9" name="Rectangle 8"/>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5124" y="1336417"/>
            <a:ext cx="8409163" cy="641239"/>
          </a:xfrm>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2955668495"/>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2"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
          <p:cNvSpPr>
            <a:spLocks noGrp="1"/>
          </p:cNvSpPr>
          <p:nvPr>
            <p:ph type="sldNum" sz="quarter" idx="26"/>
          </p:nvPr>
        </p:nvSpPr>
        <p:spPr/>
        <p:txBody>
          <a:bodyPr/>
          <a:lstStyle>
            <a:lvl1pPr>
              <a:defRPr/>
            </a:lvl1pPr>
          </a:lstStyle>
          <a:p>
            <a:fld id="{DBA7A859-A68D-47E7-B074-687EF13E7C13}" type="slidenum">
              <a:rPr lang="en-US" smtClean="0"/>
              <a:t>‹#›</a:t>
            </a:fld>
            <a:endParaRPr lang="en-US"/>
          </a:p>
        </p:txBody>
      </p:sp>
      <p:sp>
        <p:nvSpPr>
          <p:cNvPr id="9" name="Date Placeholder 2"/>
          <p:cNvSpPr>
            <a:spLocks noGrp="1"/>
          </p:cNvSpPr>
          <p:nvPr>
            <p:ph type="dt" sz="half" idx="27"/>
          </p:nvPr>
        </p:nvSpPr>
        <p:spPr/>
        <p:txBody>
          <a:bodyPr/>
          <a:lstStyle>
            <a:lvl1pPr>
              <a:defRPr/>
            </a:lvl1pPr>
          </a:lstStyle>
          <a:p>
            <a:fld id="{5AAE1592-9F2D-4E9A-8393-DA03950EC516}" type="datetimeFigureOut">
              <a:rPr lang="en-US" smtClean="0"/>
              <a:t>2/5/2021</a:t>
            </a:fld>
            <a:endParaRPr lang="en-US"/>
          </a:p>
        </p:txBody>
      </p:sp>
      <p:sp>
        <p:nvSpPr>
          <p:cNvPr id="11" name="Rectangle 10"/>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20"/>
          <p:cNvSpPr>
            <a:spLocks noGrp="1"/>
          </p:cNvSpPr>
          <p:nvPr>
            <p:ph type="body" sz="quarter" idx="28"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36386711"/>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1 Content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38" y="2009550"/>
            <a:ext cx="4035425" cy="400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22"/>
          </p:nvPr>
        </p:nvSpPr>
        <p:spPr>
          <a:xfrm>
            <a:off x="365125" y="2009550"/>
            <a:ext cx="3997325" cy="40023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tabLst/>
              <a:defRPr sz="2000"/>
            </a:lvl1pPr>
          </a:lstStyle>
          <a:p>
            <a:pPr lvl="0"/>
            <a:r>
              <a:rPr lang="en-US" noProof="0"/>
              <a:t>Click icon to add picture</a:t>
            </a:r>
            <a:endParaRPr lang="en-US" noProof="0" dirty="0"/>
          </a:p>
        </p:txBody>
      </p:sp>
      <p:sp>
        <p:nvSpPr>
          <p:cNvPr id="6" name="Slide Number Placeholder 1"/>
          <p:cNvSpPr>
            <a:spLocks noGrp="1"/>
          </p:cNvSpPr>
          <p:nvPr>
            <p:ph type="sldNum" sz="quarter" idx="23"/>
          </p:nvPr>
        </p:nvSpPr>
        <p:spPr/>
        <p:txBody>
          <a:bodyPr/>
          <a:lstStyle>
            <a:lvl1pPr>
              <a:defRPr/>
            </a:lvl1pPr>
          </a:lstStyle>
          <a:p>
            <a:fld id="{DBA7A859-A68D-47E7-B074-687EF13E7C13}" type="slidenum">
              <a:rPr lang="en-US" smtClean="0"/>
              <a:t>‹#›</a:t>
            </a:fld>
            <a:endParaRPr lang="en-US"/>
          </a:p>
        </p:txBody>
      </p:sp>
      <p:sp>
        <p:nvSpPr>
          <p:cNvPr id="7" name="Date Placeholder 2"/>
          <p:cNvSpPr>
            <a:spLocks noGrp="1"/>
          </p:cNvSpPr>
          <p:nvPr>
            <p:ph type="dt" sz="half" idx="24"/>
          </p:nvPr>
        </p:nvSpPr>
        <p:spPr/>
        <p:txBody>
          <a:bodyPr/>
          <a:lstStyle>
            <a:lvl1pPr>
              <a:defRPr/>
            </a:lvl1pPr>
          </a:lstStyle>
          <a:p>
            <a:fld id="{5AAE1592-9F2D-4E9A-8393-DA03950EC516}" type="datetimeFigureOut">
              <a:rPr lang="en-US" smtClean="0"/>
              <a:t>2/5/2021</a:t>
            </a:fld>
            <a:endParaRPr lang="en-US"/>
          </a:p>
        </p:txBody>
      </p:sp>
      <p:sp>
        <p:nvSpPr>
          <p:cNvPr id="9" name="Rectangle 8"/>
          <p:cNvSpPr/>
          <p:nvPr/>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8" name="Text Placeholder 20"/>
          <p:cNvSpPr>
            <a:spLocks noGrp="1"/>
          </p:cNvSpPr>
          <p:nvPr>
            <p:ph type="body" sz="quarter" idx="17" hasCustomPrompt="1"/>
          </p:nvPr>
        </p:nvSpPr>
        <p:spPr>
          <a:xfrm>
            <a:off x="5418163" y="6451600"/>
            <a:ext cx="3315778" cy="365125"/>
          </a:xfrm>
        </p:spPr>
        <p:txBody>
          <a:bodyPr anchor="ctr"/>
          <a:lstStyle>
            <a:lvl1pPr marL="0" indent="0" algn="r">
              <a:buFontTx/>
              <a:buNone/>
              <a:defRPr sz="1050">
                <a:solidFill>
                  <a:schemeClr val="bg1"/>
                </a:solidFill>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err="1"/>
              <a:t>Kode</a:t>
            </a:r>
            <a:r>
              <a:rPr lang="en-US" dirty="0"/>
              <a:t> </a:t>
            </a:r>
            <a:r>
              <a:rPr lang="en-US" dirty="0" err="1"/>
              <a:t>dan</a:t>
            </a:r>
            <a:r>
              <a:rPr lang="en-US" dirty="0"/>
              <a:t> </a:t>
            </a:r>
            <a:r>
              <a:rPr lang="en-US" dirty="0" err="1"/>
              <a:t>Nama</a:t>
            </a:r>
            <a:r>
              <a:rPr lang="en-US" dirty="0"/>
              <a:t> </a:t>
            </a:r>
            <a:r>
              <a:rPr lang="en-US" dirty="0" err="1"/>
              <a:t>mata</a:t>
            </a:r>
            <a:r>
              <a:rPr lang="en-US" dirty="0"/>
              <a:t> </a:t>
            </a:r>
            <a:r>
              <a:rPr lang="en-US" dirty="0" err="1"/>
              <a:t>Kuliah</a:t>
            </a:r>
            <a:endParaRPr lang="en-US" dirty="0"/>
          </a:p>
        </p:txBody>
      </p:sp>
    </p:spTree>
    <p:extLst>
      <p:ext uri="{BB962C8B-B14F-4D97-AF65-F5344CB8AC3E}">
        <p14:creationId xmlns:p14="http://schemas.microsoft.com/office/powerpoint/2010/main" val="1145933177"/>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6" name="Title 1"/>
          <p:cNvSpPr txBox="1">
            <a:spLocks/>
          </p:cNvSpPr>
          <p:nvPr/>
        </p:nvSpPr>
        <p:spPr bwMode="auto">
          <a:xfrm>
            <a:off x="434548" y="4489331"/>
            <a:ext cx="8326438" cy="211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3200" b="1" kern="1200">
                <a:solidFill>
                  <a:schemeClr val="bg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ctr"/>
            <a:r>
              <a:rPr lang="en-US" sz="5400" dirty="0">
                <a:solidFill>
                  <a:srgbClr val="C00000"/>
                </a:solidFill>
                <a:latin typeface="Brush Script Std" pitchFamily="66" charset="0"/>
              </a:rPr>
              <a:t>THANK YOU</a:t>
            </a:r>
          </a:p>
        </p:txBody>
      </p:sp>
      <p:sp>
        <p:nvSpPr>
          <p:cNvPr id="16" name="Rectangle 15"/>
          <p:cNvSpPr/>
          <p:nvPr/>
        </p:nvSpPr>
        <p:spPr>
          <a:xfrm>
            <a:off x="-489" y="4670967"/>
            <a:ext cx="9141923" cy="9368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C:\Users\Mystogan\Pictures\red-digital-background.jpg"/>
          <p:cNvPicPr>
            <a:picLocks noChangeAspect="1" noChangeArrowheads="1"/>
          </p:cNvPicPr>
          <p:nvPr/>
        </p:nvPicPr>
        <p:blipFill rotWithShape="1">
          <a:blip r:embed="rId2">
            <a:extLst>
              <a:ext uri="{28A0092B-C50C-407E-A947-70E740481C1C}">
                <a14:useLocalDpi xmlns:a14="http://schemas.microsoft.com/office/drawing/2010/main" val="0"/>
              </a:ext>
            </a:extLst>
          </a:blip>
          <a:srcRect t="17910" b="13980"/>
          <a:stretch/>
        </p:blipFill>
        <p:spPr bwMode="auto">
          <a:xfrm>
            <a:off x="-2566" y="0"/>
            <a:ext cx="9144000" cy="46709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ystogan\Pictures\logo-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 y="142946"/>
            <a:ext cx="3039184" cy="603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69913"/>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AE1592-9F2D-4E9A-8393-DA03950EC516}" type="datetimeFigureOut">
              <a:rPr lang="en-US" smtClean="0"/>
              <a:t>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BA7A859-A68D-47E7-B074-687EF13E7C13}" type="slidenum">
              <a:rPr lang="en-US" smtClean="0"/>
              <a:t>‹#›</a:t>
            </a:fld>
            <a:endParaRPr lang="en-US"/>
          </a:p>
        </p:txBody>
      </p:sp>
    </p:spTree>
    <p:extLst>
      <p:ext uri="{BB962C8B-B14F-4D97-AF65-F5344CB8AC3E}">
        <p14:creationId xmlns:p14="http://schemas.microsoft.com/office/powerpoint/2010/main" val="3791875345"/>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2362200" y="6400800"/>
            <a:ext cx="4038600" cy="457200"/>
          </a:xfrm>
          <a:prstGeom prst="rect">
            <a:avLst/>
          </a:prstGeom>
        </p:spPr>
        <p:txBody>
          <a:bodyPr/>
          <a:lstStyle>
            <a:lvl1pPr>
              <a:defRPr/>
            </a:lvl1pPr>
          </a:lstStyle>
          <a:p>
            <a:r>
              <a:rPr lang="en-US"/>
              <a:t>Software Design (UML)</a:t>
            </a:r>
          </a:p>
        </p:txBody>
      </p:sp>
    </p:spTree>
    <p:extLst>
      <p:ext uri="{BB962C8B-B14F-4D97-AF65-F5344CB8AC3E}">
        <p14:creationId xmlns:p14="http://schemas.microsoft.com/office/powerpoint/2010/main" val="3988845960"/>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3999" cy="685800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Title Placeholder 9"/>
          <p:cNvSpPr>
            <a:spLocks noGrp="1" noChangeAspect="1"/>
          </p:cNvSpPr>
          <p:nvPr>
            <p:ph type="title"/>
          </p:nvPr>
        </p:nvSpPr>
        <p:spPr bwMode="auto">
          <a:xfrm>
            <a:off x="365125" y="1336417"/>
            <a:ext cx="8326438" cy="64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5" name="Picture 2" descr="C:\Users\Mystogan\Pictures\75_big.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48401"/>
            <a:ext cx="9143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389908" y="6451886"/>
            <a:ext cx="358775"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DBA7A859-A68D-47E7-B074-687EF13E7C13}" type="slidenum">
              <a:rPr lang="en-US" smtClean="0"/>
              <a:t>‹#›</a:t>
            </a:fld>
            <a:endParaRPr lang="en-US"/>
          </a:p>
        </p:txBody>
      </p:sp>
      <p:sp>
        <p:nvSpPr>
          <p:cNvPr id="3" name="Date Placeholder 2"/>
          <p:cNvSpPr>
            <a:spLocks noGrp="1"/>
          </p:cNvSpPr>
          <p:nvPr>
            <p:ph type="dt" sz="half" idx="2"/>
          </p:nvPr>
        </p:nvSpPr>
        <p:spPr>
          <a:xfrm>
            <a:off x="810596" y="6451886"/>
            <a:ext cx="1643062" cy="365125"/>
          </a:xfrm>
          <a:prstGeom prst="rect">
            <a:avLst/>
          </a:prstGeom>
        </p:spPr>
        <p:txBody>
          <a:bodyPr vert="horz" lIns="0" tIns="45720" rIns="91440" bIns="45720" rtlCol="0" anchor="ctr"/>
          <a:lstStyle>
            <a:lvl1pPr algn="l" fontAlgn="auto">
              <a:spcBef>
                <a:spcPts val="0"/>
              </a:spcBef>
              <a:spcAft>
                <a:spcPts val="0"/>
              </a:spcAft>
              <a:defRPr sz="1050" smtClean="0">
                <a:solidFill>
                  <a:schemeClr val="bg1"/>
                </a:solidFill>
                <a:latin typeface="+mn-lt"/>
                <a:ea typeface="+mn-ea"/>
                <a:cs typeface="+mn-cs"/>
              </a:defRPr>
            </a:lvl1pPr>
          </a:lstStyle>
          <a:p>
            <a:fld id="{5AAE1592-9F2D-4E9A-8393-DA03950EC516}" type="datetimeFigureOut">
              <a:rPr lang="en-US" smtClean="0"/>
              <a:t>2/5/2021</a:t>
            </a:fld>
            <a:endParaRPr lang="en-US"/>
          </a:p>
        </p:txBody>
      </p:sp>
      <p:sp>
        <p:nvSpPr>
          <p:cNvPr id="1030" name="Rectangle 3"/>
          <p:cNvSpPr>
            <a:spLocks noChangeArrowheads="1"/>
          </p:cNvSpPr>
          <p:nvPr/>
        </p:nvSpPr>
        <p:spPr bwMode="auto">
          <a:xfrm rot="-5400000">
            <a:off x="9449594" y="5911057"/>
            <a:ext cx="1709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600" dirty="0">
                <a:solidFill>
                  <a:srgbClr val="7F7F7F"/>
                </a:solidFill>
              </a:rPr>
              <a:t>12-CRS-0106 REVISED 8 FEB 2013</a:t>
            </a:r>
          </a:p>
        </p:txBody>
      </p:sp>
      <p:sp>
        <p:nvSpPr>
          <p:cNvPr id="1031" name="Text Placeholder 11"/>
          <p:cNvSpPr>
            <a:spLocks noGrp="1"/>
          </p:cNvSpPr>
          <p:nvPr>
            <p:ph type="body" idx="1"/>
          </p:nvPr>
        </p:nvSpPr>
        <p:spPr bwMode="auto">
          <a:xfrm>
            <a:off x="365125" y="1977656"/>
            <a:ext cx="8326438" cy="405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3"/>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3" y="0"/>
            <a:ext cx="9143993" cy="124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88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3" r:id="rId8"/>
    <p:sldLayoutId id="2147483694" r:id="rId9"/>
    <p:sldLayoutId id="2147483695" r:id="rId10"/>
  </p:sldLayoutIdLst>
  <p:transition spd="med">
    <p:wipe/>
  </p:transition>
  <p:txStyles>
    <p:titleStyle>
      <a:lvl1pPr algn="l" defTabSz="457200" rtl="0" eaLnBrk="1" fontAlgn="base" hangingPunct="1">
        <a:spcBef>
          <a:spcPct val="0"/>
        </a:spcBef>
        <a:spcAft>
          <a:spcPct val="0"/>
        </a:spcAft>
        <a:defRPr sz="2800" b="1" kern="1200">
          <a:solidFill>
            <a:schemeClr val="tx1">
              <a:lumMod val="75000"/>
              <a:lumOff val="25000"/>
            </a:schemeClr>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1" fontAlgn="base" hangingPunct="1">
        <a:spcBef>
          <a:spcPts val="1800"/>
        </a:spcBef>
        <a:spcAft>
          <a:spcPct val="0"/>
        </a:spcAft>
        <a:buSzPct val="135000"/>
        <a:buBlip>
          <a:blip r:embed="rId15"/>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id-ID" b="0"/>
              <a:t>C</a:t>
            </a:r>
            <a:r>
              <a:rPr lang="en-SG" b="0"/>
              <a:t>II3B4</a:t>
            </a:r>
            <a:r>
              <a:rPr lang="id-ID"/>
              <a:t> </a:t>
            </a:r>
            <a:br>
              <a:rPr lang="en-US"/>
            </a:br>
            <a:r>
              <a:rPr lang="en-US"/>
              <a:t>Pemrograman Berorientasi Objek</a:t>
            </a:r>
            <a:endParaRPr lang="en-US" dirty="0">
              <a:latin typeface="Berlin Sans FB Demi" panose="020E0802020502020306" pitchFamily="34" charset="0"/>
              <a:cs typeface="Aharoni" panose="02010803020104030203" pitchFamily="2" charset="-79"/>
            </a:endParaRP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dirty="0">
                <a:ln w="0"/>
                <a:effectLst>
                  <a:reflection blurRad="6350" stA="53000" endA="300" endPos="35500" dir="5400000" sy="-90000" algn="bl" rotWithShape="0"/>
                </a:effectLst>
                <a:latin typeface="Aharoni" panose="02010803020104030203" pitchFamily="2" charset="-79"/>
                <a:cs typeface="Aharoni" panose="02010803020104030203" pitchFamily="2" charset="-79"/>
              </a:rPr>
              <a:t>Inheritance</a:t>
            </a:r>
          </a:p>
        </p:txBody>
      </p:sp>
    </p:spTree>
    <p:extLst>
      <p:ext uri="{BB962C8B-B14F-4D97-AF65-F5344CB8AC3E}">
        <p14:creationId xmlns:p14="http://schemas.microsoft.com/office/powerpoint/2010/main" val="3195155825"/>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Variable Inheritance</a:t>
            </a:r>
          </a:p>
        </p:txBody>
      </p:sp>
      <p:sp>
        <p:nvSpPr>
          <p:cNvPr id="5" name="Content Placeholder 4"/>
          <p:cNvSpPr>
            <a:spLocks noGrp="1"/>
          </p:cNvSpPr>
          <p:nvPr>
            <p:ph idx="1"/>
          </p:nvPr>
        </p:nvSpPr>
        <p:spPr>
          <a:xfrm>
            <a:off x="185158" y="1977656"/>
            <a:ext cx="4928616" cy="2370544"/>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endParaRPr lang="en-US" sz="1400" dirty="0">
              <a:solidFill>
                <a:srgbClr val="8000FF"/>
              </a:solidFill>
              <a:latin typeface="Courier New" panose="02070309020205020404" pitchFamily="49" charset="0"/>
            </a:endParaRPr>
          </a:p>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publicInt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private</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defaultInt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5197212" y="1971936"/>
            <a:ext cx="3813048" cy="2376264"/>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endParaRPr lang="en-US" sz="1400" dirty="0">
              <a:solidFill>
                <a:srgbClr val="8000FF"/>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fr-FR" sz="1400" dirty="0" err="1">
                <a:solidFill>
                  <a:srgbClr val="000000"/>
                </a:solidFill>
                <a:latin typeface="Courier New" panose="02070309020205020404" pitchFamily="49" charset="0"/>
              </a:rPr>
              <a:t>publicInt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10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privateInt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20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defaultInt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30</a:t>
            </a:r>
            <a:r>
              <a:rPr lang="fr-FR" sz="1400" b="1" dirty="0">
                <a:solidFill>
                  <a:srgbClr val="000080"/>
                </a:solidFill>
                <a:latin typeface="Courier New" panose="02070309020205020404" pitchFamily="49" charset="0"/>
              </a:rPr>
              <a:t>;</a:t>
            </a:r>
            <a:endParaRPr lang="fr-FR" sz="1400" dirty="0">
              <a:solidFill>
                <a:srgbClr val="000000"/>
              </a:solidFill>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8" name="Rectangle 7"/>
          <p:cNvSpPr/>
          <p:nvPr/>
        </p:nvSpPr>
        <p:spPr>
          <a:xfrm>
            <a:off x="5230376" y="4660553"/>
            <a:ext cx="276550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FF0000"/>
                </a:solidFill>
              </a:rPr>
              <a:t>error: </a:t>
            </a:r>
            <a:r>
              <a:rPr lang="en-US" dirty="0" err="1">
                <a:solidFill>
                  <a:srgbClr val="FF0000"/>
                </a:solidFill>
              </a:rPr>
              <a:t>privateInt</a:t>
            </a:r>
            <a:r>
              <a:rPr lang="en-US" dirty="0">
                <a:solidFill>
                  <a:srgbClr val="FF0000"/>
                </a:solidFill>
              </a:rPr>
              <a:t> has private access</a:t>
            </a:r>
          </a:p>
        </p:txBody>
      </p:sp>
      <p:cxnSp>
        <p:nvCxnSpPr>
          <p:cNvPr id="9" name="Straight Arrow Connector 25"/>
          <p:cNvCxnSpPr>
            <a:stCxn id="8" idx="3"/>
          </p:cNvCxnSpPr>
          <p:nvPr/>
        </p:nvCxnSpPr>
        <p:spPr>
          <a:xfrm flipH="1" flipV="1">
            <a:off x="7668344" y="2996952"/>
            <a:ext cx="327533" cy="1986767"/>
          </a:xfrm>
          <a:prstGeom prst="bentConnector4">
            <a:avLst>
              <a:gd name="adj1" fmla="val -69794"/>
              <a:gd name="adj2" fmla="val 99555"/>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451313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8148" y="1977656"/>
            <a:ext cx="4928616" cy="2376264"/>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endParaRPr lang="en-US" sz="1400" dirty="0">
              <a:solidFill>
                <a:srgbClr val="8000FF"/>
              </a:solidFill>
              <a:latin typeface="Courier New" panose="02070309020205020404" pitchFamily="49" charset="0"/>
            </a:endParaRPr>
          </a:p>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publicInt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private</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defaultInt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setPrivateInt</a:t>
            </a:r>
            <a:r>
              <a:rPr lang="id-ID" sz="1400" b="1" dirty="0">
                <a:solidFill>
                  <a:srgbClr val="000080"/>
                </a:solidFill>
                <a:latin typeface="Courier New" panose="02070309020205020404" pitchFamily="49" charset="0"/>
              </a:rPr>
              <a:t>(</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FF"/>
                </a:solidFill>
                <a:latin typeface="Courier New" panose="02070309020205020404" pitchFamily="49" charset="0"/>
              </a:rPr>
              <a:t>this</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privateInt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5197212" y="1977656"/>
            <a:ext cx="3813048" cy="2376264"/>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endParaRPr lang="en-US" sz="1400" dirty="0">
              <a:solidFill>
                <a:srgbClr val="8000FF"/>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fr-FR" sz="1400" dirty="0" err="1">
                <a:solidFill>
                  <a:srgbClr val="000000"/>
                </a:solidFill>
                <a:latin typeface="Courier New" panose="02070309020205020404" pitchFamily="49" charset="0"/>
              </a:rPr>
              <a:t>publicInt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10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setPrivateInt</a:t>
            </a:r>
            <a:r>
              <a:rPr lang="en-US" sz="1400" b="1" dirty="0">
                <a:solidFill>
                  <a:srgbClr val="000080"/>
                </a:solidFill>
                <a:highlight>
                  <a:srgbClr val="FFFFFF"/>
                </a:highlight>
                <a:latin typeface="Courier New" panose="02070309020205020404" pitchFamily="49" charset="0"/>
              </a:rPr>
              <a:t>(</a:t>
            </a:r>
            <a:r>
              <a:rPr lang="fr-FR" sz="1400" dirty="0">
                <a:solidFill>
                  <a:srgbClr val="FF8000"/>
                </a:solidFill>
                <a:latin typeface="Courier New" panose="02070309020205020404" pitchFamily="49" charset="0"/>
              </a:rPr>
              <a:t>20</a:t>
            </a:r>
            <a:r>
              <a:rPr lang="en-US" sz="1400" b="1" dirty="0">
                <a:solidFill>
                  <a:srgbClr val="000080"/>
                </a:solidFill>
                <a:highlight>
                  <a:srgbClr val="FFFFFF"/>
                </a:highlight>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defaultInt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30</a:t>
            </a:r>
            <a:r>
              <a:rPr lang="fr-FR" sz="1400" b="1" dirty="0">
                <a:solidFill>
                  <a:srgbClr val="000080"/>
                </a:solidFill>
                <a:latin typeface="Courier New" panose="02070309020205020404" pitchFamily="49" charset="0"/>
              </a:rPr>
              <a:t>;</a:t>
            </a:r>
            <a:endParaRPr lang="fr-FR" sz="1400" dirty="0">
              <a:solidFill>
                <a:srgbClr val="000000"/>
              </a:solidFill>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9099038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wipe(left)">
                                      <p:cBhvr>
                                        <p:cTn id="7" dur="500"/>
                                        <p:tgtEl>
                                          <p:spTgt spid="5">
                                            <p:txEl>
                                              <p:pRg st="6" end="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Effect transition="in" filter="wipe(left)">
                                      <p:cBhvr>
                                        <p:cTn id="11" dur="500"/>
                                        <p:tgtEl>
                                          <p:spTgt spid="5">
                                            <p:txEl>
                                              <p:pRg st="7" end="7"/>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wipe(left)">
                                      <p:cBhvr>
                                        <p:cTn id="15" dur="500"/>
                                        <p:tgtEl>
                                          <p:spTgt spid="5">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9512" y="1977922"/>
            <a:ext cx="4926954" cy="2375998"/>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package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publicInt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private</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defaultInt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setPrivateInt</a:t>
            </a:r>
            <a:r>
              <a:rPr lang="id-ID" sz="1400" b="1" dirty="0">
                <a:solidFill>
                  <a:srgbClr val="000080"/>
                </a:solidFill>
                <a:latin typeface="Courier New" panose="02070309020205020404" pitchFamily="49" charset="0"/>
              </a:rPr>
              <a:t>(</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FF"/>
                </a:solidFill>
                <a:latin typeface="Courier New" panose="02070309020205020404" pitchFamily="49" charset="0"/>
              </a:rPr>
              <a:t>this</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privateInt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5202912" y="1977656"/>
            <a:ext cx="3816424" cy="2376264"/>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84163" algn="l"/>
                <a:tab pos="630238" algn="l"/>
              </a:tabLst>
            </a:pPr>
            <a:r>
              <a:rPr lang="en-US" sz="1400" b="1" dirty="0">
                <a:solidFill>
                  <a:srgbClr val="0000FF"/>
                </a:solidFill>
                <a:latin typeface="Courier New" panose="02070309020205020404" pitchFamily="49" charset="0"/>
              </a:rPr>
              <a:t>import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test.Parent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fr-FR" sz="1400" dirty="0" err="1">
                <a:solidFill>
                  <a:srgbClr val="000000"/>
                </a:solidFill>
                <a:latin typeface="Courier New" panose="02070309020205020404" pitchFamily="49" charset="0"/>
              </a:rPr>
              <a:t>publicInt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10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setPrivateInt</a:t>
            </a:r>
            <a:r>
              <a:rPr lang="en-US" sz="1400" b="1" dirty="0">
                <a:solidFill>
                  <a:srgbClr val="000080"/>
                </a:solidFill>
                <a:highlight>
                  <a:srgbClr val="FFFFFF"/>
                </a:highlight>
                <a:latin typeface="Courier New" panose="02070309020205020404" pitchFamily="49" charset="0"/>
              </a:rPr>
              <a:t>(</a:t>
            </a:r>
            <a:r>
              <a:rPr lang="fr-FR" sz="1400" dirty="0">
                <a:solidFill>
                  <a:srgbClr val="FF8000"/>
                </a:solidFill>
                <a:latin typeface="Courier New" panose="02070309020205020404" pitchFamily="49" charset="0"/>
              </a:rPr>
              <a:t>20</a:t>
            </a:r>
            <a:r>
              <a:rPr lang="en-US" sz="1400" b="1" dirty="0">
                <a:solidFill>
                  <a:srgbClr val="000080"/>
                </a:solidFill>
                <a:highlight>
                  <a:srgbClr val="FFFFFF"/>
                </a:highlight>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defaultInt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30</a:t>
            </a:r>
            <a:r>
              <a:rPr lang="fr-FR" sz="1400" b="1" dirty="0">
                <a:solidFill>
                  <a:srgbClr val="000080"/>
                </a:solidFill>
                <a:latin typeface="Courier New" panose="02070309020205020404" pitchFamily="49" charset="0"/>
              </a:rPr>
              <a:t>;</a:t>
            </a:r>
            <a:endParaRPr lang="fr-FR" sz="1400" dirty="0">
              <a:solidFill>
                <a:srgbClr val="000000"/>
              </a:solidFill>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p:cNvSpPr/>
          <p:nvPr/>
        </p:nvSpPr>
        <p:spPr>
          <a:xfrm>
            <a:off x="5197212" y="4553440"/>
            <a:ext cx="301193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FF0000"/>
                </a:solidFill>
              </a:rPr>
              <a:t>error: </a:t>
            </a:r>
            <a:r>
              <a:rPr lang="en-US" dirty="0" err="1">
                <a:solidFill>
                  <a:srgbClr val="FF0000"/>
                </a:solidFill>
              </a:rPr>
              <a:t>defaultInt</a:t>
            </a:r>
            <a:r>
              <a:rPr lang="en-US" dirty="0">
                <a:solidFill>
                  <a:srgbClr val="FF0000"/>
                </a:solidFill>
              </a:rPr>
              <a:t> is not public in Parent; cannot be accessed from outside package</a:t>
            </a:r>
          </a:p>
        </p:txBody>
      </p:sp>
      <p:cxnSp>
        <p:nvCxnSpPr>
          <p:cNvPr id="7" name="Straight Arrow Connector 25"/>
          <p:cNvCxnSpPr>
            <a:stCxn id="6" idx="3"/>
          </p:cNvCxnSpPr>
          <p:nvPr/>
        </p:nvCxnSpPr>
        <p:spPr>
          <a:xfrm flipH="1" flipV="1">
            <a:off x="7236296" y="3356992"/>
            <a:ext cx="972852" cy="1796613"/>
          </a:xfrm>
          <a:prstGeom prst="bentConnector4">
            <a:avLst>
              <a:gd name="adj1" fmla="val -23498"/>
              <a:gd name="adj2" fmla="val 6670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7527908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 Protected</a:t>
            </a:r>
          </a:p>
        </p:txBody>
      </p:sp>
      <p:sp>
        <p:nvSpPr>
          <p:cNvPr id="3" name="Content Placeholder 2"/>
          <p:cNvSpPr>
            <a:spLocks noGrp="1"/>
          </p:cNvSpPr>
          <p:nvPr>
            <p:ph idx="1"/>
          </p:nvPr>
        </p:nvSpPr>
        <p:spPr/>
        <p:txBody>
          <a:bodyPr/>
          <a:lstStyle/>
          <a:p>
            <a:r>
              <a:rPr lang="en-US" dirty="0"/>
              <a:t>All class in the same package</a:t>
            </a:r>
          </a:p>
          <a:p>
            <a:r>
              <a:rPr lang="en-US" dirty="0"/>
              <a:t>All subclass (child class) even in different package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401" t="9788" r="16401" b="6570"/>
          <a:stretch/>
        </p:blipFill>
        <p:spPr>
          <a:xfrm>
            <a:off x="7308305" y="4475314"/>
            <a:ext cx="1372000" cy="1783600"/>
          </a:xfrm>
          <a:prstGeom prst="rect">
            <a:avLst/>
          </a:prstGeom>
        </p:spPr>
      </p:pic>
    </p:spTree>
    <p:extLst>
      <p:ext uri="{BB962C8B-B14F-4D97-AF65-F5344CB8AC3E}">
        <p14:creationId xmlns:p14="http://schemas.microsoft.com/office/powerpoint/2010/main" val="12354843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9512" y="1977922"/>
            <a:ext cx="4926954" cy="2468880"/>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package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publicInt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private</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defaultInt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8000FF"/>
                </a:solidFill>
                <a:latin typeface="Courier New" panose="02070309020205020404" pitchFamily="49" charset="0"/>
              </a:rPr>
              <a:t>	protected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protectedInt</a:t>
            </a:r>
            <a:r>
              <a:rPr lang="en-US" sz="1400" dirty="0">
                <a:solidFill>
                  <a:srgbClr val="000000"/>
                </a:solidFill>
                <a:latin typeface="Courier New" panose="02070309020205020404" pitchFamily="49" charset="0"/>
              </a:rPr>
              <a:t>;</a:t>
            </a: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setPrivateInt</a:t>
            </a:r>
            <a:r>
              <a:rPr lang="id-ID" sz="1400" b="1" dirty="0">
                <a:solidFill>
                  <a:srgbClr val="000080"/>
                </a:solidFill>
                <a:latin typeface="Courier New" panose="02070309020205020404" pitchFamily="49" charset="0"/>
              </a:rPr>
              <a:t>(</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FF"/>
                </a:solidFill>
                <a:latin typeface="Courier New" panose="02070309020205020404" pitchFamily="49" charset="0"/>
              </a:rPr>
              <a:t>this</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privateInt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5202912" y="1977656"/>
            <a:ext cx="3816424" cy="246888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84163" algn="l"/>
                <a:tab pos="630238" algn="l"/>
              </a:tabLst>
            </a:pPr>
            <a:r>
              <a:rPr lang="en-US" sz="1400" b="1" dirty="0">
                <a:solidFill>
                  <a:srgbClr val="0000FF"/>
                </a:solidFill>
                <a:latin typeface="Courier New" panose="02070309020205020404" pitchFamily="49" charset="0"/>
              </a:rPr>
              <a:t>import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test.Parent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fr-FR" sz="1400" dirty="0" err="1">
                <a:solidFill>
                  <a:srgbClr val="000000"/>
                </a:solidFill>
                <a:latin typeface="Courier New" panose="02070309020205020404" pitchFamily="49" charset="0"/>
              </a:rPr>
              <a:t>publicInt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10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setPrivateInt</a:t>
            </a:r>
            <a:r>
              <a:rPr lang="en-US" sz="1400" b="1" dirty="0">
                <a:solidFill>
                  <a:srgbClr val="000080"/>
                </a:solidFill>
                <a:highlight>
                  <a:srgbClr val="FFFFFF"/>
                </a:highlight>
                <a:latin typeface="Courier New" panose="02070309020205020404" pitchFamily="49" charset="0"/>
              </a:rPr>
              <a:t>(</a:t>
            </a:r>
            <a:r>
              <a:rPr lang="fr-FR" sz="1400" dirty="0">
                <a:solidFill>
                  <a:srgbClr val="FF8000"/>
                </a:solidFill>
                <a:latin typeface="Courier New" panose="02070309020205020404" pitchFamily="49" charset="0"/>
              </a:rPr>
              <a:t>20</a:t>
            </a:r>
            <a:r>
              <a:rPr lang="en-US" sz="1400" b="1" dirty="0">
                <a:solidFill>
                  <a:srgbClr val="000080"/>
                </a:solidFill>
                <a:highlight>
                  <a:srgbClr val="FFFFFF"/>
                </a:highlight>
                <a:latin typeface="Courier New" panose="02070309020205020404" pitchFamily="49" charset="0"/>
              </a:rPr>
              <a:t>)</a:t>
            </a:r>
            <a:r>
              <a:rPr lang="fr-FR" sz="1400" b="1" dirty="0">
                <a:solidFill>
                  <a:srgbClr val="000080"/>
                </a:solidFill>
                <a:latin typeface="Courier New" panose="02070309020205020404" pitchFamily="49" charset="0"/>
              </a:rPr>
              <a:t>;</a:t>
            </a:r>
          </a:p>
          <a:p>
            <a:pPr marL="0" indent="0">
              <a:spcBef>
                <a:spcPts val="0"/>
              </a:spcBef>
              <a:buFontTx/>
              <a:buNone/>
              <a:tabLst>
                <a:tab pos="284163" algn="l"/>
                <a:tab pos="630238" algn="l"/>
              </a:tabLst>
            </a:pP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protectedInt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30</a:t>
            </a:r>
            <a:r>
              <a:rPr lang="fr-FR" sz="1400" b="1" dirty="0">
                <a:solidFill>
                  <a:srgbClr val="000080"/>
                </a:solidFill>
                <a:latin typeface="Courier New" panose="02070309020205020404" pitchFamily="49" charset="0"/>
              </a:rPr>
              <a:t>;</a:t>
            </a:r>
            <a:endParaRPr lang="fr-FR" sz="1400" dirty="0">
              <a:solidFill>
                <a:srgbClr val="000000"/>
              </a:solidFill>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8" name="Content Placeholder 4"/>
          <p:cNvSpPr txBox="1">
            <a:spLocks/>
          </p:cNvSpPr>
          <p:nvPr/>
        </p:nvSpPr>
        <p:spPr bwMode="auto">
          <a:xfrm>
            <a:off x="179512" y="4564860"/>
            <a:ext cx="4926954" cy="181646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0"/>
              </a:spcBef>
              <a:buNone/>
              <a:tabLst>
                <a:tab pos="228600" algn="l"/>
              </a:tabLst>
            </a:pPr>
            <a:r>
              <a:rPr lang="en-US"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2286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
        <p:nvSpPr>
          <p:cNvPr id="9" name="Rectangle 8"/>
          <p:cNvSpPr/>
          <p:nvPr/>
        </p:nvSpPr>
        <p:spPr>
          <a:xfrm>
            <a:off x="5580741" y="4649416"/>
            <a:ext cx="2357068"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Modification to </a:t>
            </a:r>
            <a:r>
              <a:rPr lang="en-US" sz="1600" dirty="0" err="1">
                <a:solidFill>
                  <a:srgbClr val="00B050"/>
                </a:solidFill>
              </a:rPr>
              <a:t>protectedInt</a:t>
            </a:r>
            <a:r>
              <a:rPr lang="en-US" sz="1600" dirty="0">
                <a:solidFill>
                  <a:srgbClr val="00B050"/>
                </a:solidFill>
              </a:rPr>
              <a:t> done by Child class</a:t>
            </a:r>
          </a:p>
        </p:txBody>
      </p:sp>
      <p:cxnSp>
        <p:nvCxnSpPr>
          <p:cNvPr id="10" name="Straight Arrow Connector 25"/>
          <p:cNvCxnSpPr>
            <a:stCxn id="9" idx="0"/>
          </p:cNvCxnSpPr>
          <p:nvPr/>
        </p:nvCxnSpPr>
        <p:spPr>
          <a:xfrm rot="16200000" flipV="1">
            <a:off x="5836374" y="3726515"/>
            <a:ext cx="1296144" cy="549658"/>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25"/>
          <p:cNvCxnSpPr>
            <a:stCxn id="9" idx="2"/>
          </p:cNvCxnSpPr>
          <p:nvPr/>
        </p:nvCxnSpPr>
        <p:spPr>
          <a:xfrm rot="5400000" flipH="1">
            <a:off x="4556777" y="3277915"/>
            <a:ext cx="110922" cy="4294074"/>
          </a:xfrm>
          <a:prstGeom prst="bentConnector4">
            <a:avLst>
              <a:gd name="adj1" fmla="val -206091"/>
              <a:gd name="adj2" fmla="val 63723"/>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0786817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wipe(left)">
                                      <p:cBhvr>
                                        <p:cTn id="11" dur="500"/>
                                        <p:tgtEl>
                                          <p:spTgt spid="4">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wipe(left)">
                                      <p:cBhvr>
                                        <p:cTn id="15" dur="500"/>
                                        <p:tgtEl>
                                          <p:spTgt spid="4">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left)">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left)">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9512" y="1977922"/>
            <a:ext cx="4926954" cy="2468880"/>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package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publicInt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private</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defaultInt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8000FF"/>
                </a:solidFill>
                <a:latin typeface="Courier New" panose="02070309020205020404" pitchFamily="49" charset="0"/>
              </a:rPr>
              <a:t>	protected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protectedInt</a:t>
            </a:r>
            <a:r>
              <a:rPr lang="en-US" sz="1400" dirty="0">
                <a:solidFill>
                  <a:srgbClr val="000000"/>
                </a:solidFill>
                <a:latin typeface="Courier New" panose="02070309020205020404" pitchFamily="49" charset="0"/>
              </a:rPr>
              <a:t>;</a:t>
            </a: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void</a:t>
            </a:r>
            <a:r>
              <a:rPr lang="id-ID" sz="1400" dirty="0">
                <a:solidFill>
                  <a:srgbClr val="000000"/>
                </a:solidFill>
                <a:latin typeface="Courier New" panose="02070309020205020404" pitchFamily="49" charset="0"/>
              </a:rPr>
              <a:t> setPrivateInt</a:t>
            </a:r>
            <a:r>
              <a:rPr lang="id-ID" sz="1400" b="1" dirty="0">
                <a:solidFill>
                  <a:srgbClr val="000080"/>
                </a:solidFill>
                <a:latin typeface="Courier New" panose="02070309020205020404" pitchFamily="49" charset="0"/>
              </a:rPr>
              <a:t>(</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FF"/>
                </a:solidFill>
                <a:latin typeface="Courier New" panose="02070309020205020404" pitchFamily="49" charset="0"/>
              </a:rPr>
              <a:t>this</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privateInt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privateInt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5202912" y="1977656"/>
            <a:ext cx="3816424" cy="246888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84163" algn="l"/>
                <a:tab pos="630238" algn="l"/>
              </a:tabLst>
            </a:pPr>
            <a:r>
              <a:rPr lang="en-US" sz="1400" b="1" dirty="0">
                <a:solidFill>
                  <a:srgbClr val="0000FF"/>
                </a:solidFill>
                <a:latin typeface="Courier New" panose="02070309020205020404" pitchFamily="49" charset="0"/>
              </a:rPr>
              <a:t>import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test.Parent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endParaRPr lang="en-US" sz="1400" b="1" dirty="0">
              <a:solidFill>
                <a:srgbClr val="00008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p:cNvSpPr/>
          <p:nvPr/>
        </p:nvSpPr>
        <p:spPr>
          <a:xfrm>
            <a:off x="5436096" y="4618846"/>
            <a:ext cx="301193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FF0000"/>
                </a:solidFill>
              </a:rPr>
              <a:t>error: </a:t>
            </a:r>
            <a:r>
              <a:rPr lang="en-US" sz="1600" dirty="0" err="1">
                <a:solidFill>
                  <a:srgbClr val="FF0000"/>
                </a:solidFill>
              </a:rPr>
              <a:t>protectedInt</a:t>
            </a:r>
            <a:r>
              <a:rPr lang="en-US" sz="1600" dirty="0">
                <a:solidFill>
                  <a:srgbClr val="FF0000"/>
                </a:solidFill>
              </a:rPr>
              <a:t> has protected access in parent</a:t>
            </a:r>
          </a:p>
          <a:p>
            <a:endParaRPr lang="en-US" sz="1600" dirty="0">
              <a:solidFill>
                <a:srgbClr val="FF0000"/>
              </a:solidFill>
            </a:endParaRPr>
          </a:p>
          <a:p>
            <a:r>
              <a:rPr lang="en-US" sz="1600" dirty="0">
                <a:solidFill>
                  <a:srgbClr val="FF0000"/>
                </a:solidFill>
              </a:rPr>
              <a:t>(</a:t>
            </a:r>
            <a:r>
              <a:rPr lang="en-US" sz="1600" dirty="0" err="1">
                <a:solidFill>
                  <a:srgbClr val="FF0000"/>
                </a:solidFill>
              </a:rPr>
              <a:t>protectedInt</a:t>
            </a:r>
            <a:r>
              <a:rPr lang="en-US" sz="1600" dirty="0">
                <a:solidFill>
                  <a:srgbClr val="FF0000"/>
                </a:solidFill>
              </a:rPr>
              <a:t> is owned by Parent in different package)</a:t>
            </a:r>
          </a:p>
        </p:txBody>
      </p:sp>
      <p:sp>
        <p:nvSpPr>
          <p:cNvPr id="8" name="Content Placeholder 4"/>
          <p:cNvSpPr txBox="1">
            <a:spLocks/>
          </p:cNvSpPr>
          <p:nvPr/>
        </p:nvSpPr>
        <p:spPr bwMode="auto">
          <a:xfrm>
            <a:off x="179512" y="4564860"/>
            <a:ext cx="4926954" cy="181646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publicInt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0"/>
              </a:spcBef>
              <a:buNone/>
              <a:tabLst>
                <a:tab pos="228600" algn="l"/>
              </a:tabLst>
            </a:pPr>
            <a:r>
              <a:rPr lang="en-US"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setPrivateInt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20</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228600" algn="l"/>
              </a:tabLst>
            </a:pPr>
            <a:r>
              <a:rPr lang="en-US" sz="14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protectedInt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FF8000"/>
                </a:solidFill>
                <a:latin typeface="Courier New" panose="02070309020205020404" pitchFamily="49" charset="0"/>
                <a:ea typeface="Times New Roman" panose="02020603050405020304" pitchFamily="18" charset="0"/>
                <a:cs typeface="Times New Roman" panose="02020603050405020304" pitchFamily="18" charset="0"/>
              </a:rPr>
              <a:t>40</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Bef>
                <a:spcPts val="0"/>
              </a:spcBef>
              <a:buNone/>
              <a:tabLst>
                <a:tab pos="228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2286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cxnSp>
        <p:nvCxnSpPr>
          <p:cNvPr id="11" name="Straight Arrow Connector 25"/>
          <p:cNvCxnSpPr>
            <a:stCxn id="6" idx="1"/>
          </p:cNvCxnSpPr>
          <p:nvPr/>
        </p:nvCxnSpPr>
        <p:spPr>
          <a:xfrm rot="10800000" flipV="1">
            <a:off x="3059832" y="5403676"/>
            <a:ext cx="2376264" cy="367298"/>
          </a:xfrm>
          <a:prstGeom prst="bentConnector3">
            <a:avLst>
              <a:gd name="adj1" fmla="val 50000"/>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0388280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wipe(left)">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left)">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a:t>
            </a:r>
          </a:p>
        </p:txBody>
      </p:sp>
      <p:sp>
        <p:nvSpPr>
          <p:cNvPr id="3" name="Content Placeholder 2"/>
          <p:cNvSpPr>
            <a:spLocks noGrp="1"/>
          </p:cNvSpPr>
          <p:nvPr>
            <p:ph idx="1"/>
          </p:nvPr>
        </p:nvSpPr>
        <p:spPr/>
        <p:txBody>
          <a:bodyPr/>
          <a:lstStyle/>
          <a:p>
            <a:r>
              <a:rPr lang="en-US" sz="2200" dirty="0"/>
              <a:t>Redefining field or method inherited by Parent class in Child class (Polymorphism)</a:t>
            </a:r>
          </a:p>
          <a:p>
            <a:r>
              <a:rPr lang="en-US" sz="2200" dirty="0"/>
              <a:t>subclass can implement a parent class method more specifically based on its requirement.</a:t>
            </a:r>
          </a:p>
          <a:p>
            <a:r>
              <a:rPr lang="en-US" sz="2200" dirty="0"/>
              <a:t>When overriding a field or method, the Child class will have access to both the original parent field/method and the new redefined child field/method</a:t>
            </a:r>
          </a:p>
          <a:p>
            <a:r>
              <a:rPr lang="en-US" sz="2200" dirty="0"/>
              <a:t>Call parent’s field/method using keyword "super"</a:t>
            </a:r>
          </a:p>
          <a:p>
            <a:pPr lvl="1"/>
            <a:r>
              <a:rPr lang="en-US" dirty="0"/>
              <a:t>Keyword "super" only available inside the child class</a:t>
            </a:r>
          </a:p>
          <a:p>
            <a:endParaRPr lang="en-US" dirty="0"/>
          </a:p>
        </p:txBody>
      </p:sp>
    </p:spTree>
    <p:extLst>
      <p:ext uri="{BB962C8B-B14F-4D97-AF65-F5344CB8AC3E}">
        <p14:creationId xmlns:p14="http://schemas.microsoft.com/office/powerpoint/2010/main" val="28041943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up)">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1336417"/>
            <a:ext cx="8326438" cy="641239"/>
          </a:xfrm>
        </p:spPr>
        <p:txBody>
          <a:bodyPr>
            <a:normAutofit/>
          </a:bodyPr>
          <a:lstStyle/>
          <a:p>
            <a:r>
              <a:rPr lang="en-US" dirty="0"/>
              <a:t>Example</a:t>
            </a:r>
          </a:p>
        </p:txBody>
      </p:sp>
      <p:sp>
        <p:nvSpPr>
          <p:cNvPr id="5" name="Content Placeholder 4"/>
          <p:cNvSpPr>
            <a:spLocks noGrp="1"/>
          </p:cNvSpPr>
          <p:nvPr>
            <p:ph idx="1"/>
          </p:nvPr>
        </p:nvSpPr>
        <p:spPr>
          <a:xfrm>
            <a:off x="176094" y="1977656"/>
            <a:ext cx="4032448" cy="2027408"/>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8000FF"/>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"this is method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02740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endParaRPr lang="en-US" sz="1400" b="1" dirty="0">
              <a:solidFill>
                <a:srgbClr val="000000"/>
              </a:solidFill>
              <a:latin typeface="Courier New" panose="02070309020205020404" pitchFamily="49" charset="0"/>
            </a:endParaRPr>
          </a:p>
          <a:p>
            <a:pPr marL="0" indent="0">
              <a:spcBef>
                <a:spcPts val="0"/>
              </a:spcBef>
              <a:buFontTx/>
              <a:buNone/>
              <a:tabLst>
                <a:tab pos="228600" algn="l"/>
                <a:tab pos="400050" algn="l"/>
              </a:tabLst>
            </a:pPr>
            <a:endParaRPr lang="en-US" sz="1400" b="1" dirty="0">
              <a:solidFill>
                <a:srgbClr val="000000"/>
              </a:solidFill>
              <a:highlight>
                <a:srgbClr val="FFFFFF"/>
              </a:highlight>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149080"/>
            <a:ext cx="3982858"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is method Parent </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is method Parent </a:t>
            </a:r>
          </a:p>
        </p:txBody>
      </p:sp>
      <p:sp>
        <p:nvSpPr>
          <p:cNvPr id="7" name="Content Placeholder 4"/>
          <p:cNvSpPr txBox="1">
            <a:spLocks/>
          </p:cNvSpPr>
          <p:nvPr/>
        </p:nvSpPr>
        <p:spPr bwMode="auto">
          <a:xfrm>
            <a:off x="176094" y="4149080"/>
            <a:ext cx="4683938"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 p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p.toString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Tree>
    <p:extLst>
      <p:ext uri="{BB962C8B-B14F-4D97-AF65-F5344CB8AC3E}">
        <p14:creationId xmlns:p14="http://schemas.microsoft.com/office/powerpoint/2010/main" val="39918259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
                                            <p:bg/>
                                          </p:spTgt>
                                        </p:tgtEl>
                                        <p:attrNameLst>
                                          <p:attrName>style.visibility</p:attrName>
                                        </p:attrNameLst>
                                      </p:cBhvr>
                                      <p:to>
                                        <p:strVal val="visible"/>
                                      </p:to>
                                    </p:set>
                                    <p:animEffect transition="in" filter="wipe(up)">
                                      <p:cBhvr>
                                        <p:cTn id="16" dur="500"/>
                                        <p:tgtEl>
                                          <p:spTgt spid="7">
                                            <p:bg/>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up)">
                                      <p:cBhvr>
                                        <p:cTn id="19" dur="500"/>
                                        <p:tgtEl>
                                          <p:spTgt spid="7">
                                            <p:txEl>
                                              <p:pRg st="0" end="0"/>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up)">
                                      <p:cBhvr>
                                        <p:cTn id="22" dur="500"/>
                                        <p:tgtEl>
                                          <p:spTgt spid="7">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wipe(up)">
                                      <p:cBhvr>
                                        <p:cTn id="25" dur="500"/>
                                        <p:tgtEl>
                                          <p:spTgt spid="7">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up)">
                                      <p:cBhvr>
                                        <p:cTn id="28" dur="500"/>
                                        <p:tgtEl>
                                          <p:spTgt spid="7">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up)">
                                      <p:cBhvr>
                                        <p:cTn id="31" dur="500"/>
                                        <p:tgtEl>
                                          <p:spTgt spid="7">
                                            <p:txEl>
                                              <p:pRg st="7" end="7"/>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wipe(up)">
                                      <p:cBhvr>
                                        <p:cTn id="34" dur="500"/>
                                        <p:tgtEl>
                                          <p:spTgt spid="7">
                                            <p:txEl>
                                              <p:pRg st="8" end="8"/>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up)">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wipe(left)">
                                      <p:cBhvr>
                                        <p:cTn id="43" dur="500"/>
                                        <p:tgtEl>
                                          <p:spTgt spid="7">
                                            <p:txEl>
                                              <p:pRg st="5" end="5"/>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wipe(left)">
                                      <p:cBhvr>
                                        <p:cTn id="52" dur="500"/>
                                        <p:tgtEl>
                                          <p:spTgt spid="7">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wipe(left)">
                                      <p:cBhvr>
                                        <p:cTn id="5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1336417"/>
            <a:ext cx="8326438" cy="641239"/>
          </a:xfrm>
        </p:spPr>
        <p:txBody>
          <a:bodyPr>
            <a:normAutofit/>
          </a:bodyPr>
          <a:lstStyle/>
          <a:p>
            <a:r>
              <a:rPr lang="en-US" dirty="0"/>
              <a:t>Example</a:t>
            </a:r>
          </a:p>
        </p:txBody>
      </p:sp>
      <p:sp>
        <p:nvSpPr>
          <p:cNvPr id="5" name="Content Placeholder 4"/>
          <p:cNvSpPr>
            <a:spLocks noGrp="1"/>
          </p:cNvSpPr>
          <p:nvPr>
            <p:ph idx="1"/>
          </p:nvPr>
        </p:nvSpPr>
        <p:spPr>
          <a:xfrm>
            <a:off x="176094" y="1977656"/>
            <a:ext cx="4032448" cy="2027408"/>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8000FF"/>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"this is method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02740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"this method overridden</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by Child"</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149080"/>
            <a:ext cx="3982858"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is method Parent</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method overridden by Child</a:t>
            </a:r>
          </a:p>
        </p:txBody>
      </p:sp>
      <p:sp>
        <p:nvSpPr>
          <p:cNvPr id="7" name="Content Placeholder 4"/>
          <p:cNvSpPr txBox="1">
            <a:spLocks/>
          </p:cNvSpPr>
          <p:nvPr/>
        </p:nvSpPr>
        <p:spPr bwMode="auto">
          <a:xfrm>
            <a:off x="176094" y="4149080"/>
            <a:ext cx="4683938"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 p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p.toString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Tree>
    <p:extLst>
      <p:ext uri="{BB962C8B-B14F-4D97-AF65-F5344CB8AC3E}">
        <p14:creationId xmlns:p14="http://schemas.microsoft.com/office/powerpoint/2010/main" val="402832393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left)">
                                      <p:cBhvr>
                                        <p:cTn id="11" dur="500"/>
                                        <p:tgtEl>
                                          <p:spTgt spid="4">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wipe(left)">
                                      <p:cBhvr>
                                        <p:cTn id="24" dur="500"/>
                                        <p:tgtEl>
                                          <p:spTgt spid="7">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left)">
                                      <p:cBhvr>
                                        <p:cTn id="33" dur="500"/>
                                        <p:tgtEl>
                                          <p:spTgt spid="7">
                                            <p:txEl>
                                              <p:pRg st="6" end="6"/>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6094" y="1977656"/>
            <a:ext cx="4032448" cy="2027408"/>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8000FF"/>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"this is method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02740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"this method overridden</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by Child"</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String</a:t>
            </a:r>
            <a:r>
              <a:rPr lang="id-ID"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toStringParent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b="1" dirty="0" err="1">
                <a:solidFill>
                  <a:srgbClr val="0000FF"/>
                </a:solidFill>
                <a:latin typeface="Courier New" panose="02070309020205020404" pitchFamily="49" charset="0"/>
              </a:rPr>
              <a:t>super</a:t>
            </a:r>
            <a:r>
              <a:rPr lang="en-US" sz="1400" dirty="0" err="1">
                <a:solidFill>
                  <a:srgbClr val="000000"/>
                </a:solidFill>
                <a:latin typeface="Courier New" panose="02070309020205020404" pitchFamily="49" charset="0"/>
              </a:rPr>
              <a:t>.toString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149080"/>
            <a:ext cx="3980626"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is method Parent </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method overridden by Child</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this is method Parent</a:t>
            </a:r>
          </a:p>
        </p:txBody>
      </p:sp>
      <p:sp>
        <p:nvSpPr>
          <p:cNvPr id="7" name="Content Placeholder 4"/>
          <p:cNvSpPr txBox="1">
            <a:spLocks/>
          </p:cNvSpPr>
          <p:nvPr/>
        </p:nvSpPr>
        <p:spPr bwMode="auto">
          <a:xfrm>
            <a:off x="173862" y="4149080"/>
            <a:ext cx="4686170"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 p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p.toString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c.toString</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c.toStringParent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Tree>
    <p:extLst>
      <p:ext uri="{BB962C8B-B14F-4D97-AF65-F5344CB8AC3E}">
        <p14:creationId xmlns:p14="http://schemas.microsoft.com/office/powerpoint/2010/main" val="18989010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wipe(left)">
                                      <p:cBhvr>
                                        <p:cTn id="7" dur="500"/>
                                        <p:tgtEl>
                                          <p:spTgt spid="4">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wipe(left)">
                                      <p:cBhvr>
                                        <p:cTn id="11" dur="500"/>
                                        <p:tgtEl>
                                          <p:spTgt spid="4">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wipe(left)">
                                      <p:cBhvr>
                                        <p:cTn id="15" dur="250"/>
                                        <p:tgtEl>
                                          <p:spTgt spid="4">
                                            <p:txEl>
                                              <p:pRg st="7" end="7"/>
                                            </p:txEl>
                                          </p:spTgt>
                                        </p:tgtEl>
                                      </p:cBhvr>
                                    </p:animEffect>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wipe(left)">
                                      <p:cBhvr>
                                        <p:cTn id="19" dur="250"/>
                                        <p:tgtEl>
                                          <p:spTgt spid="4">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wipe(left)">
                                      <p:cBhvr>
                                        <p:cTn id="24" dur="500"/>
                                        <p:tgtEl>
                                          <p:spTgt spid="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left)">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dirty="0"/>
              <a:t>What is Inheritance?</a:t>
            </a:r>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706" y="2002463"/>
            <a:ext cx="5967275" cy="432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948060"/>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6094" y="1977656"/>
            <a:ext cx="4032448" cy="2459456"/>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80"/>
                </a:solidFill>
                <a:latin typeface="Courier New" panose="02070309020205020404" pitchFamily="49" charset="0"/>
              </a:rPr>
              <a:t>	</a:t>
            </a:r>
            <a:r>
              <a:rPr lang="en-US" sz="1400" dirty="0">
                <a:solidFill>
                  <a:srgbClr val="8000FF"/>
                </a:solidFill>
                <a:latin typeface="Courier New" panose="02070309020205020404" pitchFamily="49" charset="0"/>
              </a:rPr>
              <a:t>protected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Lst>
            </a:pPr>
            <a:endParaRPr lang="en-US" sz="1400" b="1" dirty="0">
              <a:solidFill>
                <a:srgbClr val="00008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459456"/>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8000FF"/>
                </a:solidFill>
                <a:latin typeface="Courier New" panose="02070309020205020404" pitchFamily="49" charset="0"/>
              </a:rPr>
              <a:t>	private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a:t>
            </a:r>
            <a:r>
              <a:rPr lang="id-ID" sz="1400" dirty="0">
                <a:solidFill>
                  <a:srgbClr val="8000FF"/>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number = </a:t>
            </a:r>
            <a:r>
              <a:rPr lang="fr-FR" sz="1400" dirty="0">
                <a:solidFill>
                  <a:srgbClr val="FF8000"/>
                </a:solidFill>
                <a:latin typeface="Courier New" panose="02070309020205020404" pitchFamily="49" charset="0"/>
              </a:rPr>
              <a:t>10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a:t>
            </a:r>
            <a:r>
              <a:rPr lang="fr-FR" sz="1400" dirty="0">
                <a:solidFill>
                  <a:srgbClr val="FF8000"/>
                </a:solidFill>
                <a:latin typeface="Courier New" panose="02070309020205020404" pitchFamily="49" charset="0"/>
              </a:rPr>
              <a:t>20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581128"/>
            <a:ext cx="3980626"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10</a:t>
            </a: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20</a:t>
            </a:r>
          </a:p>
        </p:txBody>
      </p:sp>
      <p:sp>
        <p:nvSpPr>
          <p:cNvPr id="7" name="Content Placeholder 4"/>
          <p:cNvSpPr txBox="1">
            <a:spLocks/>
          </p:cNvSpPr>
          <p:nvPr/>
        </p:nvSpPr>
        <p:spPr bwMode="auto">
          <a:xfrm>
            <a:off x="173862" y="4581128"/>
            <a:ext cx="4686170"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Tree>
    <p:extLst>
      <p:ext uri="{BB962C8B-B14F-4D97-AF65-F5344CB8AC3E}">
        <p14:creationId xmlns:p14="http://schemas.microsoft.com/office/powerpoint/2010/main" val="426991110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500"/>
                                        <p:tgtEl>
                                          <p:spTgt spid="4">
                                            <p:txEl>
                                              <p:pRg st="4" end="4"/>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wipe(left)">
                                      <p:cBhvr>
                                        <p:cTn id="29" dur="500"/>
                                        <p:tgtEl>
                                          <p:spTgt spid="4">
                                            <p:txEl>
                                              <p:pRg st="7" end="7"/>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wipe(left)">
                                      <p:cBhvr>
                                        <p:cTn id="33" dur="500"/>
                                        <p:tgtEl>
                                          <p:spTgt spid="4">
                                            <p:txEl>
                                              <p:pRg st="8" end="8"/>
                                            </p:txEl>
                                          </p:spTgt>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left)">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wipe(left)">
                                      <p:cBhvr>
                                        <p:cTn id="42" dur="500"/>
                                        <p:tgtEl>
                                          <p:spTgt spid="7">
                                            <p:txEl>
                                              <p:pRg st="2" end="2"/>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Effect transition="in" filter="wipe(left)">
                                      <p:cBhvr>
                                        <p:cTn id="46" dur="500"/>
                                        <p:tgtEl>
                                          <p:spTgt spid="7">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wipe(left)">
                                      <p:cBhvr>
                                        <p:cTn id="51" dur="500"/>
                                        <p:tgtEl>
                                          <p:spTgt spid="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xEl>
                                              <p:pRg st="2" end="2"/>
                                            </p:txEl>
                                          </p:spTgt>
                                        </p:tgtEl>
                                        <p:attrNameLst>
                                          <p:attrName>style.visibility</p:attrName>
                                        </p:attrNameLst>
                                      </p:cBhvr>
                                      <p:to>
                                        <p:strVal val="visible"/>
                                      </p:to>
                                    </p:set>
                                    <p:animEffect transition="in" filter="wipe(left)">
                                      <p:cBhvr>
                                        <p:cTn id="5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6094" y="1977656"/>
            <a:ext cx="4032448" cy="2459456"/>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80"/>
                </a:solidFill>
                <a:latin typeface="Courier New" panose="02070309020205020404" pitchFamily="49" charset="0"/>
              </a:rPr>
              <a:t>	</a:t>
            </a:r>
            <a:r>
              <a:rPr lang="en-US" sz="1400" dirty="0">
                <a:solidFill>
                  <a:srgbClr val="8000FF"/>
                </a:solidFill>
                <a:latin typeface="Courier New" panose="02070309020205020404" pitchFamily="49" charset="0"/>
              </a:rPr>
              <a:t>protected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setNumber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err="1">
                <a:solidFill>
                  <a:srgbClr val="0000FF"/>
                </a:solidFill>
                <a:latin typeface="Courier New" panose="02070309020205020404" pitchFamily="49" charset="0"/>
              </a:rPr>
              <a:t>this.</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459456"/>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8000FF"/>
                </a:solidFill>
                <a:latin typeface="Courier New" panose="02070309020205020404" pitchFamily="49" charset="0"/>
              </a:rPr>
              <a:t>	private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a:t>
            </a:r>
            <a:r>
              <a:rPr lang="id-ID" sz="1400" dirty="0">
                <a:solidFill>
                  <a:srgbClr val="8000FF"/>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number = </a:t>
            </a:r>
            <a:r>
              <a:rPr lang="fr-FR" sz="1400" dirty="0">
                <a:solidFill>
                  <a:srgbClr val="FF8000"/>
                </a:solidFill>
                <a:latin typeface="Courier New" panose="02070309020205020404" pitchFamily="49" charset="0"/>
              </a:rPr>
              <a:t>10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a:t>
            </a:r>
            <a:r>
              <a:rPr lang="fr-FR" sz="1400" dirty="0">
                <a:solidFill>
                  <a:srgbClr val="FF8000"/>
                </a:solidFill>
                <a:latin typeface="Courier New" panose="02070309020205020404" pitchFamily="49" charset="0"/>
              </a:rPr>
              <a:t>20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highlight>
                <a:srgbClr val="FFFFFF"/>
              </a:highlight>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581128"/>
            <a:ext cx="3980626"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20</a:t>
            </a:r>
          </a:p>
        </p:txBody>
      </p:sp>
      <p:sp>
        <p:nvSpPr>
          <p:cNvPr id="7" name="Content Placeholder 4"/>
          <p:cNvSpPr txBox="1">
            <a:spLocks/>
          </p:cNvSpPr>
          <p:nvPr/>
        </p:nvSpPr>
        <p:spPr bwMode="auto">
          <a:xfrm>
            <a:off x="173862" y="4581128"/>
            <a:ext cx="4686170"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cs typeface="Times New Roman" panose="02020603050405020304" pitchFamily="18" charset="0"/>
              </a:rPr>
              <a:t>	</a:t>
            </a:r>
          </a:p>
          <a:p>
            <a:pPr marL="0" indent="0">
              <a:spcBef>
                <a:spcPts val="0"/>
              </a:spcBef>
              <a:buNone/>
              <a:tabLst>
                <a:tab pos="179388" algn="l"/>
                <a:tab pos="342900" algn="l"/>
              </a:tabLst>
            </a:pPr>
            <a:r>
              <a:rPr lang="en-US" sz="1400" b="1" dirty="0">
                <a:solidFill>
                  <a:srgbClr val="000080"/>
                </a:solidFill>
                <a:highlight>
                  <a:srgbClr val="FFFFFF"/>
                </a:highlight>
                <a:latin typeface="Courier New" panose="02070309020205020404" pitchFamily="49"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
        <p:nvSpPr>
          <p:cNvPr id="8" name="Rectangle 7"/>
          <p:cNvSpPr/>
          <p:nvPr/>
        </p:nvSpPr>
        <p:spPr>
          <a:xfrm>
            <a:off x="5777474" y="5527099"/>
            <a:ext cx="2953034"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err="1">
                <a:solidFill>
                  <a:srgbClr val="FF0000"/>
                </a:solidFill>
              </a:rPr>
              <a:t>setNumber</a:t>
            </a:r>
            <a:r>
              <a:rPr lang="en-US" sz="1600" dirty="0">
                <a:solidFill>
                  <a:srgbClr val="FF0000"/>
                </a:solidFill>
              </a:rPr>
              <a:t>() and </a:t>
            </a:r>
            <a:r>
              <a:rPr lang="en-US" sz="1600" dirty="0" err="1">
                <a:solidFill>
                  <a:srgbClr val="FF0000"/>
                </a:solidFill>
              </a:rPr>
              <a:t>getNumber</a:t>
            </a:r>
            <a:r>
              <a:rPr lang="en-US" sz="1600" dirty="0">
                <a:solidFill>
                  <a:srgbClr val="FF0000"/>
                </a:solidFill>
              </a:rPr>
              <a:t>() is owned by parent, accessing number value from parent (super)</a:t>
            </a:r>
          </a:p>
        </p:txBody>
      </p:sp>
      <p:cxnSp>
        <p:nvCxnSpPr>
          <p:cNvPr id="9" name="Straight Arrow Connector 25"/>
          <p:cNvCxnSpPr>
            <a:stCxn id="8" idx="1"/>
          </p:cNvCxnSpPr>
          <p:nvPr/>
        </p:nvCxnSpPr>
        <p:spPr>
          <a:xfrm rot="10800000">
            <a:off x="4351854" y="5805264"/>
            <a:ext cx="1425621" cy="260444"/>
          </a:xfrm>
          <a:prstGeom prst="bentConnector3">
            <a:avLst>
              <a:gd name="adj1" fmla="val 78634"/>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4555695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wipe(left)">
                                      <p:cBhvr>
                                        <p:cTn id="11" dur="500"/>
                                        <p:tgtEl>
                                          <p:spTgt spid="5">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wipe(left)">
                                      <p:cBhvr>
                                        <p:cTn id="15" dur="500"/>
                                        <p:tgtEl>
                                          <p:spTgt spid="5">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wipe(left)">
                                      <p:cBhvr>
                                        <p:cTn id="19" dur="500"/>
                                        <p:tgtEl>
                                          <p:spTgt spid="5">
                                            <p:txEl>
                                              <p:pRg st="7" end="7"/>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wipe(left)">
                                      <p:cBhvr>
                                        <p:cTn id="23" dur="500"/>
                                        <p:tgtEl>
                                          <p:spTgt spid="5">
                                            <p:txEl>
                                              <p:pRg st="8" end="8"/>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left)">
                                      <p:cBhvr>
                                        <p:cTn id="27" dur="250"/>
                                        <p:tgtEl>
                                          <p:spTgt spid="5">
                                            <p:txEl>
                                              <p:pRg st="9" end="9"/>
                                            </p:txEl>
                                          </p:spTgt>
                                        </p:tgtEl>
                                      </p:cBhvr>
                                    </p:animEffect>
                                  </p:childTnLst>
                                </p:cTn>
                              </p:par>
                            </p:childTnLst>
                          </p:cTn>
                        </p:par>
                        <p:par>
                          <p:cTn id="28" fill="hold">
                            <p:stCondLst>
                              <p:cond delay="2750"/>
                            </p:stCondLst>
                            <p:childTnLst>
                              <p:par>
                                <p:cTn id="29" presetID="22" presetClass="entr" presetSubtype="8" fill="hold" nodeType="after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wipe(left)">
                                      <p:cBhvr>
                                        <p:cTn id="31" dur="250"/>
                                        <p:tgtEl>
                                          <p:spTgt spid="5">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wipe(left)">
                                      <p:cBhvr>
                                        <p:cTn id="36" dur="500"/>
                                        <p:tgtEl>
                                          <p:spTgt spid="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wipe(left)">
                                      <p:cBhvr>
                                        <p:cTn id="41" dur="500"/>
                                        <p:tgtEl>
                                          <p:spTgt spid="7">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wipe(left)">
                                      <p:cBhvr>
                                        <p:cTn id="46" dur="500"/>
                                        <p:tgtEl>
                                          <p:spTgt spid="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500"/>
                                        <p:tgtEl>
                                          <p:spTgt spid="8"/>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176094" y="1977656"/>
            <a:ext cx="4032448" cy="2459456"/>
          </a:xfrm>
        </p:spPr>
        <p:style>
          <a:lnRef idx="2">
            <a:schemeClr val="dk1"/>
          </a:lnRef>
          <a:fillRef idx="1">
            <a:schemeClr val="lt1"/>
          </a:fillRef>
          <a:effectRef idx="0">
            <a:schemeClr val="dk1"/>
          </a:effectRef>
          <a:fontRef idx="minor">
            <a:schemeClr val="dk1"/>
          </a:fontRef>
        </p:style>
        <p:txBody>
          <a:bodyPr>
            <a:noAutofit/>
          </a:bodyPr>
          <a:lstStyle/>
          <a:p>
            <a:pPr marL="0" indent="0">
              <a:spcBef>
                <a:spcPts val="0"/>
              </a:spcBef>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80"/>
                </a:solidFill>
                <a:latin typeface="Courier New" panose="02070309020205020404" pitchFamily="49" charset="0"/>
              </a:rPr>
              <a:t>	</a:t>
            </a:r>
            <a:r>
              <a:rPr lang="en-US" sz="1400" dirty="0">
                <a:solidFill>
                  <a:srgbClr val="8000FF"/>
                </a:solidFill>
                <a:latin typeface="Courier New" panose="02070309020205020404" pitchFamily="49" charset="0"/>
              </a:rPr>
              <a:t>protected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setNumber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err="1">
                <a:solidFill>
                  <a:srgbClr val="0000FF"/>
                </a:solidFill>
                <a:latin typeface="Courier New" panose="02070309020205020404" pitchFamily="49" charset="0"/>
              </a:rPr>
              <a:t>this.</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effectLst/>
            </a:endParaRPr>
          </a:p>
        </p:txBody>
      </p:sp>
      <p:sp>
        <p:nvSpPr>
          <p:cNvPr id="4" name="Content Placeholder 4"/>
          <p:cNvSpPr txBox="1">
            <a:spLocks/>
          </p:cNvSpPr>
          <p:nvPr/>
        </p:nvSpPr>
        <p:spPr bwMode="auto">
          <a:xfrm>
            <a:off x="4351853" y="1977656"/>
            <a:ext cx="4632822" cy="2459456"/>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28600" algn="l"/>
                <a:tab pos="400050" algn="l"/>
              </a:tabLst>
            </a:pPr>
            <a:r>
              <a:rPr lang="en-US" sz="1400" dirty="0">
                <a:solidFill>
                  <a:srgbClr val="8000FF"/>
                </a:solidFill>
                <a:latin typeface="Courier New" panose="02070309020205020404" pitchFamily="49" charset="0"/>
              </a:rPr>
              <a:t>	private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a:t>
            </a:r>
            <a:r>
              <a:rPr lang="id-ID" sz="1400" dirty="0">
                <a:solidFill>
                  <a:srgbClr val="8000FF"/>
                </a:solidFill>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number = </a:t>
            </a:r>
            <a:r>
              <a:rPr lang="fr-FR" sz="1400" dirty="0">
                <a:solidFill>
                  <a:srgbClr val="FF8000"/>
                </a:solidFill>
                <a:latin typeface="Courier New" panose="02070309020205020404" pitchFamily="49" charset="0"/>
              </a:rPr>
              <a:t>10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a:t>
            </a:r>
            <a:r>
              <a:rPr lang="fr-FR" sz="1400" dirty="0">
                <a:solidFill>
                  <a:srgbClr val="FF8000"/>
                </a:solidFill>
                <a:latin typeface="Courier New" panose="02070309020205020404" pitchFamily="49" charset="0"/>
              </a:rPr>
              <a:t>20</a:t>
            </a:r>
            <a:r>
              <a:rPr lang="en-US" sz="1400" dirty="0">
                <a:solidFill>
                  <a:srgbClr val="000000"/>
                </a:solidFill>
                <a:latin typeface="Courier New" panose="02070309020205020404" pitchFamily="49" charset="0"/>
              </a:rPr>
              <a:t>;</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b="1" dirty="0">
              <a:solidFill>
                <a:srgbClr val="000080"/>
              </a:solidFill>
              <a:highlight>
                <a:srgbClr val="FFFFFF"/>
              </a:highlight>
              <a:latin typeface="Courier New" panose="02070309020205020404" pitchFamily="49" charset="0"/>
            </a:endParaRPr>
          </a:p>
          <a:p>
            <a:pPr marL="0" indent="0">
              <a:spcBef>
                <a:spcPts val="0"/>
              </a:spcBef>
              <a:buFontTx/>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5004048" y="4581128"/>
            <a:ext cx="3980626"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228600" algn="l"/>
                <a:tab pos="40005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&gt; 10</a:t>
            </a:r>
          </a:p>
        </p:txBody>
      </p:sp>
      <p:sp>
        <p:nvSpPr>
          <p:cNvPr id="7" name="Content Placeholder 4"/>
          <p:cNvSpPr txBox="1">
            <a:spLocks/>
          </p:cNvSpPr>
          <p:nvPr/>
        </p:nvSpPr>
        <p:spPr bwMode="auto">
          <a:xfrm>
            <a:off x="173862" y="4581128"/>
            <a:ext cx="4686170" cy="18002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 c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c.methodChild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cs typeface="Times New Roman" panose="02020603050405020304" pitchFamily="18" charset="0"/>
              </a:rPr>
              <a:t>	</a:t>
            </a:r>
          </a:p>
          <a:p>
            <a:pPr marL="0" indent="0">
              <a:spcBef>
                <a:spcPts val="0"/>
              </a:spcBef>
              <a:buNone/>
              <a:tabLst>
                <a:tab pos="179388" algn="l"/>
                <a:tab pos="342900" algn="l"/>
              </a:tabLst>
            </a:pPr>
            <a:r>
              <a:rPr lang="en-US" sz="1400" b="1" dirty="0">
                <a:solidFill>
                  <a:srgbClr val="000080"/>
                </a:solidFill>
                <a:highlight>
                  <a:srgbClr val="FFFFFF"/>
                </a:highlight>
                <a:latin typeface="Courier New" panose="02070309020205020404" pitchFamily="49" charset="0"/>
              </a:rPr>
              <a:t>		</a:t>
            </a:r>
            <a:r>
              <a:rPr lang="en-US" sz="1400" dirty="0" err="1">
                <a:solidFill>
                  <a:srgbClr val="000000"/>
                </a:solidFill>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urier New" panose="02070309020205020404" pitchFamily="49" charset="0"/>
              </a:rPr>
              <a:t>c.getNumber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rPr>
              <a:t>;</a:t>
            </a: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
        <p:nvSpPr>
          <p:cNvPr id="10" name="Rectangle 9"/>
          <p:cNvSpPr/>
          <p:nvPr/>
        </p:nvSpPr>
        <p:spPr>
          <a:xfrm>
            <a:off x="5777474" y="5527099"/>
            <a:ext cx="1962878"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If it’s overridden, the method will access child field first</a:t>
            </a:r>
          </a:p>
        </p:txBody>
      </p:sp>
      <p:cxnSp>
        <p:nvCxnSpPr>
          <p:cNvPr id="11" name="Straight Arrow Connector 25"/>
          <p:cNvCxnSpPr>
            <a:stCxn id="10" idx="1"/>
          </p:cNvCxnSpPr>
          <p:nvPr/>
        </p:nvCxnSpPr>
        <p:spPr>
          <a:xfrm rot="10800000">
            <a:off x="4351878" y="5805274"/>
            <a:ext cx="1425597" cy="260434"/>
          </a:xfrm>
          <a:prstGeom prst="bentConnector3">
            <a:avLst>
              <a:gd name="adj1" fmla="val 3511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593570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wipe(left)">
                                      <p:cBhvr>
                                        <p:cTn id="7" dur="500"/>
                                        <p:tgtEl>
                                          <p:spTgt spid="4">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animEffect transition="in" filter="wipe(left)">
                                      <p:cBhvr>
                                        <p:cTn id="11" dur="500"/>
                                        <p:tgtEl>
                                          <p:spTgt spid="4">
                                            <p:txEl>
                                              <p:pRg st="8" end="8"/>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wipe(left)">
                                      <p:cBhvr>
                                        <p:cTn id="15" dur="250"/>
                                        <p:tgtEl>
                                          <p:spTgt spid="4">
                                            <p:txEl>
                                              <p:pRg st="9" end="9"/>
                                            </p:txEl>
                                          </p:spTgt>
                                        </p:tgtEl>
                                      </p:cBhvr>
                                    </p:animEffect>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Effect transition="in" filter="wipe(left)">
                                      <p:cBhvr>
                                        <p:cTn id="19" dur="250"/>
                                        <p:tgtEl>
                                          <p:spTgt spid="4">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Non-Access Modifier Final</a:t>
            </a:r>
          </a:p>
        </p:txBody>
      </p:sp>
      <p:sp>
        <p:nvSpPr>
          <p:cNvPr id="3" name="Content Placeholder 2"/>
          <p:cNvSpPr>
            <a:spLocks noGrp="1"/>
          </p:cNvSpPr>
          <p:nvPr>
            <p:ph idx="1"/>
          </p:nvPr>
        </p:nvSpPr>
        <p:spPr>
          <a:xfrm>
            <a:off x="365125" y="1977656"/>
            <a:ext cx="8326438" cy="4331664"/>
          </a:xfrm>
        </p:spPr>
        <p:txBody>
          <a:bodyPr/>
          <a:lstStyle/>
          <a:p>
            <a:r>
              <a:rPr lang="en-US" dirty="0"/>
              <a:t>To limit the access to modify the class, field, or method</a:t>
            </a:r>
          </a:p>
          <a:p>
            <a:r>
              <a:rPr lang="en-US" dirty="0"/>
              <a:t>Final modifier in method</a:t>
            </a:r>
          </a:p>
          <a:p>
            <a:pPr lvl="1"/>
            <a:r>
              <a:rPr lang="en-US" dirty="0"/>
              <a:t>Method cannot be overridden by child class, for use only</a:t>
            </a:r>
          </a:p>
          <a:p>
            <a:pPr lvl="1"/>
            <a:r>
              <a:rPr lang="en-US" dirty="0"/>
              <a:t>public final void </a:t>
            </a:r>
            <a:r>
              <a:rPr lang="en-US" dirty="0" err="1"/>
              <a:t>finMethod</a:t>
            </a:r>
            <a:r>
              <a:rPr lang="en-US" dirty="0"/>
              <a:t>(){ … }</a:t>
            </a:r>
          </a:p>
        </p:txBody>
      </p:sp>
      <p:sp>
        <p:nvSpPr>
          <p:cNvPr id="4" name="Content Placeholder 4"/>
          <p:cNvSpPr txBox="1">
            <a:spLocks/>
          </p:cNvSpPr>
          <p:nvPr/>
        </p:nvSpPr>
        <p:spPr bwMode="auto">
          <a:xfrm>
            <a:off x="288032" y="4353920"/>
            <a:ext cx="4297680" cy="19554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p</a:t>
            </a:r>
            <a:r>
              <a:rPr lang="id-ID" sz="1400" dirty="0">
                <a:solidFill>
                  <a:srgbClr val="8000FF"/>
                </a:solidFill>
                <a:latin typeface="Courier New" panose="02070309020205020404" pitchFamily="49" charset="0"/>
              </a:rPr>
              <a:t>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publicMethod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FontTx/>
              <a:buNone/>
              <a:tabLst>
                <a:tab pos="228600" algn="l"/>
              </a:tabLst>
            </a:pP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final p</a:t>
            </a:r>
            <a:r>
              <a:rPr lang="id-ID" sz="1400" dirty="0">
                <a:solidFill>
                  <a:srgbClr val="8000FF"/>
                </a:solidFill>
                <a:latin typeface="Courier New" panose="02070309020205020404" pitchFamily="49" charset="0"/>
              </a:rPr>
              <a:t>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finMethod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FontTx/>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p>
        </p:txBody>
      </p:sp>
      <p:sp>
        <p:nvSpPr>
          <p:cNvPr id="5" name="Content Placeholder 4"/>
          <p:cNvSpPr txBox="1">
            <a:spLocks/>
          </p:cNvSpPr>
          <p:nvPr/>
        </p:nvSpPr>
        <p:spPr bwMode="auto">
          <a:xfrm>
            <a:off x="4666808" y="4353920"/>
            <a:ext cx="4297680" cy="195540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p</a:t>
            </a:r>
            <a:r>
              <a:rPr lang="id-ID" sz="1400" dirty="0">
                <a:solidFill>
                  <a:srgbClr val="8000FF"/>
                </a:solidFill>
                <a:latin typeface="Courier New" panose="02070309020205020404" pitchFamily="49" charset="0"/>
              </a:rPr>
              <a:t>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publicMethod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endParaRPr lang="en-US" sz="1400" b="1"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None/>
              <a:tabLst>
                <a:tab pos="228600" algn="l"/>
                <a:tab pos="400050" algn="l"/>
              </a:tabLst>
            </a:pP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 p</a:t>
            </a:r>
            <a:r>
              <a:rPr lang="id-ID" sz="1400" dirty="0">
                <a:solidFill>
                  <a:srgbClr val="8000FF"/>
                </a:solidFill>
                <a:latin typeface="Courier New" panose="02070309020205020404" pitchFamily="49" charset="0"/>
              </a:rPr>
              <a:t>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finMethod</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FF0000"/>
                </a:solidFill>
                <a:latin typeface="Courier New" panose="02070309020205020404" pitchFamily="49" charset="0"/>
              </a:rPr>
              <a:t>			</a:t>
            </a:r>
          </a:p>
          <a:p>
            <a:pPr marL="0" indent="0">
              <a:spcBef>
                <a:spcPts val="0"/>
              </a:spcBef>
              <a:buNone/>
              <a:tabLst>
                <a:tab pos="228600" algn="l"/>
                <a:tab pos="40005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p:cNvSpPr/>
          <p:nvPr/>
        </p:nvSpPr>
        <p:spPr>
          <a:xfrm>
            <a:off x="5292080" y="4766672"/>
            <a:ext cx="736099" cy="369332"/>
          </a:xfrm>
          <a:prstGeom prst="rect">
            <a:avLst/>
          </a:prstGeom>
        </p:spPr>
        <p:txBody>
          <a:bodyPr wrap="none">
            <a:spAutoFit/>
          </a:bodyPr>
          <a:lstStyle/>
          <a:p>
            <a:pPr>
              <a:tabLst>
                <a:tab pos="228600" algn="l"/>
              </a:tabLst>
            </a:pPr>
            <a:r>
              <a:rPr lang="en-US" b="1" dirty="0">
                <a:solidFill>
                  <a:srgbClr val="00B050"/>
                </a:solidFill>
                <a:latin typeface="Courier New" panose="02070309020205020404" pitchFamily="49" charset="0"/>
              </a:rPr>
              <a:t>//ok</a:t>
            </a:r>
          </a:p>
        </p:txBody>
      </p:sp>
      <p:sp>
        <p:nvSpPr>
          <p:cNvPr id="7" name="Rectangle 6"/>
          <p:cNvSpPr/>
          <p:nvPr/>
        </p:nvSpPr>
        <p:spPr>
          <a:xfrm>
            <a:off x="5292080" y="5373216"/>
            <a:ext cx="1838965" cy="369332"/>
          </a:xfrm>
          <a:prstGeom prst="rect">
            <a:avLst/>
          </a:prstGeom>
        </p:spPr>
        <p:txBody>
          <a:bodyPr wrap="none">
            <a:spAutoFit/>
          </a:bodyPr>
          <a:lstStyle/>
          <a:p>
            <a:r>
              <a:rPr lang="en-US" b="1" dirty="0">
                <a:solidFill>
                  <a:srgbClr val="FF0000"/>
                </a:solidFill>
                <a:latin typeface="Courier New" panose="02070309020205020404" pitchFamily="49" charset="0"/>
              </a:rPr>
              <a:t>// forbidden</a:t>
            </a:r>
            <a:endParaRPr lang="en-US" dirty="0"/>
          </a:p>
        </p:txBody>
      </p:sp>
    </p:spTree>
    <p:extLst>
      <p:ext uri="{BB962C8B-B14F-4D97-AF65-F5344CB8AC3E}">
        <p14:creationId xmlns:p14="http://schemas.microsoft.com/office/powerpoint/2010/main" val="90846828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uiExpand="1" animBg="1"/>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Non-Access Modifier Final</a:t>
            </a:r>
          </a:p>
        </p:txBody>
      </p:sp>
      <p:sp>
        <p:nvSpPr>
          <p:cNvPr id="3" name="Content Placeholder 2"/>
          <p:cNvSpPr>
            <a:spLocks noGrp="1"/>
          </p:cNvSpPr>
          <p:nvPr>
            <p:ph idx="1"/>
          </p:nvPr>
        </p:nvSpPr>
        <p:spPr>
          <a:xfrm>
            <a:off x="365125" y="1977656"/>
            <a:ext cx="8326438" cy="4331664"/>
          </a:xfrm>
        </p:spPr>
        <p:txBody>
          <a:bodyPr/>
          <a:lstStyle/>
          <a:p>
            <a:r>
              <a:rPr lang="en-US" dirty="0"/>
              <a:t>Final modifier in class</a:t>
            </a:r>
          </a:p>
          <a:p>
            <a:pPr lvl="1"/>
            <a:r>
              <a:rPr lang="en-US" dirty="0"/>
              <a:t>Class cannot be extended (</a:t>
            </a:r>
            <a:r>
              <a:rPr lang="id-ID" dirty="0"/>
              <a:t>subclassed</a:t>
            </a:r>
            <a:r>
              <a:rPr lang="en-US" dirty="0"/>
              <a:t>) by other class</a:t>
            </a:r>
          </a:p>
          <a:p>
            <a:pPr lvl="1"/>
            <a:r>
              <a:rPr lang="en-US" dirty="0"/>
              <a:t>public final class </a:t>
            </a:r>
            <a:r>
              <a:rPr lang="en-US" dirty="0" err="1"/>
              <a:t>FinClass</a:t>
            </a:r>
            <a:r>
              <a:rPr lang="en-US" dirty="0"/>
              <a:t>{ … }</a:t>
            </a:r>
          </a:p>
        </p:txBody>
      </p:sp>
      <p:sp>
        <p:nvSpPr>
          <p:cNvPr id="4" name="Content Placeholder 4"/>
          <p:cNvSpPr txBox="1">
            <a:spLocks/>
          </p:cNvSpPr>
          <p:nvPr/>
        </p:nvSpPr>
        <p:spPr bwMode="auto">
          <a:xfrm>
            <a:off x="282947" y="3556679"/>
            <a:ext cx="4211960" cy="115212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pPr>
            <a:r>
              <a:rPr lang="id-ID" sz="1400" dirty="0">
                <a:solidFill>
                  <a:srgbClr val="8000FF"/>
                </a:solidFill>
                <a:latin typeface="Courier New" panose="02070309020205020404" pitchFamily="49" charset="0"/>
              </a:rPr>
              <a:t>Public</a:t>
            </a:r>
            <a:r>
              <a:rPr lang="en-US" sz="1400" dirty="0">
                <a:solidFill>
                  <a:srgbClr val="8000FF"/>
                </a:solidFill>
                <a:latin typeface="Courier New" panose="02070309020205020404" pitchFamily="49" charset="0"/>
              </a:rPr>
              <a:t> final</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Final</a:t>
            </a:r>
            <a:r>
              <a:rPr lang="id-ID" sz="1400" dirty="0">
                <a:solidFill>
                  <a:srgbClr val="000000"/>
                </a:solidFill>
                <a:latin typeface="Courier New" panose="02070309020205020404" pitchFamily="49" charset="0"/>
              </a:rPr>
              <a:t>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endParaRPr lang="en-US" sz="1400" b="1" dirty="0">
              <a:solidFill>
                <a:srgbClr val="000080"/>
              </a:solidFill>
              <a:latin typeface="Courier New" panose="02070309020205020404" pitchFamily="49" charset="0"/>
            </a:endParaRPr>
          </a:p>
          <a:p>
            <a:pPr marL="0" indent="0">
              <a:spcBef>
                <a:spcPts val="0"/>
              </a:spcBef>
              <a:buFontTx/>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p>
        </p:txBody>
      </p:sp>
      <p:sp>
        <p:nvSpPr>
          <p:cNvPr id="5" name="Content Placeholder 4"/>
          <p:cNvSpPr txBox="1">
            <a:spLocks/>
          </p:cNvSpPr>
          <p:nvPr/>
        </p:nvSpPr>
        <p:spPr bwMode="auto">
          <a:xfrm>
            <a:off x="4572000" y="3556679"/>
            <a:ext cx="4387403" cy="115212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28600" algn="l"/>
                <a:tab pos="400050"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err="1">
                <a:solidFill>
                  <a:srgbClr val="000000"/>
                </a:solidFill>
                <a:highlight>
                  <a:srgbClr val="FFFFFF"/>
                </a:highlight>
                <a:latin typeface="Courier New" panose="02070309020205020404" pitchFamily="49" charset="0"/>
              </a:rPr>
              <a:t>FinalParent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endParaRPr lang="en-US" sz="1400" dirty="0">
              <a:solidFill>
                <a:srgbClr val="000000"/>
              </a:solidFill>
              <a:latin typeface="Courier New" panose="02070309020205020404" pitchFamily="49" charset="0"/>
            </a:endParaRPr>
          </a:p>
          <a:p>
            <a:pPr marL="0" indent="0">
              <a:spcBef>
                <a:spcPts val="0"/>
              </a:spcBef>
              <a:buNone/>
              <a:tabLst>
                <a:tab pos="228600" algn="l"/>
                <a:tab pos="400050"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p:cNvSpPr/>
          <p:nvPr/>
        </p:nvSpPr>
        <p:spPr>
          <a:xfrm>
            <a:off x="6847513" y="3774445"/>
            <a:ext cx="1838965" cy="369332"/>
          </a:xfrm>
          <a:prstGeom prst="rect">
            <a:avLst/>
          </a:prstGeom>
        </p:spPr>
        <p:txBody>
          <a:bodyPr wrap="none">
            <a:spAutoFit/>
          </a:bodyPr>
          <a:lstStyle/>
          <a:p>
            <a:r>
              <a:rPr lang="en-US" b="1" dirty="0">
                <a:solidFill>
                  <a:srgbClr val="FF0000"/>
                </a:solidFill>
                <a:latin typeface="Courier New" panose="02070309020205020404" pitchFamily="49" charset="0"/>
              </a:rPr>
              <a:t>// forbidden</a:t>
            </a:r>
            <a:endParaRPr lang="en-US" dirty="0"/>
          </a:p>
        </p:txBody>
      </p:sp>
    </p:spTree>
    <p:extLst>
      <p:ext uri="{BB962C8B-B14F-4D97-AF65-F5344CB8AC3E}">
        <p14:creationId xmlns:p14="http://schemas.microsoft.com/office/powerpoint/2010/main" val="2245088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Non-Access Modifier Final</a:t>
            </a:r>
          </a:p>
        </p:txBody>
      </p:sp>
      <p:sp>
        <p:nvSpPr>
          <p:cNvPr id="3" name="Content Placeholder 2"/>
          <p:cNvSpPr>
            <a:spLocks noGrp="1"/>
          </p:cNvSpPr>
          <p:nvPr>
            <p:ph idx="1"/>
          </p:nvPr>
        </p:nvSpPr>
        <p:spPr>
          <a:xfrm>
            <a:off x="365125" y="1977656"/>
            <a:ext cx="8326438" cy="4331664"/>
          </a:xfrm>
        </p:spPr>
        <p:txBody>
          <a:bodyPr/>
          <a:lstStyle/>
          <a:p>
            <a:r>
              <a:rPr lang="en-US" dirty="0"/>
              <a:t>Final modifier in field/variable</a:t>
            </a:r>
          </a:p>
          <a:p>
            <a:pPr lvl="1"/>
            <a:r>
              <a:rPr lang="en-US" dirty="0"/>
              <a:t>Field/variable is constant, value set when declared or initiated in constructors, and cannot be changed afterward</a:t>
            </a:r>
          </a:p>
          <a:p>
            <a:pPr lvl="1"/>
            <a:r>
              <a:rPr lang="en-US" dirty="0"/>
              <a:t>private final double </a:t>
            </a:r>
            <a:r>
              <a:rPr lang="en-US" dirty="0" err="1"/>
              <a:t>finDouble</a:t>
            </a:r>
            <a:endParaRPr lang="en-US" dirty="0"/>
          </a:p>
          <a:p>
            <a:endParaRPr lang="en-US" dirty="0"/>
          </a:p>
          <a:p>
            <a:endParaRPr lang="en-US" dirty="0"/>
          </a:p>
          <a:p>
            <a:endParaRPr lang="en-US" dirty="0"/>
          </a:p>
          <a:p>
            <a:pPr lvl="1"/>
            <a:endParaRPr lang="en-US" dirty="0"/>
          </a:p>
          <a:p>
            <a:pPr lvl="1"/>
            <a:r>
              <a:rPr lang="en-US" dirty="0"/>
              <a:t>represent final constants in all uppercase, using underscore to separate words</a:t>
            </a:r>
          </a:p>
        </p:txBody>
      </p:sp>
      <p:sp>
        <p:nvSpPr>
          <p:cNvPr id="6" name="Content Placeholder 4"/>
          <p:cNvSpPr txBox="1">
            <a:spLocks/>
          </p:cNvSpPr>
          <p:nvPr/>
        </p:nvSpPr>
        <p:spPr bwMode="auto">
          <a:xfrm>
            <a:off x="827584" y="3573016"/>
            <a:ext cx="4686170" cy="223224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final </a:t>
            </a:r>
            <a:r>
              <a:rPr lang="en-US" sz="14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 </a:t>
            </a:r>
            <a:r>
              <a:rPr lang="fr-FR"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final </a:t>
            </a:r>
            <a:r>
              <a:rPr lang="en-US" sz="1400" dirty="0" err="1">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a:t>
            </a: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 = </a:t>
            </a:r>
            <a:r>
              <a:rPr lang="fr-FR" sz="1400" dirty="0">
                <a:solidFill>
                  <a:srgbClr val="FF8000"/>
                </a:solidFill>
                <a:latin typeface="Courier New" panose="02070309020205020404" pitchFamily="49" charset="0"/>
              </a:rPr>
              <a:t>8</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 </a:t>
            </a:r>
            <a:r>
              <a:rPr lang="fr-FR" sz="1400" dirty="0">
                <a:solidFill>
                  <a:srgbClr val="FF8000"/>
                </a:solidFill>
                <a:latin typeface="Courier New" panose="02070309020205020404" pitchFamily="49" charset="0"/>
              </a:rPr>
              <a:t>15</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 = </a:t>
            </a:r>
            <a:r>
              <a:rPr lang="fr-FR" sz="1400" dirty="0">
                <a:solidFill>
                  <a:srgbClr val="FF8000"/>
                </a:solidFill>
                <a:latin typeface="Courier New" panose="02070309020205020404" pitchFamily="49" charset="0"/>
              </a:rPr>
              <a:t>21</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
        <p:nvSpPr>
          <p:cNvPr id="7" name="Rectangle 6"/>
          <p:cNvSpPr/>
          <p:nvPr/>
        </p:nvSpPr>
        <p:spPr>
          <a:xfrm>
            <a:off x="2251186" y="4843594"/>
            <a:ext cx="1665841" cy="338554"/>
          </a:xfrm>
          <a:prstGeom prst="rect">
            <a:avLst/>
          </a:prstGeom>
        </p:spPr>
        <p:txBody>
          <a:bodyPr wrap="none">
            <a:spAutoFit/>
          </a:bodyPr>
          <a:lstStyle/>
          <a:p>
            <a:r>
              <a:rPr lang="en-US" sz="1600" b="1" dirty="0">
                <a:solidFill>
                  <a:srgbClr val="FF0000"/>
                </a:solidFill>
                <a:latin typeface="Courier New" panose="02070309020205020404" pitchFamily="49" charset="0"/>
              </a:rPr>
              <a:t>// forbidden</a:t>
            </a:r>
            <a:endParaRPr lang="en-US" sz="1600" dirty="0"/>
          </a:p>
        </p:txBody>
      </p:sp>
      <p:sp>
        <p:nvSpPr>
          <p:cNvPr id="8" name="Rectangle 7"/>
          <p:cNvSpPr/>
          <p:nvPr/>
        </p:nvSpPr>
        <p:spPr>
          <a:xfrm>
            <a:off x="2251185" y="5034662"/>
            <a:ext cx="1665841" cy="338554"/>
          </a:xfrm>
          <a:prstGeom prst="rect">
            <a:avLst/>
          </a:prstGeom>
        </p:spPr>
        <p:txBody>
          <a:bodyPr wrap="none">
            <a:spAutoFit/>
          </a:bodyPr>
          <a:lstStyle/>
          <a:p>
            <a:r>
              <a:rPr lang="en-US" sz="1600" b="1" dirty="0">
                <a:solidFill>
                  <a:srgbClr val="FF0000"/>
                </a:solidFill>
                <a:latin typeface="Courier New" panose="02070309020205020404" pitchFamily="49" charset="0"/>
              </a:rPr>
              <a:t>// forbidden</a:t>
            </a:r>
            <a:endParaRPr lang="en-US" sz="1600" dirty="0"/>
          </a:p>
        </p:txBody>
      </p:sp>
    </p:spTree>
    <p:extLst>
      <p:ext uri="{BB962C8B-B14F-4D97-AF65-F5344CB8AC3E}">
        <p14:creationId xmlns:p14="http://schemas.microsoft.com/office/powerpoint/2010/main" val="418880005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wipe(left)">
                                      <p:cBhvr>
                                        <p:cTn id="20" dur="500"/>
                                        <p:tgtEl>
                                          <p:spTgt spid="6">
                                            <p:bg/>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wipe(left)">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wipe(left)">
                                      <p:cBhvr>
                                        <p:cTn id="35" dur="500"/>
                                        <p:tgtEl>
                                          <p:spTgt spid="6">
                                            <p:txEl>
                                              <p:pRg st="3" end="3"/>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wipe(left)">
                                      <p:cBhvr>
                                        <p:cTn id="39" dur="500"/>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wipe(left)">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left)">
                                      <p:cBhvr>
                                        <p:cTn id="49" dur="500"/>
                                        <p:tgtEl>
                                          <p:spTgt spid="6">
                                            <p:txEl>
                                              <p:pRg st="7" end="7"/>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wipe(left)">
                                      <p:cBhvr>
                                        <p:cTn id="52" dur="500"/>
                                        <p:tgtEl>
                                          <p:spTgt spid="6">
                                            <p:txEl>
                                              <p:pRg st="8" end="8"/>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wipe(left)">
                                      <p:cBhvr>
                                        <p:cTn id="59" dur="500"/>
                                        <p:tgtEl>
                                          <p:spTgt spid="6">
                                            <p:txEl>
                                              <p:pRg st="9" end="9"/>
                                            </p:txEl>
                                          </p:spTgt>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wipe(up)">
                                      <p:cBhvr>
                                        <p:cTn id="6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allAtOnce" animBg="1"/>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Non-Access Modifier Final</a:t>
            </a:r>
          </a:p>
        </p:txBody>
      </p:sp>
      <p:sp>
        <p:nvSpPr>
          <p:cNvPr id="3" name="Content Placeholder 2"/>
          <p:cNvSpPr>
            <a:spLocks noGrp="1"/>
          </p:cNvSpPr>
          <p:nvPr>
            <p:ph idx="1"/>
          </p:nvPr>
        </p:nvSpPr>
        <p:spPr>
          <a:xfrm>
            <a:off x="365125" y="1977656"/>
            <a:ext cx="8326438" cy="4331664"/>
          </a:xfrm>
        </p:spPr>
        <p:txBody>
          <a:bodyPr/>
          <a:lstStyle/>
          <a:p>
            <a:r>
              <a:rPr lang="en-US" dirty="0"/>
              <a:t>Final modifier in Reverence Variable</a:t>
            </a:r>
          </a:p>
          <a:p>
            <a:pPr lvl="1"/>
            <a:r>
              <a:rPr lang="en-US" dirty="0"/>
              <a:t>Once the variable refers to an object, the variable cannot be re-bound to reference another object. </a:t>
            </a:r>
          </a:p>
          <a:p>
            <a:pPr lvl="1"/>
            <a:r>
              <a:rPr lang="en-US" dirty="0"/>
              <a:t>But the object that it references is still mutable, if it was originally mutable.</a:t>
            </a:r>
          </a:p>
          <a:p>
            <a:pPr lvl="1"/>
            <a:r>
              <a:rPr lang="en-US" dirty="0"/>
              <a:t>private final </a:t>
            </a:r>
            <a:r>
              <a:rPr lang="en-US" dirty="0" err="1"/>
              <a:t>ClassName</a:t>
            </a:r>
            <a:r>
              <a:rPr lang="en-US" dirty="0"/>
              <a:t> </a:t>
            </a:r>
            <a:r>
              <a:rPr lang="en-US" dirty="0" err="1"/>
              <a:t>finObject</a:t>
            </a:r>
            <a:r>
              <a:rPr lang="en-US" dirty="0"/>
              <a:t>;</a:t>
            </a:r>
          </a:p>
        </p:txBody>
      </p:sp>
    </p:spTree>
    <p:extLst>
      <p:ext uri="{BB962C8B-B14F-4D97-AF65-F5344CB8AC3E}">
        <p14:creationId xmlns:p14="http://schemas.microsoft.com/office/powerpoint/2010/main" val="33998417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Non-Access Modifier Final</a:t>
            </a:r>
          </a:p>
        </p:txBody>
      </p:sp>
      <p:sp>
        <p:nvSpPr>
          <p:cNvPr id="6" name="Content Placeholder 4"/>
          <p:cNvSpPr txBox="1">
            <a:spLocks/>
          </p:cNvSpPr>
          <p:nvPr/>
        </p:nvSpPr>
        <p:spPr bwMode="auto">
          <a:xfrm>
            <a:off x="179512" y="2132856"/>
            <a:ext cx="4032448" cy="2520280"/>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pP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class</a:t>
            </a:r>
            <a:r>
              <a:rPr lang="id-ID" sz="1400" dirty="0">
                <a:solidFill>
                  <a:srgbClr val="000000"/>
                </a:solidFill>
                <a:latin typeface="Courier New" panose="02070309020205020404" pitchFamily="49" charset="0"/>
              </a:rPr>
              <a:t> Parent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80"/>
                </a:solidFill>
                <a:latin typeface="Courier New" panose="02070309020205020404" pitchFamily="49" charset="0"/>
              </a:rPr>
              <a:t>	</a:t>
            </a:r>
            <a:r>
              <a:rPr lang="id-ID" sz="1400" dirty="0">
                <a:solidFill>
                  <a:srgbClr val="8000FF"/>
                </a:solidFill>
                <a:latin typeface="Courier New" panose="02070309020205020404" pitchFamily="49" charset="0"/>
              </a:rPr>
              <a:t>int</a:t>
            </a:r>
            <a:r>
              <a:rPr lang="id-ID" sz="1400" dirty="0">
                <a:solidFill>
                  <a:srgbClr val="000000"/>
                </a:solidFill>
                <a:latin typeface="Courier New" panose="02070309020205020404" pitchFamily="49" charset="0"/>
              </a:rPr>
              <a:t> </a:t>
            </a:r>
            <a:r>
              <a:rPr lang="en-US" sz="1400" dirty="0">
                <a:solidFill>
                  <a:srgbClr val="000000"/>
                </a:solidFill>
                <a:latin typeface="Courier New" panose="02070309020205020404" pitchFamily="49" charset="0"/>
              </a:rPr>
              <a:t>number;</a:t>
            </a:r>
          </a:p>
          <a:p>
            <a:pPr marL="0" indent="0">
              <a:spcBef>
                <a:spcPts val="0"/>
              </a:spcBef>
              <a:buFontTx/>
              <a:buNone/>
              <a:tabLst>
                <a:tab pos="228600" algn="l"/>
              </a:tabLst>
            </a:pP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void </a:t>
            </a:r>
            <a:r>
              <a:rPr lang="en-US" sz="1400" dirty="0" err="1">
                <a:solidFill>
                  <a:srgbClr val="000000"/>
                </a:solidFill>
                <a:latin typeface="Courier New" panose="02070309020205020404" pitchFamily="49" charset="0"/>
              </a:rPr>
              <a:t>setNumber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en-US" sz="1400" b="1" dirty="0" err="1">
                <a:solidFill>
                  <a:srgbClr val="0000FF"/>
                </a:solidFill>
                <a:latin typeface="Courier New" panose="02070309020205020404" pitchFamily="49" charset="0"/>
              </a:rPr>
              <a:t>this.</a:t>
            </a:r>
            <a:r>
              <a:rPr lang="en-US" sz="1400" dirty="0" err="1">
                <a:solidFill>
                  <a:srgbClr val="000000"/>
                </a:solidFill>
                <a:latin typeface="Courier New" panose="02070309020205020404" pitchFamily="49" charset="0"/>
              </a:rPr>
              <a:t>number</a:t>
            </a:r>
            <a:r>
              <a:rPr lang="en-US" sz="1400" dirty="0">
                <a:solidFill>
                  <a:srgbClr val="000000"/>
                </a:solidFill>
                <a:latin typeface="Courier New" panose="02070309020205020404" pitchFamily="49" charset="0"/>
              </a:rPr>
              <a:t> = 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dirty="0">
                <a:solidFill>
                  <a:srgbClr val="000000"/>
                </a:solidFill>
                <a:latin typeface="Courier New" panose="02070309020205020404" pitchFamily="49" charset="0"/>
              </a:rPr>
              <a:t>	</a:t>
            </a:r>
            <a:r>
              <a:rPr lang="id-ID" sz="1400" dirty="0">
                <a:solidFill>
                  <a:srgbClr val="8000FF"/>
                </a:solidFill>
                <a:latin typeface="Courier New" panose="02070309020205020404" pitchFamily="49" charset="0"/>
              </a:rPr>
              <a:t>public</a:t>
            </a:r>
            <a:r>
              <a:rPr lang="id-ID"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getNumber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return </a:t>
            </a:r>
            <a:r>
              <a:rPr lang="en-US" sz="1400" dirty="0">
                <a:solidFill>
                  <a:srgbClr val="000000"/>
                </a:solidFill>
                <a:latin typeface="Courier New" panose="02070309020205020404" pitchFamily="49" charset="0"/>
              </a:rPr>
              <a:t>number</a:t>
            </a: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en-US" sz="1400" dirty="0">
              <a:solidFill>
                <a:srgbClr val="000000"/>
              </a:solidFill>
              <a:latin typeface="Courier New" panose="02070309020205020404" pitchFamily="49" charset="0"/>
            </a:endParaRPr>
          </a:p>
          <a:p>
            <a:pPr marL="0" indent="0">
              <a:spcBef>
                <a:spcPts val="0"/>
              </a:spcBef>
              <a:buFontTx/>
              <a:buNone/>
              <a:tabLst>
                <a:tab pos="228600" algn="l"/>
              </a:tabLst>
            </a:pPr>
            <a:r>
              <a:rPr lang="en-US" sz="1400" b="1" dirty="0">
                <a:solidFill>
                  <a:srgbClr val="000080"/>
                </a:solidFill>
                <a:latin typeface="Courier New" panose="02070309020205020404" pitchFamily="49" charset="0"/>
              </a:rPr>
              <a:t>	</a:t>
            </a:r>
            <a:r>
              <a:rPr lang="id-ID" sz="1400" b="1" dirty="0">
                <a:solidFill>
                  <a:srgbClr val="00008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indent="0">
              <a:spcBef>
                <a:spcPts val="0"/>
              </a:spcBef>
              <a:buFontTx/>
              <a:buNone/>
              <a:tabLst>
                <a:tab pos="228600" algn="l"/>
              </a:tabLst>
            </a:pPr>
            <a:r>
              <a:rPr lang="id-ID" sz="1400" b="1" dirty="0">
                <a:solidFill>
                  <a:srgbClr val="000080"/>
                </a:solidFill>
                <a:latin typeface="Courier New" panose="02070309020205020404" pitchFamily="49" charset="0"/>
              </a:rPr>
              <a:t>}</a:t>
            </a:r>
            <a:r>
              <a:rPr lang="id-ID" sz="1400" dirty="0">
                <a:solidFill>
                  <a:srgbClr val="000000"/>
                </a:solidFill>
                <a:latin typeface="Courier New" panose="02070309020205020404" pitchFamily="49" charset="0"/>
              </a:rPr>
              <a:t> </a:t>
            </a:r>
            <a:endParaRPr lang="id-ID" sz="1400" dirty="0"/>
          </a:p>
        </p:txBody>
      </p:sp>
      <p:sp>
        <p:nvSpPr>
          <p:cNvPr id="7" name="Content Placeholder 4"/>
          <p:cNvSpPr txBox="1">
            <a:spLocks/>
          </p:cNvSpPr>
          <p:nvPr/>
        </p:nvSpPr>
        <p:spPr bwMode="auto">
          <a:xfrm>
            <a:off x="4369365" y="2132856"/>
            <a:ext cx="4686170" cy="331236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Driver</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	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rPr>
              <a:t>		</a:t>
            </a:r>
            <a:r>
              <a:rPr lang="id-ID" sz="1400" dirty="0">
                <a:solidFill>
                  <a:srgbClr val="000000"/>
                </a:solidFill>
                <a:latin typeface="Courier New" panose="02070309020205020404" pitchFamily="49" charset="0"/>
              </a:rPr>
              <a:t>Parent</a:t>
            </a:r>
            <a:r>
              <a:rPr lang="en-US" sz="1400" dirty="0">
                <a:solidFill>
                  <a:srgbClr val="000000"/>
                </a:solidFill>
                <a:latin typeface="Courier New" panose="02070309020205020404" pitchFamily="49" charset="0"/>
              </a:rPr>
              <a:t> p = </a:t>
            </a:r>
            <a:r>
              <a:rPr lang="en-US" sz="1400" b="1" dirty="0">
                <a:solidFill>
                  <a:srgbClr val="0000FF"/>
                </a:solidFill>
                <a:latin typeface="Courier New" panose="02070309020205020404" pitchFamily="49" charset="0"/>
              </a:rPr>
              <a:t>new </a:t>
            </a:r>
            <a:r>
              <a:rPr lang="id-ID" sz="1400" dirty="0">
                <a:solidFill>
                  <a:srgbClr val="000000"/>
                </a:solidFill>
                <a:latin typeface="Courier New" panose="02070309020205020404" pitchFamily="49" charset="0"/>
              </a:rPr>
              <a:t>Parent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final </a:t>
            </a:r>
            <a:r>
              <a:rPr lang="id-ID" sz="1400" dirty="0">
                <a:solidFill>
                  <a:srgbClr val="000000"/>
                </a:solidFill>
                <a:latin typeface="Courier New" panose="02070309020205020404" pitchFamily="49" charset="0"/>
              </a:rPr>
              <a:t>Parent</a:t>
            </a:r>
            <a:r>
              <a:rPr lang="en-US" sz="1400" dirty="0">
                <a:solidFill>
                  <a:srgbClr val="000000"/>
                </a:solidFill>
                <a:latin typeface="Courier New" panose="02070309020205020404" pitchFamily="49" charset="0"/>
              </a:rPr>
              <a:t> fp1 = </a:t>
            </a:r>
            <a:r>
              <a:rPr lang="en-US" sz="1400" b="1" dirty="0">
                <a:solidFill>
                  <a:srgbClr val="0000FF"/>
                </a:solidFill>
                <a:latin typeface="Courier New" panose="02070309020205020404" pitchFamily="49" charset="0"/>
              </a:rPr>
              <a:t>new </a:t>
            </a:r>
            <a:r>
              <a:rPr lang="id-ID" sz="1400" dirty="0">
                <a:solidFill>
                  <a:srgbClr val="000000"/>
                </a:solidFill>
                <a:latin typeface="Courier New" panose="02070309020205020404" pitchFamily="49" charset="0"/>
              </a:rPr>
              <a:t>Parent</a:t>
            </a:r>
            <a:r>
              <a:rPr lang="en-US" sz="1400" dirty="0">
                <a:solidFill>
                  <a:srgbClr val="000000"/>
                </a:solidFill>
                <a:latin typeface="Courier New" panose="02070309020205020404" pitchFamily="49"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final </a:t>
            </a:r>
            <a:r>
              <a:rPr lang="id-ID" sz="1400" dirty="0">
                <a:solidFill>
                  <a:srgbClr val="000000"/>
                </a:solidFill>
                <a:latin typeface="Courier New" panose="02070309020205020404" pitchFamily="49" charset="0"/>
              </a:rPr>
              <a:t>Parent</a:t>
            </a:r>
            <a:r>
              <a:rPr lang="en-US" sz="1400" dirty="0">
                <a:solidFill>
                  <a:srgbClr val="000000"/>
                </a:solidFill>
                <a:latin typeface="Courier New" panose="02070309020205020404" pitchFamily="49" charset="0"/>
              </a:rPr>
              <a:t> fp2;</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fp2 = p;</a:t>
            </a:r>
          </a:p>
          <a:p>
            <a:pPr marL="0" indent="0">
              <a:spcBef>
                <a:spcPts val="0"/>
              </a:spcBef>
              <a:buNone/>
              <a:tabLst>
                <a:tab pos="179388" algn="l"/>
                <a:tab pos="342900" algn="l"/>
              </a:tabLst>
            </a:pPr>
            <a:endPar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fp1 = p;</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fp2 = </a:t>
            </a:r>
            <a:r>
              <a:rPr lang="en-US" sz="1400" b="1" dirty="0">
                <a:solidFill>
                  <a:srgbClr val="0000FF"/>
                </a:solidFill>
                <a:latin typeface="Courier New" panose="02070309020205020404" pitchFamily="49" charset="0"/>
              </a:rPr>
              <a:t>new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Parent();</a:t>
            </a:r>
          </a:p>
          <a:p>
            <a:pPr marL="0" indent="0">
              <a:spcBef>
                <a:spcPts val="0"/>
              </a:spcBef>
              <a:buNone/>
              <a:tabLst>
                <a:tab pos="179388" algn="l"/>
                <a:tab pos="342900" algn="l"/>
              </a:tabLst>
            </a:pPr>
            <a:endPar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fp2.setNumber(</a:t>
            </a:r>
            <a:r>
              <a:rPr lang="fr-FR"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fp1.setNumber(</a:t>
            </a:r>
            <a:r>
              <a:rPr lang="fr-FR" sz="1400" dirty="0">
                <a:solidFill>
                  <a:srgbClr val="FF8000"/>
                </a:solidFill>
                <a:latin typeface="Courier New" panose="02070309020205020404" pitchFamily="49" charset="0"/>
              </a:rPr>
              <a:t>20</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spcBef>
                <a:spcPts val="0"/>
              </a:spcBef>
              <a:buNone/>
              <a:tabLst>
                <a:tab pos="179388" algn="l"/>
                <a:tab pos="3429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tabLst>
                <a:tab pos="179388" algn="l"/>
                <a:tab pos="34290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400" dirty="0"/>
          </a:p>
        </p:txBody>
      </p:sp>
      <p:sp>
        <p:nvSpPr>
          <p:cNvPr id="8" name="Rectangle 7"/>
          <p:cNvSpPr/>
          <p:nvPr/>
        </p:nvSpPr>
        <p:spPr>
          <a:xfrm>
            <a:off x="6876256" y="3645024"/>
            <a:ext cx="1665841" cy="338554"/>
          </a:xfrm>
          <a:prstGeom prst="rect">
            <a:avLst/>
          </a:prstGeom>
        </p:spPr>
        <p:txBody>
          <a:bodyPr wrap="none">
            <a:spAutoFit/>
          </a:bodyPr>
          <a:lstStyle/>
          <a:p>
            <a:r>
              <a:rPr lang="en-US" sz="1600" b="1" dirty="0">
                <a:solidFill>
                  <a:srgbClr val="FF0000"/>
                </a:solidFill>
                <a:latin typeface="Courier New" panose="02070309020205020404" pitchFamily="49" charset="0"/>
              </a:rPr>
              <a:t>// forbidden</a:t>
            </a:r>
            <a:endParaRPr lang="en-US" sz="1600" dirty="0"/>
          </a:p>
        </p:txBody>
      </p:sp>
      <p:sp>
        <p:nvSpPr>
          <p:cNvPr id="9" name="Rectangle 8"/>
          <p:cNvSpPr/>
          <p:nvPr/>
        </p:nvSpPr>
        <p:spPr>
          <a:xfrm>
            <a:off x="6876255" y="3836092"/>
            <a:ext cx="1665841" cy="338554"/>
          </a:xfrm>
          <a:prstGeom prst="rect">
            <a:avLst/>
          </a:prstGeom>
        </p:spPr>
        <p:txBody>
          <a:bodyPr wrap="none">
            <a:spAutoFit/>
          </a:bodyPr>
          <a:lstStyle/>
          <a:p>
            <a:r>
              <a:rPr lang="en-US" sz="1600" b="1" dirty="0">
                <a:solidFill>
                  <a:srgbClr val="FF0000"/>
                </a:solidFill>
                <a:latin typeface="Courier New" panose="02070309020205020404" pitchFamily="49" charset="0"/>
              </a:rPr>
              <a:t>// forbidden</a:t>
            </a:r>
            <a:endParaRPr lang="en-US" sz="1600" dirty="0"/>
          </a:p>
        </p:txBody>
      </p:sp>
    </p:spTree>
    <p:extLst>
      <p:ext uri="{BB962C8B-B14F-4D97-AF65-F5344CB8AC3E}">
        <p14:creationId xmlns:p14="http://schemas.microsoft.com/office/powerpoint/2010/main" val="23405083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up)">
                                      <p:cBhvr>
                                        <p:cTn id="12" dur="500"/>
                                        <p:tgtEl>
                                          <p:spTgt spid="7">
                                            <p:bg/>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wipe(left)">
                                      <p:cBhvr>
                                        <p:cTn id="19" dur="500"/>
                                        <p:tgtEl>
                                          <p:spTgt spid="7">
                                            <p:txEl>
                                              <p:pRg st="1" end="1"/>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12" end="12"/>
                                            </p:txEl>
                                          </p:spTgt>
                                        </p:tgtEl>
                                        <p:attrNameLst>
                                          <p:attrName>style.visibility</p:attrName>
                                        </p:attrNameLst>
                                      </p:cBhvr>
                                      <p:to>
                                        <p:strVal val="visible"/>
                                      </p:to>
                                    </p:set>
                                    <p:animEffect transition="in" filter="wipe(left)">
                                      <p:cBhvr>
                                        <p:cTn id="26" dur="500"/>
                                        <p:tgtEl>
                                          <p:spTgt spid="7">
                                            <p:txEl>
                                              <p:pRg st="12" end="12"/>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wipe(left)">
                                      <p:cBhvr>
                                        <p:cTn id="29" dur="500"/>
                                        <p:tgtEl>
                                          <p:spTgt spid="7">
                                            <p:txEl>
                                              <p:pRg st="13" end="1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wipe(left)">
                                      <p:cBhvr>
                                        <p:cTn id="44" dur="500"/>
                                        <p:tgtEl>
                                          <p:spTgt spid="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ipe(left)">
                                      <p:cBhvr>
                                        <p:cTn id="49" dur="500"/>
                                        <p:tgtEl>
                                          <p:spTgt spid="7">
                                            <p:txEl>
                                              <p:pRg st="7" end="7"/>
                                            </p:txEl>
                                          </p:spTgt>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xEl>
                                              <p:pRg st="8" end="8"/>
                                            </p:txEl>
                                          </p:spTgt>
                                        </p:tgtEl>
                                        <p:attrNameLst>
                                          <p:attrName>style.visibility</p:attrName>
                                        </p:attrNameLst>
                                      </p:cBhvr>
                                      <p:to>
                                        <p:strVal val="visible"/>
                                      </p:to>
                                    </p:set>
                                    <p:animEffect transition="in" filter="wipe(left)">
                                      <p:cBhvr>
                                        <p:cTn id="58" dur="500"/>
                                        <p:tgtEl>
                                          <p:spTgt spid="7">
                                            <p:txEl>
                                              <p:pRg st="8" end="8"/>
                                            </p:txEl>
                                          </p:spTgt>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Effect transition="in" filter="wipe(left)">
                                      <p:cBhvr>
                                        <p:cTn id="67" dur="500"/>
                                        <p:tgtEl>
                                          <p:spTgt spid="7">
                                            <p:txEl>
                                              <p:pRg st="10" end="10"/>
                                            </p:txEl>
                                          </p:spTgt>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animEffect transition="in" filter="wipe(left)">
                                      <p:cBhvr>
                                        <p:cTn id="71"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allAtOnce" animBg="1"/>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a:t>
            </a:r>
            <a:r>
              <a:rPr lang="en-US" dirty="0">
                <a:solidFill>
                  <a:srgbClr val="FF0000"/>
                </a:solidFill>
              </a:rPr>
              <a:t>is not </a:t>
            </a:r>
            <a:r>
              <a:rPr lang="en-US" dirty="0"/>
              <a:t>inherited</a:t>
            </a:r>
          </a:p>
        </p:txBody>
      </p:sp>
      <p:sp>
        <p:nvSpPr>
          <p:cNvPr id="3" name="Content Placeholder 2"/>
          <p:cNvSpPr>
            <a:spLocks noGrp="1"/>
          </p:cNvSpPr>
          <p:nvPr>
            <p:ph idx="1"/>
          </p:nvPr>
        </p:nvSpPr>
        <p:spPr/>
        <p:txBody>
          <a:bodyPr/>
          <a:lstStyle/>
          <a:p>
            <a:r>
              <a:rPr lang="en-US" dirty="0"/>
              <a:t>If there is only non-default constructor(s) in parent class</a:t>
            </a:r>
          </a:p>
          <a:p>
            <a:pPr lvl="1"/>
            <a:r>
              <a:rPr lang="en-US" dirty="0"/>
              <a:t>There must be at least one child constructor that invokes one parent constructor</a:t>
            </a:r>
          </a:p>
          <a:p>
            <a:pPr lvl="1"/>
            <a:r>
              <a:rPr lang="en-US" dirty="0"/>
              <a:t>Every constructors in child class must invoke one parent constructor</a:t>
            </a:r>
          </a:p>
          <a:p>
            <a:pPr lvl="1"/>
            <a:r>
              <a:rPr lang="en-US" dirty="0"/>
              <a:t>Invoke parent constructor using method super(parameter)</a:t>
            </a:r>
          </a:p>
          <a:p>
            <a:r>
              <a:rPr lang="en-US" dirty="0"/>
              <a:t>If there is a default constructor in parent class</a:t>
            </a:r>
          </a:p>
          <a:p>
            <a:pPr lvl="1"/>
            <a:r>
              <a:rPr lang="en-US" dirty="0"/>
              <a:t>the child class does not have to invoke the parent constructor</a:t>
            </a:r>
          </a:p>
        </p:txBody>
      </p:sp>
    </p:spTree>
    <p:extLst>
      <p:ext uri="{BB962C8B-B14F-4D97-AF65-F5344CB8AC3E}">
        <p14:creationId xmlns:p14="http://schemas.microsoft.com/office/powerpoint/2010/main" val="56396352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365125" y="1977656"/>
            <a:ext cx="4211638" cy="3107528"/>
          </a:xfrm>
        </p:spPr>
        <p:style>
          <a:lnRef idx="2">
            <a:schemeClr val="dk1"/>
          </a:lnRef>
          <a:fillRef idx="1">
            <a:schemeClr val="lt1"/>
          </a:fillRef>
          <a:effectRef idx="0">
            <a:schemeClr val="dk1"/>
          </a:effectRef>
          <a:fontRef idx="minor">
            <a:schemeClr val="dk1"/>
          </a:fontRef>
        </p:style>
        <p:txBody>
          <a:bodyPr>
            <a:noAutofit/>
          </a:bodyPr>
          <a:lstStyle/>
          <a:p>
            <a:pPr marL="0" marR="0" indent="0">
              <a:spcBef>
                <a:spcPts val="0"/>
              </a:spcBef>
              <a:spcAft>
                <a:spcPts val="0"/>
              </a:spcAft>
              <a:buNone/>
              <a:tabLst>
                <a:tab pos="285750" algn="l"/>
                <a:tab pos="628650" algn="l"/>
              </a:tabLst>
            </a:pP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p>
          <a:p>
            <a:pPr marL="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double </a:t>
            </a:r>
            <a:r>
              <a:rPr lang="en-US" sz="1400" dirty="0">
                <a:solidFill>
                  <a:srgbClr val="000000"/>
                </a:solidFill>
                <a:latin typeface="Courier New" panose="02070309020205020404" pitchFamily="49" charset="0"/>
              </a:rPr>
              <a:t>vP2;</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85750" algn="l"/>
                <a:tab pos="628650" algn="l"/>
              </a:tabLst>
            </a:pP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Content Placeholder 4"/>
          <p:cNvSpPr txBox="1">
            <a:spLocks/>
          </p:cNvSpPr>
          <p:nvPr/>
        </p:nvSpPr>
        <p:spPr bwMode="auto">
          <a:xfrm>
            <a:off x="4705672" y="1977656"/>
            <a:ext cx="4114800" cy="3107528"/>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latin typeface="Courier New" panose="02070309020205020404" pitchFamily="49" charset="0"/>
              </a:rPr>
              <a:t>private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this.</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methodChild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15" name="Rectangle 14"/>
          <p:cNvSpPr/>
          <p:nvPr/>
        </p:nvSpPr>
        <p:spPr>
          <a:xfrm>
            <a:off x="1835696" y="4581128"/>
            <a:ext cx="3384376"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FF0000"/>
                </a:solidFill>
              </a:rPr>
              <a:t>If there is a default constructor  or no constructor at all present at parent class, then child class does not have to invoke parent class constructor</a:t>
            </a:r>
          </a:p>
        </p:txBody>
      </p:sp>
      <p:sp>
        <p:nvSpPr>
          <p:cNvPr id="16" name="Rectangle 15"/>
          <p:cNvSpPr/>
          <p:nvPr/>
        </p:nvSpPr>
        <p:spPr>
          <a:xfrm>
            <a:off x="5465001" y="4581127"/>
            <a:ext cx="220334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child class may or may not have its own constructor</a:t>
            </a:r>
          </a:p>
        </p:txBody>
      </p:sp>
    </p:spTree>
    <p:extLst>
      <p:ext uri="{BB962C8B-B14F-4D97-AF65-F5344CB8AC3E}">
        <p14:creationId xmlns:p14="http://schemas.microsoft.com/office/powerpoint/2010/main" val="420443120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up)">
                                      <p:cBhvr>
                                        <p:cTn id="13" dur="500"/>
                                        <p:tgtEl>
                                          <p:spTgt spid="5">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up)">
                                      <p:cBhvr>
                                        <p:cTn id="19" dur="500"/>
                                        <p:tgtEl>
                                          <p:spTgt spid="5">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up)">
                                      <p:cBhvr>
                                        <p:cTn id="22" dur="500"/>
                                        <p:tgtEl>
                                          <p:spTgt spid="5">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up)">
                                      <p:cBhvr>
                                        <p:cTn id="25" dur="500"/>
                                        <p:tgtEl>
                                          <p:spTgt spid="5">
                                            <p:txEl>
                                              <p:pRg st="7" end="7"/>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up)">
                                      <p:cBhvr>
                                        <p:cTn id="28" dur="500"/>
                                        <p:tgtEl>
                                          <p:spTgt spid="5">
                                            <p:txEl>
                                              <p:pRg st="8" end="8"/>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wipe(up)">
                                      <p:cBhvr>
                                        <p:cTn id="31" dur="500"/>
                                        <p:tgtEl>
                                          <p:spTgt spid="5">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Effect">
                                  <p:stCondLst>
                                    <p:cond delay="0"/>
                                  </p:stCondLst>
                                  <p:childTnLst>
                                    <p:animEffect transition="out" filter="wipe(down)">
                                      <p:cBhvr>
                                        <p:cTn id="40" dur="500"/>
                                        <p:tgtEl>
                                          <p:spTgt spid="5">
                                            <p:txEl>
                                              <p:pRg st="4" end="4"/>
                                            </p:txEl>
                                          </p:spTgt>
                                        </p:tgtEl>
                                      </p:cBhvr>
                                    </p:animEffect>
                                    <p:set>
                                      <p:cBhvr>
                                        <p:cTn id="41" dur="1" fill="hold">
                                          <p:stCondLst>
                                            <p:cond delay="499"/>
                                          </p:stCondLst>
                                        </p:cTn>
                                        <p:tgtEl>
                                          <p:spTgt spid="5">
                                            <p:txEl>
                                              <p:pRg st="4" end="4"/>
                                            </p:txEl>
                                          </p:spTgt>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500"/>
                                        <p:tgtEl>
                                          <p:spTgt spid="5">
                                            <p:txEl>
                                              <p:pRg st="5" end="5"/>
                                            </p:txEl>
                                          </p:spTgt>
                                        </p:tgtEl>
                                      </p:cBhvr>
                                    </p:animEffect>
                                    <p:set>
                                      <p:cBhvr>
                                        <p:cTn id="45"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
                                            <p:bg/>
                                          </p:spTgt>
                                        </p:tgtEl>
                                        <p:attrNameLst>
                                          <p:attrName>style.visibility</p:attrName>
                                        </p:attrNameLst>
                                      </p:cBhvr>
                                      <p:to>
                                        <p:strVal val="visible"/>
                                      </p:to>
                                    </p:set>
                                    <p:animEffect transition="in" filter="wipe(up)">
                                      <p:cBhvr>
                                        <p:cTn id="50" dur="500"/>
                                        <p:tgtEl>
                                          <p:spTgt spid="4">
                                            <p:bg/>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wipe(up)">
                                      <p:cBhvr>
                                        <p:cTn id="53" dur="500"/>
                                        <p:tgtEl>
                                          <p:spTgt spid="4">
                                            <p:txEl>
                                              <p:pRg st="0" end="0"/>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wipe(up)">
                                      <p:cBhvr>
                                        <p:cTn id="56" dur="500"/>
                                        <p:tgtEl>
                                          <p:spTgt spid="4">
                                            <p:txEl>
                                              <p:pRg st="1" end="1"/>
                                            </p:txEl>
                                          </p:spTgt>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wipe(up)">
                                      <p:cBhvr>
                                        <p:cTn id="59" dur="500"/>
                                        <p:tgtEl>
                                          <p:spTgt spid="4">
                                            <p:txEl>
                                              <p:pRg st="7" end="7"/>
                                            </p:txEl>
                                          </p:spTgt>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wipe(up)">
                                      <p:cBhvr>
                                        <p:cTn id="62" dur="500"/>
                                        <p:tgtEl>
                                          <p:spTgt spid="4">
                                            <p:txEl>
                                              <p:pRg st="8" end="8"/>
                                            </p:txEl>
                                          </p:spTgt>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up)">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4">
                                            <p:txEl>
                                              <p:pRg st="3" end="3"/>
                                            </p:txEl>
                                          </p:spTgt>
                                        </p:tgtEl>
                                        <p:attrNameLst>
                                          <p:attrName>style.visibility</p:attrName>
                                        </p:attrNameLst>
                                      </p:cBhvr>
                                      <p:to>
                                        <p:strVal val="visible"/>
                                      </p:to>
                                    </p:set>
                                    <p:animEffect transition="in" filter="wipe(left)">
                                      <p:cBhvr>
                                        <p:cTn id="74" dur="500"/>
                                        <p:tgtEl>
                                          <p:spTgt spid="4">
                                            <p:txEl>
                                              <p:pRg st="3" end="3"/>
                                            </p:txEl>
                                          </p:spTgt>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wipe(left)">
                                      <p:cBhvr>
                                        <p:cTn id="78" dur="500"/>
                                        <p:tgtEl>
                                          <p:spTgt spid="4">
                                            <p:txEl>
                                              <p:pRg st="4" end="4"/>
                                            </p:txEl>
                                          </p:spTgt>
                                        </p:tgtEl>
                                      </p:cBhvr>
                                    </p:animEffect>
                                  </p:childTnLst>
                                </p:cTn>
                              </p:par>
                            </p:childTnLst>
                          </p:cTn>
                        </p:par>
                        <p:par>
                          <p:cTn id="79" fill="hold">
                            <p:stCondLst>
                              <p:cond delay="1500"/>
                            </p:stCondLst>
                            <p:childTnLst>
                              <p:par>
                                <p:cTn id="80" presetID="22" presetClass="entr" presetSubtype="8" fill="hold" nodeType="after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wipe(left)">
                                      <p:cBhvr>
                                        <p:cTn id="8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uiExpand="1" build="allAtOnce"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The ability of a java class to ‘pass down’ all or some of their fields, attributes, and methods to another class that will be referred to as their child class</a:t>
            </a:r>
          </a:p>
          <a:p>
            <a:r>
              <a:rPr lang="en-US" dirty="0"/>
              <a:t>Child class will be able to recognize the inherited fields and methods, and can use it without declaring or defining again</a:t>
            </a: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backgroundRemoval t="0" b="68600" l="39887" r="93918">
                        <a14:foregroundMark x1="73550" y1="21600" x2="76238" y2="11600"/>
                      </a14:backgroundRemoval>
                    </a14:imgEffect>
                  </a14:imgLayer>
                </a14:imgProps>
              </a:ext>
              <a:ext uri="{28A0092B-C50C-407E-A947-70E740481C1C}">
                <a14:useLocalDpi xmlns:a14="http://schemas.microsoft.com/office/drawing/2010/main" val="0"/>
              </a:ext>
            </a:extLst>
          </a:blip>
          <a:srcRect l="39307" b="28833"/>
          <a:stretch/>
        </p:blipFill>
        <p:spPr>
          <a:xfrm>
            <a:off x="6775776" y="4439339"/>
            <a:ext cx="1921162" cy="1593161"/>
          </a:xfrm>
          <a:prstGeom prst="rect">
            <a:avLst/>
          </a:prstGeom>
        </p:spPr>
      </p:pic>
    </p:spTree>
    <p:extLst>
      <p:ext uri="{BB962C8B-B14F-4D97-AF65-F5344CB8AC3E}">
        <p14:creationId xmlns:p14="http://schemas.microsoft.com/office/powerpoint/2010/main" val="278370110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365125" y="1977655"/>
            <a:ext cx="4211638" cy="4574983"/>
          </a:xfrm>
        </p:spPr>
        <p:style>
          <a:lnRef idx="2">
            <a:schemeClr val="dk1"/>
          </a:lnRef>
          <a:fillRef idx="1">
            <a:schemeClr val="lt1"/>
          </a:fillRef>
          <a:effectRef idx="0">
            <a:schemeClr val="dk1"/>
          </a:effectRef>
          <a:fontRef idx="minor">
            <a:schemeClr val="dk1"/>
          </a:fontRef>
        </p:style>
        <p:txBody>
          <a:bodyPr>
            <a:noAutofit/>
          </a:bodyPr>
          <a:lstStyle/>
          <a:p>
            <a:pPr marL="0" marR="0" indent="0">
              <a:spcBef>
                <a:spcPts val="0"/>
              </a:spcBef>
              <a:spcAft>
                <a:spcPts val="0"/>
              </a:spcAft>
              <a:buNone/>
              <a:tabLst>
                <a:tab pos="285750" algn="l"/>
                <a:tab pos="628650" algn="l"/>
              </a:tabLst>
            </a:pP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p>
          <a:p>
            <a:pPr marL="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double </a:t>
            </a:r>
            <a:r>
              <a:rPr lang="en-US" sz="1400" dirty="0">
                <a:solidFill>
                  <a:srgbClr val="000000"/>
                </a:solidFill>
                <a:latin typeface="Courier New" panose="02070309020205020404" pitchFamily="49" charset="0"/>
              </a:rPr>
              <a:t>vP2;</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vP1 = vP1;</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vP1 = vP1;</a:t>
            </a: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85750" algn="l"/>
                <a:tab pos="628650" algn="l"/>
              </a:tabLst>
            </a:pP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Content Placeholder 4"/>
          <p:cNvSpPr txBox="1">
            <a:spLocks/>
          </p:cNvSpPr>
          <p:nvPr/>
        </p:nvSpPr>
        <p:spPr bwMode="auto">
          <a:xfrm>
            <a:off x="4705672" y="1977656"/>
            <a:ext cx="4114800" cy="457498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latin typeface="Courier New" panose="02070309020205020404" pitchFamily="49" charset="0"/>
              </a:rPr>
              <a:t>private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double </a:t>
            </a:r>
            <a:r>
              <a:rPr lang="en-US" sz="1400" dirty="0" err="1">
                <a:solidFill>
                  <a:srgbClr val="000000"/>
                </a:solidFill>
                <a:latin typeface="Courier New" panose="02070309020205020404" pitchFamily="49" charset="0"/>
              </a:rPr>
              <a:t>vP</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this.</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vP</a:t>
            </a:r>
            <a:r>
              <a:rPr lang="en-US" sz="1400" b="1" dirty="0">
                <a:solidFill>
                  <a:srgbClr val="0000FF"/>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methodChild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15" name="Rectangle 14"/>
          <p:cNvSpPr/>
          <p:nvPr/>
        </p:nvSpPr>
        <p:spPr>
          <a:xfrm>
            <a:off x="3995936" y="4797152"/>
            <a:ext cx="3384376"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FF0000"/>
                </a:solidFill>
              </a:rPr>
              <a:t>If there are non-default constructors in parent class, There must be AT LEAST one child constructor that invokes one parent constructor</a:t>
            </a:r>
          </a:p>
        </p:txBody>
      </p:sp>
      <p:sp>
        <p:nvSpPr>
          <p:cNvPr id="6" name="Rectangle 5"/>
          <p:cNvSpPr/>
          <p:nvPr/>
        </p:nvSpPr>
        <p:spPr>
          <a:xfrm>
            <a:off x="6491100" y="5918692"/>
            <a:ext cx="249137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Use keyword super() to invoke parent constructor</a:t>
            </a:r>
          </a:p>
        </p:txBody>
      </p:sp>
    </p:spTree>
    <p:extLst>
      <p:ext uri="{BB962C8B-B14F-4D97-AF65-F5344CB8AC3E}">
        <p14:creationId xmlns:p14="http://schemas.microsoft.com/office/powerpoint/2010/main" val="2775160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left)">
                                      <p:cBhvr>
                                        <p:cTn id="7" dur="500"/>
                                        <p:tgtEl>
                                          <p:spTgt spid="5">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wipe(left)">
                                      <p:cBhvr>
                                        <p:cTn id="10" dur="500"/>
                                        <p:tgtEl>
                                          <p:spTgt spid="5">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wipe(left)">
                                      <p:cBhvr>
                                        <p:cTn id="13" dur="500"/>
                                        <p:tgtEl>
                                          <p:spTgt spid="5">
                                            <p:txEl>
                                              <p:pRg st="6" end="6"/>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wipe(left)">
                                      <p:cBhvr>
                                        <p:cTn id="17" dur="500"/>
                                        <p:tgtEl>
                                          <p:spTgt spid="5">
                                            <p:txEl>
                                              <p:pRg st="8" end="8"/>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9" end="9"/>
                                            </p:txEl>
                                          </p:spTgt>
                                        </p:tgtEl>
                                        <p:attrNameLst>
                                          <p:attrName>style.visibility</p:attrName>
                                        </p:attrNameLst>
                                      </p:cBhvr>
                                      <p:to>
                                        <p:strVal val="visible"/>
                                      </p:to>
                                    </p:set>
                                    <p:animEffect transition="in" filter="wipe(left)">
                                      <p:cBhvr>
                                        <p:cTn id="20" dur="500"/>
                                        <p:tgtEl>
                                          <p:spTgt spid="5">
                                            <p:txEl>
                                              <p:pRg st="9" end="9"/>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wipe(left)">
                                      <p:cBhvr>
                                        <p:cTn id="23" dur="500"/>
                                        <p:tgtEl>
                                          <p:spTgt spid="5">
                                            <p:txEl>
                                              <p:pRg st="10" end="1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wipe(left)">
                                      <p:cBhvr>
                                        <p:cTn id="26" dur="500"/>
                                        <p:tgtEl>
                                          <p:spTgt spid="5">
                                            <p:txEl>
                                              <p:pRg st="11" end="11"/>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13" end="13"/>
                                            </p:txEl>
                                          </p:spTgt>
                                        </p:tgtEl>
                                        <p:attrNameLst>
                                          <p:attrName>style.visibility</p:attrName>
                                        </p:attrNameLst>
                                      </p:cBhvr>
                                      <p:to>
                                        <p:strVal val="visible"/>
                                      </p:to>
                                    </p:set>
                                    <p:animEffect transition="in" filter="wipe(left)">
                                      <p:cBhvr>
                                        <p:cTn id="30" dur="500"/>
                                        <p:tgtEl>
                                          <p:spTgt spid="5">
                                            <p:txEl>
                                              <p:pRg st="13" end="13"/>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wipe(left)">
                                      <p:cBhvr>
                                        <p:cTn id="33" dur="500"/>
                                        <p:tgtEl>
                                          <p:spTgt spid="5">
                                            <p:txEl>
                                              <p:pRg st="14" end="14"/>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wipe(left)">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wipe(left)">
                                      <p:cBhvr>
                                        <p:cTn id="46" dur="500"/>
                                        <p:tgtEl>
                                          <p:spTgt spid="4">
                                            <p:txEl>
                                              <p:pRg st="3" end="3"/>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wipe(left)">
                                      <p:cBhvr>
                                        <p:cTn id="49" dur="500"/>
                                        <p:tgtEl>
                                          <p:spTgt spid="4">
                                            <p:txEl>
                                              <p:pRg st="4" end="4"/>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wipe(left)">
                                      <p:cBhvr>
                                        <p:cTn id="52" dur="500"/>
                                        <p:tgtEl>
                                          <p:spTgt spid="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up)">
                                      <p:cBhvr>
                                        <p:cTn id="57" dur="500"/>
                                        <p:tgtEl>
                                          <p:spTgt spid="6"/>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wipe(left)">
                                      <p:cBhvr>
                                        <p:cTn id="6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365125" y="1977655"/>
            <a:ext cx="4211638" cy="4574983"/>
          </a:xfrm>
        </p:spPr>
        <p:style>
          <a:lnRef idx="2">
            <a:schemeClr val="dk1"/>
          </a:lnRef>
          <a:fillRef idx="1">
            <a:schemeClr val="lt1"/>
          </a:fillRef>
          <a:effectRef idx="0">
            <a:schemeClr val="dk1"/>
          </a:effectRef>
          <a:fontRef idx="minor">
            <a:schemeClr val="dk1"/>
          </a:fontRef>
        </p:style>
        <p:txBody>
          <a:bodyPr>
            <a:noAutofit/>
          </a:bodyPr>
          <a:lstStyle/>
          <a:p>
            <a:pPr marL="0" marR="0" indent="0">
              <a:spcBef>
                <a:spcPts val="0"/>
              </a:spcBef>
              <a:spcAft>
                <a:spcPts val="0"/>
              </a:spcAft>
              <a:buNone/>
              <a:tabLst>
                <a:tab pos="285750" algn="l"/>
                <a:tab pos="628650" algn="l"/>
              </a:tabLst>
            </a:pP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p>
          <a:p>
            <a:pPr marL="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double </a:t>
            </a:r>
            <a:r>
              <a:rPr lang="en-US" sz="1400" dirty="0">
                <a:solidFill>
                  <a:srgbClr val="000000"/>
                </a:solidFill>
                <a:latin typeface="Courier New" panose="02070309020205020404" pitchFamily="49" charset="0"/>
              </a:rPr>
              <a:t>vP2;</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vP1 = vP1;</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vP1 = vP1;</a:t>
            </a: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85750" algn="l"/>
                <a:tab pos="628650" algn="l"/>
              </a:tabLst>
            </a:pP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Content Placeholder 4"/>
          <p:cNvSpPr txBox="1">
            <a:spLocks/>
          </p:cNvSpPr>
          <p:nvPr/>
        </p:nvSpPr>
        <p:spPr bwMode="auto">
          <a:xfrm>
            <a:off x="4705672" y="1977656"/>
            <a:ext cx="4114800" cy="457498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latin typeface="Courier New" panose="02070309020205020404" pitchFamily="49" charset="0"/>
              </a:rPr>
              <a:t>private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double </a:t>
            </a:r>
            <a:r>
              <a:rPr lang="en-US" sz="1400" dirty="0" err="1">
                <a:solidFill>
                  <a:srgbClr val="000000"/>
                </a:solidFill>
                <a:latin typeface="Courier New" panose="02070309020205020404" pitchFamily="49" charset="0"/>
              </a:rPr>
              <a:t>vP</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this.</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vP</a:t>
            </a:r>
            <a:r>
              <a:rPr lang="en-US" sz="1400" b="1" dirty="0">
                <a:solidFill>
                  <a:srgbClr val="0000FF"/>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double </a:t>
            </a:r>
            <a:r>
              <a:rPr lang="en-US" sz="1400" dirty="0" err="1">
                <a:solidFill>
                  <a:srgbClr val="000000"/>
                </a:solidFill>
                <a:latin typeface="Courier New" panose="02070309020205020404" pitchFamily="49" charset="0"/>
              </a:rPr>
              <a:t>vP</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super(</a:t>
            </a:r>
            <a:r>
              <a:rPr lang="fr-FR" sz="1400" dirty="0">
                <a:solidFill>
                  <a:srgbClr val="FF8000"/>
                </a:solidFill>
                <a:highlight>
                  <a:srgbClr val="FFFFFF"/>
                </a:highlight>
                <a:latin typeface="Courier New" panose="02070309020205020404" pitchFamily="49" charset="0"/>
              </a:rPr>
              <a:t>5</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vP</a:t>
            </a:r>
            <a:r>
              <a:rPr lang="en-US" sz="1400" b="1" dirty="0">
                <a:solidFill>
                  <a:srgbClr val="0000FF"/>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super(</a:t>
            </a:r>
            <a:r>
              <a:rPr lang="fr-FR" sz="1400" dirty="0">
                <a:solidFill>
                  <a:srgbClr val="FF8000"/>
                </a:solidFill>
                <a:highlight>
                  <a:srgbClr val="FFFFFF"/>
                </a:highlight>
                <a:latin typeface="Courier New" panose="02070309020205020404" pitchFamily="49" charset="0"/>
              </a:rPr>
              <a:t>2.5</a:t>
            </a:r>
            <a:r>
              <a:rPr lang="en-US" sz="1400" b="1" dirty="0">
                <a:solidFill>
                  <a:srgbClr val="0000FF"/>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methodChild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15" name="Rectangle 14"/>
          <p:cNvSpPr/>
          <p:nvPr/>
        </p:nvSpPr>
        <p:spPr>
          <a:xfrm>
            <a:off x="4283968" y="5733256"/>
            <a:ext cx="338437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FF0000"/>
                </a:solidFill>
              </a:rPr>
              <a:t>All child constructor must invoke parent constructor</a:t>
            </a:r>
          </a:p>
        </p:txBody>
      </p:sp>
    </p:spTree>
    <p:extLst>
      <p:ext uri="{BB962C8B-B14F-4D97-AF65-F5344CB8AC3E}">
        <p14:creationId xmlns:p14="http://schemas.microsoft.com/office/powerpoint/2010/main" val="373109814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wipe(left)">
                                      <p:cBhvr>
                                        <p:cTn id="12" dur="500"/>
                                        <p:tgtEl>
                                          <p:spTgt spid="4">
                                            <p:txEl>
                                              <p:pRg st="8" end="8"/>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wipe(left)">
                                      <p:cBhvr>
                                        <p:cTn id="16" dur="500"/>
                                        <p:tgtEl>
                                          <p:spTgt spid="4">
                                            <p:txEl>
                                              <p:pRg st="9" end="9"/>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xEl>
                                              <p:pRg st="10" end="10"/>
                                            </p:txEl>
                                          </p:spTgt>
                                        </p:tgtEl>
                                        <p:attrNameLst>
                                          <p:attrName>style.visibility</p:attrName>
                                        </p:attrNameLst>
                                      </p:cBhvr>
                                      <p:to>
                                        <p:strVal val="visible"/>
                                      </p:to>
                                    </p:set>
                                    <p:animEffect transition="in" filter="wipe(left)">
                                      <p:cBhvr>
                                        <p:cTn id="20" dur="250"/>
                                        <p:tgtEl>
                                          <p:spTgt spid="4">
                                            <p:txEl>
                                              <p:pRg st="10" end="10"/>
                                            </p:txEl>
                                          </p:spTgt>
                                        </p:tgtEl>
                                      </p:cBhvr>
                                    </p:animEffect>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4">
                                            <p:txEl>
                                              <p:pRg st="12" end="12"/>
                                            </p:txEl>
                                          </p:spTgt>
                                        </p:tgtEl>
                                        <p:attrNameLst>
                                          <p:attrName>style.visibility</p:attrName>
                                        </p:attrNameLst>
                                      </p:cBhvr>
                                      <p:to>
                                        <p:strVal val="visible"/>
                                      </p:to>
                                    </p:set>
                                    <p:animEffect transition="in" filter="wipe(left)">
                                      <p:cBhvr>
                                        <p:cTn id="24" dur="500"/>
                                        <p:tgtEl>
                                          <p:spTgt spid="4">
                                            <p:txEl>
                                              <p:pRg st="12" end="12"/>
                                            </p:txEl>
                                          </p:spTgt>
                                        </p:tgtEl>
                                      </p:cBhvr>
                                    </p:animEffect>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4">
                                            <p:txEl>
                                              <p:pRg st="13" end="13"/>
                                            </p:txEl>
                                          </p:spTgt>
                                        </p:tgtEl>
                                        <p:attrNameLst>
                                          <p:attrName>style.visibility</p:attrName>
                                        </p:attrNameLst>
                                      </p:cBhvr>
                                      <p:to>
                                        <p:strVal val="visible"/>
                                      </p:to>
                                    </p:set>
                                    <p:animEffect transition="in" filter="wipe(left)">
                                      <p:cBhvr>
                                        <p:cTn id="28" dur="500"/>
                                        <p:tgtEl>
                                          <p:spTgt spid="4">
                                            <p:txEl>
                                              <p:pRg st="13" end="13"/>
                                            </p:txEl>
                                          </p:spTgt>
                                        </p:tgtEl>
                                      </p:cBhvr>
                                    </p:animEffect>
                                  </p:childTnLst>
                                </p:cTn>
                              </p:par>
                            </p:childTnLst>
                          </p:cTn>
                        </p:par>
                        <p:par>
                          <p:cTn id="29" fill="hold">
                            <p:stCondLst>
                              <p:cond delay="2250"/>
                            </p:stCondLst>
                            <p:childTnLst>
                              <p:par>
                                <p:cTn id="30" presetID="22" presetClass="entr" presetSubtype="8" fill="hold" nodeType="after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wipe(left)">
                                      <p:cBhvr>
                                        <p:cTn id="32" dur="25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5" name="Content Placeholder 4"/>
          <p:cNvSpPr>
            <a:spLocks noGrp="1"/>
          </p:cNvSpPr>
          <p:nvPr>
            <p:ph idx="1"/>
          </p:nvPr>
        </p:nvSpPr>
        <p:spPr>
          <a:xfrm>
            <a:off x="365125" y="1977655"/>
            <a:ext cx="4211638" cy="4574983"/>
          </a:xfrm>
        </p:spPr>
        <p:style>
          <a:lnRef idx="2">
            <a:schemeClr val="dk1"/>
          </a:lnRef>
          <a:fillRef idx="1">
            <a:schemeClr val="lt1"/>
          </a:fillRef>
          <a:effectRef idx="0">
            <a:schemeClr val="dk1"/>
          </a:effectRef>
          <a:fontRef idx="minor">
            <a:schemeClr val="dk1"/>
          </a:fontRef>
        </p:style>
        <p:txBody>
          <a:bodyPr>
            <a:noAutofit/>
          </a:bodyPr>
          <a:lstStyle/>
          <a:p>
            <a:pPr marL="0" marR="0" indent="0">
              <a:spcBef>
                <a:spcPts val="0"/>
              </a:spcBef>
              <a:spcAft>
                <a:spcPts val="0"/>
              </a:spcAft>
              <a:buNone/>
              <a:tabLst>
                <a:tab pos="285750" algn="l"/>
                <a:tab pos="628650" algn="l"/>
              </a:tabLst>
            </a:pP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p>
          <a:p>
            <a:pPr marL="0" indent="0">
              <a:spcBef>
                <a:spcPts val="0"/>
              </a:spcBef>
              <a:spcAft>
                <a:spcPts val="0"/>
              </a:spcAft>
              <a:buNone/>
              <a:tabLst>
                <a:tab pos="285750" algn="l"/>
                <a:tab pos="628650" algn="l"/>
              </a:tabLst>
            </a:pPr>
            <a:r>
              <a:rPr lang="en-US" sz="1800" dirty="0">
                <a:solidFill>
                  <a:srgbClr val="8000FF"/>
                </a:solidFill>
                <a:latin typeface="Calibri" panose="020F0502020204030204" pitchFamily="34" charset="0"/>
                <a:ea typeface="MS Mincho" panose="02020609040205080304" pitchFamily="49" charset="-128"/>
                <a:cs typeface="Times New Roman" panose="02020603050405020304" pitchFamily="18" charset="0"/>
              </a:rPr>
              <a:t>	</a:t>
            </a:r>
            <a:r>
              <a:rPr lang="en-US" sz="1400" dirty="0">
                <a:solidFill>
                  <a:srgbClr val="8000FF"/>
                </a:solidFill>
                <a:latin typeface="Courier New" panose="02070309020205020404" pitchFamily="49" charset="0"/>
              </a:rPr>
              <a:t>protected double </a:t>
            </a:r>
            <a:r>
              <a:rPr lang="en-US" sz="1400" dirty="0">
                <a:solidFill>
                  <a:srgbClr val="000000"/>
                </a:solidFill>
                <a:latin typeface="Courier New" panose="02070309020205020404" pitchFamily="49" charset="0"/>
              </a:rPr>
              <a:t>vP2;</a:t>
            </a:r>
          </a:p>
          <a:p>
            <a:pPr marL="0" marR="0" indent="0">
              <a:spcBef>
                <a:spcPts val="0"/>
              </a:spcBef>
              <a:spcAft>
                <a:spcPts val="0"/>
              </a:spcAft>
              <a:buNone/>
              <a:tabLst>
                <a:tab pos="285750" algn="l"/>
                <a:tab pos="628650" algn="l"/>
              </a:tabLst>
            </a:pPr>
            <a:endParaRPr lang="en-US" sz="1400" dirty="0">
              <a:solidFill>
                <a:srgbClr val="8000FF"/>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vP1 = </a:t>
            </a:r>
            <a:r>
              <a:rPr lang="fr-FR" sz="1400" dirty="0">
                <a:solidFill>
                  <a:srgbClr val="FF8000"/>
                </a:solidFill>
                <a:highlight>
                  <a:srgbClr val="FFFFFF"/>
                </a:highlight>
                <a:latin typeface="Courier New" panose="02070309020205020404" pitchFamily="49" charset="0"/>
              </a:rPr>
              <a:t>50</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a:solidFill>
                  <a:srgbClr val="000000"/>
                </a:solidFill>
                <a:latin typeface="Courier New" panose="02070309020205020404" pitchFamily="49" charset="0"/>
              </a:rPr>
              <a:t>vP1,</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vP1 = vP1;</a:t>
            </a: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Parent</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double </a:t>
            </a:r>
            <a:r>
              <a:rPr lang="en-US" sz="1400" dirty="0">
                <a:solidFill>
                  <a:srgbClr val="000000"/>
                </a:solidFill>
                <a:latin typeface="Courier New" panose="02070309020205020404" pitchFamily="49" charset="0"/>
              </a:rPr>
              <a:t>vP2 </a:t>
            </a:r>
            <a:r>
              <a:rPr lang="en-US" sz="1400" b="1" dirty="0">
                <a:solidFill>
                  <a:srgbClr val="000080"/>
                </a:solidFill>
                <a:latin typeface="Courier New" panose="02070309020205020404" pitchFamily="49" charset="0"/>
              </a:rPr>
              <a:t>){</a:t>
            </a:r>
            <a:endParaRPr lang="en-US" sz="1400" dirty="0">
              <a:solidFill>
                <a:srgbClr val="000000"/>
              </a:solidFill>
              <a:latin typeface="Courier New" panose="02070309020205020404" pitchFamily="49" charset="0"/>
            </a:endParaRPr>
          </a:p>
          <a:p>
            <a:pPr marL="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this.</a:t>
            </a:r>
            <a:r>
              <a:rPr lang="en-US" sz="1400" dirty="0">
                <a:solidFill>
                  <a:srgbClr val="000000"/>
                </a:solidFill>
                <a:latin typeface="Courier New" panose="02070309020205020404" pitchFamily="49" charset="0"/>
              </a:rPr>
              <a:t>vP2 = vP2;</a:t>
            </a: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methodParent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285750" algn="l"/>
                <a:tab pos="628650" algn="l"/>
              </a:tabLst>
            </a:pP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Content Placeholder 4"/>
          <p:cNvSpPr txBox="1">
            <a:spLocks/>
          </p:cNvSpPr>
          <p:nvPr/>
        </p:nvSpPr>
        <p:spPr bwMode="auto">
          <a:xfrm>
            <a:off x="4705672" y="1977656"/>
            <a:ext cx="4114800" cy="457498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latin typeface="Courier New" panose="02070309020205020404" pitchFamily="49" charset="0"/>
              </a:rPr>
              <a:t>private </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double </a:t>
            </a:r>
            <a:r>
              <a:rPr lang="en-US" sz="1400" dirty="0" err="1">
                <a:solidFill>
                  <a:srgbClr val="000000"/>
                </a:solidFill>
                <a:latin typeface="Courier New" panose="02070309020205020404" pitchFamily="49" charset="0"/>
              </a:rPr>
              <a:t>vP</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super(</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vP</a:t>
            </a:r>
            <a:r>
              <a:rPr lang="en-US" sz="1400" b="1" dirty="0">
                <a:solidFill>
                  <a:srgbClr val="0000FF"/>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int</a:t>
            </a:r>
            <a:r>
              <a:rPr lang="en-US" sz="1400" dirty="0">
                <a:solidFill>
                  <a:srgbClr val="8000FF"/>
                </a:solidFill>
                <a:latin typeface="Courier New" panose="02070309020205020404" pitchFamily="49" charset="0"/>
              </a:rPr>
              <a:t> </a:t>
            </a:r>
            <a:r>
              <a:rPr lang="en-US" sz="1400" dirty="0" err="1">
                <a:solidFill>
                  <a:srgbClr val="000000"/>
                </a:solidFill>
                <a:latin typeface="Courier New" panose="02070309020205020404" pitchFamily="49" charset="0"/>
              </a:rPr>
              <a:t>vC</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this.</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ndParaRPr>
          </a:p>
          <a:p>
            <a:pPr marL="0" marR="0" indent="0">
              <a:spcBef>
                <a:spcPts val="0"/>
              </a:spcBef>
              <a:spcAft>
                <a:spcPts val="0"/>
              </a:spcAft>
              <a:buNone/>
              <a:tabLst>
                <a:tab pos="285750" algn="l"/>
                <a:tab pos="628650" algn="l"/>
              </a:tabLst>
            </a:pPr>
            <a:r>
              <a:rPr lang="en-US" sz="1400" dirty="0">
                <a:solidFill>
                  <a:srgbClr val="8000FF"/>
                </a:solidFill>
                <a:latin typeface="Courier New" panose="02070309020205020404" pitchFamily="49" charset="0"/>
              </a:rPr>
              <a:t> 	public</a:t>
            </a:r>
            <a:r>
              <a:rPr lang="en-US" sz="1400" dirty="0">
                <a:solidFill>
                  <a:srgbClr val="000000"/>
                </a:solidFill>
                <a:latin typeface="Courier New" panose="02070309020205020404" pitchFamily="49" charset="0"/>
              </a:rPr>
              <a:t> Child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this.</a:t>
            </a:r>
            <a:r>
              <a:rPr lang="en-US" sz="1400" dirty="0" err="1">
                <a:solidFill>
                  <a:srgbClr val="000000"/>
                </a:solidFill>
                <a:latin typeface="Courier New" panose="02070309020205020404" pitchFamily="49" charset="0"/>
              </a:rPr>
              <a:t>vC</a:t>
            </a:r>
            <a:r>
              <a:rPr lang="en-US" sz="1400" dirty="0">
                <a:solidFill>
                  <a:srgbClr val="000000"/>
                </a:solidFill>
                <a:latin typeface="Courier New" panose="02070309020205020404" pitchFamily="49" charset="0"/>
              </a:rPr>
              <a:t> = </a:t>
            </a:r>
            <a:r>
              <a:rPr lang="fr-FR" sz="1400" dirty="0">
                <a:solidFill>
                  <a:srgbClr val="FF8000"/>
                </a:solidFill>
                <a:highlight>
                  <a:srgbClr val="FFFFFF"/>
                </a:highlight>
                <a:latin typeface="Courier New" panose="02070309020205020404" pitchFamily="49" charset="0"/>
              </a:rPr>
              <a:t>25</a:t>
            </a:r>
            <a:r>
              <a:rPr lang="en-US" sz="1400" dirty="0">
                <a:solidFill>
                  <a:srgbClr val="000000"/>
                </a:solidFill>
                <a:latin typeface="Courier New" panose="02070309020205020404" pitchFamily="49" charset="0"/>
              </a:rPr>
              <a:t>;</a:t>
            </a:r>
          </a:p>
          <a:p>
            <a:pPr marL="0" marR="0" indent="0">
              <a:spcBef>
                <a:spcPts val="0"/>
              </a:spcBef>
              <a:spcAft>
                <a:spcPts val="0"/>
              </a:spcAft>
              <a:buNone/>
              <a:tabLst>
                <a:tab pos="285750" algn="l"/>
                <a:tab pos="628650" algn="l"/>
              </a:tabLst>
            </a:pPr>
            <a:r>
              <a:rPr lang="en-US" sz="1400" dirty="0">
                <a:solidFill>
                  <a:srgbClr val="000000"/>
                </a:solidFill>
                <a:latin typeface="Courier New" panose="02070309020205020404" pitchFamily="49" charset="0"/>
              </a:rPr>
              <a:t> </a:t>
            </a: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p>
          <a:p>
            <a:pPr marL="0" marR="0" indent="0">
              <a:spcBef>
                <a:spcPts val="0"/>
              </a:spcBef>
              <a:spcAft>
                <a:spcPts val="0"/>
              </a:spcAft>
              <a:buNone/>
              <a:tabLst>
                <a:tab pos="285750" algn="l"/>
                <a:tab pos="628650" algn="l"/>
              </a:tabLst>
            </a:pPr>
            <a:endPar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endParaRPr>
          </a:p>
          <a:p>
            <a:pPr marL="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rPr>
              <a:t>public void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methodChild</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pPr marL="0" marR="0" indent="0">
              <a:spcBef>
                <a:spcPts val="0"/>
              </a:spcBef>
              <a:spcAft>
                <a:spcPts val="0"/>
              </a:spcAft>
              <a:buNone/>
              <a:tabLst>
                <a:tab pos="285750" algn="l"/>
                <a:tab pos="628650" algn="l"/>
              </a:tabLst>
            </a:pP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Rectangle 5"/>
          <p:cNvSpPr/>
          <p:nvPr/>
        </p:nvSpPr>
        <p:spPr>
          <a:xfrm>
            <a:off x="2308511" y="5403413"/>
            <a:ext cx="2664296"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If parent class has default constructor, then the child class may or may not invoke the parent constructor at all</a:t>
            </a:r>
          </a:p>
        </p:txBody>
      </p:sp>
      <p:sp>
        <p:nvSpPr>
          <p:cNvPr id="7" name="Rectangle 6"/>
          <p:cNvSpPr/>
          <p:nvPr/>
        </p:nvSpPr>
        <p:spPr>
          <a:xfrm>
            <a:off x="5796136" y="5157192"/>
            <a:ext cx="266429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B050"/>
                </a:solidFill>
              </a:rPr>
              <a:t>Child constructors that did not invoke any parent constructor will automatically invoke the default parent constructor</a:t>
            </a:r>
          </a:p>
        </p:txBody>
      </p:sp>
    </p:spTree>
    <p:extLst>
      <p:ext uri="{BB962C8B-B14F-4D97-AF65-F5344CB8AC3E}">
        <p14:creationId xmlns:p14="http://schemas.microsoft.com/office/powerpoint/2010/main" val="292187669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wipe(left)">
                                      <p:cBhvr>
                                        <p:cTn id="12" dur="500"/>
                                        <p:tgtEl>
                                          <p:spTgt spid="5">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wipe(left)">
                                      <p:cBhvr>
                                        <p:cTn id="15" dur="500"/>
                                        <p:tgtEl>
                                          <p:spTgt spid="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wipe(left)">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down)">
                                      <p:cBhvr>
                                        <p:cTn id="28" dur="500"/>
                                        <p:tgtEl>
                                          <p:spTgt spid="4">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wipe(down)">
                                      <p:cBhvr>
                                        <p:cTn id="31" dur="500"/>
                                        <p:tgtEl>
                                          <p:spTgt spid="4">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wipe(down)">
                                      <p:cBhvr>
                                        <p:cTn id="34" dur="500"/>
                                        <p:tgtEl>
                                          <p:spTgt spid="4">
                                            <p:txEl>
                                              <p:pRg st="5" end="5"/>
                                            </p:txEl>
                                          </p:spTgt>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down)">
                                      <p:cBhvr>
                                        <p:cTn id="38" dur="500"/>
                                        <p:tgtEl>
                                          <p:spTgt spid="4">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down)">
                                      <p:cBhvr>
                                        <p:cTn id="41" dur="500"/>
                                        <p:tgtEl>
                                          <p:spTgt spid="4">
                                            <p:txEl>
                                              <p:pRg st="8" end="8"/>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wipe(down)">
                                      <p:cBhvr>
                                        <p:cTn id="44" dur="500"/>
                                        <p:tgtEl>
                                          <p:spTgt spid="4">
                                            <p:txEl>
                                              <p:pRg st="9" end="9"/>
                                            </p:txEl>
                                          </p:spTgt>
                                        </p:tgtEl>
                                      </p:cBhvr>
                                    </p:animEffect>
                                  </p:childTnLst>
                                </p:cTn>
                              </p:par>
                            </p:childTnLst>
                          </p:cTn>
                        </p:par>
                        <p:par>
                          <p:cTn id="45" fill="hold">
                            <p:stCondLst>
                              <p:cond delay="1000"/>
                            </p:stCondLst>
                            <p:childTnLst>
                              <p:par>
                                <p:cTn id="46" presetID="22" presetClass="entr" presetSubtype="4" fill="hold" nodeType="after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wipe(down)">
                                      <p:cBhvr>
                                        <p:cTn id="48" dur="500"/>
                                        <p:tgtEl>
                                          <p:spTgt spid="4">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wipe(down)">
                                      <p:cBhvr>
                                        <p:cTn id="51" dur="500"/>
                                        <p:tgtEl>
                                          <p:spTgt spid="4">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4">
                                            <p:txEl>
                                              <p:pRg st="13" end="13"/>
                                            </p:txEl>
                                          </p:spTgt>
                                        </p:tgtEl>
                                        <p:attrNameLst>
                                          <p:attrName>style.visibility</p:attrName>
                                        </p:attrNameLst>
                                      </p:cBhvr>
                                      <p:to>
                                        <p:strVal val="visible"/>
                                      </p:to>
                                    </p:set>
                                    <p:animEffect transition="in" filter="wipe(down)">
                                      <p:cBhvr>
                                        <p:cTn id="54"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endParaRPr lang="id-ID" dirty="0"/>
          </a:p>
        </p:txBody>
      </p:sp>
      <p:sp>
        <p:nvSpPr>
          <p:cNvPr id="3" name="Content Placeholder 2"/>
          <p:cNvSpPr>
            <a:spLocks noGrp="1"/>
          </p:cNvSpPr>
          <p:nvPr>
            <p:ph idx="1"/>
          </p:nvPr>
        </p:nvSpPr>
        <p:spPr/>
        <p:txBody>
          <a:bodyPr/>
          <a:lstStyle/>
          <a:p>
            <a:r>
              <a:rPr lang="en-US" dirty="0"/>
              <a:t>Specialization</a:t>
            </a:r>
          </a:p>
          <a:p>
            <a:pPr lvl="1"/>
            <a:r>
              <a:rPr lang="en-US" dirty="0"/>
              <a:t>Top-down view</a:t>
            </a:r>
          </a:p>
          <a:p>
            <a:r>
              <a:rPr lang="en-US" dirty="0"/>
              <a:t>Generalization</a:t>
            </a:r>
          </a:p>
          <a:p>
            <a:pPr lvl="1"/>
            <a:r>
              <a:rPr lang="en-US" dirty="0"/>
              <a:t>Bottom-up view</a:t>
            </a:r>
            <a:endParaRPr lang="id-ID" dirty="0"/>
          </a:p>
        </p:txBody>
      </p:sp>
    </p:spTree>
    <p:extLst>
      <p:ext uri="{BB962C8B-B14F-4D97-AF65-F5344CB8AC3E}">
        <p14:creationId xmlns:p14="http://schemas.microsoft.com/office/powerpoint/2010/main" val="2253843792"/>
      </p:ext>
    </p:extLst>
  </p:cSld>
  <p:clrMapOvr>
    <a:masterClrMapping/>
  </p:clrMapOvr>
  <p:transition spd="med">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Specialization</a:t>
            </a:r>
          </a:p>
        </p:txBody>
      </p:sp>
      <p:graphicFrame>
        <p:nvGraphicFramePr>
          <p:cNvPr id="7" name="Diagram 6"/>
          <p:cNvGraphicFramePr/>
          <p:nvPr>
            <p:extLst>
              <p:ext uri="{D42A27DB-BD31-4B8C-83A1-F6EECF244321}">
                <p14:modId xmlns:p14="http://schemas.microsoft.com/office/powerpoint/2010/main" val="3517317455"/>
              </p:ext>
            </p:extLst>
          </p:nvPr>
        </p:nvGraphicFramePr>
        <p:xfrm>
          <a:off x="2411760" y="1977656"/>
          <a:ext cx="5400600" cy="3467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8731914"/>
      </p:ext>
    </p:extLst>
  </p:cSld>
  <p:clrMapOvr>
    <a:masterClrMapping/>
  </p:clrMapOvr>
  <p:transition spd="med">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Specialization</a:t>
            </a:r>
          </a:p>
        </p:txBody>
      </p:sp>
      <p:graphicFrame>
        <p:nvGraphicFramePr>
          <p:cNvPr id="7" name="Diagram 6"/>
          <p:cNvGraphicFramePr/>
          <p:nvPr>
            <p:extLst>
              <p:ext uri="{D42A27DB-BD31-4B8C-83A1-F6EECF244321}">
                <p14:modId xmlns:p14="http://schemas.microsoft.com/office/powerpoint/2010/main" val="3138190205"/>
              </p:ext>
            </p:extLst>
          </p:nvPr>
        </p:nvGraphicFramePr>
        <p:xfrm>
          <a:off x="1253096" y="1974112"/>
          <a:ext cx="6550496" cy="4133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673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Generalization</a:t>
            </a:r>
          </a:p>
        </p:txBody>
      </p:sp>
      <p:graphicFrame>
        <p:nvGraphicFramePr>
          <p:cNvPr id="7" name="Diagram 6"/>
          <p:cNvGraphicFramePr/>
          <p:nvPr>
            <p:extLst>
              <p:ext uri="{D42A27DB-BD31-4B8C-83A1-F6EECF244321}">
                <p14:modId xmlns:p14="http://schemas.microsoft.com/office/powerpoint/2010/main" val="4034576542"/>
              </p:ext>
            </p:extLst>
          </p:nvPr>
        </p:nvGraphicFramePr>
        <p:xfrm>
          <a:off x="1187624" y="1977656"/>
          <a:ext cx="6694512" cy="3773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398580"/>
      </p:ext>
    </p:extLst>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Generalization</a:t>
            </a:r>
          </a:p>
        </p:txBody>
      </p:sp>
      <p:graphicFrame>
        <p:nvGraphicFramePr>
          <p:cNvPr id="7" name="Diagram 6"/>
          <p:cNvGraphicFramePr/>
          <p:nvPr>
            <p:extLst>
              <p:ext uri="{D42A27DB-BD31-4B8C-83A1-F6EECF244321}">
                <p14:modId xmlns:p14="http://schemas.microsoft.com/office/powerpoint/2010/main" val="3022213159"/>
              </p:ext>
            </p:extLst>
          </p:nvPr>
        </p:nvGraphicFramePr>
        <p:xfrm>
          <a:off x="1187624" y="1977656"/>
          <a:ext cx="6694512" cy="3773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8089213"/>
      </p:ext>
    </p:extLst>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Specialization or Generalization ?</a:t>
            </a:r>
          </a:p>
        </p:txBody>
      </p:sp>
      <p:graphicFrame>
        <p:nvGraphicFramePr>
          <p:cNvPr id="7" name="Diagram 6"/>
          <p:cNvGraphicFramePr/>
          <p:nvPr>
            <p:extLst>
              <p:ext uri="{D42A27DB-BD31-4B8C-83A1-F6EECF244321}">
                <p14:modId xmlns:p14="http://schemas.microsoft.com/office/powerpoint/2010/main" val="1512173719"/>
              </p:ext>
            </p:extLst>
          </p:nvPr>
        </p:nvGraphicFramePr>
        <p:xfrm>
          <a:off x="1331640" y="2060848"/>
          <a:ext cx="6406480" cy="4061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832294"/>
      </p:ext>
    </p:extLst>
  </p:cSld>
  <p:clrMapOvr>
    <a:masterClrMapping/>
  </p:clrMapOvr>
  <p:transition spd="med">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id-ID" dirty="0"/>
              <a:t>Generalisasi &amp; Spesialisasi</a:t>
            </a:r>
            <a:endParaRPr lang="en-US" dirty="0"/>
          </a:p>
        </p:txBody>
      </p:sp>
      <p:sp>
        <p:nvSpPr>
          <p:cNvPr id="3" name="Content Placeholder 2"/>
          <p:cNvSpPr>
            <a:spLocks noGrp="1"/>
          </p:cNvSpPr>
          <p:nvPr>
            <p:ph idx="1"/>
          </p:nvPr>
        </p:nvSpPr>
        <p:spPr>
          <a:xfrm>
            <a:off x="5410199" y="1600200"/>
            <a:ext cx="3355975" cy="5257800"/>
          </a:xfrm>
        </p:spPr>
        <p:txBody>
          <a:bodyPr>
            <a:normAutofit/>
          </a:bodyPr>
          <a:lstStyle/>
          <a:p>
            <a:pPr marL="320040" indent="-320040" fontAlgn="auto">
              <a:spcAft>
                <a:spcPts val="0"/>
              </a:spcAft>
              <a:buFont typeface="Wingdings"/>
              <a:buChar char=""/>
              <a:defRPr/>
            </a:pPr>
            <a:endParaRPr lang="en-US" dirty="0"/>
          </a:p>
        </p:txBody>
      </p:sp>
      <p:pic>
        <p:nvPicPr>
          <p:cNvPr id="40963" name="Picture 3" descr="C:\Users\Green\Desktop\lifetime-prepaid-card-chicken-egg-small-99590.jpg"/>
          <p:cNvPicPr>
            <a:picLocks noChangeAspect="1" noChangeArrowheads="1"/>
          </p:cNvPicPr>
          <p:nvPr/>
        </p:nvPicPr>
        <p:blipFill>
          <a:blip r:embed="rId2" cstate="print"/>
          <a:srcRect l="2915" r="4167" b="25114"/>
          <a:stretch>
            <a:fillRect/>
          </a:stretch>
        </p:blipFill>
        <p:spPr bwMode="auto">
          <a:xfrm>
            <a:off x="0" y="1478280"/>
            <a:ext cx="9144000" cy="5379720"/>
          </a:xfrm>
          <a:prstGeom prst="rect">
            <a:avLst/>
          </a:prstGeom>
          <a:noFill/>
        </p:spPr>
      </p:pic>
    </p:spTree>
    <p:extLst>
      <p:ext uri="{BB962C8B-B14F-4D97-AF65-F5344CB8AC3E}">
        <p14:creationId xmlns:p14="http://schemas.microsoft.com/office/powerpoint/2010/main" val="849118936"/>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Inheritance is an implementation of generalization-specialization class relationship or "is-a" relationship</a:t>
            </a:r>
          </a:p>
          <a:p>
            <a:r>
              <a:rPr lang="en-US" dirty="0"/>
              <a:t>In short : it’s the mechanism by which one class acquires the properties of another class</a:t>
            </a: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4005064"/>
            <a:ext cx="3106057" cy="225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5708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Top-Down View</a:t>
            </a:r>
          </a:p>
          <a:p>
            <a:pPr lvl="1"/>
            <a:r>
              <a:rPr lang="en-US" dirty="0"/>
              <a:t>to create a new classes with some behavior that already exists in other class (or similar with other class)</a:t>
            </a:r>
          </a:p>
          <a:p>
            <a:pPr lvl="1"/>
            <a:r>
              <a:rPr lang="en-US" dirty="0"/>
              <a:t>to create more specific classes or modification from a base class</a:t>
            </a:r>
          </a:p>
          <a:p>
            <a:pPr lvl="1"/>
            <a:r>
              <a:rPr lang="en-US" dirty="0"/>
              <a:t>to break down a large class to more specific classes</a:t>
            </a:r>
          </a:p>
          <a:p>
            <a:pPr lvl="1"/>
            <a:r>
              <a:rPr lang="en-US" dirty="0"/>
              <a:t>to create a form of class hierarchy</a:t>
            </a:r>
          </a:p>
          <a:p>
            <a:r>
              <a:rPr lang="en-US" dirty="0"/>
              <a:t>For those reasons we can create subclasses that inherit the base class</a:t>
            </a:r>
          </a:p>
        </p:txBody>
      </p:sp>
    </p:spTree>
    <p:extLst>
      <p:ext uri="{BB962C8B-B14F-4D97-AF65-F5344CB8AC3E}">
        <p14:creationId xmlns:p14="http://schemas.microsoft.com/office/powerpoint/2010/main" val="2371377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Bottom-Up View</a:t>
            </a:r>
          </a:p>
          <a:p>
            <a:pPr lvl="1"/>
            <a:r>
              <a:rPr lang="en-US" dirty="0"/>
              <a:t>When there several classes that generally the same (many methods and fields are the same or similar) but not necessary that one of the class is to be the child of another</a:t>
            </a:r>
          </a:p>
          <a:p>
            <a:pPr lvl="1"/>
            <a:r>
              <a:rPr lang="en-US" dirty="0"/>
              <a:t>To create a module to interacts between classes</a:t>
            </a:r>
          </a:p>
          <a:p>
            <a:r>
              <a:rPr lang="en-US" dirty="0"/>
              <a:t>For those reasons we can create a parent class that collects the other classes as its child classes</a:t>
            </a:r>
          </a:p>
          <a:p>
            <a:endParaRPr lang="en-US" dirty="0"/>
          </a:p>
        </p:txBody>
      </p:sp>
    </p:spTree>
    <p:extLst>
      <p:ext uri="{BB962C8B-B14F-4D97-AF65-F5344CB8AC3E}">
        <p14:creationId xmlns:p14="http://schemas.microsoft.com/office/powerpoint/2010/main" val="16114094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 of Inheritance</a:t>
            </a:r>
          </a:p>
        </p:txBody>
      </p:sp>
      <p:sp>
        <p:nvSpPr>
          <p:cNvPr id="3" name="Content Placeholder 2"/>
          <p:cNvSpPr>
            <a:spLocks noGrp="1"/>
          </p:cNvSpPr>
          <p:nvPr>
            <p:ph idx="1"/>
          </p:nvPr>
        </p:nvSpPr>
        <p:spPr/>
        <p:txBody>
          <a:bodyPr/>
          <a:lstStyle/>
          <a:p>
            <a:r>
              <a:rPr lang="en-US" dirty="0"/>
              <a:t>Reusability</a:t>
            </a:r>
          </a:p>
          <a:p>
            <a:pPr lvl="1"/>
            <a:r>
              <a:rPr lang="en-US" dirty="0"/>
              <a:t>Reuse the methods and data of the existing class</a:t>
            </a:r>
          </a:p>
          <a:p>
            <a:r>
              <a:rPr lang="en-US" dirty="0"/>
              <a:t>Extends</a:t>
            </a:r>
          </a:p>
          <a:p>
            <a:pPr lvl="1"/>
            <a:r>
              <a:rPr lang="en-US" dirty="0"/>
              <a:t>Adding new data and new methods to the existing class</a:t>
            </a:r>
          </a:p>
          <a:p>
            <a:r>
              <a:rPr lang="en-US" dirty="0"/>
              <a:t>Modify</a:t>
            </a:r>
          </a:p>
          <a:p>
            <a:pPr lvl="1"/>
            <a:r>
              <a:rPr lang="en-US" dirty="0"/>
              <a:t>Modify the existing class by overloading its methods with your won implementation</a:t>
            </a:r>
          </a:p>
          <a:p>
            <a:r>
              <a:rPr lang="en-US" dirty="0"/>
              <a:t>Reduction (Grouping and Organizing)</a:t>
            </a:r>
          </a:p>
          <a:p>
            <a:pPr lvl="1"/>
            <a:endParaRPr lang="en-US" dirty="0"/>
          </a:p>
          <a:p>
            <a:pPr lvl="1"/>
            <a:endParaRPr lang="en-US" dirty="0"/>
          </a:p>
        </p:txBody>
      </p:sp>
    </p:spTree>
    <p:extLst>
      <p:ext uri="{BB962C8B-B14F-4D97-AF65-F5344CB8AC3E}">
        <p14:creationId xmlns:p14="http://schemas.microsoft.com/office/powerpoint/2010/main" val="26418416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up)">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things you might find in</a:t>
            </a:r>
            <a:br>
              <a:rPr lang="en-US" dirty="0"/>
            </a:br>
            <a:r>
              <a:rPr lang="en-US" dirty="0"/>
              <a:t> an </a:t>
            </a:r>
            <a:r>
              <a:rPr lang="en-US" i="1" dirty="0">
                <a:solidFill>
                  <a:srgbClr val="990000"/>
                </a:solidFill>
              </a:rPr>
              <a:t>Inheritance Hierarchy</a:t>
            </a:r>
            <a:r>
              <a:rPr lang="en-US" dirty="0"/>
              <a:t>:</a:t>
            </a:r>
          </a:p>
        </p:txBody>
      </p:sp>
      <p:sp>
        <p:nvSpPr>
          <p:cNvPr id="3" name="Content Placeholder 2"/>
          <p:cNvSpPr>
            <a:spLocks noGrp="1"/>
          </p:cNvSpPr>
          <p:nvPr>
            <p:ph idx="1"/>
          </p:nvPr>
        </p:nvSpPr>
        <p:spPr>
          <a:xfrm>
            <a:off x="365125" y="2204864"/>
            <a:ext cx="8326438" cy="4032448"/>
          </a:xfrm>
        </p:spPr>
        <p:txBody>
          <a:bodyPr/>
          <a:lstStyle/>
          <a:p>
            <a:pPr>
              <a:spcBef>
                <a:spcPts val="0"/>
              </a:spcBef>
            </a:pPr>
            <a:r>
              <a:rPr lang="en-US" sz="2000" dirty="0"/>
              <a:t>superclass is too general to declare all behavior, so each subclass adds its own behavior</a:t>
            </a:r>
          </a:p>
          <a:p>
            <a:pPr>
              <a:spcBef>
                <a:spcPts val="0"/>
              </a:spcBef>
            </a:pPr>
            <a:r>
              <a:rPr lang="en-US" sz="2000" dirty="0"/>
              <a:t>superclass legislates an abstract behavior and therefore delegates implementation to its     subclasses  </a:t>
            </a:r>
          </a:p>
          <a:p>
            <a:pPr>
              <a:spcBef>
                <a:spcPts val="0"/>
              </a:spcBef>
            </a:pPr>
            <a:r>
              <a:rPr lang="en-US" sz="2000" dirty="0"/>
              <a:t>superclass specifies behavior, subclasses inherit behavior</a:t>
            </a:r>
          </a:p>
          <a:p>
            <a:pPr>
              <a:spcBef>
                <a:spcPts val="0"/>
              </a:spcBef>
            </a:pPr>
            <a:r>
              <a:rPr lang="en-US" sz="2000" dirty="0"/>
              <a:t>superclass specifies behavior, subclasses can choose to override behavior completely</a:t>
            </a:r>
          </a:p>
          <a:p>
            <a:pPr lvl="1">
              <a:spcBef>
                <a:spcPts val="0"/>
              </a:spcBef>
            </a:pPr>
            <a:r>
              <a:rPr lang="en-US" sz="1600" dirty="0"/>
              <a:t>just because a subclass inherits a method doesn’t mean that it must act in the same way as its superclass</a:t>
            </a:r>
          </a:p>
          <a:p>
            <a:pPr lvl="1">
              <a:spcBef>
                <a:spcPts val="0"/>
              </a:spcBef>
            </a:pPr>
            <a:r>
              <a:rPr lang="en-US" sz="1600" dirty="0"/>
              <a:t>subclass can choose to reject its superclass’ implementation of any method and "do it my way" </a:t>
            </a:r>
          </a:p>
          <a:p>
            <a:pPr>
              <a:spcBef>
                <a:spcPts val="0"/>
              </a:spcBef>
            </a:pPr>
            <a:r>
              <a:rPr lang="en-US" sz="2000" dirty="0"/>
              <a:t>superclass specifies behavior, subclasses can choose to override behavior in part</a:t>
            </a:r>
          </a:p>
          <a:p>
            <a:pPr lvl="1">
              <a:spcBef>
                <a:spcPts val="0"/>
              </a:spcBef>
            </a:pPr>
            <a:r>
              <a:rPr lang="en-US" sz="1600" dirty="0"/>
              <a:t>called partial overriding</a:t>
            </a:r>
          </a:p>
          <a:p>
            <a:pPr>
              <a:spcBef>
                <a:spcPts val="0"/>
              </a:spcBef>
            </a:pPr>
            <a:endParaRPr lang="en-US" sz="1800" dirty="0"/>
          </a:p>
        </p:txBody>
      </p:sp>
    </p:spTree>
    <p:extLst>
      <p:ext uri="{BB962C8B-B14F-4D97-AF65-F5344CB8AC3E}">
        <p14:creationId xmlns:p14="http://schemas.microsoft.com/office/powerpoint/2010/main" val="282581624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up)">
                                      <p:cBhvr>
                                        <p:cTn id="26" dur="500"/>
                                        <p:tgtEl>
                                          <p:spTgt spid="3">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up)">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687" y="2456779"/>
            <a:ext cx="2453290" cy="2453290"/>
          </a:xfrm>
          <a:prstGeom prst="rect">
            <a:avLst/>
          </a:prstGeom>
        </p:spPr>
      </p:pic>
    </p:spTree>
    <p:extLst>
      <p:ext uri="{BB962C8B-B14F-4D97-AF65-F5344CB8AC3E}">
        <p14:creationId xmlns:p14="http://schemas.microsoft.com/office/powerpoint/2010/main" val="326633961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79634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Denoted by arrows (hollow and triangular head) </a:t>
            </a:r>
          </a:p>
          <a:p>
            <a:endParaRPr lang="en-US" dirty="0"/>
          </a:p>
          <a:p>
            <a:pPr lvl="1"/>
            <a:endParaRPr lang="en-US" dirty="0"/>
          </a:p>
          <a:p>
            <a:r>
              <a:rPr lang="en-US" dirty="0"/>
              <a:t>The classes that passed down the attributes and methods are called </a:t>
            </a:r>
          </a:p>
          <a:p>
            <a:pPr lvl="1"/>
            <a:r>
              <a:rPr lang="en-US" dirty="0"/>
              <a:t>parent class, super class, or base class</a:t>
            </a:r>
          </a:p>
          <a:p>
            <a:r>
              <a:rPr lang="en-US" dirty="0"/>
              <a:t>The classes that inherit the attributes and methods are called</a:t>
            </a:r>
          </a:p>
          <a:p>
            <a:pPr lvl="1"/>
            <a:r>
              <a:rPr lang="en-US" dirty="0"/>
              <a:t>Child class, subclass, or derived class</a:t>
            </a:r>
          </a:p>
        </p:txBody>
      </p:sp>
      <p:sp>
        <p:nvSpPr>
          <p:cNvPr id="4" name="Rectangle 3"/>
          <p:cNvSpPr/>
          <p:nvPr/>
        </p:nvSpPr>
        <p:spPr>
          <a:xfrm>
            <a:off x="1907704" y="2636912"/>
            <a:ext cx="1512168"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Parent Class</a:t>
            </a:r>
          </a:p>
        </p:txBody>
      </p:sp>
      <p:sp>
        <p:nvSpPr>
          <p:cNvPr id="5" name="Rectangle 4"/>
          <p:cNvSpPr/>
          <p:nvPr/>
        </p:nvSpPr>
        <p:spPr>
          <a:xfrm>
            <a:off x="5868144" y="2636912"/>
            <a:ext cx="1512168" cy="720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Child Class</a:t>
            </a:r>
          </a:p>
        </p:txBody>
      </p:sp>
      <p:grpSp>
        <p:nvGrpSpPr>
          <p:cNvPr id="9" name="Group 8"/>
          <p:cNvGrpSpPr/>
          <p:nvPr/>
        </p:nvGrpSpPr>
        <p:grpSpPr>
          <a:xfrm>
            <a:off x="3427425" y="2744925"/>
            <a:ext cx="2440719" cy="504056"/>
            <a:chOff x="3427425" y="2744925"/>
            <a:chExt cx="2440719" cy="504056"/>
          </a:xfrm>
        </p:grpSpPr>
        <p:sp>
          <p:nvSpPr>
            <p:cNvPr id="6" name="Isosceles Triangle 5"/>
            <p:cNvSpPr/>
            <p:nvPr/>
          </p:nvSpPr>
          <p:spPr>
            <a:xfrm rot="16200000">
              <a:off x="3355417" y="2816933"/>
              <a:ext cx="504056" cy="36004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p:cNvCxnSpPr>
              <a:stCxn id="6" idx="3"/>
              <a:endCxn id="5" idx="1"/>
            </p:cNvCxnSpPr>
            <p:nvPr/>
          </p:nvCxnSpPr>
          <p:spPr>
            <a:xfrm flipV="1">
              <a:off x="3787465" y="2996952"/>
              <a:ext cx="2080679" cy="1"/>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823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up)">
                                      <p:cBhvr>
                                        <p:cTn id="25" dur="500"/>
                                        <p:tgtEl>
                                          <p:spTgt spid="3">
                                            <p:txEl>
                                              <p:pRg st="3" end="3"/>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up)">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3" name="Content Placeholder 2"/>
          <p:cNvSpPr>
            <a:spLocks noGrp="1"/>
          </p:cNvSpPr>
          <p:nvPr>
            <p:ph idx="1"/>
          </p:nvPr>
        </p:nvSpPr>
        <p:spPr/>
        <p:txBody>
          <a:bodyPr/>
          <a:lstStyle/>
          <a:p>
            <a:r>
              <a:rPr lang="en-US" dirty="0"/>
              <a:t>Single Inheritance</a:t>
            </a:r>
          </a:p>
          <a:p>
            <a:pPr lvl="1"/>
            <a:r>
              <a:rPr lang="en-US" dirty="0"/>
              <a:t>Child class inherit from </a:t>
            </a:r>
            <a:br>
              <a:rPr lang="en-US" dirty="0"/>
            </a:br>
            <a:r>
              <a:rPr lang="en-US" dirty="0"/>
              <a:t>1 parent class</a:t>
            </a:r>
          </a:p>
          <a:p>
            <a:endParaRPr lang="en-US" dirty="0"/>
          </a:p>
          <a:p>
            <a:r>
              <a:rPr lang="en-US" dirty="0"/>
              <a:t>Multiple Inheritance</a:t>
            </a:r>
          </a:p>
          <a:p>
            <a:pPr lvl="1"/>
            <a:r>
              <a:rPr lang="en-US" dirty="0"/>
              <a:t>Child class inherit from </a:t>
            </a:r>
            <a:br>
              <a:rPr lang="en-US" dirty="0"/>
            </a:br>
            <a:r>
              <a:rPr lang="en-US" dirty="0"/>
              <a:t>many parent classes</a:t>
            </a:r>
          </a:p>
        </p:txBody>
      </p:sp>
      <p:grpSp>
        <p:nvGrpSpPr>
          <p:cNvPr id="35" name="Group 34"/>
          <p:cNvGrpSpPr/>
          <p:nvPr/>
        </p:nvGrpSpPr>
        <p:grpSpPr>
          <a:xfrm>
            <a:off x="5291744" y="2062707"/>
            <a:ext cx="3429000" cy="1143000"/>
            <a:chOff x="5105400" y="1371600"/>
            <a:chExt cx="3429000" cy="1143000"/>
          </a:xfrm>
        </p:grpSpPr>
        <p:grpSp>
          <p:nvGrpSpPr>
            <p:cNvPr id="4" name="Group 31"/>
            <p:cNvGrpSpPr>
              <a:grpSpLocks/>
            </p:cNvGrpSpPr>
            <p:nvPr/>
          </p:nvGrpSpPr>
          <p:grpSpPr bwMode="auto">
            <a:xfrm>
              <a:off x="5105400" y="1371600"/>
              <a:ext cx="1219200" cy="1143000"/>
              <a:chOff x="3264" y="912"/>
              <a:chExt cx="768" cy="720"/>
            </a:xfrm>
          </p:grpSpPr>
          <p:sp>
            <p:nvSpPr>
              <p:cNvPr id="5" name="Rectangle 4"/>
              <p:cNvSpPr>
                <a:spLocks noChangeArrowheads="1"/>
              </p:cNvSpPr>
              <p:nvPr/>
            </p:nvSpPr>
            <p:spPr bwMode="auto">
              <a:xfrm>
                <a:off x="3264" y="912"/>
                <a:ext cx="768" cy="192"/>
              </a:xfrm>
              <a:prstGeom prst="rect">
                <a:avLst/>
              </a:prstGeom>
              <a:solidFill>
                <a:srgbClr val="FFFF99"/>
              </a:solidFill>
              <a:ln w="15875">
                <a:solidFill>
                  <a:srgbClr val="996633"/>
                </a:solidFill>
                <a:miter lim="800000"/>
                <a:headEnd/>
                <a:tailEnd/>
              </a:ln>
            </p:spPr>
            <p:txBody>
              <a:bodyPr wrap="none" anchor="ctr"/>
              <a:lstStyle/>
              <a:p>
                <a:pPr algn="ctr" eaLnBrk="1" hangingPunct="1"/>
                <a:r>
                  <a:rPr lang="en-US" sz="1200" dirty="0"/>
                  <a:t>parent class</a:t>
                </a:r>
              </a:p>
            </p:txBody>
          </p:sp>
          <p:sp>
            <p:nvSpPr>
              <p:cNvPr id="6" name="Rectangle 5"/>
              <p:cNvSpPr>
                <a:spLocks noChangeArrowheads="1"/>
              </p:cNvSpPr>
              <p:nvPr/>
            </p:nvSpPr>
            <p:spPr bwMode="auto">
              <a:xfrm>
                <a:off x="3264" y="1104"/>
                <a:ext cx="768" cy="240"/>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400"/>
              </a:p>
            </p:txBody>
          </p:sp>
          <p:sp>
            <p:nvSpPr>
              <p:cNvPr id="7" name="Rectangle 6"/>
              <p:cNvSpPr>
                <a:spLocks noChangeArrowheads="1"/>
              </p:cNvSpPr>
              <p:nvPr/>
            </p:nvSpPr>
            <p:spPr bwMode="auto">
              <a:xfrm>
                <a:off x="3264" y="1344"/>
                <a:ext cx="768" cy="288"/>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200"/>
              </a:p>
            </p:txBody>
          </p:sp>
        </p:grpSp>
        <p:grpSp>
          <p:nvGrpSpPr>
            <p:cNvPr id="8" name="Group 32"/>
            <p:cNvGrpSpPr>
              <a:grpSpLocks/>
            </p:cNvGrpSpPr>
            <p:nvPr/>
          </p:nvGrpSpPr>
          <p:grpSpPr bwMode="auto">
            <a:xfrm>
              <a:off x="7315200" y="1371600"/>
              <a:ext cx="1219200" cy="1143000"/>
              <a:chOff x="4656" y="912"/>
              <a:chExt cx="768" cy="720"/>
            </a:xfrm>
          </p:grpSpPr>
          <p:sp>
            <p:nvSpPr>
              <p:cNvPr id="9" name="Rectangle 7"/>
              <p:cNvSpPr>
                <a:spLocks noChangeArrowheads="1"/>
              </p:cNvSpPr>
              <p:nvPr/>
            </p:nvSpPr>
            <p:spPr bwMode="auto">
              <a:xfrm>
                <a:off x="4656" y="912"/>
                <a:ext cx="768" cy="192"/>
              </a:xfrm>
              <a:prstGeom prst="rect">
                <a:avLst/>
              </a:prstGeom>
              <a:solidFill>
                <a:srgbClr val="FFFF99"/>
              </a:solidFill>
              <a:ln w="15875">
                <a:solidFill>
                  <a:srgbClr val="996633"/>
                </a:solidFill>
                <a:miter lim="800000"/>
                <a:headEnd/>
                <a:tailEnd/>
              </a:ln>
            </p:spPr>
            <p:txBody>
              <a:bodyPr wrap="none" anchor="ctr"/>
              <a:lstStyle/>
              <a:p>
                <a:pPr algn="ctr" eaLnBrk="1" hangingPunct="1"/>
                <a:r>
                  <a:rPr lang="en-US" sz="1200" dirty="0"/>
                  <a:t>child class</a:t>
                </a:r>
              </a:p>
            </p:txBody>
          </p:sp>
          <p:sp>
            <p:nvSpPr>
              <p:cNvPr id="10" name="Rectangle 8"/>
              <p:cNvSpPr>
                <a:spLocks noChangeArrowheads="1"/>
              </p:cNvSpPr>
              <p:nvPr/>
            </p:nvSpPr>
            <p:spPr bwMode="auto">
              <a:xfrm>
                <a:off x="4656" y="1104"/>
                <a:ext cx="768" cy="240"/>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400"/>
              </a:p>
            </p:txBody>
          </p:sp>
          <p:sp>
            <p:nvSpPr>
              <p:cNvPr id="11" name="Rectangle 9"/>
              <p:cNvSpPr>
                <a:spLocks noChangeArrowheads="1"/>
              </p:cNvSpPr>
              <p:nvPr/>
            </p:nvSpPr>
            <p:spPr bwMode="auto">
              <a:xfrm>
                <a:off x="4656" y="1344"/>
                <a:ext cx="768" cy="288"/>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200"/>
              </a:p>
            </p:txBody>
          </p:sp>
        </p:grpSp>
        <p:grpSp>
          <p:nvGrpSpPr>
            <p:cNvPr id="24" name="Group 38"/>
            <p:cNvGrpSpPr>
              <a:grpSpLocks/>
            </p:cNvGrpSpPr>
            <p:nvPr/>
          </p:nvGrpSpPr>
          <p:grpSpPr bwMode="auto">
            <a:xfrm>
              <a:off x="6324600" y="1905000"/>
              <a:ext cx="990600" cy="152400"/>
              <a:chOff x="3984" y="1248"/>
              <a:chExt cx="624" cy="96"/>
            </a:xfrm>
          </p:grpSpPr>
          <p:sp>
            <p:nvSpPr>
              <p:cNvPr id="25" name="AutoShape 29"/>
              <p:cNvSpPr>
                <a:spLocks noChangeArrowheads="1"/>
              </p:cNvSpPr>
              <p:nvPr/>
            </p:nvSpPr>
            <p:spPr bwMode="auto">
              <a:xfrm rot="-5400000">
                <a:off x="3984" y="1248"/>
                <a:ext cx="96" cy="96"/>
              </a:xfrm>
              <a:prstGeom prst="triangle">
                <a:avLst>
                  <a:gd name="adj" fmla="val 50000"/>
                </a:avLst>
              </a:prstGeom>
              <a:noFill/>
              <a:ln w="15875">
                <a:solidFill>
                  <a:srgbClr val="9966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sp>
            <p:nvSpPr>
              <p:cNvPr id="26" name="Line 30"/>
              <p:cNvSpPr>
                <a:spLocks noChangeShapeType="1"/>
              </p:cNvSpPr>
              <p:nvPr/>
            </p:nvSpPr>
            <p:spPr bwMode="auto">
              <a:xfrm>
                <a:off x="4080" y="1296"/>
                <a:ext cx="528" cy="0"/>
              </a:xfrm>
              <a:prstGeom prst="line">
                <a:avLst/>
              </a:prstGeom>
              <a:noFill/>
              <a:ln w="15875">
                <a:solidFill>
                  <a:srgbClr val="996633"/>
                </a:solidFill>
                <a:round/>
                <a:headEnd/>
                <a:tailEnd/>
              </a:ln>
              <a:extLst>
                <a:ext uri="{909E8E84-426E-40DD-AFC4-6F175D3DCCD1}">
                  <a14:hiddenFill xmlns:a14="http://schemas.microsoft.com/office/drawing/2010/main">
                    <a:noFill/>
                  </a14:hiddenFill>
                </a:ext>
              </a:extLst>
            </p:spPr>
            <p:txBody>
              <a:bodyPr/>
              <a:lstStyle/>
              <a:p>
                <a:endParaRPr lang="id-ID"/>
              </a:p>
            </p:txBody>
          </p:sp>
        </p:grpSp>
      </p:grpSp>
      <p:grpSp>
        <p:nvGrpSpPr>
          <p:cNvPr id="34" name="Group 33"/>
          <p:cNvGrpSpPr/>
          <p:nvPr/>
        </p:nvGrpSpPr>
        <p:grpSpPr>
          <a:xfrm>
            <a:off x="5288392" y="3763144"/>
            <a:ext cx="3386336" cy="2455168"/>
            <a:chOff x="5105400" y="3276600"/>
            <a:chExt cx="3429000" cy="2895600"/>
          </a:xfrm>
        </p:grpSpPr>
        <p:grpSp>
          <p:nvGrpSpPr>
            <p:cNvPr id="12" name="Group 39"/>
            <p:cNvGrpSpPr>
              <a:grpSpLocks/>
            </p:cNvGrpSpPr>
            <p:nvPr/>
          </p:nvGrpSpPr>
          <p:grpSpPr bwMode="auto">
            <a:xfrm>
              <a:off x="5105400" y="3276600"/>
              <a:ext cx="1219200" cy="1143000"/>
              <a:chOff x="3216" y="2112"/>
              <a:chExt cx="768" cy="720"/>
            </a:xfrm>
          </p:grpSpPr>
          <p:sp>
            <p:nvSpPr>
              <p:cNvPr id="13" name="Rectangle 19"/>
              <p:cNvSpPr>
                <a:spLocks noChangeArrowheads="1"/>
              </p:cNvSpPr>
              <p:nvPr/>
            </p:nvSpPr>
            <p:spPr bwMode="auto">
              <a:xfrm>
                <a:off x="3216" y="2112"/>
                <a:ext cx="768" cy="192"/>
              </a:xfrm>
              <a:prstGeom prst="rect">
                <a:avLst/>
              </a:prstGeom>
              <a:solidFill>
                <a:srgbClr val="FFFF99"/>
              </a:solidFill>
              <a:ln w="15875">
                <a:solidFill>
                  <a:srgbClr val="996633"/>
                </a:solidFill>
                <a:miter lim="800000"/>
                <a:headEnd/>
                <a:tailEnd/>
              </a:ln>
            </p:spPr>
            <p:txBody>
              <a:bodyPr wrap="none" anchor="ctr"/>
              <a:lstStyle/>
              <a:p>
                <a:pPr algn="ctr" eaLnBrk="1" hangingPunct="1"/>
                <a:r>
                  <a:rPr lang="en-US" sz="1200" dirty="0"/>
                  <a:t>parent class-1</a:t>
                </a:r>
              </a:p>
            </p:txBody>
          </p:sp>
          <p:sp>
            <p:nvSpPr>
              <p:cNvPr id="14" name="Rectangle 20"/>
              <p:cNvSpPr>
                <a:spLocks noChangeArrowheads="1"/>
              </p:cNvSpPr>
              <p:nvPr/>
            </p:nvSpPr>
            <p:spPr bwMode="auto">
              <a:xfrm>
                <a:off x="3216" y="2304"/>
                <a:ext cx="768" cy="240"/>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400"/>
              </a:p>
            </p:txBody>
          </p:sp>
          <p:sp>
            <p:nvSpPr>
              <p:cNvPr id="15" name="Rectangle 21"/>
              <p:cNvSpPr>
                <a:spLocks noChangeArrowheads="1"/>
              </p:cNvSpPr>
              <p:nvPr/>
            </p:nvSpPr>
            <p:spPr bwMode="auto">
              <a:xfrm>
                <a:off x="3216" y="2544"/>
                <a:ext cx="768" cy="288"/>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200"/>
              </a:p>
            </p:txBody>
          </p:sp>
        </p:grpSp>
        <p:grpSp>
          <p:nvGrpSpPr>
            <p:cNvPr id="16" name="Group 40"/>
            <p:cNvGrpSpPr>
              <a:grpSpLocks/>
            </p:cNvGrpSpPr>
            <p:nvPr/>
          </p:nvGrpSpPr>
          <p:grpSpPr bwMode="auto">
            <a:xfrm>
              <a:off x="7315200" y="3276600"/>
              <a:ext cx="1219200" cy="1143000"/>
              <a:chOff x="4608" y="2112"/>
              <a:chExt cx="768" cy="720"/>
            </a:xfrm>
          </p:grpSpPr>
          <p:sp>
            <p:nvSpPr>
              <p:cNvPr id="17" name="Rectangle 22"/>
              <p:cNvSpPr>
                <a:spLocks noChangeArrowheads="1"/>
              </p:cNvSpPr>
              <p:nvPr/>
            </p:nvSpPr>
            <p:spPr bwMode="auto">
              <a:xfrm>
                <a:off x="4608" y="2112"/>
                <a:ext cx="768" cy="192"/>
              </a:xfrm>
              <a:prstGeom prst="rect">
                <a:avLst/>
              </a:prstGeom>
              <a:solidFill>
                <a:srgbClr val="FFFF99"/>
              </a:solidFill>
              <a:ln w="15875">
                <a:solidFill>
                  <a:srgbClr val="996633"/>
                </a:solidFill>
                <a:miter lim="800000"/>
                <a:headEnd/>
                <a:tailEnd/>
              </a:ln>
            </p:spPr>
            <p:txBody>
              <a:bodyPr wrap="none" anchor="ctr"/>
              <a:lstStyle/>
              <a:p>
                <a:pPr algn="ctr" eaLnBrk="1" hangingPunct="1"/>
                <a:r>
                  <a:rPr lang="en-US" sz="1200" dirty="0"/>
                  <a:t>parent class-n</a:t>
                </a:r>
              </a:p>
            </p:txBody>
          </p:sp>
          <p:sp>
            <p:nvSpPr>
              <p:cNvPr id="18" name="Rectangle 23"/>
              <p:cNvSpPr>
                <a:spLocks noChangeArrowheads="1"/>
              </p:cNvSpPr>
              <p:nvPr/>
            </p:nvSpPr>
            <p:spPr bwMode="auto">
              <a:xfrm>
                <a:off x="4608" y="2304"/>
                <a:ext cx="768" cy="240"/>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400"/>
              </a:p>
            </p:txBody>
          </p:sp>
          <p:sp>
            <p:nvSpPr>
              <p:cNvPr id="19" name="Rectangle 24"/>
              <p:cNvSpPr>
                <a:spLocks noChangeArrowheads="1"/>
              </p:cNvSpPr>
              <p:nvPr/>
            </p:nvSpPr>
            <p:spPr bwMode="auto">
              <a:xfrm>
                <a:off x="4608" y="2544"/>
                <a:ext cx="768" cy="288"/>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200"/>
              </a:p>
            </p:txBody>
          </p:sp>
        </p:grpSp>
        <p:grpSp>
          <p:nvGrpSpPr>
            <p:cNvPr id="20" name="Group 41"/>
            <p:cNvGrpSpPr>
              <a:grpSpLocks/>
            </p:cNvGrpSpPr>
            <p:nvPr/>
          </p:nvGrpSpPr>
          <p:grpSpPr bwMode="auto">
            <a:xfrm>
              <a:off x="6248400" y="5029200"/>
              <a:ext cx="1219200" cy="1143000"/>
              <a:chOff x="3936" y="3216"/>
              <a:chExt cx="768" cy="720"/>
            </a:xfrm>
          </p:grpSpPr>
          <p:sp>
            <p:nvSpPr>
              <p:cNvPr id="21" name="Rectangle 25"/>
              <p:cNvSpPr>
                <a:spLocks noChangeArrowheads="1"/>
              </p:cNvSpPr>
              <p:nvPr/>
            </p:nvSpPr>
            <p:spPr bwMode="auto">
              <a:xfrm>
                <a:off x="3936" y="3216"/>
                <a:ext cx="768" cy="192"/>
              </a:xfrm>
              <a:prstGeom prst="rect">
                <a:avLst/>
              </a:prstGeom>
              <a:solidFill>
                <a:srgbClr val="FFFF99"/>
              </a:solidFill>
              <a:ln w="15875">
                <a:solidFill>
                  <a:srgbClr val="996633"/>
                </a:solidFill>
                <a:miter lim="800000"/>
                <a:headEnd/>
                <a:tailEnd/>
              </a:ln>
            </p:spPr>
            <p:txBody>
              <a:bodyPr wrap="none" anchor="ctr"/>
              <a:lstStyle/>
              <a:p>
                <a:pPr algn="ctr" eaLnBrk="1" hangingPunct="1"/>
                <a:r>
                  <a:rPr lang="en-US" sz="1200" dirty="0"/>
                  <a:t>child class</a:t>
                </a:r>
              </a:p>
            </p:txBody>
          </p:sp>
          <p:sp>
            <p:nvSpPr>
              <p:cNvPr id="22" name="Rectangle 26"/>
              <p:cNvSpPr>
                <a:spLocks noChangeArrowheads="1"/>
              </p:cNvSpPr>
              <p:nvPr/>
            </p:nvSpPr>
            <p:spPr bwMode="auto">
              <a:xfrm>
                <a:off x="3936" y="3408"/>
                <a:ext cx="768" cy="240"/>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400"/>
              </a:p>
            </p:txBody>
          </p:sp>
          <p:sp>
            <p:nvSpPr>
              <p:cNvPr id="23" name="Rectangle 27"/>
              <p:cNvSpPr>
                <a:spLocks noChangeArrowheads="1"/>
              </p:cNvSpPr>
              <p:nvPr/>
            </p:nvSpPr>
            <p:spPr bwMode="auto">
              <a:xfrm>
                <a:off x="3936" y="3648"/>
                <a:ext cx="768" cy="288"/>
              </a:xfrm>
              <a:prstGeom prst="rect">
                <a:avLst/>
              </a:prstGeom>
              <a:solidFill>
                <a:srgbClr val="FFFF99"/>
              </a:solidFill>
              <a:ln w="15875">
                <a:solidFill>
                  <a:srgbClr val="996633"/>
                </a:solidFill>
                <a:miter lim="800000"/>
                <a:headEnd/>
                <a:tailEnd/>
              </a:ln>
            </p:spPr>
            <p:txBody>
              <a:bodyPr wrap="none" lIns="45720" rIns="45720" anchor="ctr"/>
              <a:lstStyle/>
              <a:p>
                <a:pPr eaLnBrk="1" hangingPunct="1"/>
                <a:endParaRPr lang="id-ID" sz="1200"/>
              </a:p>
            </p:txBody>
          </p:sp>
        </p:grpSp>
        <p:grpSp>
          <p:nvGrpSpPr>
            <p:cNvPr id="27" name="Group 42"/>
            <p:cNvGrpSpPr>
              <a:grpSpLocks/>
            </p:cNvGrpSpPr>
            <p:nvPr/>
          </p:nvGrpSpPr>
          <p:grpSpPr bwMode="auto">
            <a:xfrm>
              <a:off x="5791200" y="4419600"/>
              <a:ext cx="730250" cy="603250"/>
              <a:chOff x="3648" y="2832"/>
              <a:chExt cx="460" cy="380"/>
            </a:xfrm>
          </p:grpSpPr>
          <p:sp>
            <p:nvSpPr>
              <p:cNvPr id="28" name="AutoShape 33"/>
              <p:cNvSpPr>
                <a:spLocks noChangeArrowheads="1"/>
              </p:cNvSpPr>
              <p:nvPr/>
            </p:nvSpPr>
            <p:spPr bwMode="auto">
              <a:xfrm rot="-2700000">
                <a:off x="3648" y="2832"/>
                <a:ext cx="96" cy="96"/>
              </a:xfrm>
              <a:prstGeom prst="triangle">
                <a:avLst>
                  <a:gd name="adj" fmla="val 50000"/>
                </a:avLst>
              </a:prstGeom>
              <a:noFill/>
              <a:ln w="15875">
                <a:solidFill>
                  <a:srgbClr val="9966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sp>
            <p:nvSpPr>
              <p:cNvPr id="29" name="Freeform 34"/>
              <p:cNvSpPr>
                <a:spLocks/>
              </p:cNvSpPr>
              <p:nvPr/>
            </p:nvSpPr>
            <p:spPr bwMode="auto">
              <a:xfrm>
                <a:off x="3724" y="2912"/>
                <a:ext cx="384" cy="300"/>
              </a:xfrm>
              <a:custGeom>
                <a:avLst/>
                <a:gdLst>
                  <a:gd name="T0" fmla="*/ 0 w 384"/>
                  <a:gd name="T1" fmla="*/ 0 h 300"/>
                  <a:gd name="T2" fmla="*/ 384 w 384"/>
                  <a:gd name="T3" fmla="*/ 300 h 300"/>
                  <a:gd name="T4" fmla="*/ 0 60000 65536"/>
                  <a:gd name="T5" fmla="*/ 0 60000 65536"/>
                  <a:gd name="T6" fmla="*/ 0 w 384"/>
                  <a:gd name="T7" fmla="*/ 0 h 300"/>
                  <a:gd name="T8" fmla="*/ 384 w 384"/>
                  <a:gd name="T9" fmla="*/ 300 h 300"/>
                </a:gdLst>
                <a:ahLst/>
                <a:cxnLst>
                  <a:cxn ang="T4">
                    <a:pos x="T0" y="T1"/>
                  </a:cxn>
                  <a:cxn ang="T5">
                    <a:pos x="T2" y="T3"/>
                  </a:cxn>
                </a:cxnLst>
                <a:rect l="T6" t="T7" r="T8" b="T9"/>
                <a:pathLst>
                  <a:path w="384" h="300">
                    <a:moveTo>
                      <a:pt x="0" y="0"/>
                    </a:moveTo>
                    <a:lnTo>
                      <a:pt x="384" y="300"/>
                    </a:lnTo>
                  </a:path>
                </a:pathLst>
              </a:custGeom>
              <a:noFill/>
              <a:ln w="1587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grpSp>
          <p:nvGrpSpPr>
            <p:cNvPr id="30" name="Group 43"/>
            <p:cNvGrpSpPr>
              <a:grpSpLocks/>
            </p:cNvGrpSpPr>
            <p:nvPr/>
          </p:nvGrpSpPr>
          <p:grpSpPr bwMode="auto">
            <a:xfrm>
              <a:off x="7200900" y="4419600"/>
              <a:ext cx="647700" cy="609600"/>
              <a:chOff x="4536" y="2832"/>
              <a:chExt cx="408" cy="384"/>
            </a:xfrm>
          </p:grpSpPr>
          <p:sp>
            <p:nvSpPr>
              <p:cNvPr id="31" name="AutoShape 35"/>
              <p:cNvSpPr>
                <a:spLocks noChangeArrowheads="1"/>
              </p:cNvSpPr>
              <p:nvPr/>
            </p:nvSpPr>
            <p:spPr bwMode="auto">
              <a:xfrm rot="2700000">
                <a:off x="4848" y="2832"/>
                <a:ext cx="96" cy="96"/>
              </a:xfrm>
              <a:prstGeom prst="triangle">
                <a:avLst>
                  <a:gd name="adj" fmla="val 50000"/>
                </a:avLst>
              </a:prstGeom>
              <a:noFill/>
              <a:ln w="15875">
                <a:solidFill>
                  <a:srgbClr val="9966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sp>
            <p:nvSpPr>
              <p:cNvPr id="32" name="Freeform 36"/>
              <p:cNvSpPr>
                <a:spLocks/>
              </p:cNvSpPr>
              <p:nvPr/>
            </p:nvSpPr>
            <p:spPr bwMode="auto">
              <a:xfrm>
                <a:off x="4536" y="2912"/>
                <a:ext cx="328" cy="304"/>
              </a:xfrm>
              <a:custGeom>
                <a:avLst/>
                <a:gdLst>
                  <a:gd name="T0" fmla="*/ 328 w 328"/>
                  <a:gd name="T1" fmla="*/ 0 h 304"/>
                  <a:gd name="T2" fmla="*/ 0 w 328"/>
                  <a:gd name="T3" fmla="*/ 304 h 304"/>
                  <a:gd name="T4" fmla="*/ 0 60000 65536"/>
                  <a:gd name="T5" fmla="*/ 0 60000 65536"/>
                  <a:gd name="T6" fmla="*/ 0 w 328"/>
                  <a:gd name="T7" fmla="*/ 0 h 304"/>
                  <a:gd name="T8" fmla="*/ 328 w 328"/>
                  <a:gd name="T9" fmla="*/ 304 h 304"/>
                </a:gdLst>
                <a:ahLst/>
                <a:cxnLst>
                  <a:cxn ang="T4">
                    <a:pos x="T0" y="T1"/>
                  </a:cxn>
                  <a:cxn ang="T5">
                    <a:pos x="T2" y="T3"/>
                  </a:cxn>
                </a:cxnLst>
                <a:rect l="T6" t="T7" r="T8" b="T9"/>
                <a:pathLst>
                  <a:path w="328" h="304">
                    <a:moveTo>
                      <a:pt x="328" y="0"/>
                    </a:moveTo>
                    <a:lnTo>
                      <a:pt x="0" y="304"/>
                    </a:lnTo>
                  </a:path>
                </a:pathLst>
              </a:custGeom>
              <a:noFill/>
              <a:ln w="15875">
                <a:solidFill>
                  <a:srgbClr val="996633"/>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sp>
          <p:nvSpPr>
            <p:cNvPr id="33" name="Text Box 44"/>
            <p:cNvSpPr txBox="1">
              <a:spLocks noChangeArrowheads="1"/>
            </p:cNvSpPr>
            <p:nvPr/>
          </p:nvSpPr>
          <p:spPr bwMode="auto">
            <a:xfrm>
              <a:off x="6400800" y="3733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1" dirty="0">
                  <a:solidFill>
                    <a:srgbClr val="996633"/>
                  </a:solidFill>
                </a:rPr>
                <a:t>. . .</a:t>
              </a:r>
            </a:p>
          </p:txBody>
        </p:sp>
      </p:grpSp>
    </p:spTree>
    <p:extLst>
      <p:ext uri="{BB962C8B-B14F-4D97-AF65-F5344CB8AC3E}">
        <p14:creationId xmlns:p14="http://schemas.microsoft.com/office/powerpoint/2010/main" val="11912487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 Inheritance</a:t>
            </a:r>
          </a:p>
        </p:txBody>
      </p:sp>
      <p:sp>
        <p:nvSpPr>
          <p:cNvPr id="3" name="Content Placeholder 2"/>
          <p:cNvSpPr>
            <a:spLocks noGrp="1"/>
          </p:cNvSpPr>
          <p:nvPr>
            <p:ph idx="1"/>
          </p:nvPr>
        </p:nvSpPr>
        <p:spPr/>
        <p:txBody>
          <a:bodyPr/>
          <a:lstStyle/>
          <a:p>
            <a:r>
              <a:rPr lang="en-US" dirty="0"/>
              <a:t>Single inheritance only</a:t>
            </a:r>
          </a:p>
          <a:p>
            <a:r>
              <a:rPr lang="en-US" dirty="0"/>
              <a:t>Using keyword extends</a:t>
            </a:r>
          </a:p>
          <a:p>
            <a:endParaRPr lang="en-US" dirty="0"/>
          </a:p>
          <a:p>
            <a:endParaRPr lang="en-US" dirty="0"/>
          </a:p>
          <a:p>
            <a:r>
              <a:rPr lang="en-US" dirty="0"/>
              <a:t>All non-private attributes and methods are passed on</a:t>
            </a:r>
          </a:p>
          <a:p>
            <a:r>
              <a:rPr lang="en-US" dirty="0"/>
              <a:t>To access the properties of parent</a:t>
            </a:r>
          </a:p>
          <a:p>
            <a:pPr lvl="1"/>
            <a:r>
              <a:rPr lang="en-US" dirty="0"/>
              <a:t>Use "super" keyword</a:t>
            </a:r>
          </a:p>
        </p:txBody>
      </p:sp>
      <p:sp>
        <p:nvSpPr>
          <p:cNvPr id="4" name="Rectangle 2"/>
          <p:cNvSpPr>
            <a:spLocks noChangeArrowheads="1"/>
          </p:cNvSpPr>
          <p:nvPr/>
        </p:nvSpPr>
        <p:spPr bwMode="auto">
          <a:xfrm>
            <a:off x="755576" y="3068960"/>
            <a:ext cx="6983908" cy="1152128"/>
          </a:xfrm>
          <a:prstGeom prst="rect">
            <a:avLst/>
          </a:prstGeom>
          <a:solidFill>
            <a:srgbClr val="DDDDDD"/>
          </a:solidFill>
          <a:ln w="12700">
            <a:solidFill>
              <a:schemeClr val="tx1"/>
            </a:solidFill>
            <a:miter lim="800000"/>
            <a:headEnd/>
            <a:tailEnd/>
          </a:ln>
        </p:spPr>
        <p:txBody>
          <a:bodyPr wrap="none" anchor="ctr"/>
          <a:lstStyle/>
          <a:p>
            <a:r>
              <a:rPr lang="en-US" dirty="0">
                <a:latin typeface="Courier New" pitchFamily="49" charset="0"/>
              </a:rPr>
              <a:t>class </a:t>
            </a:r>
            <a:r>
              <a:rPr lang="en-US" dirty="0" err="1">
                <a:latin typeface="Courier New" pitchFamily="49" charset="0"/>
              </a:rPr>
              <a:t>ChildClass</a:t>
            </a:r>
            <a:r>
              <a:rPr lang="en-US" dirty="0">
                <a:latin typeface="Courier New" pitchFamily="49" charset="0"/>
              </a:rPr>
              <a:t> </a:t>
            </a:r>
            <a:r>
              <a:rPr lang="en-US" b="1" dirty="0">
                <a:latin typeface="Courier New" pitchFamily="49" charset="0"/>
              </a:rPr>
              <a:t>extends </a:t>
            </a:r>
            <a:r>
              <a:rPr lang="en-US" dirty="0" err="1">
                <a:latin typeface="Courier New" pitchFamily="49" charset="0"/>
              </a:rPr>
              <a:t>ParentClass</a:t>
            </a:r>
            <a:r>
              <a:rPr lang="en-US" dirty="0">
                <a:latin typeface="Courier New" pitchFamily="49" charset="0"/>
              </a:rPr>
              <a:t>{</a:t>
            </a:r>
          </a:p>
          <a:p>
            <a:r>
              <a:rPr lang="en-US" dirty="0">
                <a:latin typeface="Courier New" pitchFamily="49" charset="0"/>
              </a:rPr>
              <a:t>  // child class attributes</a:t>
            </a:r>
          </a:p>
          <a:p>
            <a:r>
              <a:rPr lang="en-US" dirty="0">
                <a:latin typeface="Courier New" pitchFamily="49" charset="0"/>
              </a:rPr>
              <a:t>  // child class methods</a:t>
            </a:r>
          </a:p>
          <a:p>
            <a:r>
              <a:rPr lang="en-US" dirty="0">
                <a:latin typeface="Courier New" pitchFamily="49" charset="0"/>
              </a:rPr>
              <a:t>}</a:t>
            </a:r>
          </a:p>
        </p:txBody>
      </p:sp>
    </p:spTree>
    <p:extLst>
      <p:ext uri="{BB962C8B-B14F-4D97-AF65-F5344CB8AC3E}">
        <p14:creationId xmlns:p14="http://schemas.microsoft.com/office/powerpoint/2010/main" val="24988241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To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up)">
                                      <p:cBhvr>
                                        <p:cTn id="26" dur="500"/>
                                        <p:tgtEl>
                                          <p:spTgt spid="3">
                                            <p:txEl>
                                              <p:pRg st="5" end="5"/>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in Java</a:t>
            </a:r>
          </a:p>
        </p:txBody>
      </p:sp>
      <p:sp>
        <p:nvSpPr>
          <p:cNvPr id="3" name="Content Placeholder 2"/>
          <p:cNvSpPr>
            <a:spLocks noGrp="1"/>
          </p:cNvSpPr>
          <p:nvPr>
            <p:ph idx="1"/>
          </p:nvPr>
        </p:nvSpPr>
        <p:spPr/>
        <p:txBody>
          <a:bodyPr/>
          <a:lstStyle/>
          <a:p>
            <a:r>
              <a:rPr lang="en-US" dirty="0"/>
              <a:t>Multiple Inheritance is handled using staged single inheritance</a:t>
            </a:r>
          </a:p>
        </p:txBody>
      </p:sp>
      <p:grpSp>
        <p:nvGrpSpPr>
          <p:cNvPr id="7" name="Group 6"/>
          <p:cNvGrpSpPr/>
          <p:nvPr/>
        </p:nvGrpSpPr>
        <p:grpSpPr>
          <a:xfrm>
            <a:off x="689283" y="4350197"/>
            <a:ext cx="2770188" cy="1472108"/>
            <a:chOff x="914400" y="4788694"/>
            <a:chExt cx="2770188" cy="1472108"/>
          </a:xfrm>
        </p:grpSpPr>
        <p:pic>
          <p:nvPicPr>
            <p:cNvPr id="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40385"/>
            <a:stretch/>
          </p:blipFill>
          <p:spPr bwMode="auto">
            <a:xfrm>
              <a:off x="914400" y="4788694"/>
              <a:ext cx="2770188" cy="147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le 8"/>
            <p:cNvSpPr/>
            <p:nvPr/>
          </p:nvSpPr>
          <p:spPr>
            <a:xfrm>
              <a:off x="2048976" y="5727674"/>
              <a:ext cx="144016" cy="1080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050" dirty="0"/>
                <a:t>E</a:t>
              </a:r>
            </a:p>
          </p:txBody>
        </p:sp>
        <p:sp>
          <p:nvSpPr>
            <p:cNvPr id="10" name="Rounded Rectangle 9"/>
            <p:cNvSpPr/>
            <p:nvPr/>
          </p:nvSpPr>
          <p:spPr>
            <a:xfrm>
              <a:off x="2233042" y="5727674"/>
              <a:ext cx="144016" cy="1080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050" dirty="0"/>
                <a:t>F</a:t>
              </a:r>
            </a:p>
          </p:txBody>
        </p:sp>
      </p:grpSp>
      <p:sp>
        <p:nvSpPr>
          <p:cNvPr id="11" name="Text Box 8"/>
          <p:cNvSpPr txBox="1">
            <a:spLocks noChangeArrowheads="1"/>
          </p:cNvSpPr>
          <p:nvPr/>
        </p:nvSpPr>
        <p:spPr bwMode="auto">
          <a:xfrm>
            <a:off x="613083" y="5822305"/>
            <a:ext cx="2819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u="sng" dirty="0"/>
              <a:t>Base Multiple Inheritance</a:t>
            </a:r>
          </a:p>
        </p:txBody>
      </p:sp>
      <p:sp>
        <p:nvSpPr>
          <p:cNvPr id="12" name="Text Box 9"/>
          <p:cNvSpPr txBox="1">
            <a:spLocks noChangeArrowheads="1"/>
          </p:cNvSpPr>
          <p:nvPr/>
        </p:nvSpPr>
        <p:spPr bwMode="auto">
          <a:xfrm>
            <a:off x="4423083" y="5212705"/>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1600" u="sng" dirty="0"/>
              <a:t>Multiple Inheritance using </a:t>
            </a:r>
            <a:br>
              <a:rPr lang="en-US" sz="1600" u="sng" dirty="0"/>
            </a:br>
            <a:r>
              <a:rPr lang="en-US" sz="1600" u="sng" dirty="0"/>
              <a:t>Staged Single Inheritance</a:t>
            </a:r>
          </a:p>
        </p:txBody>
      </p:sp>
      <p:grpSp>
        <p:nvGrpSpPr>
          <p:cNvPr id="13" name="Group 12"/>
          <p:cNvGrpSpPr/>
          <p:nvPr/>
        </p:nvGrpSpPr>
        <p:grpSpPr>
          <a:xfrm>
            <a:off x="689283" y="3122353"/>
            <a:ext cx="1054184" cy="1227844"/>
            <a:chOff x="914400" y="3843040"/>
            <a:chExt cx="1054184" cy="945654"/>
          </a:xfrm>
        </p:grpSpPr>
        <p:pic>
          <p:nvPicPr>
            <p:cNvPr id="1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 r="61945" b="59613"/>
            <a:stretch/>
          </p:blipFill>
          <p:spPr bwMode="auto">
            <a:xfrm>
              <a:off x="914400" y="3843040"/>
              <a:ext cx="1054184" cy="94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971600" y="4149080"/>
              <a:ext cx="28803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a:t>
              </a:r>
            </a:p>
          </p:txBody>
        </p:sp>
        <p:sp>
          <p:nvSpPr>
            <p:cNvPr id="16" name="Rounded Rectangle 15"/>
            <p:cNvSpPr/>
            <p:nvPr/>
          </p:nvSpPr>
          <p:spPr>
            <a:xfrm>
              <a:off x="1322924" y="4149080"/>
              <a:ext cx="28803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B</a:t>
              </a:r>
            </a:p>
          </p:txBody>
        </p:sp>
      </p:grpSp>
      <p:grpSp>
        <p:nvGrpSpPr>
          <p:cNvPr id="17" name="Group 16"/>
          <p:cNvGrpSpPr/>
          <p:nvPr/>
        </p:nvGrpSpPr>
        <p:grpSpPr>
          <a:xfrm>
            <a:off x="2403823" y="3122353"/>
            <a:ext cx="1055648" cy="1227844"/>
            <a:chOff x="2628940" y="3843040"/>
            <a:chExt cx="1055648" cy="945654"/>
          </a:xfrm>
        </p:grpSpPr>
        <p:pic>
          <p:nvPicPr>
            <p:cNvPr id="1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61893" b="59614"/>
            <a:stretch/>
          </p:blipFill>
          <p:spPr bwMode="auto">
            <a:xfrm>
              <a:off x="2628940" y="3843040"/>
              <a:ext cx="1055648" cy="94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p:nvPr/>
          </p:nvSpPr>
          <p:spPr>
            <a:xfrm>
              <a:off x="2780516" y="4149080"/>
              <a:ext cx="288032" cy="2160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dirty="0"/>
                <a:t>C</a:t>
              </a:r>
            </a:p>
          </p:txBody>
        </p:sp>
        <p:sp>
          <p:nvSpPr>
            <p:cNvPr id="20" name="Rounded Rectangle 19"/>
            <p:cNvSpPr/>
            <p:nvPr/>
          </p:nvSpPr>
          <p:spPr>
            <a:xfrm>
              <a:off x="3131840" y="4149080"/>
              <a:ext cx="288032" cy="2160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dirty="0"/>
                <a:t>D</a:t>
              </a:r>
            </a:p>
          </p:txBody>
        </p:sp>
      </p:grpSp>
      <p:grpSp>
        <p:nvGrpSpPr>
          <p:cNvPr id="21" name="Group 20"/>
          <p:cNvGrpSpPr/>
          <p:nvPr/>
        </p:nvGrpSpPr>
        <p:grpSpPr>
          <a:xfrm>
            <a:off x="1671459" y="5101226"/>
            <a:ext cx="732364" cy="108012"/>
            <a:chOff x="1896576" y="5543190"/>
            <a:chExt cx="732364" cy="108012"/>
          </a:xfrm>
        </p:grpSpPr>
        <p:sp>
          <p:nvSpPr>
            <p:cNvPr id="22" name="Rounded Rectangle 21"/>
            <p:cNvSpPr/>
            <p:nvPr/>
          </p:nvSpPr>
          <p:spPr>
            <a:xfrm>
              <a:off x="1896576" y="5543190"/>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A</a:t>
              </a:r>
            </a:p>
          </p:txBody>
        </p:sp>
        <p:sp>
          <p:nvSpPr>
            <p:cNvPr id="23" name="Rounded Rectangle 22"/>
            <p:cNvSpPr/>
            <p:nvPr/>
          </p:nvSpPr>
          <p:spPr>
            <a:xfrm>
              <a:off x="2080642" y="5543190"/>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B</a:t>
              </a:r>
            </a:p>
          </p:txBody>
        </p:sp>
        <p:sp>
          <p:nvSpPr>
            <p:cNvPr id="24" name="Rounded Rectangle 23"/>
            <p:cNvSpPr/>
            <p:nvPr/>
          </p:nvSpPr>
          <p:spPr>
            <a:xfrm>
              <a:off x="2300858" y="5543190"/>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C</a:t>
              </a:r>
            </a:p>
          </p:txBody>
        </p:sp>
        <p:sp>
          <p:nvSpPr>
            <p:cNvPr id="25" name="Rounded Rectangle 24"/>
            <p:cNvSpPr/>
            <p:nvPr/>
          </p:nvSpPr>
          <p:spPr>
            <a:xfrm>
              <a:off x="2484924" y="5543190"/>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D</a:t>
              </a:r>
            </a:p>
          </p:txBody>
        </p:sp>
      </p:grpSp>
      <p:grpSp>
        <p:nvGrpSpPr>
          <p:cNvPr id="26" name="Group 25"/>
          <p:cNvGrpSpPr/>
          <p:nvPr/>
        </p:nvGrpSpPr>
        <p:grpSpPr>
          <a:xfrm>
            <a:off x="4423084" y="4149080"/>
            <a:ext cx="1013012" cy="931862"/>
            <a:chOff x="4648201" y="4587577"/>
            <a:chExt cx="1013012" cy="931862"/>
          </a:xfrm>
        </p:grpSpPr>
        <p:pic>
          <p:nvPicPr>
            <p:cNvPr id="2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74165"/>
            <a:stretch/>
          </p:blipFill>
          <p:spPr bwMode="auto">
            <a:xfrm>
              <a:off x="4648201" y="4587577"/>
              <a:ext cx="101301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ounded Rectangle 27"/>
            <p:cNvSpPr/>
            <p:nvPr/>
          </p:nvSpPr>
          <p:spPr>
            <a:xfrm>
              <a:off x="4796740" y="4855096"/>
              <a:ext cx="28803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a:t>
              </a:r>
            </a:p>
          </p:txBody>
        </p:sp>
        <p:sp>
          <p:nvSpPr>
            <p:cNvPr id="29" name="Rounded Rectangle 28"/>
            <p:cNvSpPr/>
            <p:nvPr/>
          </p:nvSpPr>
          <p:spPr>
            <a:xfrm>
              <a:off x="5148064" y="4855096"/>
              <a:ext cx="28803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B</a:t>
              </a:r>
            </a:p>
          </p:txBody>
        </p:sp>
      </p:grpSp>
      <p:grpSp>
        <p:nvGrpSpPr>
          <p:cNvPr id="4" name="Group 3"/>
          <p:cNvGrpSpPr/>
          <p:nvPr/>
        </p:nvGrpSpPr>
        <p:grpSpPr>
          <a:xfrm>
            <a:off x="5436096" y="4149080"/>
            <a:ext cx="1454056" cy="931862"/>
            <a:chOff x="5436096" y="4149080"/>
            <a:chExt cx="1454056" cy="931862"/>
          </a:xfrm>
        </p:grpSpPr>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5835" r="37083"/>
            <a:stretch/>
          </p:blipFill>
          <p:spPr bwMode="auto">
            <a:xfrm>
              <a:off x="5436096" y="4149080"/>
              <a:ext cx="1454056"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ounded Rectangle 29"/>
            <p:cNvSpPr/>
            <p:nvPr/>
          </p:nvSpPr>
          <p:spPr>
            <a:xfrm>
              <a:off x="5990783" y="4470605"/>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A</a:t>
              </a:r>
            </a:p>
          </p:txBody>
        </p:sp>
        <p:sp>
          <p:nvSpPr>
            <p:cNvPr id="31" name="Rounded Rectangle 30"/>
            <p:cNvSpPr/>
            <p:nvPr/>
          </p:nvSpPr>
          <p:spPr>
            <a:xfrm>
              <a:off x="6174849" y="4470605"/>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B</a:t>
              </a:r>
            </a:p>
          </p:txBody>
        </p:sp>
      </p:grpSp>
      <p:sp>
        <p:nvSpPr>
          <p:cNvPr id="32" name="Rounded Rectangle 31"/>
          <p:cNvSpPr/>
          <p:nvPr/>
        </p:nvSpPr>
        <p:spPr>
          <a:xfrm>
            <a:off x="6395065" y="4470605"/>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C</a:t>
            </a:r>
          </a:p>
        </p:txBody>
      </p:sp>
      <p:sp>
        <p:nvSpPr>
          <p:cNvPr id="33" name="Rounded Rectangle 32"/>
          <p:cNvSpPr/>
          <p:nvPr/>
        </p:nvSpPr>
        <p:spPr>
          <a:xfrm>
            <a:off x="6579131" y="4470605"/>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D</a:t>
            </a:r>
          </a:p>
        </p:txBody>
      </p:sp>
      <p:grpSp>
        <p:nvGrpSpPr>
          <p:cNvPr id="40" name="Group 39"/>
          <p:cNvGrpSpPr/>
          <p:nvPr/>
        </p:nvGrpSpPr>
        <p:grpSpPr>
          <a:xfrm>
            <a:off x="6890152" y="4149080"/>
            <a:ext cx="1454056" cy="931862"/>
            <a:chOff x="6890152" y="4149080"/>
            <a:chExt cx="1454056" cy="931862"/>
          </a:xfrm>
        </p:grpSpPr>
        <p:pic>
          <p:nvPicPr>
            <p:cNvPr id="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62917"/>
            <a:stretch/>
          </p:blipFill>
          <p:spPr bwMode="auto">
            <a:xfrm>
              <a:off x="6890152" y="4149080"/>
              <a:ext cx="1454056"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ounded Rectangle 33"/>
            <p:cNvSpPr/>
            <p:nvPr/>
          </p:nvSpPr>
          <p:spPr>
            <a:xfrm>
              <a:off x="7430943" y="4416599"/>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A</a:t>
              </a:r>
            </a:p>
          </p:txBody>
        </p:sp>
        <p:sp>
          <p:nvSpPr>
            <p:cNvPr id="35" name="Rounded Rectangle 34"/>
            <p:cNvSpPr/>
            <p:nvPr/>
          </p:nvSpPr>
          <p:spPr>
            <a:xfrm>
              <a:off x="7615009" y="4416599"/>
              <a:ext cx="144016" cy="10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t>B</a:t>
              </a:r>
            </a:p>
          </p:txBody>
        </p:sp>
        <p:sp>
          <p:nvSpPr>
            <p:cNvPr id="36" name="Rounded Rectangle 35"/>
            <p:cNvSpPr/>
            <p:nvPr/>
          </p:nvSpPr>
          <p:spPr>
            <a:xfrm>
              <a:off x="7835225" y="4416599"/>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C</a:t>
              </a:r>
            </a:p>
          </p:txBody>
        </p:sp>
        <p:sp>
          <p:nvSpPr>
            <p:cNvPr id="37" name="Rounded Rectangle 36"/>
            <p:cNvSpPr/>
            <p:nvPr/>
          </p:nvSpPr>
          <p:spPr>
            <a:xfrm>
              <a:off x="8019291" y="4416599"/>
              <a:ext cx="144016" cy="10801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sz="1050" dirty="0"/>
                <a:t>D</a:t>
              </a:r>
            </a:p>
          </p:txBody>
        </p:sp>
      </p:grpSp>
      <p:sp>
        <p:nvSpPr>
          <p:cNvPr id="38" name="Rounded Rectangle 37"/>
          <p:cNvSpPr/>
          <p:nvPr/>
        </p:nvSpPr>
        <p:spPr>
          <a:xfrm>
            <a:off x="7574959" y="4565557"/>
            <a:ext cx="144016" cy="1080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050" dirty="0"/>
              <a:t>E</a:t>
            </a:r>
          </a:p>
        </p:txBody>
      </p:sp>
      <p:sp>
        <p:nvSpPr>
          <p:cNvPr id="39" name="Rounded Rectangle 38"/>
          <p:cNvSpPr/>
          <p:nvPr/>
        </p:nvSpPr>
        <p:spPr>
          <a:xfrm>
            <a:off x="7759025" y="4565557"/>
            <a:ext cx="144016" cy="1080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sz="1050" dirty="0"/>
              <a:t>F</a:t>
            </a:r>
          </a:p>
        </p:txBody>
      </p:sp>
    </p:spTree>
    <p:extLst>
      <p:ext uri="{BB962C8B-B14F-4D97-AF65-F5344CB8AC3E}">
        <p14:creationId xmlns:p14="http://schemas.microsoft.com/office/powerpoint/2010/main" val="23396240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500"/>
                            </p:stCondLst>
                            <p:childTnLst>
                              <p:par>
                                <p:cTn id="28" presetID="16" presetClass="entr" presetSubtype="37"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outVertic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outVertical)">
                                      <p:cBhvr>
                                        <p:cTn id="35" dur="500"/>
                                        <p:tgtEl>
                                          <p:spTgt spid="12"/>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P spid="32" grpId="0" animBg="1"/>
      <p:bldP spid="33"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Method Inheritance</a:t>
            </a:r>
          </a:p>
        </p:txBody>
      </p:sp>
      <p:sp>
        <p:nvSpPr>
          <p:cNvPr id="5" name="Content Placeholder 4"/>
          <p:cNvSpPr>
            <a:spLocks noGrp="1"/>
          </p:cNvSpPr>
          <p:nvPr>
            <p:ph idx="1"/>
          </p:nvPr>
        </p:nvSpPr>
        <p:spPr>
          <a:xfrm>
            <a:off x="365125" y="1977656"/>
            <a:ext cx="4134867" cy="1379336"/>
          </a:xfrm>
        </p:spPr>
        <p:style>
          <a:lnRef idx="2">
            <a:schemeClr val="dk1"/>
          </a:lnRef>
          <a:fillRef idx="1">
            <a:schemeClr val="lt1"/>
          </a:fillRef>
          <a:effectRef idx="0">
            <a:schemeClr val="dk1"/>
          </a:effectRef>
          <a:fontRef idx="minor">
            <a:schemeClr val="dk1"/>
          </a:fontRef>
        </p:style>
        <p:txBody>
          <a:bodyPr>
            <a:noAutofit/>
          </a:bodyPr>
          <a:lstStyle/>
          <a:p>
            <a:pPr marL="0" marR="0" indent="0">
              <a:spcBef>
                <a:spcPts val="0"/>
              </a:spcBef>
              <a:spcAft>
                <a:spcPts val="0"/>
              </a:spcAft>
              <a:buNone/>
              <a:tabLst>
                <a:tab pos="285750" algn="l"/>
                <a:tab pos="628650" algn="l"/>
              </a:tabLst>
            </a:pP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String methodParent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return</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is method Parent"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id-ID" sz="1800" dirty="0">
              <a:latin typeface="Calibri" panose="020F0502020204030204" pitchFamily="34" charset="0"/>
              <a:ea typeface="MS Mincho" panose="02020609040205080304" pitchFamily="49" charset="-128"/>
              <a:cs typeface="Times New Roman" panose="02020603050405020304" pitchFamily="18" charset="0"/>
            </a:endParaRPr>
          </a:p>
          <a:p>
            <a:pPr marL="0" marR="0" indent="0">
              <a:spcBef>
                <a:spcPts val="0"/>
              </a:spcBef>
              <a:spcAft>
                <a:spcPts val="0"/>
              </a:spcAft>
              <a:buNone/>
              <a:tabLst>
                <a:tab pos="285750" algn="l"/>
                <a:tab pos="628650" algn="l"/>
              </a:tabLst>
            </a:pP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id-ID" sz="18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Content Placeholder 4"/>
          <p:cNvSpPr txBox="1">
            <a:spLocks/>
          </p:cNvSpPr>
          <p:nvPr/>
        </p:nvSpPr>
        <p:spPr bwMode="auto">
          <a:xfrm>
            <a:off x="4644008" y="1988840"/>
            <a:ext cx="4248472" cy="136815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Child </a:t>
            </a:r>
            <a:r>
              <a:rPr lang="en-US" sz="1400" b="1" dirty="0">
                <a:solidFill>
                  <a:srgbClr val="0000FF"/>
                </a:solidFill>
                <a:highlight>
                  <a:srgbClr val="FFFFFF"/>
                </a:highlight>
                <a:latin typeface="Courier New" panose="02070309020205020404" pitchFamily="49" charset="0"/>
              </a:rPr>
              <a:t>extends </a:t>
            </a:r>
            <a:r>
              <a:rPr lang="en-US" sz="1400" dirty="0">
                <a:solidFill>
                  <a:srgbClr val="000000"/>
                </a:solidFill>
                <a:highlight>
                  <a:srgbClr val="FFFFFF"/>
                </a:highlight>
                <a:latin typeface="Courier New" panose="02070309020205020404" pitchFamily="49" charset="0"/>
              </a:rPr>
              <a:t>Parent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String </a:t>
            </a:r>
            <a:r>
              <a:rPr lang="en-US" sz="1400" dirty="0" err="1">
                <a:solidFill>
                  <a:srgbClr val="000000"/>
                </a:solidFill>
                <a:highlight>
                  <a:srgbClr val="FFFFFF"/>
                </a:highlight>
                <a:latin typeface="Courier New" panose="02070309020205020404" pitchFamily="49" charset="0"/>
              </a:rPr>
              <a:t>methodChild</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return </a:t>
            </a:r>
            <a:r>
              <a:rPr lang="id-ID"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is method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Child</a:t>
            </a:r>
            <a:r>
              <a:rPr lang="id-ID"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id-ID"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6" name="Content Placeholder 4"/>
          <p:cNvSpPr txBox="1">
            <a:spLocks/>
          </p:cNvSpPr>
          <p:nvPr/>
        </p:nvSpPr>
        <p:spPr bwMode="auto">
          <a:xfrm>
            <a:off x="365125" y="3429000"/>
            <a:ext cx="4926955" cy="280831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r>
              <a:rPr lang="en-US" sz="1400" dirty="0">
                <a:solidFill>
                  <a:srgbClr val="8000FF"/>
                </a:solidFill>
                <a:highlight>
                  <a:srgbClr val="FFFFFF"/>
                </a:highlight>
                <a:latin typeface="Courier New" panose="02070309020205020404" pitchFamily="49" charset="0"/>
              </a:rPr>
              <a:t>public</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class</a:t>
            </a:r>
            <a:r>
              <a:rPr lang="en-US" sz="1400" dirty="0">
                <a:solidFill>
                  <a:srgbClr val="000000"/>
                </a:solidFill>
                <a:highlight>
                  <a:srgbClr val="FFFFFF"/>
                </a:highlight>
                <a:latin typeface="Courier New" panose="02070309020205020404" pitchFamily="49" charset="0"/>
              </a:rPr>
              <a:t> Driver</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pPr marL="0" indent="0">
              <a:lnSpc>
                <a:spcPct val="107000"/>
              </a:lnSpc>
              <a:spcBef>
                <a:spcPts val="0"/>
              </a:spcBef>
              <a:buNone/>
              <a:tabLst>
                <a:tab pos="285750" algn="l"/>
              </a:tabLst>
            </a:pPr>
            <a:r>
              <a:rPr lang="en-US" sz="1400" dirty="0">
                <a:solidFill>
                  <a:srgbClr val="000000"/>
                </a:solidFill>
                <a:highlight>
                  <a:srgbClr val="FFFFFF"/>
                </a:highlight>
                <a:latin typeface="Courier New" panose="02070309020205020404" pitchFamily="49"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static</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00FF"/>
                </a:solidFill>
                <a:latin typeface="Courier New" panose="02070309020205020404" pitchFamily="49" charset="0"/>
                <a:ea typeface="Times New Roman" panose="02020603050405020304" pitchFamily="18" charset="0"/>
                <a:cs typeface="Times New Roman" panose="02020603050405020304" pitchFamily="18" charset="0"/>
              </a:rPr>
              <a:t>void</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main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String </a:t>
            </a:r>
            <a:r>
              <a:rPr lang="en-US"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Parent p = new Parent()</a:t>
            </a:r>
            <a:r>
              <a:rPr lang="en-US" sz="1400" b="1" dirty="0">
                <a:solidFill>
                  <a:srgbClr val="000080"/>
                </a:solidFill>
                <a:highlight>
                  <a:srgbClr val="FFFFFF"/>
                </a:highlight>
                <a:latin typeface="Courier New" panose="02070309020205020404" pitchFamily="49" charset="0"/>
              </a:rPr>
              <a:t>;</a:t>
            </a:r>
          </a:p>
          <a:p>
            <a:pPr marL="0" indent="0">
              <a:spcBef>
                <a:spcPts val="0"/>
              </a:spcBef>
              <a:buNone/>
              <a:tabLst>
                <a:tab pos="284163" algn="l"/>
                <a:tab pos="630238" algn="l"/>
              </a:tabLst>
            </a:pPr>
            <a:r>
              <a:rPr lang="en-US" sz="1400" dirty="0">
                <a:solidFill>
                  <a:srgbClr val="000000"/>
                </a:solidFill>
                <a:highlight>
                  <a:srgbClr val="FFFFFF"/>
                </a:highlight>
                <a:latin typeface="Courier New" panose="02070309020205020404" pitchFamily="49" charset="0"/>
              </a:rPr>
              <a:t>		Child c = new Child()</a:t>
            </a:r>
            <a:r>
              <a:rPr lang="en-US" sz="1400" b="1" dirty="0">
                <a:solidFill>
                  <a:srgbClr val="000080"/>
                </a:solidFill>
                <a:highlight>
                  <a:srgbClr val="FFFFFF"/>
                </a:highlight>
                <a:latin typeface="Courier New" panose="02070309020205020404" pitchFamily="49" charset="0"/>
              </a:rPr>
              <a:t>;</a:t>
            </a:r>
            <a:endParaRPr lang="en-US" sz="1400" dirty="0">
              <a:solidFill>
                <a:schemeClr val="tx1"/>
              </a:solidFill>
              <a:highlight>
                <a:srgbClr val="FFFFFF"/>
              </a:highlight>
              <a:latin typeface="Courier New" panose="02070309020205020404" pitchFamily="49" charset="0"/>
            </a:endParaRPr>
          </a:p>
          <a:p>
            <a:pPr marL="0" indent="0">
              <a:spcBef>
                <a:spcPts val="0"/>
              </a:spcBef>
              <a:buNone/>
              <a:tabLst>
                <a:tab pos="284163" algn="l"/>
                <a:tab pos="630238" algn="l"/>
              </a:tabLst>
            </a:pPr>
            <a:r>
              <a:rPr lang="en-US" sz="1400" b="1" dirty="0">
                <a:solidFill>
                  <a:schemeClr val="tx1"/>
                </a:solidFill>
                <a:highlight>
                  <a:srgbClr val="FFFFFF"/>
                </a:highlight>
                <a:latin typeface="Courier New" panose="02070309020205020404" pitchFamily="49" charset="0"/>
              </a:rPr>
              <a:t>		</a:t>
            </a:r>
          </a:p>
          <a:p>
            <a:pPr marL="0" indent="0">
              <a:spcBef>
                <a:spcPts val="0"/>
              </a:spcBef>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latin typeface="Courier New" panose="02070309020205020404" pitchFamily="49" charset="0"/>
              </a:rPr>
              <a:t>p.methodParent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t>
            </a:r>
          </a:p>
          <a:p>
            <a:pPr marL="0" indent="0">
              <a:spcBef>
                <a:spcPts val="0"/>
              </a:spcBef>
              <a:buNone/>
              <a:tabLst>
                <a:tab pos="284163" algn="l"/>
                <a:tab pos="630238" algn="l"/>
              </a:tabLst>
            </a:pPr>
            <a:r>
              <a:rPr lang="en-US" sz="1400" b="1" dirty="0">
                <a:solidFill>
                  <a:srgbClr val="00000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latin typeface="Courier New" panose="02070309020205020404" pitchFamily="49" charset="0"/>
              </a:rPr>
              <a:t>c.methodParent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t>
            </a:r>
          </a:p>
          <a:p>
            <a:pPr marL="0" indent="0">
              <a:spcBef>
                <a:spcPts val="0"/>
              </a:spcBef>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84163" algn="l"/>
                <a:tab pos="630238" algn="l"/>
              </a:tabLst>
            </a:pPr>
            <a:r>
              <a:rPr lang="en-US" sz="1400" b="1" dirty="0">
                <a:solidFill>
                  <a:srgbClr val="00008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latin typeface="Courier New" panose="02070309020205020404" pitchFamily="49" charset="0"/>
              </a:rPr>
              <a:t>c.methodChild</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t>
            </a:r>
          </a:p>
          <a:p>
            <a:pPr marL="0" indent="0">
              <a:spcBef>
                <a:spcPts val="0"/>
              </a:spcBef>
              <a:buNone/>
              <a:tabLst>
                <a:tab pos="284163" algn="l"/>
                <a:tab pos="630238" algn="l"/>
              </a:tabLst>
            </a:pPr>
            <a:r>
              <a:rPr lang="en-US" sz="1400" b="1" dirty="0">
                <a:solidFill>
                  <a:srgbClr val="000080"/>
                </a:solidFill>
                <a:highlight>
                  <a:srgbClr val="FFFFFF"/>
                </a:highlight>
                <a:latin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rPr>
              <a:t>System.out.println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000000"/>
                </a:solidFill>
                <a:highlight>
                  <a:srgbClr val="FFFFFF"/>
                </a:highlight>
                <a:latin typeface="Courier New" panose="02070309020205020404" pitchFamily="49" charset="0"/>
              </a:rPr>
              <a:t>p.methodChild</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a:t>
            </a:r>
            <a:endParaRPr lang="en-US" sz="1400" b="1" dirty="0">
              <a:solidFill>
                <a:srgbClr val="00008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pPr marL="0" indent="0">
              <a:spcBef>
                <a:spcPts val="0"/>
              </a:spcBef>
              <a:buFontTx/>
              <a:buNone/>
              <a:tabLst>
                <a:tab pos="284163" algn="l"/>
                <a:tab pos="630238" algn="l"/>
              </a:tabLst>
            </a:pP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p:txBody>
      </p:sp>
      <p:sp>
        <p:nvSpPr>
          <p:cNvPr id="7" name="Content Placeholder 4"/>
          <p:cNvSpPr txBox="1">
            <a:spLocks/>
          </p:cNvSpPr>
          <p:nvPr/>
        </p:nvSpPr>
        <p:spPr bwMode="auto">
          <a:xfrm>
            <a:off x="5436096" y="3429000"/>
            <a:ext cx="3456383" cy="2808312"/>
          </a:xfrm>
          <a:prstGeom prst="rect">
            <a:avLst/>
          </a:prstGeom>
          <a:extLst>
            <a:ext uri="{FAA26D3D-D897-4be2-8F04-BA451C77F1D7}">
              <ma14:placeholderFlag xmlns:ma14="http://schemas.microsoft.com/office/mac/drawingml/2011/main" xmlns="" val="1"/>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Autofit/>
          </a:bodyPr>
          <a:lstStyle>
            <a:lvl1pPr marL="346075" indent="-346075" algn="l" defTabSz="457200" rtl="0" eaLnBrk="1" fontAlgn="base" hangingPunct="1">
              <a:spcBef>
                <a:spcPts val="1800"/>
              </a:spcBef>
              <a:spcAft>
                <a:spcPct val="0"/>
              </a:spcAft>
              <a:buSzPct val="135000"/>
              <a:buBlip>
                <a:blip r:embed="rId2"/>
              </a:buBlip>
              <a:defRPr sz="2400" kern="1200">
                <a:solidFill>
                  <a:schemeClr val="dk1"/>
                </a:solidFill>
                <a:latin typeface="+mn-lt"/>
                <a:ea typeface="+mn-ea"/>
                <a:cs typeface="+mn-cs"/>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dk1"/>
                </a:solidFill>
                <a:latin typeface="+mn-lt"/>
                <a:ea typeface="+mn-ea"/>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dk1"/>
                </a:solidFill>
                <a:latin typeface="+mn-lt"/>
                <a:ea typeface="+mn-ea"/>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dk1"/>
                </a:solidFill>
                <a:latin typeface="+mn-lt"/>
                <a:ea typeface="+mn-ea"/>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FontTx/>
              <a:buNone/>
              <a:tabLst>
                <a:tab pos="284163" algn="l"/>
                <a:tab pos="630238" algn="l"/>
              </a:tabLst>
            </a:pPr>
            <a:r>
              <a:rPr lang="en-US" sz="1400" dirty="0">
                <a:solidFill>
                  <a:srgbClr val="000000"/>
                </a:solidFill>
                <a:highlight>
                  <a:srgbClr val="FFFFFF"/>
                </a:highlight>
                <a:latin typeface="Courier New" panose="02070309020205020404" pitchFamily="49" charset="0"/>
              </a:rPr>
              <a:t>&gt; This is method Parent</a:t>
            </a:r>
          </a:p>
          <a:p>
            <a:pPr marL="0" indent="0">
              <a:spcBef>
                <a:spcPts val="0"/>
              </a:spcBef>
              <a:buNone/>
              <a:tabLst>
                <a:tab pos="284163" algn="l"/>
                <a:tab pos="630238" algn="l"/>
              </a:tabLst>
            </a:pPr>
            <a:r>
              <a:rPr lang="en-US" sz="1400" dirty="0">
                <a:solidFill>
                  <a:srgbClr val="000000"/>
                </a:solidFill>
                <a:highlight>
                  <a:srgbClr val="FFFFFF"/>
                </a:highlight>
                <a:latin typeface="Courier New" panose="02070309020205020404" pitchFamily="49" charset="0"/>
              </a:rPr>
              <a:t>&gt; This is method Parent</a:t>
            </a:r>
          </a:p>
          <a:p>
            <a:pPr marL="0" indent="0">
              <a:spcBef>
                <a:spcPts val="0"/>
              </a:spcBef>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a:p>
            <a:pPr marL="0" indent="0">
              <a:spcBef>
                <a:spcPts val="0"/>
              </a:spcBef>
              <a:buNone/>
              <a:tabLst>
                <a:tab pos="284163" algn="l"/>
                <a:tab pos="630238" algn="l"/>
              </a:tabLst>
            </a:pPr>
            <a:r>
              <a:rPr lang="en-US" sz="1400" dirty="0">
                <a:solidFill>
                  <a:srgbClr val="000000"/>
                </a:solidFill>
                <a:highlight>
                  <a:srgbClr val="FFFFFF"/>
                </a:highlight>
                <a:latin typeface="Courier New" panose="02070309020205020404" pitchFamily="49" charset="0"/>
              </a:rPr>
              <a:t>&gt; This is method Child</a:t>
            </a:r>
          </a:p>
          <a:p>
            <a:pPr marL="0" indent="0">
              <a:spcBef>
                <a:spcPts val="0"/>
              </a:spcBef>
              <a:buNone/>
              <a:tabLst>
                <a:tab pos="284163" algn="l"/>
                <a:tab pos="630238" algn="l"/>
              </a:tabLst>
            </a:pPr>
            <a:r>
              <a:rPr lang="en-US" sz="1400" dirty="0">
                <a:solidFill>
                  <a:srgbClr val="000000"/>
                </a:solidFill>
                <a:highlight>
                  <a:srgbClr val="FFFFFF"/>
                </a:highlight>
                <a:latin typeface="Courier New" panose="02070309020205020404" pitchFamily="49" charset="0"/>
              </a:rPr>
              <a:t>&gt; </a:t>
            </a:r>
            <a:r>
              <a:rPr lang="en-US" sz="1400" dirty="0">
                <a:solidFill>
                  <a:srgbClr val="FF0000"/>
                </a:solidFill>
                <a:highlight>
                  <a:srgbClr val="FFFFFF"/>
                </a:highlight>
                <a:latin typeface="Courier New" panose="02070309020205020404" pitchFamily="49" charset="0"/>
              </a:rPr>
              <a:t>error: cannot find symbol</a:t>
            </a:r>
          </a:p>
          <a:p>
            <a:pPr marL="0" indent="0">
              <a:spcBef>
                <a:spcPts val="0"/>
              </a:spcBef>
              <a:buFontTx/>
              <a:buNone/>
              <a:tabLst>
                <a:tab pos="284163" algn="l"/>
                <a:tab pos="630238" algn="l"/>
              </a:tabLst>
            </a:pPr>
            <a:endParaRPr lang="en-US" sz="1400" dirty="0">
              <a:solidFill>
                <a:srgbClr val="000000"/>
              </a:solidFill>
              <a:highlight>
                <a:srgbClr val="FFFFFF"/>
              </a:highlight>
              <a:latin typeface="Courier New" panose="02070309020205020404" pitchFamily="49" charset="0"/>
            </a:endParaRPr>
          </a:p>
        </p:txBody>
      </p:sp>
      <p:sp>
        <p:nvSpPr>
          <p:cNvPr id="8" name="Rectangle 7"/>
          <p:cNvSpPr/>
          <p:nvPr/>
        </p:nvSpPr>
        <p:spPr>
          <a:xfrm>
            <a:off x="6084168" y="5517232"/>
            <a:ext cx="2370064"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FF0000"/>
                </a:solidFill>
              </a:rPr>
              <a:t>Child can access public method of Parent, but not vice versa</a:t>
            </a:r>
          </a:p>
        </p:txBody>
      </p:sp>
    </p:spTree>
    <p:extLst>
      <p:ext uri="{BB962C8B-B14F-4D97-AF65-F5344CB8AC3E}">
        <p14:creationId xmlns:p14="http://schemas.microsoft.com/office/powerpoint/2010/main" val="17126611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wipe(up)">
                                      <p:cBhvr>
                                        <p:cTn id="17" dur="500"/>
                                        <p:tgtEl>
                                          <p:spTgt spid="6">
                                            <p:bg/>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up)">
                                      <p:cBhvr>
                                        <p:cTn id="20" dur="500"/>
                                        <p:tgtEl>
                                          <p:spTgt spid="6">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wipe(up)">
                                      <p:cBhvr>
                                        <p:cTn id="23" dur="500"/>
                                        <p:tgtEl>
                                          <p:spTgt spid="6">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
                                            <p:txEl>
                                              <p:pRg st="10" end="10"/>
                                            </p:txEl>
                                          </p:spTgt>
                                        </p:tgtEl>
                                        <p:attrNameLst>
                                          <p:attrName>style.visibility</p:attrName>
                                        </p:attrNameLst>
                                      </p:cBhvr>
                                      <p:to>
                                        <p:strVal val="visible"/>
                                      </p:to>
                                    </p:set>
                                    <p:animEffect transition="in" filter="wipe(up)">
                                      <p:cBhvr>
                                        <p:cTn id="26" dur="500"/>
                                        <p:tgtEl>
                                          <p:spTgt spid="6">
                                            <p:txEl>
                                              <p:pRg st="10" end="10"/>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wipe(up)">
                                      <p:cBhvr>
                                        <p:cTn id="29" dur="500"/>
                                        <p:tgtEl>
                                          <p:spTgt spid="6">
                                            <p:txEl>
                                              <p:pRg st="11" end="11"/>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wipe(left)">
                                      <p:cBhvr>
                                        <p:cTn id="38" dur="500"/>
                                        <p:tgtEl>
                                          <p:spTgt spid="6">
                                            <p:txEl>
                                              <p:pRg st="2" end="2"/>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wipe(left)">
                                      <p:cBhvr>
                                        <p:cTn id="47" dur="500"/>
                                        <p:tgtEl>
                                          <p:spTgt spid="6">
                                            <p:txEl>
                                              <p:pRg st="5" end="5"/>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wipe(left)">
                                      <p:cBhvr>
                                        <p:cTn id="51" dur="500"/>
                                        <p:tgtEl>
                                          <p:spTgt spid="7">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Effect transition="in" filter="wipe(left)">
                                      <p:cBhvr>
                                        <p:cTn id="56" dur="500"/>
                                        <p:tgtEl>
                                          <p:spTgt spid="6">
                                            <p:txEl>
                                              <p:pRg st="6" end="6"/>
                                            </p:txEl>
                                          </p:spTgt>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7">
                                            <p:txEl>
                                              <p:pRg st="2" end="2"/>
                                            </p:txEl>
                                          </p:spTgt>
                                        </p:tgtEl>
                                        <p:attrNameLst>
                                          <p:attrName>style.visibility</p:attrName>
                                        </p:attrNameLst>
                                      </p:cBhvr>
                                      <p:to>
                                        <p:strVal val="visible"/>
                                      </p:to>
                                    </p:set>
                                    <p:animEffect transition="in" filter="wipe(left)">
                                      <p:cBhvr>
                                        <p:cTn id="60" dur="500"/>
                                        <p:tgtEl>
                                          <p:spTgt spid="7">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
                                            <p:txEl>
                                              <p:pRg st="8" end="8"/>
                                            </p:txEl>
                                          </p:spTgt>
                                        </p:tgtEl>
                                        <p:attrNameLst>
                                          <p:attrName>style.visibility</p:attrName>
                                        </p:attrNameLst>
                                      </p:cBhvr>
                                      <p:to>
                                        <p:strVal val="visible"/>
                                      </p:to>
                                    </p:set>
                                    <p:animEffect transition="in" filter="wipe(left)">
                                      <p:cBhvr>
                                        <p:cTn id="65" dur="500"/>
                                        <p:tgtEl>
                                          <p:spTgt spid="6">
                                            <p:txEl>
                                              <p:pRg st="8" end="8"/>
                                            </p:txEl>
                                          </p:spTgt>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7">
                                            <p:txEl>
                                              <p:pRg st="4" end="4"/>
                                            </p:txEl>
                                          </p:spTgt>
                                        </p:tgtEl>
                                        <p:attrNameLst>
                                          <p:attrName>style.visibility</p:attrName>
                                        </p:attrNameLst>
                                      </p:cBhvr>
                                      <p:to>
                                        <p:strVal val="visible"/>
                                      </p:to>
                                    </p:set>
                                    <p:animEffect transition="in" filter="wipe(left)">
                                      <p:cBhvr>
                                        <p:cTn id="69" dur="500"/>
                                        <p:tgtEl>
                                          <p:spTgt spid="7">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xEl>
                                              <p:pRg st="9" end="9"/>
                                            </p:txEl>
                                          </p:spTgt>
                                        </p:tgtEl>
                                        <p:attrNameLst>
                                          <p:attrName>style.visibility</p:attrName>
                                        </p:attrNameLst>
                                      </p:cBhvr>
                                      <p:to>
                                        <p:strVal val="visible"/>
                                      </p:to>
                                    </p:set>
                                    <p:animEffect transition="in" filter="wipe(left)">
                                      <p:cBhvr>
                                        <p:cTn id="74" dur="500"/>
                                        <p:tgtEl>
                                          <p:spTgt spid="6">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
                                            <p:txEl>
                                              <p:pRg st="5" end="5"/>
                                            </p:txEl>
                                          </p:spTgt>
                                        </p:tgtEl>
                                        <p:attrNameLst>
                                          <p:attrName>style.visibility</p:attrName>
                                        </p:attrNameLst>
                                      </p:cBhvr>
                                      <p:to>
                                        <p:strVal val="visible"/>
                                      </p:to>
                                    </p:set>
                                    <p:animEffect transition="in" filter="wipe(left)">
                                      <p:cBhvr>
                                        <p:cTn id="79" dur="500"/>
                                        <p:tgtEl>
                                          <p:spTgt spid="7">
                                            <p:txEl>
                                              <p:pRg st="5" end="5"/>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down)">
                                      <p:cBhvr>
                                        <p:cTn id="8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uiExpand="1" build="allAtOnce" animBg="1"/>
      <p:bldP spid="7" grpId="0" animBg="1"/>
      <p:bldP spid="8" grpId="0" animBg="1"/>
    </p:bldLst>
  </p:timing>
</p:sld>
</file>

<file path=ppt/theme/theme1.xml><?xml version="1.0" encoding="utf-8"?>
<a:theme xmlns:a="http://schemas.openxmlformats.org/drawingml/2006/main" name="Template Informatika">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3CD74A08BDD541B4D868BBDBC954AF" ma:contentTypeVersion="2" ma:contentTypeDescription="Create a new document." ma:contentTypeScope="" ma:versionID="54f9166e8f0f3946bf7dbf84e6d18b2b">
  <xsd:schema xmlns:xsd="http://www.w3.org/2001/XMLSchema" xmlns:xs="http://www.w3.org/2001/XMLSchema" xmlns:p="http://schemas.microsoft.com/office/2006/metadata/properties" xmlns:ns2="0ee8e616-91c5-4554-8463-48b9658caf2e" targetNamespace="http://schemas.microsoft.com/office/2006/metadata/properties" ma:root="true" ma:fieldsID="5a916cc5eb4b9a91342092e7148dda3a" ns2:_="">
    <xsd:import namespace="0ee8e616-91c5-4554-8463-48b9658caf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e8e616-91c5-4554-8463-48b9658caf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110D71-8BF8-4D93-9729-79C241261FF8}"/>
</file>

<file path=customXml/itemProps2.xml><?xml version="1.0" encoding="utf-8"?>
<ds:datastoreItem xmlns:ds="http://schemas.openxmlformats.org/officeDocument/2006/customXml" ds:itemID="{2F0D343D-601E-4A8D-8811-C09E5B0048D1}"/>
</file>

<file path=customXml/itemProps3.xml><?xml version="1.0" encoding="utf-8"?>
<ds:datastoreItem xmlns:ds="http://schemas.openxmlformats.org/officeDocument/2006/customXml" ds:itemID="{EDA91F8B-1BF4-4FA3-9F5B-AF75F75FDEED}"/>
</file>

<file path=docProps/app.xml><?xml version="1.0" encoding="utf-8"?>
<Properties xmlns="http://schemas.openxmlformats.org/officeDocument/2006/extended-properties" xmlns:vt="http://schemas.openxmlformats.org/officeDocument/2006/docPropsVTypes">
  <Template>Template Informatika</Template>
  <TotalTime>37644</TotalTime>
  <Words>3205</Words>
  <Application>Microsoft Office PowerPoint</Application>
  <PresentationFormat>On-screen Show (4:3)</PresentationFormat>
  <Paragraphs>679</Paragraphs>
  <Slides>45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Aharoni</vt:lpstr>
      <vt:lpstr>Arial</vt:lpstr>
      <vt:lpstr>Berlin Sans FB Demi</vt:lpstr>
      <vt:lpstr>Brush Script Std</vt:lpstr>
      <vt:lpstr>Calibri</vt:lpstr>
      <vt:lpstr>Courier New</vt:lpstr>
      <vt:lpstr>Lucida Grande</vt:lpstr>
      <vt:lpstr>Verdana</vt:lpstr>
      <vt:lpstr>Wingdings</vt:lpstr>
      <vt:lpstr>Template Informatika</vt:lpstr>
      <vt:lpstr>CII3B4  Pemrograman Berorientasi Objek</vt:lpstr>
      <vt:lpstr>What is Inheritance?</vt:lpstr>
      <vt:lpstr>Inheritance</vt:lpstr>
      <vt:lpstr>Inheritance</vt:lpstr>
      <vt:lpstr>Inheritance</vt:lpstr>
      <vt:lpstr>Types of Inheritance</vt:lpstr>
      <vt:lpstr>Java Class Inheritance</vt:lpstr>
      <vt:lpstr>Multiple Inheritance in Java</vt:lpstr>
      <vt:lpstr>Example - Method Inheritance</vt:lpstr>
      <vt:lpstr>Example – Variable Inheritance</vt:lpstr>
      <vt:lpstr>Example</vt:lpstr>
      <vt:lpstr>Example</vt:lpstr>
      <vt:lpstr>Access Modifier Protected</vt:lpstr>
      <vt:lpstr>Example</vt:lpstr>
      <vt:lpstr>Example</vt:lpstr>
      <vt:lpstr>Overriding</vt:lpstr>
      <vt:lpstr>Example</vt:lpstr>
      <vt:lpstr>Example</vt:lpstr>
      <vt:lpstr>Example</vt:lpstr>
      <vt:lpstr>Example</vt:lpstr>
      <vt:lpstr>Example</vt:lpstr>
      <vt:lpstr>Example</vt:lpstr>
      <vt:lpstr>Non-Access Modifier Final</vt:lpstr>
      <vt:lpstr>Non-Access Modifier Final</vt:lpstr>
      <vt:lpstr>Non-Access Modifier Final</vt:lpstr>
      <vt:lpstr>Non-Access Modifier Final</vt:lpstr>
      <vt:lpstr>Non-Access Modifier Final</vt:lpstr>
      <vt:lpstr>Constructor is not inherited</vt:lpstr>
      <vt:lpstr>Example</vt:lpstr>
      <vt:lpstr>Example</vt:lpstr>
      <vt:lpstr>Example</vt:lpstr>
      <vt:lpstr>Example</vt:lpstr>
      <vt:lpstr>When to Use</vt:lpstr>
      <vt:lpstr>Specialization</vt:lpstr>
      <vt:lpstr>Specialization</vt:lpstr>
      <vt:lpstr>Generalization</vt:lpstr>
      <vt:lpstr>Generalization</vt:lpstr>
      <vt:lpstr>Specialization or Generalization ?</vt:lpstr>
      <vt:lpstr>Generalisasi &amp; Spesialisasi</vt:lpstr>
      <vt:lpstr>When to use</vt:lpstr>
      <vt:lpstr>When to use</vt:lpstr>
      <vt:lpstr>Benefit of Inheritance</vt:lpstr>
      <vt:lpstr>5 things you might find in  an Inheritance Hierarchy:</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FIF Tel-U</dc:creator>
  <cp:lastModifiedBy>MONTERICO ADRIAN</cp:lastModifiedBy>
  <cp:revision>591</cp:revision>
  <dcterms:created xsi:type="dcterms:W3CDTF">2013-09-02T21:35:21Z</dcterms:created>
  <dcterms:modified xsi:type="dcterms:W3CDTF">2021-02-05T00:10:25Z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0x0101008D3CD74A08BDD541B4D868BBDBC954AF</vt:lpwstr>
  </property>
</Properties>
</file>