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69" r:id="rId16"/>
    <p:sldId id="270" r:id="rId17"/>
    <p:sldId id="271" r:id="rId18"/>
    <p:sldId id="272" r:id="rId19"/>
    <p:sldId id="284" r:id="rId20"/>
    <p:sldId id="274" r:id="rId21"/>
    <p:sldId id="275" r:id="rId22"/>
    <p:sldId id="286" r:id="rId23"/>
    <p:sldId id="285" r:id="rId24"/>
    <p:sldId id="276" r:id="rId25"/>
    <p:sldId id="27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Exo" panose="020B0604020202020204" charset="0"/>
      <p:regular r:id="rId32"/>
      <p:bold r:id="rId33"/>
      <p:italic r:id="rId34"/>
      <p:boldItalic r:id="rId35"/>
    </p:embeddedFont>
    <p:embeddedFont>
      <p:font typeface="Exo SemiBold" panose="020B0604020202020204" charset="0"/>
      <p:regular r:id="rId36"/>
      <p:bold r:id="rId37"/>
      <p:italic r:id="rId38"/>
      <p:boldItalic r:id="rId39"/>
    </p:embeddedFont>
    <p:embeddedFont>
      <p:font typeface="Exo Thin" panose="020B0604020202020204" charset="0"/>
      <p:regular r:id="rId40"/>
      <p:bold r:id="rId41"/>
      <p:italic r:id="rId42"/>
      <p:boldItalic r:id="rId43"/>
    </p:embeddedFont>
    <p:embeddedFont>
      <p:font typeface="Lato Black" panose="020F0502020204030203" pitchFamily="34" charset="0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urwKP8C+fToM8yfYdLVyUrqYmW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D9FB8-AF33-D8C6-8E0D-C3FAAF5FDD80}" name="SALSABILA MARTONO" initials="SM" userId="S::salsabilama@student.telkomuniversity.ac.id::65f1533a-2022-43fc-a178-c9d7ab3e0e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80310-FA32-0E45-A6B7-B60CBF480BA7}" v="6" dt="2023-02-23T08:51:41.221"/>
    <p1510:client id="{DF7D8103-E2A8-4083-A8E8-7D7A9815536A}" v="1" dt="2023-02-16T00:59:5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57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c8ef0d82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5c8ef0d82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c8ef0d82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15c8ef0d82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c8968c1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4" name="Google Shape;514;g15c8968c1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35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yoga</a:t>
            </a:r>
            <a:endParaRPr/>
          </a:p>
        </p:txBody>
      </p:sp>
      <p:sp>
        <p:nvSpPr>
          <p:cNvPr id="329" name="Google Shape;3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cc6049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15cc6049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c8ef0d824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15c8ef0d824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cc6049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15cc6049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6993715d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" name="Google Shape;370;g96993715d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cc6049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15cc6049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321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cc60494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15cc60494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2357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dbeffc0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gedbeffc0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c8ef0d82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5c8ef0d82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c8ef0d824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15c8ef0d824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c8ef0d82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15c8ef0d82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DIHAPUS SESUAI KEBUTUHAN</a:t>
            </a: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416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hilman</a:t>
            </a: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c8ef0d82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15c8ef0d82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ModulKPLGenap222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tiny.cc/FeedbackPraktikumGenap" TargetMode="External"/><Relationship Id="rId4" Type="http://schemas.openxmlformats.org/officeDocument/2006/relationships/hyperlink" Target="http://tiny.cc/KontakAsprakGenap222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062" y="710554"/>
            <a:ext cx="1297086" cy="14247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35500" y="2468446"/>
            <a:ext cx="8328988" cy="1171191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040299" y="2614874"/>
            <a:ext cx="8328987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Exo Thin"/>
              <a:buNone/>
            </a:pPr>
            <a:r>
              <a:rPr lang="en-US" sz="324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RUNNING MODUL </a:t>
            </a:r>
            <a:br>
              <a:rPr lang="en-US" sz="324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-US" sz="324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KONSTRUKSI PERANGKAT LUNAK</a:t>
            </a:r>
            <a:endParaRPr sz="324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820522" y="37594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solidFill>
                  <a:srgbClr val="003078"/>
                </a:solidFill>
                <a:latin typeface="Lato Black"/>
                <a:ea typeface="Lato Black"/>
                <a:cs typeface="Lato Black"/>
                <a:sym typeface="Lato Black"/>
              </a:rPr>
              <a:t>SEMESTER GENAP TAHUN AJARAN 2022/2023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1897" y="5814307"/>
            <a:ext cx="1965279" cy="50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38972" y="-859306"/>
            <a:ext cx="5730241" cy="26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37897" y="5699499"/>
            <a:ext cx="734973" cy="73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020303" y="4566411"/>
            <a:ext cx="1755800" cy="162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body" idx="1"/>
          </p:nvPr>
        </p:nvSpPr>
        <p:spPr>
          <a:xfrm>
            <a:off x="838200" y="1577009"/>
            <a:ext cx="10515600" cy="483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4743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Praktikum diampu oleh seorang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dosen kelas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praktikum dengan dibantu asisten lab dan asisten praktikum.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743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Dosen kelas praktikum dikoordinir oleh seorang dosen </a:t>
            </a:r>
            <a:r>
              <a:rPr lang="en-US" b="1">
                <a:solidFill>
                  <a:srgbClr val="C00000"/>
                </a:solidFill>
              </a:rPr>
              <a:t>Koordinator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termasuk bertanggung jawab terhadap slide praktikum)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743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Dosen kelas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berkoordinasi dengan Koordinator dan asprak untuk mempersiapkan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soal (TP, Tes Awal, Tes Akhir, Jurnal)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di setiap pertemuan. Soal harus mengarah pada evaluasi skill, bukan hanya pengetahuan materi.</a:t>
            </a:r>
            <a:endParaRPr/>
          </a:p>
          <a:p>
            <a:pPr marL="514350" lvl="0" indent="-3600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"/>
              <a:buFont typeface="Arial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-365512" y="297167"/>
            <a:ext cx="9045685" cy="926173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204333" y="347693"/>
            <a:ext cx="8330067" cy="87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PERAN DOSEN KELAS PADA PELAKSANAAN PRAKTIKUM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52224" y="-725273"/>
            <a:ext cx="5730241" cy="26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2252870" y="2843405"/>
            <a:ext cx="76863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3600" b="1" i="0" u="none" strike="noStrike" cap="none">
                <a:solidFill>
                  <a:srgbClr val="003078"/>
                </a:solidFill>
                <a:latin typeface="Exo"/>
                <a:ea typeface="Exo"/>
                <a:cs typeface="Exo"/>
                <a:sym typeface="Exo"/>
              </a:rPr>
              <a:t>ATURAN PELAKSANAAN PRAKTIKUM</a:t>
            </a:r>
            <a:endParaRPr sz="1400" b="1" i="0" u="none" strike="noStrike" cap="none">
              <a:solidFill>
                <a:srgbClr val="00307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c8ef0d824_0_264"/>
          <p:cNvSpPr txBox="1">
            <a:spLocks noGrp="1"/>
          </p:cNvSpPr>
          <p:nvPr>
            <p:ph type="body" idx="1"/>
          </p:nvPr>
        </p:nvSpPr>
        <p:spPr>
          <a:xfrm>
            <a:off x="838200" y="1435750"/>
            <a:ext cx="10515600" cy="4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1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Praktikan wajib memakai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pakaian berkerah dan sesuai aturan institusi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selama kegiatan praktikum.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548641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Praktikan wajib </a:t>
            </a:r>
            <a:r>
              <a:rPr lang="en-US" sz="2200" b="1">
                <a:solidFill>
                  <a:srgbClr val="C00000"/>
                </a:solidFill>
              </a:rPr>
              <a:t>hadir 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 menit sebelum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jadwal praktikum yang ditentukan.</a:t>
            </a:r>
            <a:endParaRPr/>
          </a:p>
          <a:p>
            <a:pPr marL="58293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Praktikan wajib hadir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minimal 75%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dari seluruh pertemuan praktikum (sesuai ketentuan Institusi).</a:t>
            </a:r>
            <a:endParaRPr/>
          </a:p>
          <a:p>
            <a:pPr marL="548641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/>
              <a:t>Semua alat elektronik dimasukan ke tas dan tas dimasukan ke loker</a:t>
            </a:r>
            <a:endParaRPr/>
          </a:p>
          <a:p>
            <a:pPr marL="531495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Praktikan tidak boleh membuka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aplikasi selain aplikasi kebutuhan praktikum.</a:t>
            </a:r>
            <a:endParaRPr/>
          </a:p>
          <a:p>
            <a:pPr marL="497205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Dosen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berhak melarang praktikan</a:t>
            </a: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masuk ataupun mengeluarkan praktikan yang tidak mematuhi aturan praktikum.</a:t>
            </a:r>
            <a:endParaRPr/>
          </a:p>
          <a:p>
            <a:pPr marL="548641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Praktikan yang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terlambat </a:t>
            </a:r>
            <a:r>
              <a:rPr lang="en-US" sz="2200" b="1">
                <a:solidFill>
                  <a:srgbClr val="C00000"/>
                </a:solidFill>
              </a:rPr>
              <a:t>&lt;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30 menit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diberikan penambahan waktu pengerjaan</a:t>
            </a:r>
            <a:r>
              <a:rPr lang="en-US" sz="2200"/>
              <a:t> dan bagi praktikan yang </a:t>
            </a:r>
            <a:r>
              <a:rPr lang="en-US" sz="2200" b="1">
                <a:solidFill>
                  <a:srgbClr val="C00000"/>
                </a:solidFill>
              </a:rPr>
              <a:t>terlambat &gt; 30 menit   </a:t>
            </a:r>
            <a:r>
              <a:rPr lang="en-US" sz="2200"/>
              <a:t>tidak diperbolehkan mengikuti praktikum</a:t>
            </a:r>
            <a:endParaRPr sz="2200"/>
          </a:p>
        </p:txBody>
      </p:sp>
      <p:sp>
        <p:nvSpPr>
          <p:cNvPr id="262" name="Google Shape;262;g15c8ef0d824_0_264"/>
          <p:cNvSpPr/>
          <p:nvPr/>
        </p:nvSpPr>
        <p:spPr>
          <a:xfrm>
            <a:off x="-365512" y="297167"/>
            <a:ext cx="93240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5c8ef0d824_0_264"/>
          <p:cNvSpPr txBox="1"/>
          <p:nvPr/>
        </p:nvSpPr>
        <p:spPr>
          <a:xfrm>
            <a:off x="204333" y="347693"/>
            <a:ext cx="86613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ATURAN PRAKTIKAN DALAM PELAKSANAAN PRAKTIKUM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4" name="Google Shape;264;g15c8ef0d824_0_264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5c8ef0d824_0_264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15c8ef0d824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5c8ef0d824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5c8ef0d824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5c8ef0d824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8E9140A1-C024-3AA2-9C7E-C21E8F9B9335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c8ef0d824_0_570"/>
          <p:cNvSpPr txBox="1">
            <a:spLocks noGrp="1"/>
          </p:cNvSpPr>
          <p:nvPr>
            <p:ph type="body" idx="1"/>
          </p:nvPr>
        </p:nvSpPr>
        <p:spPr>
          <a:xfrm>
            <a:off x="838200" y="1435750"/>
            <a:ext cx="105156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8"/>
            </a:pPr>
            <a:r>
              <a:rPr lang="en-US" sz="2200"/>
              <a:t>Tidak diperbolehkan membawa makanan dan minuman selama berada di ruang praktikum </a:t>
            </a:r>
            <a:endParaRPr sz="2200"/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8"/>
            </a:pPr>
            <a:r>
              <a:rPr lang="en-US" sz="2200"/>
              <a:t>Tidak diperbolehkan meninggalkan tempat selama tidak diizinkan oleh asisten </a:t>
            </a:r>
            <a:endParaRPr sz="2200"/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8"/>
            </a:pPr>
            <a:r>
              <a:rPr lang="en-US" sz="2200"/>
              <a:t>Tidak diperbolehkan melakukan tindakan kerjasama atau kecurangan lain selama praktikum</a:t>
            </a:r>
            <a:endParaRPr sz="2200"/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8"/>
            </a:pPr>
            <a:r>
              <a:rPr lang="en-US" sz="2200"/>
              <a:t>setiap praktikan wajib membawa ktm dan mengisi form absen yang disediakan</a:t>
            </a:r>
            <a:endParaRPr sz="2200"/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8"/>
            </a:pPr>
            <a:r>
              <a:rPr lang="en-US" sz="2200"/>
              <a:t>Praktikum dilakukan  menggunakan PC Lab dan Modul digital dibuka melalui LMS pada PC lab </a:t>
            </a:r>
            <a:endParaRPr sz="2200"/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8"/>
            </a:pPr>
            <a:r>
              <a:rPr lang="en-US" sz="2200"/>
              <a:t>Menjaga Sopan santun selama praktikum berlangsung baik kepada Asisten maupun kepada sesama Praktikan </a:t>
            </a: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76" name="Google Shape;276;g15c8ef0d824_0_570"/>
          <p:cNvSpPr/>
          <p:nvPr/>
        </p:nvSpPr>
        <p:spPr>
          <a:xfrm>
            <a:off x="-365512" y="297167"/>
            <a:ext cx="93240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5c8ef0d824_0_570"/>
          <p:cNvSpPr txBox="1"/>
          <p:nvPr/>
        </p:nvSpPr>
        <p:spPr>
          <a:xfrm>
            <a:off x="204333" y="347693"/>
            <a:ext cx="86613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ATURAN PRAKTIKAN DALAM PELAKSANAAN PRAKTIKUM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8" name="Google Shape;278;g15c8ef0d824_0_570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5c8ef0d824_0_570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15c8ef0d824_0_5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5c8ef0d824_0_5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5c8ef0d824_0_5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15c8ef0d824_0_5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97646585-061A-5E7A-84A2-6DBF905C2769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8968c19b_0_38"/>
          <p:cNvSpPr txBox="1">
            <a:spLocks noGrp="1"/>
          </p:cNvSpPr>
          <p:nvPr>
            <p:ph type="body" idx="1"/>
          </p:nvPr>
        </p:nvSpPr>
        <p:spPr>
          <a:xfrm>
            <a:off x="838200" y="1435750"/>
            <a:ext cx="105156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SzPts val="2200"/>
              <a:buNone/>
            </a:pPr>
            <a:r>
              <a:rPr lang="en-US" sz="2000" b="1"/>
              <a:t>PRAKTIKAN </a:t>
            </a:r>
            <a:r>
              <a:rPr lang="en-US" sz="2000"/>
              <a:t>:</a:t>
            </a:r>
          </a:p>
          <a:p>
            <a:pPr marL="571500" indent="-457200">
              <a:buSzPts val="2200"/>
              <a:buAutoNum type="arabicPeriod"/>
            </a:pPr>
            <a:r>
              <a:rPr lang="en-US" sz="2000" err="1"/>
              <a:t>Keterlambatan</a:t>
            </a:r>
            <a:r>
              <a:rPr lang="en-US" sz="2000"/>
              <a:t> </a:t>
            </a:r>
            <a:r>
              <a:rPr lang="en-US" sz="2000" err="1"/>
              <a:t>menghadiri</a:t>
            </a:r>
            <a:r>
              <a:rPr lang="en-US" sz="2000"/>
              <a:t> </a:t>
            </a:r>
            <a:r>
              <a:rPr lang="en-US" sz="2000" err="1"/>
              <a:t>kelas</a:t>
            </a:r>
            <a:r>
              <a:rPr lang="en-US" sz="2000"/>
              <a:t> </a:t>
            </a:r>
            <a:r>
              <a:rPr lang="en-US" sz="2000" err="1"/>
              <a:t>praktikum</a:t>
            </a:r>
            <a:r>
              <a:rPr lang="en-US" sz="2000"/>
              <a:t> (max 30 </a:t>
            </a:r>
            <a:r>
              <a:rPr lang="en-US" sz="2000" err="1"/>
              <a:t>menit</a:t>
            </a:r>
            <a:r>
              <a:rPr lang="en-US" sz="2000"/>
              <a:t>)</a:t>
            </a:r>
            <a:endParaRPr lang="en-US" sz="2000" b="1">
              <a:solidFill>
                <a:srgbClr val="FF0000"/>
              </a:solidFill>
            </a:endParaRPr>
          </a:p>
          <a:p>
            <a:pPr marL="685800" lvl="1" indent="0">
              <a:buSzPts val="2200"/>
              <a:buNone/>
            </a:pPr>
            <a:r>
              <a:rPr lang="en-US" sz="2000" b="1">
                <a:solidFill>
                  <a:srgbClr val="FF0000"/>
                </a:solidFill>
              </a:rPr>
              <a:t>Tidak </a:t>
            </a:r>
            <a:r>
              <a:rPr lang="en-US" sz="2000" b="1" err="1">
                <a:solidFill>
                  <a:srgbClr val="FF0000"/>
                </a:solidFill>
              </a:rPr>
              <a:t>diperkenankan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mengikuti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kegiatan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praktikum</a:t>
            </a:r>
            <a:endParaRPr lang="en-US" sz="2000">
              <a:solidFill>
                <a:srgbClr val="000000"/>
              </a:solidFill>
            </a:endParaRPr>
          </a:p>
          <a:p>
            <a:pPr marL="571500" indent="-457200">
              <a:buSzPts val="2200"/>
              <a:buAutoNum type="arabicPeriod"/>
            </a:pPr>
            <a:r>
              <a:rPr lang="en-US" sz="2000" err="1">
                <a:solidFill>
                  <a:srgbClr val="000000"/>
                </a:solidFill>
              </a:rPr>
              <a:t>Ketidakhadiran</a:t>
            </a:r>
            <a:r>
              <a:rPr lang="en-US" sz="2000"/>
              <a:t> pada </a:t>
            </a:r>
            <a:r>
              <a:rPr lang="en-US" sz="2000" err="1"/>
              <a:t>kelas</a:t>
            </a:r>
            <a:r>
              <a:rPr lang="en-US" sz="2000"/>
              <a:t> </a:t>
            </a:r>
            <a:r>
              <a:rPr lang="en-US" sz="2000" err="1"/>
              <a:t>praktikum</a:t>
            </a:r>
            <a:endParaRPr lang="en-US" sz="2000"/>
          </a:p>
          <a:p>
            <a:pPr marL="685800" lvl="1" indent="0">
              <a:buSzPts val="2200"/>
              <a:buNone/>
            </a:pPr>
            <a:r>
              <a:rPr lang="en-US" sz="2000" b="1" err="1">
                <a:solidFill>
                  <a:srgbClr val="FF0000"/>
                </a:solidFill>
              </a:rPr>
              <a:t>Absensi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dibawah</a:t>
            </a:r>
            <a:r>
              <a:rPr lang="en-US" sz="2000" b="1">
                <a:solidFill>
                  <a:srgbClr val="FF0000"/>
                </a:solidFill>
              </a:rPr>
              <a:t> 75% = </a:t>
            </a:r>
            <a:r>
              <a:rPr lang="en-US" sz="2000" b="1" err="1">
                <a:solidFill>
                  <a:srgbClr val="FF0000"/>
                </a:solidFill>
              </a:rPr>
              <a:t>nilai</a:t>
            </a:r>
            <a:r>
              <a:rPr lang="en-US" sz="2000" b="1">
                <a:solidFill>
                  <a:srgbClr val="FF0000"/>
                </a:solidFill>
              </a:rPr>
              <a:t> ‘0’ pada assessment </a:t>
            </a:r>
            <a:r>
              <a:rPr lang="en-US" sz="2000" b="1" err="1">
                <a:solidFill>
                  <a:srgbClr val="FF0000"/>
                </a:solidFill>
              </a:rPr>
              <a:t>akhir</a:t>
            </a:r>
            <a:r>
              <a:rPr lang="en-US" sz="2000" b="1">
                <a:solidFill>
                  <a:srgbClr val="FF0000"/>
                </a:solidFill>
              </a:rPr>
              <a:t>/tubes</a:t>
            </a:r>
          </a:p>
          <a:p>
            <a:pPr marL="571500" indent="-457200">
              <a:buSzPts val="2200"/>
              <a:buAutoNum type="arabicPeriod"/>
            </a:pPr>
            <a:r>
              <a:rPr lang="en-US" sz="2000" err="1"/>
              <a:t>Meminta</a:t>
            </a:r>
            <a:r>
              <a:rPr lang="en-US" sz="2000"/>
              <a:t>, </a:t>
            </a:r>
            <a:r>
              <a:rPr lang="en-US" sz="2000" err="1"/>
              <a:t>mendapatkan</a:t>
            </a:r>
            <a:r>
              <a:rPr lang="en-US" sz="2000"/>
              <a:t>, dan </a:t>
            </a:r>
            <a:r>
              <a:rPr lang="en-US" sz="2000" err="1"/>
              <a:t>menyebarluaskan</a:t>
            </a:r>
            <a:r>
              <a:rPr lang="en-US" sz="2000"/>
              <a:t> </a:t>
            </a:r>
            <a:r>
              <a:rPr lang="en-US" sz="2000" err="1"/>
              <a:t>soal</a:t>
            </a:r>
            <a:r>
              <a:rPr lang="en-US" sz="2000"/>
              <a:t> dan </a:t>
            </a:r>
            <a:r>
              <a:rPr lang="en-US" sz="2000" err="1"/>
              <a:t>atau</a:t>
            </a:r>
            <a:r>
              <a:rPr lang="en-US" sz="2000"/>
              <a:t> </a:t>
            </a:r>
            <a:r>
              <a:rPr lang="en-US" sz="2000" err="1"/>
              <a:t>kunci</a:t>
            </a:r>
            <a:r>
              <a:rPr lang="en-US" sz="2000"/>
              <a:t> </a:t>
            </a:r>
            <a:r>
              <a:rPr lang="en-US" sz="2000" err="1"/>
              <a:t>jawaban</a:t>
            </a:r>
            <a:r>
              <a:rPr lang="en-US" sz="2000"/>
              <a:t> </a:t>
            </a:r>
            <a:r>
              <a:rPr lang="en-US" sz="2000" err="1"/>
              <a:t>praktikum</a:t>
            </a:r>
            <a:r>
              <a:rPr lang="en-US" sz="2000"/>
              <a:t>:</a:t>
            </a:r>
          </a:p>
          <a:p>
            <a:pPr marL="685800" lvl="1" indent="0">
              <a:buSzPts val="2200"/>
              <a:buNone/>
            </a:pPr>
            <a:r>
              <a:rPr lang="en-US" sz="2000" b="1" err="1">
                <a:solidFill>
                  <a:srgbClr val="FF0000"/>
                </a:solidFill>
              </a:rPr>
              <a:t>Penyebar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soal</a:t>
            </a:r>
            <a:r>
              <a:rPr lang="en-US" sz="2000" b="1">
                <a:solidFill>
                  <a:srgbClr val="FF0000"/>
                </a:solidFill>
              </a:rPr>
              <a:t> dan </a:t>
            </a:r>
            <a:r>
              <a:rPr lang="en-US" sz="2000" b="1" err="1">
                <a:solidFill>
                  <a:srgbClr val="FF0000"/>
                </a:solidFill>
              </a:rPr>
              <a:t>kunci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jawaban</a:t>
            </a:r>
            <a:r>
              <a:rPr lang="en-US" sz="2000" b="1">
                <a:solidFill>
                  <a:srgbClr val="FF0000"/>
                </a:solidFill>
              </a:rPr>
              <a:t> : </a:t>
            </a:r>
            <a:r>
              <a:rPr lang="en-US" sz="2000" b="1" err="1">
                <a:solidFill>
                  <a:srgbClr val="FF0000"/>
                </a:solidFill>
              </a:rPr>
              <a:t>Pengajuan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sanksi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kepada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Komisi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Disiplin</a:t>
            </a:r>
            <a:r>
              <a:rPr lang="en-US" sz="2000" b="1">
                <a:solidFill>
                  <a:srgbClr val="FF0000"/>
                </a:solidFill>
              </a:rPr>
              <a:t> Fakultas</a:t>
            </a:r>
          </a:p>
          <a:p>
            <a:pPr marL="685800" lvl="1" indent="0">
              <a:buSzPts val="2200"/>
              <a:buNone/>
            </a:pPr>
            <a:r>
              <a:rPr lang="en-US" sz="2000" b="1" err="1">
                <a:solidFill>
                  <a:srgbClr val="FF0000"/>
                </a:solidFill>
              </a:rPr>
              <a:t>Penerima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soal</a:t>
            </a:r>
            <a:r>
              <a:rPr lang="en-US" sz="2000" b="1">
                <a:solidFill>
                  <a:srgbClr val="FF0000"/>
                </a:solidFill>
              </a:rPr>
              <a:t> dan </a:t>
            </a:r>
            <a:r>
              <a:rPr lang="en-US" sz="2000" b="1" err="1">
                <a:solidFill>
                  <a:srgbClr val="FF0000"/>
                </a:solidFill>
              </a:rPr>
              <a:t>kunci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jawaban</a:t>
            </a:r>
            <a:r>
              <a:rPr lang="en-US" sz="2000" b="1">
                <a:solidFill>
                  <a:srgbClr val="FF0000"/>
                </a:solidFill>
              </a:rPr>
              <a:t>: Nilai ‘0’ pada (</a:t>
            </a:r>
            <a:r>
              <a:rPr lang="en-US" sz="2000" b="1" err="1">
                <a:solidFill>
                  <a:srgbClr val="FF0000"/>
                </a:solidFill>
              </a:rPr>
              <a:t>seluruh</a:t>
            </a:r>
            <a:r>
              <a:rPr lang="en-US" sz="2000" b="1">
                <a:solidFill>
                  <a:srgbClr val="FF0000"/>
                </a:solidFill>
              </a:rPr>
              <a:t> assessment) </a:t>
            </a:r>
            <a:r>
              <a:rPr lang="en-US" sz="2000" b="1" err="1">
                <a:solidFill>
                  <a:srgbClr val="FF0000"/>
                </a:solidFill>
              </a:rPr>
              <a:t>praktikum</a:t>
            </a:r>
            <a:endParaRPr lang="en-US" sz="2000" b="1">
              <a:solidFill>
                <a:srgbClr val="FF0000"/>
              </a:solidFill>
            </a:endParaRPr>
          </a:p>
          <a:p>
            <a:pPr marL="571500" indent="-457200">
              <a:buSzPts val="2200"/>
              <a:buAutoNum type="arabicPeriod"/>
            </a:pPr>
            <a:r>
              <a:rPr lang="en-US" sz="2000"/>
              <a:t>Lupa </a:t>
            </a:r>
            <a:r>
              <a:rPr lang="en-US" sz="2000" err="1"/>
              <a:t>menghapus</a:t>
            </a:r>
            <a:r>
              <a:rPr lang="en-US" sz="2000"/>
              <a:t> file </a:t>
            </a:r>
            <a:r>
              <a:rPr lang="en-US" sz="2000" err="1"/>
              <a:t>praktikum</a:t>
            </a:r>
            <a:endParaRPr lang="en-US" sz="2000"/>
          </a:p>
          <a:p>
            <a:pPr marL="685800" lvl="1" indent="0">
              <a:buSzPts val="2200"/>
              <a:buNone/>
            </a:pPr>
            <a:r>
              <a:rPr lang="en-US" sz="2000" b="1" err="1">
                <a:solidFill>
                  <a:srgbClr val="FF0000"/>
                </a:solidFill>
              </a:rPr>
              <a:t>Pengurangan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nilai</a:t>
            </a:r>
            <a:r>
              <a:rPr lang="en-US" sz="2000" b="1">
                <a:solidFill>
                  <a:srgbClr val="FF0000"/>
                </a:solidFill>
              </a:rPr>
              <a:t> assessment</a:t>
            </a:r>
          </a:p>
          <a:p>
            <a:pPr lvl="0" indent="-3683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en-US" sz="2000"/>
          </a:p>
        </p:txBody>
      </p:sp>
      <p:sp>
        <p:nvSpPr>
          <p:cNvPr id="517" name="Google Shape;517;g15c8968c19b_0_38"/>
          <p:cNvSpPr/>
          <p:nvPr/>
        </p:nvSpPr>
        <p:spPr>
          <a:xfrm>
            <a:off x="-365512" y="297167"/>
            <a:ext cx="93240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5c8968c19b_0_38"/>
          <p:cNvSpPr txBox="1"/>
          <p:nvPr/>
        </p:nvSpPr>
        <p:spPr>
          <a:xfrm>
            <a:off x="204333" y="347693"/>
            <a:ext cx="86613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lt1"/>
                </a:solidFill>
                <a:latin typeface="Exo"/>
                <a:sym typeface="Exo"/>
              </a:rPr>
              <a:t>KONSEKUENSI PELANGGARAN PRAKTIKUM (PRAKTIKAN)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519" name="Google Shape;519;g15c8968c19b_0_38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5c8968c19b_0_38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5c8968c19b_0_38"/>
          <p:cNvSpPr txBox="1"/>
          <p:nvPr/>
        </p:nvSpPr>
        <p:spPr>
          <a:xfrm>
            <a:off x="231775" y="6502705"/>
            <a:ext cx="131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Rapat Akbar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15c8968c19b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15c8968c19b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15c8968c19b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15c8968c19b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06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2905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Komponen penilaian praktikum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sesuai dengan kebijakan per matakuliah.</a:t>
            </a:r>
            <a:endParaRPr sz="2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4340" lvl="0" indent="-34289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Seluruh komponen penilaian beserta pembobotannya ditentukan oleh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dosen</a:t>
            </a:r>
            <a:r>
              <a:rPr lang="en-US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koordinator.</a:t>
            </a:r>
            <a:endParaRPr/>
          </a:p>
          <a:p>
            <a:pPr marL="434340" lvl="0" indent="-34289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Penilaian permodul dilakukan oleh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asisten praktikum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sedangkan nilai Tugas Besar/ UAS oleh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dosen kelas,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dilaporkan ke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dosen koordinator.</a:t>
            </a:r>
            <a:endParaRPr/>
          </a:p>
          <a:p>
            <a:pPr marL="434340" lvl="0" indent="-34289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Standar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indeks dan range nilai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ditentukan oleh dosen Koordinator atas sepengetahuan Kaur. Fakultas Informatika.</a:t>
            </a:r>
            <a:endParaRPr/>
          </a:p>
          <a:p>
            <a:pPr marL="434340" lvl="0" indent="-34289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Baik praktikan maupun asisten tidak diperkenankan meminta atau memberikan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tugas tambahan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untuk perbaikan nilai.</a:t>
            </a:r>
            <a:endParaRPr/>
          </a:p>
          <a:p>
            <a:pPr marL="382905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Plagiarisme → nilai MP = “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382905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Penilaian oleh Asisten Praktikum maksimal </a:t>
            </a:r>
            <a:r>
              <a:rPr lang="en-US" sz="2100"/>
              <a:t>1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hari setelah praktikum berlangsung, jika ada keterlambatan Asisten Praktikum akan menerima sanksi dari IFLAB.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-365511" y="297167"/>
            <a:ext cx="4500190" cy="926173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204334" y="347693"/>
            <a:ext cx="5639876" cy="87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PENILAIAN PRAKTIKUM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2941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Praktikum pengganti adalah jadwal praktikum yang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bertepatan (bentrok) dengan hari libur nasional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sehingga tidak dapat dilaksanakan pada saat itu juga.</a:t>
            </a:r>
            <a:endParaRPr/>
          </a:p>
          <a:p>
            <a:pPr marL="662941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Waktu pelaksanaan praktikum pengganti dilaksanakan pada hari lain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sesuai jadwal yang telah ditentukan (dalam minggu modul yang sama)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yang dikoordinasikan oleh Aslab kepada Asprak.</a:t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-365512" y="297167"/>
            <a:ext cx="4844747" cy="926173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204334" y="347693"/>
            <a:ext cx="7071110" cy="87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PRAKTIKUM PENGGANTI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alasan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kuat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seperti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sakit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musibah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tugas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Institusi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disertai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bukti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berupa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surat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keterangan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aturan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Institusi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Susulan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maksimal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100%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diperoleh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Susulan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diajukan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Asisten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Lab IFLAB.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Susulan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hanya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pengerjaan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jurnal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tugas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terkait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modul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tertentu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Dosen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kelas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wajib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hadir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pelaksanaan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susulan</a:t>
            </a:r>
            <a:endParaRPr sz="2400" err="1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Setiap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mengikuti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susulan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maksimal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3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susulan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dilaksanakan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masa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praktikum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(di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minggu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akhir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perkuliahan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seluruh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modul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selama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1 semester.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-365512" y="297167"/>
            <a:ext cx="4500190" cy="926173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204333" y="347693"/>
            <a:ext cx="7720467" cy="87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PRAKTIKUM SUSULAN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52224" y="-725273"/>
            <a:ext cx="5730241" cy="26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0"/>
          <p:cNvSpPr txBox="1"/>
          <p:nvPr/>
        </p:nvSpPr>
        <p:spPr>
          <a:xfrm>
            <a:off x="2252870" y="2843405"/>
            <a:ext cx="76863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3600" b="1" i="0" u="none" strike="noStrike" cap="none">
                <a:solidFill>
                  <a:srgbClr val="003078"/>
                </a:solidFill>
                <a:latin typeface="Exo"/>
                <a:ea typeface="Exo"/>
                <a:cs typeface="Exo"/>
                <a:sym typeface="Exo"/>
              </a:rPr>
              <a:t>ALUR PROSES PRAKTIKUM</a:t>
            </a:r>
            <a:endParaRPr sz="1400" b="1" i="0" u="none" strike="noStrike" cap="none">
              <a:solidFill>
                <a:srgbClr val="00307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cc60494dc_0_0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Praktikan</a:t>
            </a:r>
            <a:r>
              <a:rPr lang="en-US" sz="2400" dirty="0"/>
              <a:t> </a:t>
            </a:r>
            <a:r>
              <a:rPr lang="en-US" sz="2400" dirty="0" err="1"/>
              <a:t>wajib</a:t>
            </a:r>
            <a:r>
              <a:rPr lang="en-US" sz="2400" dirty="0"/>
              <a:t> </a:t>
            </a:r>
            <a:r>
              <a:rPr lang="en-US" sz="2400" b="1" dirty="0" err="1">
                <a:solidFill>
                  <a:srgbClr val="FF0000"/>
                </a:solidFill>
              </a:rPr>
              <a:t>hadir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b="1" dirty="0">
                <a:solidFill>
                  <a:srgbClr val="FF0000"/>
                </a:solidFill>
              </a:rPr>
              <a:t>10 </a:t>
            </a:r>
            <a:r>
              <a:rPr lang="en-US" sz="2400" b="1" dirty="0" err="1">
                <a:solidFill>
                  <a:srgbClr val="FF0000"/>
                </a:solidFill>
              </a:rPr>
              <a:t>menit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400" b="1" dirty="0" err="1">
                <a:solidFill>
                  <a:srgbClr val="FF0000"/>
                </a:solidFill>
              </a:rPr>
              <a:t>sebelum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400" dirty="0" err="1"/>
              <a:t>jadwal</a:t>
            </a:r>
            <a:r>
              <a:rPr lang="en-US" sz="2400" dirty="0"/>
              <a:t> </a:t>
            </a:r>
            <a:r>
              <a:rPr lang="en-US" sz="2400" dirty="0" err="1"/>
              <a:t>praktikum</a:t>
            </a:r>
            <a:r>
              <a:rPr lang="en-US" sz="2400" dirty="0"/>
              <a:t> yang </a:t>
            </a:r>
            <a:r>
              <a:rPr lang="en-US" sz="2400" dirty="0" err="1"/>
              <a:t>ditentukan</a:t>
            </a:r>
            <a:r>
              <a:rPr lang="en-US" sz="2400" dirty="0"/>
              <a:t>.</a:t>
            </a:r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Praktikan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menyimpan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sepatu</a:t>
            </a:r>
            <a:r>
              <a:rPr lang="en-US" sz="2400" b="1" dirty="0">
                <a:solidFill>
                  <a:srgbClr val="FF0000"/>
                </a:solidFill>
              </a:rPr>
              <a:t> di </a:t>
            </a:r>
            <a:r>
              <a:rPr lang="en-US" sz="2400" b="1" dirty="0" err="1">
                <a:solidFill>
                  <a:srgbClr val="FF0000"/>
                </a:solidFill>
              </a:rPr>
              <a:t>dalam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rak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disediakan</a:t>
            </a:r>
            <a:r>
              <a:rPr lang="en-US" sz="2400" dirty="0"/>
              <a:t>.</a:t>
            </a:r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Praktikan</a:t>
            </a:r>
            <a:r>
              <a:rPr lang="en-US" sz="2400" dirty="0"/>
              <a:t> 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menyimpan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semua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barang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pribadi</a:t>
            </a:r>
            <a:r>
              <a:rPr lang="en-US" sz="2400" b="1" dirty="0">
                <a:solidFill>
                  <a:srgbClr val="FF0000"/>
                </a:solidFill>
              </a:rPr>
              <a:t> di </a:t>
            </a:r>
            <a:r>
              <a:rPr lang="en-US" sz="2400" b="1" dirty="0" err="1">
                <a:solidFill>
                  <a:srgbClr val="FF0000"/>
                </a:solidFill>
              </a:rPr>
              <a:t>dalam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loker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disediakan</a:t>
            </a:r>
            <a:r>
              <a:rPr lang="en-US" sz="2400" dirty="0"/>
              <a:t>.</a:t>
            </a:r>
            <a:endParaRPr lang="en-US"/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Praktikan</a:t>
            </a:r>
            <a:r>
              <a:rPr lang="en-US" sz="2400" dirty="0"/>
              <a:t> duduk di </a:t>
            </a:r>
            <a:r>
              <a:rPr lang="en-US" sz="2400" dirty="0" err="1"/>
              <a:t>meja</a:t>
            </a:r>
            <a:r>
              <a:rPr lang="en-US" sz="2400" dirty="0"/>
              <a:t> masing-masing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.</a:t>
            </a:r>
            <a:endParaRPr lang="en-US"/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Praktikan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membawa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 </a:t>
            </a:r>
            <a:r>
              <a:rPr lang="en-US" sz="2400" dirty="0" err="1"/>
              <a:t>apapun</a:t>
            </a:r>
            <a:r>
              <a:rPr lang="en-US" sz="2400" dirty="0"/>
              <a:t> di </a:t>
            </a:r>
            <a:r>
              <a:rPr lang="en-US" sz="2400" dirty="0" err="1"/>
              <a:t>meja</a:t>
            </a:r>
            <a:r>
              <a:rPr lang="en-US" sz="2400" dirty="0"/>
              <a:t> lab. </a:t>
            </a:r>
            <a:r>
              <a:rPr lang="en-US" sz="2400" dirty="0" err="1"/>
              <a:t>Penggunaan</a:t>
            </a:r>
            <a:r>
              <a:rPr lang="en-US" sz="2400" dirty="0"/>
              <a:t> HP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proses </a:t>
            </a:r>
            <a:r>
              <a:rPr lang="en-US" sz="2400" dirty="0" err="1"/>
              <a:t>autentifikasi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LMS. </a:t>
            </a:r>
            <a:br>
              <a:rPr lang="en-US" dirty="0"/>
            </a:br>
            <a:r>
              <a:rPr lang="en-US" sz="2400" dirty="0"/>
              <a:t>Saran: </a:t>
            </a:r>
            <a:r>
              <a:rPr lang="en-US" sz="2400" dirty="0" err="1"/>
              <a:t>Gunakan</a:t>
            </a:r>
            <a:r>
              <a:rPr lang="en-US" sz="2400" dirty="0"/>
              <a:t> Microsoft Authenticator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verifikasi</a:t>
            </a:r>
            <a:r>
              <a:rPr lang="en-US" sz="2400" dirty="0"/>
              <a:t> lama.</a:t>
            </a:r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2400" dirty="0" err="1"/>
              <a:t>Praktikum</a:t>
            </a:r>
            <a:r>
              <a:rPr lang="en-US" sz="2400" dirty="0"/>
              <a:t> 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100 </a:t>
            </a:r>
            <a:r>
              <a:rPr lang="en-US" sz="2400" dirty="0" err="1"/>
              <a:t>menit</a:t>
            </a:r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54864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514350" indent="-4572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59" name="Google Shape;359;g15cc60494dc_0_0"/>
          <p:cNvSpPr/>
          <p:nvPr/>
        </p:nvSpPr>
        <p:spPr>
          <a:xfrm>
            <a:off x="-365512" y="297167"/>
            <a:ext cx="67797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5cc60494dc_0_0"/>
          <p:cNvSpPr txBox="1"/>
          <p:nvPr/>
        </p:nvSpPr>
        <p:spPr>
          <a:xfrm>
            <a:off x="204334" y="347693"/>
            <a:ext cx="6103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PELAKSANAAN PRAKTIKUM </a:t>
            </a:r>
            <a:r>
              <a:rPr lang="en-US" sz="24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ONSITE</a:t>
            </a:r>
            <a:endParaRPr sz="2400" b="1" i="0" u="none" strike="noStrike" cap="none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1" name="Google Shape;361;g15cc60494dc_0_0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5cc60494dc_0_0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1;g96993715df_0_31">
            <a:extLst>
              <a:ext uri="{FF2B5EF4-FFF2-40B4-BE49-F238E27FC236}">
                <a16:creationId xmlns:a16="http://schemas.microsoft.com/office/drawing/2014/main" id="{277EAC06-D935-D7AF-7177-5BA123CB49F2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5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c8ef0d824_0_352"/>
          <p:cNvSpPr txBox="1"/>
          <p:nvPr/>
        </p:nvSpPr>
        <p:spPr>
          <a:xfrm>
            <a:off x="2252869" y="641266"/>
            <a:ext cx="7686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KEPALA URUSAN LAB INFORMATIKA</a:t>
            </a:r>
            <a:endParaRPr sz="2700" i="0" u="none" strike="noStrike" cap="none">
              <a:solidFill>
                <a:srgbClr val="003078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04" name="Google Shape;104;g15c8ef0d824_0_352" descr="Graphical user interface&#10;&#10;Description automatically generated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867250" y="1930083"/>
            <a:ext cx="3954257" cy="379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5c8ef0d824_0_352"/>
          <p:cNvSpPr txBox="1"/>
          <p:nvPr/>
        </p:nvSpPr>
        <p:spPr>
          <a:xfrm>
            <a:off x="204334" y="347693"/>
            <a:ext cx="14787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Exo Thin"/>
                <a:ea typeface="Exo Thin"/>
                <a:cs typeface="Exo Thin"/>
                <a:sym typeface="Exo Thin"/>
              </a:rPr>
              <a:t>Tempat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15c8ef0d824_0_3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5c8ef0d824_0_3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5c8ef0d824_0_3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5c8ef0d824_0_3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5c8ef0d824_0_352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5c8ef0d824_0_352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9B22B173-16A8-87B6-050A-1A70E9314F05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cc60494dc_0_0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48691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Praktikum online dilakukan untuk antisipasi jika ada praktikan yang terjangkit positive covid dengan disertakan bukti berupa surat dari RS</a:t>
            </a:r>
            <a:endParaRPr/>
          </a:p>
          <a:p>
            <a:pPr marL="948691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Asprak akan diundang ke ms team khusus pelaksanaan praktikum online.</a:t>
            </a:r>
            <a:endParaRPr/>
          </a:p>
          <a:p>
            <a:pPr marL="948691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praktikan join meeting yang telh disediakan dan melaksanakan praktikum seperti praktikum online pada umumnya dengan hasil praktikum tetap dinilai sesuai dengan asprak pada plotingan absensi.</a:t>
            </a:r>
            <a:endParaRPr/>
          </a:p>
          <a:p>
            <a:pPr marL="948691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3600">
              <a:solidFill>
                <a:schemeClr val="dk1"/>
              </a:solidFill>
            </a:endParaRPr>
          </a:p>
          <a:p>
            <a:pPr marL="948691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359" name="Google Shape;359;g15cc60494dc_0_0"/>
          <p:cNvSpPr/>
          <p:nvPr/>
        </p:nvSpPr>
        <p:spPr>
          <a:xfrm>
            <a:off x="-365512" y="297167"/>
            <a:ext cx="67797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5cc60494dc_0_0"/>
          <p:cNvSpPr txBox="1"/>
          <p:nvPr/>
        </p:nvSpPr>
        <p:spPr>
          <a:xfrm>
            <a:off x="204334" y="347693"/>
            <a:ext cx="6103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PELAKSANAAN PRAKTIKUM </a:t>
            </a:r>
            <a:r>
              <a:rPr lang="en-US" sz="24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ONLINE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61" name="Google Shape;361;g15cc60494dc_0_0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5cc60494dc_0_0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17B4AEBB-5293-4189-CAD5-F47986844F0C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6993715df_0_31"/>
          <p:cNvSpPr/>
          <p:nvPr/>
        </p:nvSpPr>
        <p:spPr>
          <a:xfrm>
            <a:off x="-365512" y="297167"/>
            <a:ext cx="67797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96993715df_0_31"/>
          <p:cNvSpPr txBox="1"/>
          <p:nvPr/>
        </p:nvSpPr>
        <p:spPr>
          <a:xfrm>
            <a:off x="204334" y="347693"/>
            <a:ext cx="6103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MATERI &lt;insert matkul here&gt;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" name="Google Shape;375;g96993715df_0_31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96993715df_0_31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96993715df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96993715df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96993715df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96993715df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96993715df_0_31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B331A-BB08-6ED5-CD21-533F7D88D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603055" y="1344309"/>
            <a:ext cx="5574918" cy="319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DD2F5-8E6D-0698-ACAC-561BC9F4D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5854141" y="2947885"/>
            <a:ext cx="5574917" cy="31994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cc60494dc_0_0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MODUL : </a:t>
            </a:r>
            <a:r>
              <a:rPr lang="en-US" sz="2400" dirty="0">
                <a:hlinkClick r:id="rId3"/>
              </a:rPr>
              <a:t>http://tiny.cc/ModulKPLGenap2223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KONTAK ASPRAK : </a:t>
            </a:r>
            <a:r>
              <a:rPr lang="en-US" sz="2400" dirty="0">
                <a:hlinkClick r:id="rId4"/>
              </a:rPr>
              <a:t>http://tiny.cc/KontakAsprakGenap2223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FEEDBACK PRAKTIKUM : </a:t>
            </a:r>
            <a:r>
              <a:rPr lang="en-US" sz="2400" dirty="0">
                <a:hlinkClick r:id="rId5"/>
              </a:rPr>
              <a:t>https://tiny.cc/FeedbackPraktikumGenap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59" name="Google Shape;359;g15cc60494dc_0_0"/>
          <p:cNvSpPr/>
          <p:nvPr/>
        </p:nvSpPr>
        <p:spPr>
          <a:xfrm>
            <a:off x="-365512" y="297167"/>
            <a:ext cx="67797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5cc60494dc_0_0"/>
          <p:cNvSpPr txBox="1"/>
          <p:nvPr/>
        </p:nvSpPr>
        <p:spPr>
          <a:xfrm>
            <a:off x="204334" y="347693"/>
            <a:ext cx="6103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lt1"/>
                </a:solidFill>
                <a:latin typeface="Exo"/>
                <a:sym typeface="Exo"/>
              </a:rPr>
              <a:t>Link </a:t>
            </a:r>
            <a:r>
              <a:rPr lang="en-US" sz="2400" b="1" dirty="0" err="1">
                <a:solidFill>
                  <a:schemeClr val="lt1"/>
                </a:solidFill>
                <a:latin typeface="Exo"/>
                <a:sym typeface="Exo"/>
              </a:rPr>
              <a:t>Penting</a:t>
            </a:r>
            <a:endParaRPr lang="en-US" dirty="0" err="1"/>
          </a:p>
        </p:txBody>
      </p:sp>
      <p:sp>
        <p:nvSpPr>
          <p:cNvPr id="361" name="Google Shape;361;g15cc60494dc_0_0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5cc60494dc_0_0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5cc60494d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5cc60494d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5cc60494d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5cc60494dc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17B4AEBB-5293-4189-CAD5-F47986844F0C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74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cc60494dc_0_0"/>
          <p:cNvSpPr txBox="1">
            <a:spLocks noGrp="1"/>
          </p:cNvSpPr>
          <p:nvPr>
            <p:ph type="body" idx="1"/>
          </p:nvPr>
        </p:nvSpPr>
        <p:spPr>
          <a:xfrm>
            <a:off x="838200" y="1435753"/>
            <a:ext cx="105156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TP : di post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jumat</a:t>
            </a:r>
            <a:r>
              <a:rPr lang="en-US" sz="2400" dirty="0"/>
              <a:t>/</a:t>
            </a:r>
            <a:r>
              <a:rPr lang="en-US" sz="2400" dirty="0" err="1"/>
              <a:t>sabtu</a:t>
            </a:r>
            <a:endParaRPr lang="en-US" dirty="0" err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/>
              <a:t>Jurnal</a:t>
            </a:r>
            <a:r>
              <a:rPr lang="en-US" sz="2400" dirty="0"/>
              <a:t> : 100 </a:t>
            </a:r>
            <a:r>
              <a:rPr lang="en-US" sz="2400" dirty="0" err="1"/>
              <a:t>menit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praktikum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59" name="Google Shape;359;g15cc60494dc_0_0"/>
          <p:cNvSpPr/>
          <p:nvPr/>
        </p:nvSpPr>
        <p:spPr>
          <a:xfrm>
            <a:off x="-365512" y="297167"/>
            <a:ext cx="67797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5cc60494dc_0_0"/>
          <p:cNvSpPr txBox="1"/>
          <p:nvPr/>
        </p:nvSpPr>
        <p:spPr>
          <a:xfrm>
            <a:off x="204334" y="347693"/>
            <a:ext cx="6103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lt1"/>
                </a:solidFill>
                <a:latin typeface="Exo"/>
                <a:sym typeface="Exo"/>
              </a:rPr>
              <a:t>JENIS ASSESMENT</a:t>
            </a:r>
            <a:endParaRPr lang="en-US" dirty="0"/>
          </a:p>
        </p:txBody>
      </p:sp>
      <p:sp>
        <p:nvSpPr>
          <p:cNvPr id="361" name="Google Shape;361;g15cc60494dc_0_0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5cc60494dc_0_0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5cc60494d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17B4AEBB-5293-4189-CAD5-F47986844F0C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033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dbeffc01c_0_75"/>
          <p:cNvSpPr txBox="1">
            <a:spLocks noGrp="1"/>
          </p:cNvSpPr>
          <p:nvPr>
            <p:ph type="body" idx="1"/>
          </p:nvPr>
        </p:nvSpPr>
        <p:spPr>
          <a:xfrm>
            <a:off x="1035056" y="1110776"/>
            <a:ext cx="10515600" cy="5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 err="1"/>
              <a:t>Silakan</a:t>
            </a:r>
            <a:r>
              <a:rPr lang="en-US" sz="2400" dirty="0"/>
              <a:t> </a:t>
            </a:r>
            <a:r>
              <a:rPr lang="en-US" sz="2400" dirty="0" err="1"/>
              <a:t>buka</a:t>
            </a:r>
            <a:r>
              <a:rPr lang="en-US" sz="2400" dirty="0"/>
              <a:t> Visual Studio di computer masing-masing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sintax</a:t>
            </a:r>
            <a:r>
              <a:rPr lang="en-US" sz="2400" dirty="0"/>
              <a:t> C#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Nama dan NIM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662940" lvl="0" indent="-354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lang="id-ID" sz="2200" dirty="0">
              <a:solidFill>
                <a:schemeClr val="dk1"/>
              </a:solidFill>
            </a:endParaRPr>
          </a:p>
          <a:p>
            <a:pPr marL="662940" lvl="0" indent="-354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id-ID" dirty="0"/>
          </a:p>
        </p:txBody>
      </p:sp>
      <p:sp>
        <p:nvSpPr>
          <p:cNvPr id="387" name="Google Shape;387;gedbeffc01c_0_75"/>
          <p:cNvSpPr/>
          <p:nvPr/>
        </p:nvSpPr>
        <p:spPr>
          <a:xfrm>
            <a:off x="-365512" y="297167"/>
            <a:ext cx="67797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edbeffc01c_0_75"/>
          <p:cNvSpPr txBox="1"/>
          <p:nvPr/>
        </p:nvSpPr>
        <p:spPr>
          <a:xfrm>
            <a:off x="204334" y="347693"/>
            <a:ext cx="6103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2800"/>
            </a:pPr>
            <a:r>
              <a:rPr lang="en-US" sz="24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TUGAS RUNNING MODUL</a:t>
            </a:r>
            <a:endParaRPr sz="2400" b="1" i="0" u="none" strike="noStrike" cap="none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9" name="Google Shape;389;gedbeffc01c_0_75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edbeffc01c_0_75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gedbeffc01c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edbeffc01c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edbeffc01c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edbeffc01c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edbeffc01c_0_75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4133E-0549-7068-2689-9CC0357B6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941" y="2727996"/>
            <a:ext cx="5124117" cy="27269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/>
        </p:nvSpPr>
        <p:spPr>
          <a:xfrm>
            <a:off x="2252870" y="2843405"/>
            <a:ext cx="7686260" cy="117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Exo Thin"/>
              <a:buNone/>
            </a:pPr>
            <a:r>
              <a:rPr lang="en-US" sz="3600" b="1" i="0" u="none" strike="noStrike" cap="none">
                <a:solidFill>
                  <a:srgbClr val="003078"/>
                </a:solidFill>
                <a:latin typeface="Exo"/>
                <a:ea typeface="Exo"/>
                <a:cs typeface="Exo"/>
                <a:sym typeface="Exo"/>
              </a:rPr>
              <a:t>END OF SLIDE</a:t>
            </a:r>
            <a:endParaRPr sz="1400" b="1" i="0" u="none" strike="noStrike" cap="none">
              <a:solidFill>
                <a:srgbClr val="00307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1" name="Google Shape;401;p61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1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52224" y="-725273"/>
            <a:ext cx="5730241" cy="26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2252869" y="600779"/>
            <a:ext cx="7686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LABORAN INFORMATICS LAB </a:t>
            </a:r>
            <a:endParaRPr sz="2700" i="0" u="none" strike="noStrike" cap="none">
              <a:solidFill>
                <a:srgbClr val="003078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612" y="1709592"/>
            <a:ext cx="4088402" cy="42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204334" y="347693"/>
            <a:ext cx="1478692" cy="87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Exo Thin"/>
                <a:ea typeface="Exo Thin"/>
                <a:cs typeface="Exo Thin"/>
                <a:sym typeface="Exo Thin"/>
              </a:rPr>
              <a:t>Tempat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c8ef0d824_0_440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5c8ef0d824_0_440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15c8ef0d824_0_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5c8ef0d824_0_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5c8ef0d824_0_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5c8ef0d824_0_4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5c8ef0d824_0_440"/>
          <p:cNvSpPr txBox="1"/>
          <p:nvPr/>
        </p:nvSpPr>
        <p:spPr>
          <a:xfrm>
            <a:off x="2252869" y="780242"/>
            <a:ext cx="7686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ASISTEN LABORATORIUM INFORMATIKA </a:t>
            </a:r>
            <a:endParaRPr sz="2700" i="0" u="none" strike="noStrike" cap="none">
              <a:solidFill>
                <a:srgbClr val="000000"/>
              </a:solidFill>
              <a:latin typeface="Exo SemiBold"/>
              <a:ea typeface="Exo SemiBold"/>
              <a:cs typeface="Exo SemiBold"/>
              <a:sym typeface="Exo SemiBol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T.A. 202</a:t>
            </a:r>
            <a:r>
              <a:rPr lang="en-US" sz="27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2</a:t>
            </a: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/202</a:t>
            </a:r>
            <a:r>
              <a:rPr lang="en-US" sz="27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3</a:t>
            </a:r>
            <a:endParaRPr sz="2700" i="0" u="none" strike="noStrike" cap="none">
              <a:solidFill>
                <a:srgbClr val="003078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41" name="Google Shape;141;g15c8ef0d824_0_440"/>
          <p:cNvSpPr txBox="1"/>
          <p:nvPr/>
        </p:nvSpPr>
        <p:spPr>
          <a:xfrm>
            <a:off x="1211388" y="5129751"/>
            <a:ext cx="30348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JARKOM</a:t>
            </a:r>
            <a:endParaRPr sz="900" b="0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5c8ef0d824_0_440"/>
          <p:cNvSpPr txBox="1"/>
          <p:nvPr/>
        </p:nvSpPr>
        <p:spPr>
          <a:xfrm>
            <a:off x="4692563" y="5170850"/>
            <a:ext cx="3034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ALPRO</a:t>
            </a:r>
            <a:endParaRPr sz="900" b="0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5c8ef0d824_0_440"/>
          <p:cNvSpPr txBox="1"/>
          <p:nvPr/>
        </p:nvSpPr>
        <p:spPr>
          <a:xfrm>
            <a:off x="8053475" y="5238653"/>
            <a:ext cx="303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2"/>
              <a:buFont typeface="Exo Thin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SISOP</a:t>
            </a:r>
            <a:endParaRPr sz="1800" b="1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5c8ef0d824_0_4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400" y="1844924"/>
            <a:ext cx="27622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5c8ef0d824_0_4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850" y="1865467"/>
            <a:ext cx="27622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5c8ef0d824_0_4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9750" y="1844917"/>
            <a:ext cx="27622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11815330-27A3-C355-A30E-779C72176F8E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5c8ef0d824_0_455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5c8ef0d824_0_455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5c8ef0d824_0_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5c8ef0d824_0_455"/>
          <p:cNvSpPr txBox="1"/>
          <p:nvPr/>
        </p:nvSpPr>
        <p:spPr>
          <a:xfrm>
            <a:off x="2252869" y="780242"/>
            <a:ext cx="7686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ASISTEN LABORATORIUM INFORMATIKA </a:t>
            </a:r>
            <a:endParaRPr sz="2700" i="0" u="none" strike="noStrike" cap="none">
              <a:solidFill>
                <a:srgbClr val="000000"/>
              </a:solidFill>
              <a:latin typeface="Exo SemiBold"/>
              <a:ea typeface="Exo SemiBold"/>
              <a:cs typeface="Exo SemiBold"/>
              <a:sym typeface="Exo SemiBol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T.A. 202</a:t>
            </a:r>
            <a:r>
              <a:rPr lang="en-US" sz="27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2</a:t>
            </a: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/202</a:t>
            </a:r>
            <a:r>
              <a:rPr lang="en-US" sz="27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3</a:t>
            </a:r>
            <a:endParaRPr sz="2700" i="0" u="none" strike="noStrike" cap="none">
              <a:solidFill>
                <a:srgbClr val="003078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63" name="Google Shape;163;g15c8ef0d824_0_455"/>
          <p:cNvSpPr txBox="1"/>
          <p:nvPr/>
        </p:nvSpPr>
        <p:spPr>
          <a:xfrm>
            <a:off x="1147725" y="5286852"/>
            <a:ext cx="3034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90000"/>
              </a:lnSpc>
              <a:buSzPts val="1800"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STD, SISOP, PPB</a:t>
            </a:r>
            <a:endParaRPr sz="900" b="0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c8ef0d824_0_455"/>
          <p:cNvSpPr txBox="1"/>
          <p:nvPr/>
        </p:nvSpPr>
        <p:spPr>
          <a:xfrm>
            <a:off x="7932688" y="5243175"/>
            <a:ext cx="3034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PPB</a:t>
            </a:r>
            <a:endParaRPr sz="900" b="0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5c8ef0d824_0_455"/>
          <p:cNvSpPr txBox="1"/>
          <p:nvPr/>
        </p:nvSpPr>
        <p:spPr>
          <a:xfrm>
            <a:off x="4564993" y="5284146"/>
            <a:ext cx="3034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KPL</a:t>
            </a:r>
            <a:endParaRPr sz="900" b="0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5c8ef0d824_0_4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000" y="1907251"/>
            <a:ext cx="27622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5c8ef0d824_0_4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875" y="1904472"/>
            <a:ext cx="27622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5c8ef0d824_0_4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3904" y="1877183"/>
            <a:ext cx="27622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35DAB4D0-C089-63C5-BACD-A211FFCE362B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5c8ef0d824_0_475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5c8ef0d824_0_475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5c8ef0d824_0_4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5c8ef0d824_0_475"/>
          <p:cNvSpPr txBox="1"/>
          <p:nvPr/>
        </p:nvSpPr>
        <p:spPr>
          <a:xfrm>
            <a:off x="2252869" y="780242"/>
            <a:ext cx="76863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ASISTEN LABORATORIUM INFORMATIKA </a:t>
            </a:r>
            <a:endParaRPr sz="2700" i="0" u="none" strike="noStrike" cap="none">
              <a:solidFill>
                <a:srgbClr val="000000"/>
              </a:solidFill>
              <a:latin typeface="Exo SemiBold"/>
              <a:ea typeface="Exo SemiBold"/>
              <a:cs typeface="Exo SemiBold"/>
              <a:sym typeface="Exo SemiBol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0"/>
              <a:buFont typeface="Arial"/>
              <a:buNone/>
            </a:pP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T.A. 202</a:t>
            </a:r>
            <a:r>
              <a:rPr lang="en-US" sz="27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2</a:t>
            </a:r>
            <a:r>
              <a:rPr lang="en-US" sz="27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/202</a:t>
            </a:r>
            <a:r>
              <a:rPr lang="en-US" sz="27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3</a:t>
            </a:r>
            <a:endParaRPr sz="2700" i="0" u="none" strike="noStrike" cap="none">
              <a:solidFill>
                <a:srgbClr val="003078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185" name="Google Shape;185;g15c8ef0d824_0_475"/>
          <p:cNvSpPr txBox="1"/>
          <p:nvPr/>
        </p:nvSpPr>
        <p:spPr>
          <a:xfrm>
            <a:off x="2266925" y="5319377"/>
            <a:ext cx="3034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 PBO</a:t>
            </a:r>
            <a:endParaRPr sz="1800" b="1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5c8ef0d824_0_475"/>
          <p:cNvSpPr txBox="1"/>
          <p:nvPr/>
        </p:nvSpPr>
        <p:spPr>
          <a:xfrm>
            <a:off x="6656663" y="5319375"/>
            <a:ext cx="3034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1800" b="1" i="0" u="none" strike="noStrike" cap="none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PJ MP </a:t>
            </a:r>
            <a:r>
              <a:rPr lang="en-US" sz="1800" b="1">
                <a:solidFill>
                  <a:srgbClr val="003078"/>
                </a:solidFill>
                <a:latin typeface="Calibri"/>
                <a:ea typeface="Calibri"/>
                <a:cs typeface="Calibri"/>
                <a:sym typeface="Calibri"/>
              </a:rPr>
              <a:t>BASDAT</a:t>
            </a:r>
            <a:endParaRPr sz="900" b="0" i="0" u="none" strike="noStrike" cap="none">
              <a:solidFill>
                <a:srgbClr val="003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5c8ef0d824_0_47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92950" y="1991483"/>
            <a:ext cx="2762250" cy="300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5c8ef0d824_0_4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03200" y="1939730"/>
            <a:ext cx="2762250" cy="31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B8CBF68B-2EA8-0823-ACE2-5A9EE86CA5F8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1595700" y="370700"/>
            <a:ext cx="9000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Exo Thin"/>
              <a:buNone/>
            </a:pPr>
            <a:r>
              <a:rPr lang="en-US" sz="3200" i="0" u="none" strike="noStrike" cap="none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DOSEN KOORDINATOR </a:t>
            </a:r>
            <a:r>
              <a:rPr lang="en-US" sz="3200">
                <a:solidFill>
                  <a:srgbClr val="003078"/>
                </a:solidFill>
                <a:latin typeface="Exo SemiBold"/>
                <a:ea typeface="Exo SemiBold"/>
                <a:cs typeface="Exo SemiBold"/>
                <a:sym typeface="Exo SemiBold"/>
              </a:rPr>
              <a:t>KPL</a:t>
            </a:r>
            <a:endParaRPr sz="1200" i="0" u="none" strike="noStrike" cap="none">
              <a:solidFill>
                <a:srgbClr val="003078"/>
              </a:solidFill>
              <a:latin typeface="Exo SemiBold"/>
              <a:ea typeface="Exo SemiBold"/>
              <a:cs typeface="Exo SemiBold"/>
              <a:sym typeface="Exo SemiBold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223589-BA4C-7BDF-EE50-6D4BBAE4748B}"/>
              </a:ext>
            </a:extLst>
          </p:cNvPr>
          <p:cNvGrpSpPr/>
          <p:nvPr/>
        </p:nvGrpSpPr>
        <p:grpSpPr>
          <a:xfrm>
            <a:off x="4077902" y="2249017"/>
            <a:ext cx="4042200" cy="2349654"/>
            <a:chOff x="6622438" y="1255696"/>
            <a:chExt cx="4042200" cy="2349654"/>
          </a:xfrm>
        </p:grpSpPr>
        <p:pic>
          <p:nvPicPr>
            <p:cNvPr id="3" name="Google Shape;392;g15c8968c19b_0_17">
              <a:extLst>
                <a:ext uri="{FF2B5EF4-FFF2-40B4-BE49-F238E27FC236}">
                  <a16:creationId xmlns:a16="http://schemas.microsoft.com/office/drawing/2014/main" id="{057E2585-A8E4-C41F-47B0-328287E6525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91050" y="1255696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oogle Shape;393;g15c8968c19b_0_17">
              <a:extLst>
                <a:ext uri="{FF2B5EF4-FFF2-40B4-BE49-F238E27FC236}">
                  <a16:creationId xmlns:a16="http://schemas.microsoft.com/office/drawing/2014/main" id="{E10BB07D-16AF-453C-69BC-02310E3BE5D9}"/>
                </a:ext>
              </a:extLst>
            </p:cNvPr>
            <p:cNvGrpSpPr/>
            <p:nvPr/>
          </p:nvGrpSpPr>
          <p:grpSpPr>
            <a:xfrm>
              <a:off x="6622438" y="2797219"/>
              <a:ext cx="4042200" cy="808131"/>
              <a:chOff x="6622438" y="2797219"/>
              <a:chExt cx="4042200" cy="1025937"/>
            </a:xfrm>
          </p:grpSpPr>
          <p:sp>
            <p:nvSpPr>
              <p:cNvPr id="5" name="Google Shape;394;g15c8968c19b_0_17">
                <a:extLst>
                  <a:ext uri="{FF2B5EF4-FFF2-40B4-BE49-F238E27FC236}">
                    <a16:creationId xmlns:a16="http://schemas.microsoft.com/office/drawing/2014/main" id="{9CD3BABA-A9C1-A692-76BE-F6D5CCC372DF}"/>
                  </a:ext>
                </a:extLst>
              </p:cNvPr>
              <p:cNvSpPr/>
              <p:nvPr/>
            </p:nvSpPr>
            <p:spPr>
              <a:xfrm>
                <a:off x="6622438" y="2947456"/>
                <a:ext cx="4042200" cy="875700"/>
              </a:xfrm>
              <a:prstGeom prst="roundRect">
                <a:avLst>
                  <a:gd name="adj" fmla="val 21329"/>
                </a:avLst>
              </a:prstGeom>
              <a:gradFill>
                <a:gsLst>
                  <a:gs pos="0">
                    <a:srgbClr val="003078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 Johan Alibasa, S.T., M.T., Ph.D.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Google Shape;395;g15c8968c19b_0_17">
                <a:extLst>
                  <a:ext uri="{FF2B5EF4-FFF2-40B4-BE49-F238E27FC236}">
                    <a16:creationId xmlns:a16="http://schemas.microsoft.com/office/drawing/2014/main" id="{F8F2ED4D-610D-2B60-4697-73837F2FAFF1}"/>
                  </a:ext>
                </a:extLst>
              </p:cNvPr>
              <p:cNvSpPr/>
              <p:nvPr/>
            </p:nvSpPr>
            <p:spPr>
              <a:xfrm>
                <a:off x="6842026" y="2797219"/>
                <a:ext cx="3603000" cy="4437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D510"/>
                  </a:gs>
                  <a:gs pos="100000">
                    <a:srgbClr val="FFE599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07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DOSEN KOORDINATOR KPL</a:t>
                </a: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10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0" y="6414448"/>
            <a:ext cx="12192000" cy="443552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186337" y="6511431"/>
            <a:ext cx="1403119" cy="307777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3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52224" y="-725273"/>
            <a:ext cx="5730241" cy="2671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>
            <a:off x="2252870" y="2843405"/>
            <a:ext cx="76863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Exo Thin"/>
              <a:buNone/>
            </a:pPr>
            <a:r>
              <a:rPr lang="en-US" sz="3600" b="1" i="0" u="none" strike="noStrike" cap="none">
                <a:solidFill>
                  <a:srgbClr val="003078"/>
                </a:solidFill>
                <a:latin typeface="Exo"/>
                <a:ea typeface="Exo"/>
                <a:cs typeface="Exo"/>
                <a:sym typeface="Exo"/>
              </a:rPr>
              <a:t>PELAKSANAAN PRAKTIKUM</a:t>
            </a:r>
            <a:endParaRPr sz="1400" b="1" i="0" u="none" strike="noStrike" cap="none">
              <a:solidFill>
                <a:srgbClr val="00307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c8ef0d824_0_176"/>
          <p:cNvSpPr/>
          <p:nvPr/>
        </p:nvSpPr>
        <p:spPr>
          <a:xfrm>
            <a:off x="-365511" y="297167"/>
            <a:ext cx="5016900" cy="926100"/>
          </a:xfrm>
          <a:prstGeom prst="roundRect">
            <a:avLst>
              <a:gd name="adj" fmla="val 34666"/>
            </a:avLst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5c8ef0d824_0_176"/>
          <p:cNvSpPr txBox="1"/>
          <p:nvPr/>
        </p:nvSpPr>
        <p:spPr>
          <a:xfrm>
            <a:off x="204333" y="347693"/>
            <a:ext cx="83301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Exo Th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PELAKSANAAN PRAKTIKUM</a:t>
            </a:r>
            <a:endParaRPr sz="24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2" name="Google Shape;222;g15c8ef0d824_0_176"/>
          <p:cNvSpPr/>
          <p:nvPr/>
        </p:nvSpPr>
        <p:spPr>
          <a:xfrm>
            <a:off x="0" y="6414448"/>
            <a:ext cx="12192000" cy="443700"/>
          </a:xfrm>
          <a:prstGeom prst="rect">
            <a:avLst/>
          </a:prstGeom>
          <a:solidFill>
            <a:srgbClr val="0030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5c8ef0d824_0_176"/>
          <p:cNvSpPr/>
          <p:nvPr/>
        </p:nvSpPr>
        <p:spPr>
          <a:xfrm>
            <a:off x="186337" y="6511431"/>
            <a:ext cx="1403100" cy="307800"/>
          </a:xfrm>
          <a:prstGeom prst="roundRect">
            <a:avLst>
              <a:gd name="adj" fmla="val 50000"/>
            </a:avLst>
          </a:prstGeom>
          <a:solidFill>
            <a:srgbClr val="FFD5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15c8ef0d824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513" y="-21489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5c8ef0d824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420434" y="3950608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5c8ef0d824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666988" y="2296339"/>
            <a:ext cx="1050022" cy="74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5c8ef0d824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795072">
            <a:off x="11249544" y="-2818"/>
            <a:ext cx="1050022" cy="7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5c8ef0d824_0_176"/>
          <p:cNvSpPr txBox="1"/>
          <p:nvPr/>
        </p:nvSpPr>
        <p:spPr>
          <a:xfrm>
            <a:off x="838200" y="1577009"/>
            <a:ext cx="105156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Durasi kegiatan </a:t>
            </a:r>
            <a:r>
              <a:rPr lang="en-US" sz="2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praktikum S1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2-3 jam (100 menit).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0"/>
              <a:buFont typeface="Arial"/>
              <a:buAutoNum type="arabicPeriod"/>
            </a:pPr>
            <a:r>
              <a:rPr lang="en-US" sz="2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Jumlah pertemuan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praktikum adalah 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kali pertemuan mulai dari minggu pertama perkuliahan (Termasuk Asistensi dan Demo Tugas Besar)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1;g96993715df_0_31">
            <a:extLst>
              <a:ext uri="{FF2B5EF4-FFF2-40B4-BE49-F238E27FC236}">
                <a16:creationId xmlns:a16="http://schemas.microsoft.com/office/drawing/2014/main" id="{ADAB2777-D561-687F-5EB4-C0EF2B445167}"/>
              </a:ext>
            </a:extLst>
          </p:cNvPr>
          <p:cNvSpPr txBox="1"/>
          <p:nvPr/>
        </p:nvSpPr>
        <p:spPr>
          <a:xfrm>
            <a:off x="79375" y="6502700"/>
            <a:ext cx="15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3078"/>
                </a:solidFill>
                <a:latin typeface="Arial"/>
                <a:ea typeface="Arial"/>
                <a:cs typeface="Arial"/>
                <a:sym typeface="Arial"/>
              </a:rPr>
              <a:t>Running Modul</a:t>
            </a:r>
            <a:endParaRPr sz="1400" b="0" i="0" u="none" strike="noStrike" cap="none">
              <a:solidFill>
                <a:srgbClr val="0030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1010</Words>
  <Application>Microsoft Office PowerPoint</Application>
  <PresentationFormat>Widescreen</PresentationFormat>
  <Paragraphs>146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RUNNING MODUL  KONSTRUKSI PERANGKAT LUNAK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MODUL &lt;insert matkul here&gt;</dc:title>
  <dc:creator>Grandhys Setyo Utomo</dc:creator>
  <cp:lastModifiedBy>GILANG GUMELAR</cp:lastModifiedBy>
  <cp:revision>7</cp:revision>
  <dcterms:created xsi:type="dcterms:W3CDTF">2019-07-29T08:16:53Z</dcterms:created>
  <dcterms:modified xsi:type="dcterms:W3CDTF">2023-02-26T14:15:01Z</dcterms:modified>
</cp:coreProperties>
</file>