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4" r:id="rId1"/>
  </p:sldMasterIdLst>
  <p:sldIdLst>
    <p:sldId id="287" r:id="rId2"/>
    <p:sldId id="263" r:id="rId3"/>
    <p:sldId id="264" r:id="rId4"/>
    <p:sldId id="266" r:id="rId5"/>
    <p:sldId id="267" r:id="rId6"/>
    <p:sldId id="268" r:id="rId7"/>
    <p:sldId id="269" r:id="rId8"/>
    <p:sldId id="272" r:id="rId9"/>
    <p:sldId id="273" r:id="rId10"/>
    <p:sldId id="277" r:id="rId11"/>
    <p:sldId id="280" r:id="rId12"/>
    <p:sldId id="281" r:id="rId13"/>
    <p:sldId id="28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9AEBF1-EC25-42F9-BCEB-C25FB2E69358}" type="datetimeFigureOut">
              <a:rPr lang="en-IN" smtClean="0"/>
              <a:t>15-06-2022</a:t>
            </a:fld>
            <a:endParaRPr lang="en-IN" dirty="0"/>
          </a:p>
        </p:txBody>
      </p:sp>
      <p:sp>
        <p:nvSpPr>
          <p:cNvPr id="5" name="Footer Placeholder 4"/>
          <p:cNvSpPr>
            <a:spLocks noGrp="1"/>
          </p:cNvSpPr>
          <p:nvPr>
            <p:ph type="ftr" sz="quarter" idx="11"/>
          </p:nvPr>
        </p:nvSpPr>
        <p:spPr>
          <a:xfrm>
            <a:off x="2416500" y="329307"/>
            <a:ext cx="4973915" cy="309201"/>
          </a:xfrm>
        </p:spPr>
        <p:txBody>
          <a:bodyPr/>
          <a:lstStyle/>
          <a:p>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7E30F22F-4EAE-46C7-949C-804434A566F5}" type="slidenum">
              <a:rPr lang="en-IN" smtClean="0"/>
              <a:t>‹#›</a:t>
            </a:fld>
            <a:endParaRPr lang="en-IN"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2362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9AEBF1-EC25-42F9-BCEB-C25FB2E69358}" type="datetimeFigureOut">
              <a:rPr lang="en-IN" smtClean="0"/>
              <a:t>15-06-2022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E30F22F-4EAE-46C7-949C-804434A566F5}" type="slidenum">
              <a:rPr lang="en-IN" smtClean="0"/>
              <a:t>‹#›</a:t>
            </a:fld>
            <a:endParaRPr lang="en-IN"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626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9AEBF1-EC25-42F9-BCEB-C25FB2E69358}" type="datetimeFigureOut">
              <a:rPr lang="en-IN" smtClean="0"/>
              <a:t>15-06-2022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E30F22F-4EAE-46C7-949C-804434A566F5}" type="slidenum">
              <a:rPr lang="en-IN" smtClean="0"/>
              <a:t>‹#›</a:t>
            </a:fld>
            <a:endParaRPr lang="en-IN"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8621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9AEBF1-EC25-42F9-BCEB-C25FB2E69358}" type="datetimeFigureOut">
              <a:rPr lang="en-IN" smtClean="0"/>
              <a:t>15-06-2022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E30F22F-4EAE-46C7-949C-804434A566F5}" type="slidenum">
              <a:rPr lang="en-IN" smtClean="0"/>
              <a:t>‹#›</a:t>
            </a:fld>
            <a:endParaRPr lang="en-IN"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9714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9AEBF1-EC25-42F9-BCEB-C25FB2E69358}" type="datetimeFigureOut">
              <a:rPr lang="en-IN" smtClean="0"/>
              <a:t>15-06-2022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E30F22F-4EAE-46C7-949C-804434A566F5}" type="slidenum">
              <a:rPr lang="en-IN" smtClean="0"/>
              <a:t>‹#›</a:t>
            </a:fld>
            <a:endParaRPr lang="en-IN"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9574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9AEBF1-EC25-42F9-BCEB-C25FB2E69358}" type="datetimeFigureOut">
              <a:rPr lang="en-IN" smtClean="0"/>
              <a:t>15-06-2022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E30F22F-4EAE-46C7-949C-804434A566F5}" type="slidenum">
              <a:rPr lang="en-IN" smtClean="0"/>
              <a:t>‹#›</a:t>
            </a:fld>
            <a:endParaRPr lang="en-IN"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5912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9AEBF1-EC25-42F9-BCEB-C25FB2E69358}" type="datetimeFigureOut">
              <a:rPr lang="en-IN" smtClean="0"/>
              <a:t>15-06-2022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E30F22F-4EAE-46C7-949C-804434A566F5}" type="slidenum">
              <a:rPr lang="en-IN" smtClean="0"/>
              <a:t>‹#›</a:t>
            </a:fld>
            <a:endParaRPr lang="en-IN"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2731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9AEBF1-EC25-42F9-BCEB-C25FB2E69358}" type="datetimeFigureOut">
              <a:rPr lang="en-IN" smtClean="0"/>
              <a:t>15-06-2022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E30F22F-4EAE-46C7-949C-804434A566F5}" type="slidenum">
              <a:rPr lang="en-IN" smtClean="0"/>
              <a:t>‹#›</a:t>
            </a:fld>
            <a:endParaRPr lang="en-IN"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81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AEBF1-EC25-42F9-BCEB-C25FB2E69358}" type="datetimeFigureOut">
              <a:rPr lang="en-IN" smtClean="0"/>
              <a:t>15-06-2022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7E30F22F-4EAE-46C7-949C-804434A566F5}" type="slidenum">
              <a:rPr lang="en-IN" smtClean="0"/>
              <a:t>‹#›</a:t>
            </a:fld>
            <a:endParaRPr lang="en-IN" dirty="0"/>
          </a:p>
        </p:txBody>
      </p:sp>
    </p:spTree>
    <p:extLst>
      <p:ext uri="{BB962C8B-B14F-4D97-AF65-F5344CB8AC3E}">
        <p14:creationId xmlns:p14="http://schemas.microsoft.com/office/powerpoint/2010/main" val="3641374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9AEBF1-EC25-42F9-BCEB-C25FB2E69358}" type="datetimeFigureOut">
              <a:rPr lang="en-IN" smtClean="0"/>
              <a:t>15-06-2022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E30F22F-4EAE-46C7-949C-804434A566F5}" type="slidenum">
              <a:rPr lang="en-IN" smtClean="0"/>
              <a:t>‹#›</a:t>
            </a:fld>
            <a:endParaRPr lang="en-IN"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9206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69AEBF1-EC25-42F9-BCEB-C25FB2E69358}" type="datetimeFigureOut">
              <a:rPr lang="en-IN" smtClean="0"/>
              <a:t>15-06-2022</a:t>
            </a:fld>
            <a:endParaRPr lang="en-IN" dirty="0"/>
          </a:p>
        </p:txBody>
      </p:sp>
      <p:sp>
        <p:nvSpPr>
          <p:cNvPr id="6" name="Footer Placeholder 5"/>
          <p:cNvSpPr>
            <a:spLocks noGrp="1"/>
          </p:cNvSpPr>
          <p:nvPr>
            <p:ph type="ftr" sz="quarter" idx="11"/>
          </p:nvPr>
        </p:nvSpPr>
        <p:spPr>
          <a:xfrm>
            <a:off x="1447382" y="318640"/>
            <a:ext cx="5541004" cy="320931"/>
          </a:xfrm>
        </p:spPr>
        <p:txBody>
          <a:bodyPr/>
          <a:lstStyle/>
          <a:p>
            <a:endParaRPr lang="en-IN" dirty="0"/>
          </a:p>
        </p:txBody>
      </p:sp>
      <p:sp>
        <p:nvSpPr>
          <p:cNvPr id="7" name="Slide Number Placeholder 6"/>
          <p:cNvSpPr>
            <a:spLocks noGrp="1"/>
          </p:cNvSpPr>
          <p:nvPr>
            <p:ph type="sldNum" sz="quarter" idx="12"/>
          </p:nvPr>
        </p:nvSpPr>
        <p:spPr/>
        <p:txBody>
          <a:bodyPr/>
          <a:lstStyle/>
          <a:p>
            <a:fld id="{7E30F22F-4EAE-46C7-949C-804434A566F5}" type="slidenum">
              <a:rPr lang="en-IN" smtClean="0"/>
              <a:t>‹#›</a:t>
            </a:fld>
            <a:endParaRPr lang="en-IN"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8904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69AEBF1-EC25-42F9-BCEB-C25FB2E69358}" type="datetimeFigureOut">
              <a:rPr lang="en-IN" smtClean="0"/>
              <a:t>15-06-2022</a:t>
            </a:fld>
            <a:endParaRPr lang="en-IN"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E30F22F-4EAE-46C7-949C-804434A566F5}" type="slidenum">
              <a:rPr lang="en-IN" smtClean="0"/>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3671442"/>
      </p:ext>
    </p:extLst>
  </p:cSld>
  <p:clrMap bg1="lt1" tx1="dk1" bg2="lt2" tx2="dk2" accent1="accent1" accent2="accent2" accent3="accent3" accent4="accent4" accent5="accent5" accent6="accent6" hlink="hlink" folHlink="folHlink"/>
  <p:sldLayoutIdLst>
    <p:sldLayoutId id="2147484065" r:id="rId1"/>
    <p:sldLayoutId id="2147484066" r:id="rId2"/>
    <p:sldLayoutId id="2147484067" r:id="rId3"/>
    <p:sldLayoutId id="2147484068" r:id="rId4"/>
    <p:sldLayoutId id="2147484069" r:id="rId5"/>
    <p:sldLayoutId id="2147484070" r:id="rId6"/>
    <p:sldLayoutId id="2147484071" r:id="rId7"/>
    <p:sldLayoutId id="2147484072" r:id="rId8"/>
    <p:sldLayoutId id="2147484073" r:id="rId9"/>
    <p:sldLayoutId id="2147484074" r:id="rId10"/>
    <p:sldLayoutId id="214748407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7.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7756C-2BFC-015A-DFCC-1F4F46AA8652}"/>
              </a:ext>
            </a:extLst>
          </p:cNvPr>
          <p:cNvSpPr>
            <a:spLocks noGrp="1"/>
          </p:cNvSpPr>
          <p:nvPr>
            <p:ph type="ctrTitle"/>
          </p:nvPr>
        </p:nvSpPr>
        <p:spPr/>
        <p:txBody>
          <a:bodyPr/>
          <a:lstStyle/>
          <a:p>
            <a:r>
              <a:rPr lang="en-IN" dirty="0"/>
              <a:t>Rating Prediction</a:t>
            </a:r>
          </a:p>
        </p:txBody>
      </p:sp>
      <p:sp>
        <p:nvSpPr>
          <p:cNvPr id="3" name="Subtitle 2">
            <a:extLst>
              <a:ext uri="{FF2B5EF4-FFF2-40B4-BE49-F238E27FC236}">
                <a16:creationId xmlns:a16="http://schemas.microsoft.com/office/drawing/2014/main" id="{79D780D7-71A6-AE95-2C45-E3C6752F4567}"/>
              </a:ext>
            </a:extLst>
          </p:cNvPr>
          <p:cNvSpPr>
            <a:spLocks noGrp="1"/>
          </p:cNvSpPr>
          <p:nvPr>
            <p:ph type="subTitle" idx="1"/>
          </p:nvPr>
        </p:nvSpPr>
        <p:spPr/>
        <p:txBody>
          <a:bodyPr/>
          <a:lstStyle/>
          <a:p>
            <a:r>
              <a:rPr lang="en-IN" dirty="0"/>
              <a:t>Name: Zalak Maru</a:t>
            </a:r>
          </a:p>
        </p:txBody>
      </p:sp>
    </p:spTree>
    <p:extLst>
      <p:ext uri="{BB962C8B-B14F-4D97-AF65-F5344CB8AC3E}">
        <p14:creationId xmlns:p14="http://schemas.microsoft.com/office/powerpoint/2010/main" val="2043605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254F630-15A2-4B21-AEFF-EDF8EA4F4328}"/>
              </a:ext>
            </a:extLst>
          </p:cNvPr>
          <p:cNvPicPr>
            <a:picLocks noChangeAspect="1"/>
          </p:cNvPicPr>
          <p:nvPr/>
        </p:nvPicPr>
        <p:blipFill>
          <a:blip r:embed="rId2"/>
          <a:stretch>
            <a:fillRect/>
          </a:stretch>
        </p:blipFill>
        <p:spPr>
          <a:xfrm>
            <a:off x="992020" y="634916"/>
            <a:ext cx="2531109" cy="1929971"/>
          </a:xfrm>
          <a:prstGeom prst="rect">
            <a:avLst/>
          </a:prstGeom>
        </p:spPr>
      </p:pic>
      <p:pic>
        <p:nvPicPr>
          <p:cNvPr id="8" name="Picture 7">
            <a:extLst>
              <a:ext uri="{FF2B5EF4-FFF2-40B4-BE49-F238E27FC236}">
                <a16:creationId xmlns:a16="http://schemas.microsoft.com/office/drawing/2014/main" id="{6EFFA5D4-DF77-42D1-A145-749AE5386B7F}"/>
              </a:ext>
            </a:extLst>
          </p:cNvPr>
          <p:cNvPicPr>
            <a:picLocks noChangeAspect="1"/>
          </p:cNvPicPr>
          <p:nvPr/>
        </p:nvPicPr>
        <p:blipFill>
          <a:blip r:embed="rId3"/>
          <a:stretch>
            <a:fillRect/>
          </a:stretch>
        </p:blipFill>
        <p:spPr>
          <a:xfrm>
            <a:off x="4706005" y="634916"/>
            <a:ext cx="2531110" cy="1929972"/>
          </a:xfrm>
          <a:prstGeom prst="rect">
            <a:avLst/>
          </a:prstGeom>
        </p:spPr>
      </p:pic>
      <p:pic>
        <p:nvPicPr>
          <p:cNvPr id="4" name="Picture 3">
            <a:extLst>
              <a:ext uri="{FF2B5EF4-FFF2-40B4-BE49-F238E27FC236}">
                <a16:creationId xmlns:a16="http://schemas.microsoft.com/office/drawing/2014/main" id="{04E479F6-26E5-4AA1-9CAF-EED154FF0663}"/>
              </a:ext>
            </a:extLst>
          </p:cNvPr>
          <p:cNvPicPr>
            <a:picLocks noChangeAspect="1"/>
          </p:cNvPicPr>
          <p:nvPr/>
        </p:nvPicPr>
        <p:blipFill>
          <a:blip r:embed="rId4"/>
          <a:stretch>
            <a:fillRect/>
          </a:stretch>
        </p:blipFill>
        <p:spPr>
          <a:xfrm>
            <a:off x="8474710" y="634916"/>
            <a:ext cx="2477481" cy="1929971"/>
          </a:xfrm>
          <a:prstGeom prst="rect">
            <a:avLst/>
          </a:prstGeom>
        </p:spPr>
      </p:pic>
      <p:pic>
        <p:nvPicPr>
          <p:cNvPr id="5" name="Picture 4">
            <a:extLst>
              <a:ext uri="{FF2B5EF4-FFF2-40B4-BE49-F238E27FC236}">
                <a16:creationId xmlns:a16="http://schemas.microsoft.com/office/drawing/2014/main" id="{8659ECDD-5177-4280-8EF0-6B12BD761A91}"/>
              </a:ext>
            </a:extLst>
          </p:cNvPr>
          <p:cNvPicPr>
            <a:picLocks noChangeAspect="1"/>
          </p:cNvPicPr>
          <p:nvPr/>
        </p:nvPicPr>
        <p:blipFill>
          <a:blip r:embed="rId5"/>
          <a:stretch>
            <a:fillRect/>
          </a:stretch>
        </p:blipFill>
        <p:spPr>
          <a:xfrm>
            <a:off x="2683446" y="2785660"/>
            <a:ext cx="2504120" cy="1929971"/>
          </a:xfrm>
          <a:prstGeom prst="rect">
            <a:avLst/>
          </a:prstGeom>
        </p:spPr>
      </p:pic>
      <p:pic>
        <p:nvPicPr>
          <p:cNvPr id="7" name="Picture 6">
            <a:extLst>
              <a:ext uri="{FF2B5EF4-FFF2-40B4-BE49-F238E27FC236}">
                <a16:creationId xmlns:a16="http://schemas.microsoft.com/office/drawing/2014/main" id="{67A1C6C4-803B-415A-ACDA-63DE5A98C869}"/>
              </a:ext>
            </a:extLst>
          </p:cNvPr>
          <p:cNvPicPr>
            <a:picLocks noChangeAspect="1"/>
          </p:cNvPicPr>
          <p:nvPr/>
        </p:nvPicPr>
        <p:blipFill>
          <a:blip r:embed="rId6"/>
          <a:stretch>
            <a:fillRect/>
          </a:stretch>
        </p:blipFill>
        <p:spPr>
          <a:xfrm>
            <a:off x="6427229" y="2747047"/>
            <a:ext cx="2499243" cy="1929971"/>
          </a:xfrm>
          <a:prstGeom prst="rect">
            <a:avLst/>
          </a:prstGeom>
        </p:spPr>
      </p:pic>
      <p:sp>
        <p:nvSpPr>
          <p:cNvPr id="9" name="TextBox 8">
            <a:extLst>
              <a:ext uri="{FF2B5EF4-FFF2-40B4-BE49-F238E27FC236}">
                <a16:creationId xmlns:a16="http://schemas.microsoft.com/office/drawing/2014/main" id="{F2C0E5AB-4B1C-4483-89A7-339531EF0C21}"/>
              </a:ext>
            </a:extLst>
          </p:cNvPr>
          <p:cNvSpPr txBox="1"/>
          <p:nvPr/>
        </p:nvSpPr>
        <p:spPr>
          <a:xfrm>
            <a:off x="604837" y="4936405"/>
            <a:ext cx="10982325" cy="1110753"/>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IN" sz="1900" dirty="0">
                <a:ln w="9525">
                  <a:solidFill>
                    <a:schemeClr val="bg1"/>
                  </a:solidFill>
                  <a:prstDash val="solid"/>
                </a:ln>
                <a:latin typeface="Arial" panose="020B0604020202020204" pitchFamily="34" charset="0"/>
                <a:cs typeface="Arial" panose="020B0604020202020204" pitchFamily="34" charset="0"/>
              </a:rPr>
              <a:t>From the above plots we can clearly see the words which are indications of the Reviewer's opinion on products.</a:t>
            </a:r>
          </a:p>
          <a:p>
            <a:pPr marL="342900" lvl="0" indent="-342900">
              <a:lnSpc>
                <a:spcPct val="107000"/>
              </a:lnSpc>
              <a:spcAft>
                <a:spcPts val="800"/>
              </a:spcAft>
              <a:buFont typeface="Wingdings" panose="05000000000000000000" pitchFamily="2" charset="2"/>
              <a:buChar char=""/>
            </a:pPr>
            <a:r>
              <a:rPr lang="en-IN" sz="1900" dirty="0">
                <a:ln w="9525">
                  <a:solidFill>
                    <a:schemeClr val="bg1"/>
                  </a:solidFill>
                  <a:prstDash val="solid"/>
                </a:ln>
                <a:latin typeface="Arial" panose="020B0604020202020204" pitchFamily="34" charset="0"/>
                <a:cs typeface="Arial" panose="020B0604020202020204" pitchFamily="34" charset="0"/>
              </a:rPr>
              <a:t>Here most frequent words used for each Rating are displayed in the word cloud.</a:t>
            </a:r>
          </a:p>
        </p:txBody>
      </p:sp>
    </p:spTree>
    <p:extLst>
      <p:ext uri="{BB962C8B-B14F-4D97-AF65-F5344CB8AC3E}">
        <p14:creationId xmlns:p14="http://schemas.microsoft.com/office/powerpoint/2010/main" val="709057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02870-CBCE-4436-BAAF-904D0252AD32}"/>
              </a:ext>
            </a:extLst>
          </p:cNvPr>
          <p:cNvSpPr>
            <a:spLocks noGrp="1"/>
          </p:cNvSpPr>
          <p:nvPr>
            <p:ph type="title"/>
          </p:nvPr>
        </p:nvSpPr>
        <p:spPr/>
        <p:txBody>
          <a:bodyPr>
            <a:normAutofit/>
          </a:bodyPr>
          <a:lstStyle/>
          <a:p>
            <a:r>
              <a:rPr lang="en-IN" sz="2700" b="1" i="1" dirty="0">
                <a:ln w="9525">
                  <a:solidFill>
                    <a:schemeClr val="bg1"/>
                  </a:solidFill>
                  <a:prstDash val="solid"/>
                </a:ln>
                <a:solidFill>
                  <a:schemeClr val="tx1"/>
                </a:solidFill>
                <a:latin typeface="Arial" panose="020B0604020202020204" pitchFamily="34" charset="0"/>
                <a:ea typeface="+mn-ea"/>
                <a:cs typeface="Arial" panose="020B0604020202020204" pitchFamily="34" charset="0"/>
              </a:rPr>
              <a:t>Analysis</a:t>
            </a:r>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t>
            </a:r>
            <a:endParaRPr lang="en-IN" dirty="0"/>
          </a:p>
        </p:txBody>
      </p:sp>
      <p:sp>
        <p:nvSpPr>
          <p:cNvPr id="3" name="Content Placeholder 2">
            <a:extLst>
              <a:ext uri="{FF2B5EF4-FFF2-40B4-BE49-F238E27FC236}">
                <a16:creationId xmlns:a16="http://schemas.microsoft.com/office/drawing/2014/main" id="{63FCFB32-3510-43D4-AAB2-71B362174262}"/>
              </a:ext>
            </a:extLst>
          </p:cNvPr>
          <p:cNvSpPr>
            <a:spLocks noGrp="1"/>
          </p:cNvSpPr>
          <p:nvPr>
            <p:ph idx="1"/>
          </p:nvPr>
        </p:nvSpPr>
        <p:spPr>
          <a:noFill/>
          <a:ln>
            <a:solidFill>
              <a:schemeClr val="bg1"/>
            </a:solidFill>
          </a:ln>
        </p:spPr>
        <p:style>
          <a:lnRef idx="2">
            <a:schemeClr val="accent2"/>
          </a:lnRef>
          <a:fillRef idx="1">
            <a:schemeClr val="lt1"/>
          </a:fillRef>
          <a:effectRef idx="0">
            <a:schemeClr val="accent2"/>
          </a:effectRef>
          <a:fontRef idx="minor">
            <a:schemeClr val="dk1"/>
          </a:fontRef>
        </p:style>
        <p:txBody>
          <a:bodyPr>
            <a:normAutofit fontScale="62500" lnSpcReduction="20000"/>
          </a:bodyPr>
          <a:lstStyle/>
          <a:p>
            <a:pPr marL="342900" lvl="0" indent="-342900">
              <a:lnSpc>
                <a:spcPct val="107000"/>
              </a:lnSpc>
              <a:buFont typeface="Wingdings" panose="05000000000000000000" pitchFamily="2" charset="2"/>
              <a:buChar char=""/>
            </a:pPr>
            <a:r>
              <a:rPr lang="en-IN" sz="2700" dirty="0">
                <a:ln w="9525">
                  <a:solidFill>
                    <a:schemeClr val="bg1"/>
                  </a:solidFill>
                  <a:prstDash val="solid"/>
                </a:ln>
                <a:solidFill>
                  <a:schemeClr val="tx1"/>
                </a:solidFill>
                <a:latin typeface="Arial" panose="020B0604020202020204" pitchFamily="34" charset="0"/>
                <a:cs typeface="Arial" panose="020B0604020202020204" pitchFamily="34" charset="0"/>
              </a:rPr>
              <a:t>This project is more about exploration, feature engineering and classification that can be done on this data. Since the data set is huge and includes multiclassification of ratings, we can do good amount of data exploration and derive some interesting features using the review text column available. </a:t>
            </a:r>
          </a:p>
          <a:p>
            <a:pPr marL="342900" lvl="0" indent="-342900">
              <a:lnSpc>
                <a:spcPct val="107000"/>
              </a:lnSpc>
              <a:buFont typeface="Wingdings" panose="05000000000000000000" pitchFamily="2" charset="2"/>
              <a:buChar char=""/>
            </a:pPr>
            <a:r>
              <a:rPr lang="en-IN" sz="2700" dirty="0">
                <a:ln w="9525">
                  <a:solidFill>
                    <a:schemeClr val="bg1"/>
                  </a:solidFill>
                  <a:prstDash val="solid"/>
                </a:ln>
                <a:solidFill>
                  <a:schemeClr val="tx1"/>
                </a:solidFill>
                <a:latin typeface="Arial" panose="020B0604020202020204" pitchFamily="34" charset="0"/>
                <a:cs typeface="Arial" panose="020B0604020202020204" pitchFamily="34" charset="0"/>
              </a:rPr>
              <a:t>Just make the reviews more appropriate so that we’ll get less word to process and get more accuracy. </a:t>
            </a:r>
          </a:p>
          <a:p>
            <a:pPr marL="342900" lvl="0" indent="-342900">
              <a:lnSpc>
                <a:spcPct val="107000"/>
              </a:lnSpc>
              <a:buFont typeface="Wingdings" panose="05000000000000000000" pitchFamily="2" charset="2"/>
              <a:buChar char=""/>
            </a:pPr>
            <a:r>
              <a:rPr lang="en-IN" sz="2700" dirty="0">
                <a:ln w="9525">
                  <a:solidFill>
                    <a:schemeClr val="bg1"/>
                  </a:solidFill>
                  <a:prstDash val="solid"/>
                </a:ln>
                <a:solidFill>
                  <a:schemeClr val="tx1"/>
                </a:solidFill>
                <a:latin typeface="Arial" panose="020B0604020202020204" pitchFamily="34" charset="0"/>
                <a:cs typeface="Arial" panose="020B0604020202020204" pitchFamily="34" charset="0"/>
              </a:rPr>
              <a:t>Removed extra spaces, converted email address into email keyword, likely wise phone number etc. Tried to make Reviews small and more appropriate as much as it was possible.</a:t>
            </a:r>
          </a:p>
          <a:p>
            <a:pPr marL="342900" lvl="0" indent="-342900">
              <a:lnSpc>
                <a:spcPct val="107000"/>
              </a:lnSpc>
              <a:buFont typeface="Wingdings" panose="05000000000000000000" pitchFamily="2" charset="2"/>
              <a:buChar char=""/>
            </a:pPr>
            <a:r>
              <a:rPr lang="en-IN" sz="2700" dirty="0">
                <a:ln w="9525">
                  <a:solidFill>
                    <a:schemeClr val="bg1"/>
                  </a:solidFill>
                  <a:prstDash val="solid"/>
                </a:ln>
                <a:solidFill>
                  <a:schemeClr val="tx1"/>
                </a:solidFill>
                <a:latin typeface="Arial" panose="020B0604020202020204" pitchFamily="34" charset="0"/>
                <a:cs typeface="Arial" panose="020B0604020202020204" pitchFamily="34" charset="0"/>
              </a:rPr>
              <a:t>After getting a cleaned data used TF-IDF vectorizer. It’ll help to transform the text data to feature vector which can be used as input in our modelling. It is a common algorithm to transform text into numbers. It measures the originality of a word by comparing the frequency of appearance of a word in a document with the number of documents the words appear in.</a:t>
            </a:r>
          </a:p>
          <a:p>
            <a:pPr marL="0" lvl="0" indent="0">
              <a:lnSpc>
                <a:spcPct val="107000"/>
              </a:lnSpc>
              <a:buNone/>
            </a:pPr>
            <a:endParaRPr lang="en-IN" sz="22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53451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BCA39-8709-4BCB-8A1D-52A338FF6ED8}"/>
              </a:ext>
            </a:extLst>
          </p:cNvPr>
          <p:cNvSpPr>
            <a:spLocks noGrp="1"/>
          </p:cNvSpPr>
          <p:nvPr>
            <p:ph type="title"/>
          </p:nvPr>
        </p:nvSpPr>
        <p:spPr/>
        <p:txBody>
          <a:bodyPr>
            <a:normAutofit/>
          </a:bodyPr>
          <a:lstStyle/>
          <a:p>
            <a:r>
              <a:rPr lang="en-IN" sz="2700" b="1" i="1" dirty="0">
                <a:ln w="9525">
                  <a:solidFill>
                    <a:schemeClr val="bg1"/>
                  </a:solidFill>
                  <a:prstDash val="solid"/>
                </a:ln>
                <a:solidFill>
                  <a:schemeClr val="tx1"/>
                </a:solidFill>
                <a:latin typeface="Arial" panose="020B0604020202020204" pitchFamily="34" charset="0"/>
                <a:ea typeface="+mn-ea"/>
                <a:cs typeface="Arial" panose="020B0604020202020204" pitchFamily="34" charset="0"/>
              </a:rPr>
              <a:t>Model</a:t>
            </a:r>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IN" sz="2700" b="1" i="1" dirty="0">
                <a:ln w="9525">
                  <a:solidFill>
                    <a:schemeClr val="bg1"/>
                  </a:solidFill>
                  <a:prstDash val="solid"/>
                </a:ln>
                <a:solidFill>
                  <a:schemeClr val="tx1"/>
                </a:solidFill>
                <a:latin typeface="Arial" panose="020B0604020202020204" pitchFamily="34" charset="0"/>
                <a:ea typeface="+mn-ea"/>
                <a:cs typeface="Arial" panose="020B0604020202020204" pitchFamily="34" charset="0"/>
              </a:rPr>
              <a:t>Building</a:t>
            </a:r>
            <a:endParaRPr lang="en-IN" dirty="0"/>
          </a:p>
        </p:txBody>
      </p:sp>
      <p:sp>
        <p:nvSpPr>
          <p:cNvPr id="3" name="Content Placeholder 2">
            <a:extLst>
              <a:ext uri="{FF2B5EF4-FFF2-40B4-BE49-F238E27FC236}">
                <a16:creationId xmlns:a16="http://schemas.microsoft.com/office/drawing/2014/main" id="{716A6FBF-EB84-486F-B368-30675D45BE16}"/>
              </a:ext>
            </a:extLst>
          </p:cNvPr>
          <p:cNvSpPr>
            <a:spLocks noGrp="1"/>
          </p:cNvSpPr>
          <p:nvPr>
            <p:ph idx="1"/>
          </p:nvPr>
        </p:nvSpPr>
        <p:spPr>
          <a:noFill/>
          <a:ln>
            <a:solidFill>
              <a:schemeClr val="bg1"/>
            </a:solidFill>
          </a:ln>
        </p:spPr>
        <p:style>
          <a:lnRef idx="2">
            <a:schemeClr val="accent2"/>
          </a:lnRef>
          <a:fillRef idx="1">
            <a:schemeClr val="lt1"/>
          </a:fillRef>
          <a:effectRef idx="0">
            <a:schemeClr val="accent2"/>
          </a:effectRef>
          <a:fontRef idx="minor">
            <a:schemeClr val="dk1"/>
          </a:fontRef>
        </p:style>
        <p:txBody>
          <a:bodyPr>
            <a:normAutofit/>
          </a:bodyPr>
          <a:lstStyle/>
          <a:p>
            <a:pPr>
              <a:lnSpc>
                <a:spcPct val="107000"/>
              </a:lnSpc>
              <a:spcAft>
                <a:spcPts val="800"/>
              </a:spcAft>
            </a:pPr>
            <a:r>
              <a:rPr lang="en-IN" sz="1700" dirty="0">
                <a:ln w="9525">
                  <a:solidFill>
                    <a:schemeClr val="bg1"/>
                  </a:solidFill>
                  <a:prstDash val="solid"/>
                </a:ln>
                <a:solidFill>
                  <a:schemeClr val="tx1"/>
                </a:solidFill>
                <a:latin typeface="Arial" panose="020B0604020202020204" pitchFamily="34" charset="0"/>
                <a:cs typeface="Arial" panose="020B0604020202020204" pitchFamily="34" charset="0"/>
              </a:rPr>
              <a:t>In this NLP-based project we need to predict ratings that are multi-classifiers. I have converted the text into vectors using TFIDF vectorizer and separated our features and labels then build the models.</a:t>
            </a:r>
          </a:p>
          <a:p>
            <a:pPr marL="342900" lvl="0" indent="-342900">
              <a:lnSpc>
                <a:spcPct val="107000"/>
              </a:lnSpc>
              <a:spcAft>
                <a:spcPts val="800"/>
              </a:spcAft>
              <a:buFont typeface="Wingdings" panose="05000000000000000000" pitchFamily="2" charset="2"/>
              <a:buChar char=""/>
            </a:pPr>
            <a:r>
              <a:rPr lang="en-IN" sz="1700" dirty="0">
                <a:ln w="9525">
                  <a:solidFill>
                    <a:schemeClr val="bg1"/>
                  </a:solidFill>
                  <a:prstDash val="solid"/>
                </a:ln>
                <a:solidFill>
                  <a:schemeClr val="tx1"/>
                </a:solidFill>
                <a:latin typeface="Arial" panose="020B0604020202020204" pitchFamily="34" charset="0"/>
                <a:cs typeface="Arial" panose="020B0604020202020204" pitchFamily="34" charset="0"/>
              </a:rPr>
              <a:t>All the algorithms are giving good cv scores. Among these algorithms, I am selecting ExtraTreesClassifier as the best fitting algorithm for our final model as it is giving the least difference between accuracy and cv score.</a:t>
            </a:r>
          </a:p>
        </p:txBody>
      </p:sp>
    </p:spTree>
    <p:extLst>
      <p:ext uri="{BB962C8B-B14F-4D97-AF65-F5344CB8AC3E}">
        <p14:creationId xmlns:p14="http://schemas.microsoft.com/office/powerpoint/2010/main" val="2497532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B2A3F-4369-4662-8B2C-02F221AADF41}"/>
              </a:ext>
            </a:extLst>
          </p:cNvPr>
          <p:cNvSpPr>
            <a:spLocks noGrp="1"/>
          </p:cNvSpPr>
          <p:nvPr>
            <p:ph type="title" idx="4294967295"/>
          </p:nvPr>
        </p:nvSpPr>
        <p:spPr>
          <a:xfrm>
            <a:off x="0" y="592138"/>
            <a:ext cx="9652000" cy="749300"/>
          </a:xfrm>
        </p:spPr>
        <p:txBody>
          <a:bodyPr>
            <a:normAutofit/>
          </a:bodyPr>
          <a:lstStyle/>
          <a:p>
            <a:pPr algn="ctr"/>
            <a:r>
              <a:rPr lang="en-IN" sz="2700" b="1" i="1" dirty="0">
                <a:ln w="9525">
                  <a:solidFill>
                    <a:schemeClr val="bg1"/>
                  </a:solidFill>
                  <a:prstDash val="solid"/>
                </a:ln>
                <a:solidFill>
                  <a:schemeClr val="tx1"/>
                </a:solidFill>
                <a:latin typeface="Arial" panose="020B0604020202020204" pitchFamily="34" charset="0"/>
                <a:ea typeface="+mn-ea"/>
                <a:cs typeface="Arial" panose="020B0604020202020204" pitchFamily="34" charset="0"/>
              </a:rPr>
              <a:t>Conclusion</a:t>
            </a:r>
            <a:endParaRPr lang="en-IN" dirty="0"/>
          </a:p>
        </p:txBody>
      </p:sp>
      <p:sp>
        <p:nvSpPr>
          <p:cNvPr id="3" name="Content Placeholder 2">
            <a:extLst>
              <a:ext uri="{FF2B5EF4-FFF2-40B4-BE49-F238E27FC236}">
                <a16:creationId xmlns:a16="http://schemas.microsoft.com/office/drawing/2014/main" id="{F1F0CA3D-FB2D-4660-B051-64C35B18662A}"/>
              </a:ext>
            </a:extLst>
          </p:cNvPr>
          <p:cNvSpPr>
            <a:spLocks noGrp="1"/>
          </p:cNvSpPr>
          <p:nvPr>
            <p:ph idx="4294967295"/>
          </p:nvPr>
        </p:nvSpPr>
        <p:spPr>
          <a:xfrm>
            <a:off x="1109133" y="1341438"/>
            <a:ext cx="9813925" cy="4821238"/>
          </a:xfrm>
          <a:noFill/>
          <a:ln>
            <a:solidFill>
              <a:schemeClr val="bg1"/>
            </a:solidFill>
          </a:ln>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p>
            <a:pPr>
              <a:lnSpc>
                <a:spcPct val="107000"/>
              </a:lnSpc>
              <a:spcBef>
                <a:spcPts val="300"/>
              </a:spcBef>
              <a:spcAft>
                <a:spcPts val="300"/>
              </a:spcAft>
              <a:buFont typeface="Wingdings" panose="05000000000000000000" pitchFamily="2" charset="2"/>
              <a:buChar char="ü"/>
            </a:pPr>
            <a:r>
              <a:rPr lang="en-IN" sz="2200" dirty="0">
                <a:ln w="9525">
                  <a:solidFill>
                    <a:schemeClr val="bg1"/>
                  </a:solidFill>
                  <a:prstDash val="solid"/>
                </a:ln>
                <a:solidFill>
                  <a:schemeClr val="tx1"/>
                </a:solidFill>
                <a:latin typeface="Arial" panose="020B0604020202020204" pitchFamily="34" charset="0"/>
                <a:cs typeface="Arial" panose="020B0604020202020204" pitchFamily="34" charset="0"/>
              </a:rPr>
              <a:t>In this project report, we have used NLP machine learning algorithms to predict the Ratings. We have mentioned the step-by-step procedure to </a:t>
            </a:r>
            <a:r>
              <a:rPr lang="en-IN" sz="2200" dirty="0" err="1">
                <a:ln w="9525">
                  <a:solidFill>
                    <a:schemeClr val="bg1"/>
                  </a:solidFill>
                  <a:prstDash val="solid"/>
                </a:ln>
                <a:solidFill>
                  <a:schemeClr val="tx1"/>
                </a:solidFill>
                <a:latin typeface="Arial" panose="020B0604020202020204" pitchFamily="34" charset="0"/>
                <a:cs typeface="Arial" panose="020B0604020202020204" pitchFamily="34" charset="0"/>
              </a:rPr>
              <a:t>analyze</a:t>
            </a:r>
            <a:r>
              <a:rPr lang="en-IN" sz="2200" dirty="0">
                <a:ln w="9525">
                  <a:solidFill>
                    <a:schemeClr val="bg1"/>
                  </a:solidFill>
                  <a:prstDash val="solid"/>
                </a:ln>
                <a:solidFill>
                  <a:schemeClr val="tx1"/>
                </a:solidFill>
                <a:latin typeface="Arial" panose="020B0604020202020204" pitchFamily="34" charset="0"/>
                <a:cs typeface="Arial" panose="020B0604020202020204" pitchFamily="34" charset="0"/>
              </a:rPr>
              <a:t> the dataset and find the correlation between the features.</a:t>
            </a:r>
          </a:p>
          <a:p>
            <a:pPr>
              <a:lnSpc>
                <a:spcPct val="107000"/>
              </a:lnSpc>
              <a:spcBef>
                <a:spcPts val="300"/>
              </a:spcBef>
              <a:spcAft>
                <a:spcPts val="300"/>
              </a:spcAft>
              <a:buFont typeface="Wingdings" panose="05000000000000000000" pitchFamily="2" charset="2"/>
              <a:buChar char="ü"/>
            </a:pPr>
            <a:r>
              <a:rPr lang="en-IN" sz="2200" dirty="0">
                <a:ln w="9525">
                  <a:solidFill>
                    <a:schemeClr val="bg1"/>
                  </a:solidFill>
                  <a:prstDash val="solid"/>
                </a:ln>
                <a:solidFill>
                  <a:schemeClr val="tx1"/>
                </a:solidFill>
                <a:latin typeface="Arial" panose="020B0604020202020204" pitchFamily="34" charset="0"/>
                <a:cs typeface="Arial" panose="020B0604020202020204" pitchFamily="34" charset="0"/>
              </a:rPr>
              <a:t>Thus we can select the features which are correlated to each other and are independent in nature. The power of visualization has helped us in understanding the data by graphical representation it has made me understand what data is trying to say.</a:t>
            </a:r>
          </a:p>
          <a:p>
            <a:pPr>
              <a:lnSpc>
                <a:spcPct val="107000"/>
              </a:lnSpc>
              <a:spcBef>
                <a:spcPts val="300"/>
              </a:spcBef>
              <a:spcAft>
                <a:spcPts val="300"/>
              </a:spcAft>
              <a:buFont typeface="Wingdings" panose="05000000000000000000" pitchFamily="2" charset="2"/>
              <a:buChar char="ü"/>
            </a:pPr>
            <a:r>
              <a:rPr lang="en-IN" sz="2200" dirty="0">
                <a:ln w="9525">
                  <a:solidFill>
                    <a:schemeClr val="bg1"/>
                  </a:solidFill>
                  <a:prstDash val="solid"/>
                </a:ln>
                <a:solidFill>
                  <a:schemeClr val="tx1"/>
                </a:solidFill>
                <a:latin typeface="Arial" panose="020B0604020202020204" pitchFamily="34" charset="0"/>
                <a:cs typeface="Arial" panose="020B0604020202020204" pitchFamily="34" charset="0"/>
              </a:rPr>
              <a:t> Data cleaning is one of the most important steps to remove unrealistic values and unnecessary punctuations, URLs, email addresses, and stop words. </a:t>
            </a:r>
          </a:p>
          <a:p>
            <a:pPr>
              <a:lnSpc>
                <a:spcPct val="107000"/>
              </a:lnSpc>
              <a:spcBef>
                <a:spcPts val="300"/>
              </a:spcBef>
              <a:spcAft>
                <a:spcPts val="300"/>
              </a:spcAft>
              <a:buFont typeface="Wingdings" panose="05000000000000000000" pitchFamily="2" charset="2"/>
              <a:buChar char="ü"/>
            </a:pPr>
            <a:r>
              <a:rPr lang="en-IN" sz="2200" dirty="0">
                <a:ln w="9525">
                  <a:solidFill>
                    <a:schemeClr val="bg1"/>
                  </a:solidFill>
                  <a:prstDash val="solid"/>
                </a:ln>
                <a:solidFill>
                  <a:schemeClr val="tx1"/>
                </a:solidFill>
                <a:latin typeface="Arial" panose="020B0604020202020204" pitchFamily="34" charset="0"/>
                <a:cs typeface="Arial" panose="020B0604020202020204" pitchFamily="34" charset="0"/>
              </a:rPr>
              <a:t>These feature sets were then given as an input to 6 algorithms and a hyper parameter tuning was done to the best model. Hence we calculated the performance of each model using different performance metrics and compared them based on these metrics.</a:t>
            </a:r>
          </a:p>
          <a:p>
            <a:pPr>
              <a:lnSpc>
                <a:spcPct val="107000"/>
              </a:lnSpc>
              <a:spcBef>
                <a:spcPts val="300"/>
              </a:spcBef>
              <a:spcAft>
                <a:spcPts val="300"/>
              </a:spcAft>
              <a:buFont typeface="Wingdings" panose="05000000000000000000" pitchFamily="2" charset="2"/>
              <a:buChar char="ü"/>
            </a:pPr>
            <a:r>
              <a:rPr lang="en-IN" sz="2200" dirty="0">
                <a:ln w="9525">
                  <a:solidFill>
                    <a:schemeClr val="bg1"/>
                  </a:solidFill>
                  <a:prstDash val="solid"/>
                </a:ln>
                <a:solidFill>
                  <a:schemeClr val="tx1"/>
                </a:solidFill>
                <a:latin typeface="Arial" panose="020B0604020202020204" pitchFamily="34" charset="0"/>
                <a:cs typeface="Arial" panose="020B0604020202020204" pitchFamily="34" charset="0"/>
              </a:rPr>
              <a:t> Then we have also saved the best model.</a:t>
            </a:r>
          </a:p>
          <a:p>
            <a:endParaRPr lang="en-IN" dirty="0"/>
          </a:p>
        </p:txBody>
      </p:sp>
    </p:spTree>
    <p:extLst>
      <p:ext uri="{BB962C8B-B14F-4D97-AF65-F5344CB8AC3E}">
        <p14:creationId xmlns:p14="http://schemas.microsoft.com/office/powerpoint/2010/main" val="322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95454-2022-4BBD-9C54-1005EA2C5B30}"/>
              </a:ext>
            </a:extLst>
          </p:cNvPr>
          <p:cNvSpPr>
            <a:spLocks noGrp="1"/>
          </p:cNvSpPr>
          <p:nvPr>
            <p:ph type="title" idx="4294967295"/>
          </p:nvPr>
        </p:nvSpPr>
        <p:spPr>
          <a:xfrm>
            <a:off x="0" y="330200"/>
            <a:ext cx="9652000" cy="1603375"/>
          </a:xfrm>
        </p:spPr>
        <p:txBody>
          <a:bodyPr>
            <a:normAutofit/>
          </a:bodyPr>
          <a:lstStyle/>
          <a:p>
            <a:r>
              <a:rPr lang="en-US" sz="2700" b="1" i="1" dirty="0">
                <a:ln w="9525">
                  <a:solidFill>
                    <a:schemeClr val="bg1"/>
                  </a:solidFill>
                  <a:prstDash val="solid"/>
                </a:ln>
                <a:solidFill>
                  <a:schemeClr val="tx1"/>
                </a:solidFill>
                <a:latin typeface="Arial" panose="020B0604020202020204" pitchFamily="34" charset="0"/>
                <a:ea typeface="+mn-ea"/>
                <a:cs typeface="Arial" panose="020B0604020202020204" pitchFamily="34" charset="0"/>
              </a:rPr>
              <a:t>Agenda:</a:t>
            </a:r>
            <a:br>
              <a:rPr lang="en-US" sz="40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endParaRPr lang="en-IN" dirty="0"/>
          </a:p>
        </p:txBody>
      </p:sp>
      <p:sp>
        <p:nvSpPr>
          <p:cNvPr id="3" name="Content Placeholder 2">
            <a:extLst>
              <a:ext uri="{FF2B5EF4-FFF2-40B4-BE49-F238E27FC236}">
                <a16:creationId xmlns:a16="http://schemas.microsoft.com/office/drawing/2014/main" id="{AD3852AC-3D3E-419B-925B-B4E00FF95299}"/>
              </a:ext>
            </a:extLst>
          </p:cNvPr>
          <p:cNvSpPr>
            <a:spLocks noGrp="1"/>
          </p:cNvSpPr>
          <p:nvPr>
            <p:ph idx="4294967295"/>
          </p:nvPr>
        </p:nvSpPr>
        <p:spPr>
          <a:xfrm>
            <a:off x="0" y="1273175"/>
            <a:ext cx="9652000" cy="4992688"/>
          </a:xfrm>
          <a:noFill/>
          <a:ln>
            <a:solidFill>
              <a:schemeClr val="bg1"/>
            </a:solidFill>
          </a:ln>
        </p:spPr>
        <p:style>
          <a:lnRef idx="2">
            <a:schemeClr val="accent2"/>
          </a:lnRef>
          <a:fillRef idx="1">
            <a:schemeClr val="lt1"/>
          </a:fillRef>
          <a:effectRef idx="0">
            <a:schemeClr val="accent2"/>
          </a:effectRef>
          <a:fontRef idx="minor">
            <a:schemeClr val="dk1"/>
          </a:fontRef>
        </p:style>
        <p:txBody>
          <a:bodyPr>
            <a:normAutofit fontScale="70000" lnSpcReduction="20000"/>
          </a:bodyPr>
          <a:lstStyle/>
          <a:p>
            <a:pPr indent="-571500">
              <a:spcBef>
                <a:spcPts val="300"/>
              </a:spcBef>
              <a:spcAft>
                <a:spcPts val="300"/>
              </a:spcAft>
              <a:buFont typeface="Arial" panose="020B0604020202020204" pitchFamily="34" charset="0"/>
              <a:buChar char="•"/>
            </a:pPr>
            <a:r>
              <a:rPr lang="en-US" sz="3100" dirty="0">
                <a:ln w="9525">
                  <a:solidFill>
                    <a:schemeClr val="bg1"/>
                  </a:solidFill>
                  <a:prstDash val="solid"/>
                </a:ln>
                <a:solidFill>
                  <a:schemeClr val="tx1"/>
                </a:solidFill>
                <a:latin typeface="Arial" panose="020B0604020202020204" pitchFamily="34" charset="0"/>
                <a:cs typeface="Arial" panose="020B0604020202020204" pitchFamily="34" charset="0"/>
              </a:rPr>
              <a:t>Overview.</a:t>
            </a:r>
          </a:p>
          <a:p>
            <a:pPr indent="-571500">
              <a:spcBef>
                <a:spcPts val="300"/>
              </a:spcBef>
              <a:spcAft>
                <a:spcPts val="300"/>
              </a:spcAft>
              <a:buFont typeface="Arial" panose="020B0604020202020204" pitchFamily="34" charset="0"/>
              <a:buChar char="•"/>
            </a:pPr>
            <a:r>
              <a:rPr lang="en-US" sz="3100" dirty="0">
                <a:ln w="9525">
                  <a:solidFill>
                    <a:schemeClr val="bg1"/>
                  </a:solidFill>
                  <a:prstDash val="solid"/>
                </a:ln>
                <a:solidFill>
                  <a:schemeClr val="tx1"/>
                </a:solidFill>
                <a:latin typeface="Arial" panose="020B0604020202020204" pitchFamily="34" charset="0"/>
                <a:cs typeface="Arial" panose="020B0604020202020204" pitchFamily="34" charset="0"/>
              </a:rPr>
              <a:t>Problem Statement.</a:t>
            </a:r>
          </a:p>
          <a:p>
            <a:pPr indent="-571500">
              <a:spcBef>
                <a:spcPts val="300"/>
              </a:spcBef>
              <a:spcAft>
                <a:spcPts val="300"/>
              </a:spcAft>
              <a:buFont typeface="Arial" panose="020B0604020202020204" pitchFamily="34" charset="0"/>
              <a:buChar char="•"/>
            </a:pPr>
            <a:r>
              <a:rPr lang="en-US" sz="3100" dirty="0">
                <a:ln w="9525">
                  <a:solidFill>
                    <a:schemeClr val="bg1"/>
                  </a:solidFill>
                  <a:prstDash val="solid"/>
                </a:ln>
                <a:solidFill>
                  <a:schemeClr val="tx1"/>
                </a:solidFill>
                <a:latin typeface="Arial" panose="020B0604020202020204" pitchFamily="34" charset="0"/>
                <a:cs typeface="Arial" panose="020B0604020202020204" pitchFamily="34" charset="0"/>
              </a:rPr>
              <a:t>Problem Understanding.</a:t>
            </a:r>
          </a:p>
          <a:p>
            <a:pPr indent="-571500">
              <a:spcBef>
                <a:spcPts val="300"/>
              </a:spcBef>
              <a:spcAft>
                <a:spcPts val="300"/>
              </a:spcAft>
              <a:buFont typeface="Arial" panose="020B0604020202020204" pitchFamily="34" charset="0"/>
              <a:buChar char="•"/>
            </a:pPr>
            <a:r>
              <a:rPr lang="en-US" sz="3100" dirty="0">
                <a:ln w="9525">
                  <a:solidFill>
                    <a:schemeClr val="bg1"/>
                  </a:solidFill>
                  <a:prstDash val="solid"/>
                </a:ln>
                <a:solidFill>
                  <a:schemeClr val="tx1"/>
                </a:solidFill>
                <a:latin typeface="Arial" panose="020B0604020202020204" pitchFamily="34" charset="0"/>
                <a:cs typeface="Arial" panose="020B0604020202020204" pitchFamily="34" charset="0"/>
              </a:rPr>
              <a:t>What is Rating Prediction?</a:t>
            </a:r>
          </a:p>
          <a:p>
            <a:pPr indent="-571500">
              <a:spcBef>
                <a:spcPts val="300"/>
              </a:spcBef>
              <a:spcAft>
                <a:spcPts val="300"/>
              </a:spcAft>
              <a:buFont typeface="Arial" panose="020B0604020202020204" pitchFamily="34" charset="0"/>
              <a:buChar char="•"/>
            </a:pPr>
            <a:r>
              <a:rPr lang="en-US" sz="3100" dirty="0">
                <a:ln w="9525">
                  <a:solidFill>
                    <a:schemeClr val="bg1"/>
                  </a:solidFill>
                  <a:prstDash val="solid"/>
                </a:ln>
                <a:solidFill>
                  <a:schemeClr val="tx1"/>
                </a:solidFill>
                <a:latin typeface="Arial" panose="020B0604020202020204" pitchFamily="34" charset="0"/>
                <a:cs typeface="Arial" panose="020B0604020202020204" pitchFamily="34" charset="0"/>
              </a:rPr>
              <a:t>Importance of Rating Prediction Project.</a:t>
            </a:r>
          </a:p>
          <a:p>
            <a:pPr indent="-571500">
              <a:spcBef>
                <a:spcPts val="300"/>
              </a:spcBef>
              <a:spcAft>
                <a:spcPts val="300"/>
              </a:spcAft>
              <a:buFont typeface="Arial" panose="020B0604020202020204" pitchFamily="34" charset="0"/>
              <a:buChar char="•"/>
            </a:pPr>
            <a:r>
              <a:rPr lang="en-US" sz="3100" dirty="0">
                <a:ln w="9525">
                  <a:solidFill>
                    <a:schemeClr val="bg1"/>
                  </a:solidFill>
                  <a:prstDash val="solid"/>
                </a:ln>
                <a:solidFill>
                  <a:schemeClr val="tx1"/>
                </a:solidFill>
                <a:latin typeface="Arial" panose="020B0604020202020204" pitchFamily="34" charset="0"/>
                <a:cs typeface="Arial" panose="020B0604020202020204" pitchFamily="34" charset="0"/>
              </a:rPr>
              <a:t>Data Analysis and Model Building Flow Chart.</a:t>
            </a:r>
          </a:p>
          <a:p>
            <a:pPr indent="-571500">
              <a:spcBef>
                <a:spcPts val="300"/>
              </a:spcBef>
              <a:spcAft>
                <a:spcPts val="300"/>
              </a:spcAft>
              <a:buFont typeface="Arial" panose="020B0604020202020204" pitchFamily="34" charset="0"/>
              <a:buChar char="•"/>
            </a:pPr>
            <a:r>
              <a:rPr lang="en-US" sz="3100" dirty="0">
                <a:ln w="9525">
                  <a:solidFill>
                    <a:schemeClr val="bg1"/>
                  </a:solidFill>
                  <a:prstDash val="solid"/>
                </a:ln>
                <a:solidFill>
                  <a:schemeClr val="tx1"/>
                </a:solidFill>
                <a:latin typeface="Arial" panose="020B0604020202020204" pitchFamily="34" charset="0"/>
                <a:cs typeface="Arial" panose="020B0604020202020204" pitchFamily="34" charset="0"/>
              </a:rPr>
              <a:t>Exploratory data analysis.</a:t>
            </a:r>
          </a:p>
          <a:p>
            <a:pPr indent="-571500">
              <a:spcBef>
                <a:spcPts val="300"/>
              </a:spcBef>
              <a:spcAft>
                <a:spcPts val="300"/>
              </a:spcAft>
              <a:buFont typeface="Arial" panose="020B0604020202020204" pitchFamily="34" charset="0"/>
              <a:buChar char="•"/>
            </a:pPr>
            <a:r>
              <a:rPr lang="en-US" sz="3100" dirty="0">
                <a:ln w="9525">
                  <a:solidFill>
                    <a:schemeClr val="bg1"/>
                  </a:solidFill>
                  <a:prstDash val="solid"/>
                </a:ln>
                <a:solidFill>
                  <a:schemeClr val="tx1"/>
                </a:solidFill>
                <a:latin typeface="Arial" panose="020B0604020202020204" pitchFamily="34" charset="0"/>
                <a:cs typeface="Arial" panose="020B0604020202020204" pitchFamily="34" charset="0"/>
              </a:rPr>
              <a:t>Visualizations.</a:t>
            </a:r>
          </a:p>
          <a:p>
            <a:pPr indent="-571500">
              <a:spcBef>
                <a:spcPts val="300"/>
              </a:spcBef>
              <a:spcAft>
                <a:spcPts val="300"/>
              </a:spcAft>
              <a:buFont typeface="Arial" panose="020B0604020202020204" pitchFamily="34" charset="0"/>
              <a:buChar char="•"/>
            </a:pPr>
            <a:r>
              <a:rPr lang="en-US" sz="3100" dirty="0">
                <a:ln w="9525">
                  <a:solidFill>
                    <a:schemeClr val="bg1"/>
                  </a:solidFill>
                  <a:prstDash val="solid"/>
                </a:ln>
                <a:solidFill>
                  <a:schemeClr val="tx1"/>
                </a:solidFill>
                <a:latin typeface="Arial" panose="020B0604020202020204" pitchFamily="34" charset="0"/>
                <a:cs typeface="Arial" panose="020B0604020202020204" pitchFamily="34" charset="0"/>
              </a:rPr>
              <a:t>Analysis.</a:t>
            </a:r>
          </a:p>
          <a:p>
            <a:pPr indent="-571500">
              <a:spcBef>
                <a:spcPts val="300"/>
              </a:spcBef>
              <a:spcAft>
                <a:spcPts val="300"/>
              </a:spcAft>
              <a:buFont typeface="Arial" panose="020B0604020202020204" pitchFamily="34" charset="0"/>
              <a:buChar char="•"/>
            </a:pPr>
            <a:r>
              <a:rPr lang="en-US" sz="3100" dirty="0">
                <a:ln w="9525">
                  <a:solidFill>
                    <a:schemeClr val="bg1"/>
                  </a:solidFill>
                  <a:prstDash val="solid"/>
                </a:ln>
                <a:solidFill>
                  <a:schemeClr val="tx1"/>
                </a:solidFill>
                <a:latin typeface="Arial" panose="020B0604020202020204" pitchFamily="34" charset="0"/>
                <a:cs typeface="Arial" panose="020B0604020202020204" pitchFamily="34" charset="0"/>
              </a:rPr>
              <a:t>Model Building.</a:t>
            </a:r>
          </a:p>
          <a:p>
            <a:pPr indent="-571500">
              <a:spcBef>
                <a:spcPts val="300"/>
              </a:spcBef>
              <a:spcAft>
                <a:spcPts val="300"/>
              </a:spcAft>
              <a:buFont typeface="Arial" panose="020B0604020202020204" pitchFamily="34" charset="0"/>
              <a:buChar char="•"/>
            </a:pPr>
            <a:r>
              <a:rPr lang="en-US" sz="3100" dirty="0">
                <a:ln w="9525">
                  <a:solidFill>
                    <a:schemeClr val="bg1"/>
                  </a:solidFill>
                  <a:prstDash val="solid"/>
                </a:ln>
                <a:solidFill>
                  <a:schemeClr val="tx1"/>
                </a:solidFill>
                <a:latin typeface="Arial" panose="020B0604020202020204" pitchFamily="34" charset="0"/>
                <a:cs typeface="Arial" panose="020B0604020202020204" pitchFamily="34" charset="0"/>
              </a:rPr>
              <a:t>Hyper Parameter Tunning.</a:t>
            </a:r>
          </a:p>
          <a:p>
            <a:pPr indent="-571500">
              <a:spcBef>
                <a:spcPts val="300"/>
              </a:spcBef>
              <a:spcAft>
                <a:spcPts val="300"/>
              </a:spcAft>
              <a:buFont typeface="Arial" panose="020B0604020202020204" pitchFamily="34" charset="0"/>
              <a:buChar char="•"/>
            </a:pPr>
            <a:r>
              <a:rPr lang="en-US" sz="3100" dirty="0">
                <a:ln w="9525">
                  <a:solidFill>
                    <a:schemeClr val="bg1"/>
                  </a:solidFill>
                  <a:prstDash val="solid"/>
                </a:ln>
                <a:solidFill>
                  <a:schemeClr val="tx1"/>
                </a:solidFill>
                <a:latin typeface="Arial" panose="020B0604020202020204" pitchFamily="34" charset="0"/>
                <a:cs typeface="Arial" panose="020B0604020202020204" pitchFamily="34" charset="0"/>
              </a:rPr>
              <a:t>Conclusion.</a:t>
            </a:r>
          </a:p>
          <a:p>
            <a:endParaRPr lang="en-IN" dirty="0"/>
          </a:p>
        </p:txBody>
      </p:sp>
    </p:spTree>
    <p:extLst>
      <p:ext uri="{BB962C8B-B14F-4D97-AF65-F5344CB8AC3E}">
        <p14:creationId xmlns:p14="http://schemas.microsoft.com/office/powerpoint/2010/main" val="4982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765EE-C7CC-4E0B-B35E-CDF83A30FAD7}"/>
              </a:ext>
            </a:extLst>
          </p:cNvPr>
          <p:cNvSpPr>
            <a:spLocks noGrp="1"/>
          </p:cNvSpPr>
          <p:nvPr>
            <p:ph type="title" idx="4294967295"/>
          </p:nvPr>
        </p:nvSpPr>
        <p:spPr>
          <a:xfrm>
            <a:off x="0" y="979488"/>
            <a:ext cx="7286625" cy="1290637"/>
          </a:xfrm>
        </p:spPr>
        <p:txBody>
          <a:bodyPr/>
          <a:lstStyle/>
          <a:p>
            <a:r>
              <a:rPr lang="en-IN" sz="2700" b="1" i="1" dirty="0">
                <a:ln w="9525">
                  <a:solidFill>
                    <a:schemeClr val="bg1"/>
                  </a:solidFill>
                  <a:prstDash val="solid"/>
                </a:ln>
                <a:solidFill>
                  <a:schemeClr val="tx1"/>
                </a:solidFill>
                <a:latin typeface="Arial" panose="020B0604020202020204" pitchFamily="34" charset="0"/>
                <a:ea typeface="+mn-ea"/>
                <a:cs typeface="Arial" panose="020B0604020202020204" pitchFamily="34" charset="0"/>
              </a:rPr>
              <a:t>OVERVIEW</a:t>
            </a:r>
            <a:endParaRPr lang="en-IN" sz="40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Content Placeholder 2">
            <a:extLst>
              <a:ext uri="{FF2B5EF4-FFF2-40B4-BE49-F238E27FC236}">
                <a16:creationId xmlns:a16="http://schemas.microsoft.com/office/drawing/2014/main" id="{679AA3E7-E176-4E6F-A8C5-65F88A4644DC}"/>
              </a:ext>
            </a:extLst>
          </p:cNvPr>
          <p:cNvSpPr>
            <a:spLocks noGrp="1"/>
          </p:cNvSpPr>
          <p:nvPr>
            <p:ph idx="4294967295"/>
          </p:nvPr>
        </p:nvSpPr>
        <p:spPr>
          <a:xfrm>
            <a:off x="0" y="2432050"/>
            <a:ext cx="8856663" cy="3317875"/>
          </a:xfrm>
          <a:noFill/>
          <a:ln>
            <a:solidFill>
              <a:schemeClr val="bg1"/>
            </a:solidFill>
          </a:ln>
        </p:spPr>
        <p:style>
          <a:lnRef idx="2">
            <a:schemeClr val="accent2"/>
          </a:lnRef>
          <a:fillRef idx="1">
            <a:schemeClr val="lt1"/>
          </a:fillRef>
          <a:effectRef idx="0">
            <a:schemeClr val="accent2"/>
          </a:effectRef>
          <a:fontRef idx="minor">
            <a:schemeClr val="dk1"/>
          </a:fontRef>
        </p:style>
        <p:txBody>
          <a:bodyPr>
            <a:normAutofit/>
          </a:bodyPr>
          <a:lstStyle/>
          <a:p>
            <a:pPr>
              <a:buClr>
                <a:schemeClr val="tx1"/>
              </a:buClr>
              <a:buFont typeface="Arial" panose="020B0604020202020204" pitchFamily="34" charset="0"/>
              <a:buChar char="•"/>
            </a:pPr>
            <a:r>
              <a:rPr lang="en-US" sz="2200" dirty="0">
                <a:ln w="9525">
                  <a:solidFill>
                    <a:schemeClr val="bg1"/>
                  </a:solidFill>
                  <a:prstDash val="solid"/>
                </a:ln>
                <a:solidFill>
                  <a:schemeClr val="tx1"/>
                </a:solidFill>
                <a:latin typeface="Arial" panose="020B0604020202020204" pitchFamily="34" charset="0"/>
                <a:cs typeface="Arial" panose="020B0604020202020204" pitchFamily="34" charset="0"/>
              </a:rPr>
              <a:t>In this particular presentation we will be looking on:</a:t>
            </a:r>
          </a:p>
          <a:p>
            <a:pPr lvl="1">
              <a:buClr>
                <a:schemeClr val="tx1"/>
              </a:buClr>
              <a:buFont typeface="Arial" panose="020B0604020202020204" pitchFamily="34" charset="0"/>
              <a:buChar char="•"/>
            </a:pPr>
            <a:r>
              <a:rPr lang="en-US" sz="2200" dirty="0">
                <a:ln w="9525">
                  <a:solidFill>
                    <a:schemeClr val="bg1"/>
                  </a:solidFill>
                  <a:prstDash val="solid"/>
                </a:ln>
                <a:solidFill>
                  <a:schemeClr val="tx1"/>
                </a:solidFill>
                <a:latin typeface="Arial" panose="020B0604020202020204" pitchFamily="34" charset="0"/>
                <a:cs typeface="Arial" panose="020B0604020202020204" pitchFamily="34" charset="0"/>
              </a:rPr>
              <a:t>How to analyze the dataset of Rating Prediction Project.</a:t>
            </a:r>
          </a:p>
          <a:p>
            <a:pPr lvl="1">
              <a:buClr>
                <a:schemeClr val="tx1"/>
              </a:buClr>
              <a:buFont typeface="Arial" panose="020B0604020202020204" pitchFamily="34" charset="0"/>
              <a:buChar char="•"/>
            </a:pPr>
            <a:r>
              <a:rPr lang="en-US" sz="2200" dirty="0">
                <a:ln w="9525">
                  <a:solidFill>
                    <a:schemeClr val="bg1"/>
                  </a:solidFill>
                  <a:prstDash val="solid"/>
                </a:ln>
                <a:solidFill>
                  <a:schemeClr val="tx1"/>
                </a:solidFill>
                <a:latin typeface="Arial" panose="020B0604020202020204" pitchFamily="34" charset="0"/>
                <a:cs typeface="Arial" panose="020B0604020202020204" pitchFamily="34" charset="0"/>
              </a:rPr>
              <a:t>What are the EDA steps in cleaning the dataset.</a:t>
            </a:r>
          </a:p>
          <a:p>
            <a:pPr lvl="1">
              <a:buClr>
                <a:schemeClr val="tx1"/>
              </a:buClr>
              <a:buFont typeface="Arial" panose="020B0604020202020204" pitchFamily="34" charset="0"/>
              <a:buChar char="•"/>
            </a:pPr>
            <a:r>
              <a:rPr lang="en-US" sz="2200" dirty="0">
                <a:ln w="9525">
                  <a:solidFill>
                    <a:schemeClr val="bg1"/>
                  </a:solidFill>
                  <a:prstDash val="solid"/>
                </a:ln>
                <a:solidFill>
                  <a:schemeClr val="tx1"/>
                </a:solidFill>
                <a:latin typeface="Arial" panose="020B0604020202020204" pitchFamily="34" charset="0"/>
                <a:cs typeface="Arial" panose="020B0604020202020204" pitchFamily="34" charset="0"/>
              </a:rPr>
              <a:t>Overall analysis on the problem.</a:t>
            </a:r>
          </a:p>
          <a:p>
            <a:pPr lvl="1">
              <a:buClr>
                <a:schemeClr val="tx1"/>
              </a:buClr>
              <a:buFont typeface="Arial" panose="020B0604020202020204" pitchFamily="34" charset="0"/>
              <a:buChar char="•"/>
            </a:pPr>
            <a:r>
              <a:rPr lang="en-US" sz="2200" dirty="0">
                <a:ln w="9525">
                  <a:solidFill>
                    <a:schemeClr val="bg1"/>
                  </a:solidFill>
                  <a:prstDash val="solid"/>
                </a:ln>
                <a:solidFill>
                  <a:schemeClr val="tx1"/>
                </a:solidFill>
                <a:latin typeface="Arial" panose="020B0604020202020204" pitchFamily="34" charset="0"/>
                <a:cs typeface="Arial" panose="020B0604020202020204" pitchFamily="34" charset="0"/>
              </a:rPr>
              <a:t>Model building from the cleaned dataset.</a:t>
            </a:r>
          </a:p>
          <a:p>
            <a:pPr lvl="1">
              <a:buClr>
                <a:schemeClr val="tx1"/>
              </a:buClr>
              <a:buFont typeface="Arial" panose="020B0604020202020204" pitchFamily="34" charset="0"/>
              <a:buChar char="•"/>
            </a:pPr>
            <a:r>
              <a:rPr lang="en-US" sz="2200" dirty="0">
                <a:ln w="9525">
                  <a:solidFill>
                    <a:schemeClr val="bg1"/>
                  </a:solidFill>
                  <a:prstDash val="solid"/>
                </a:ln>
                <a:solidFill>
                  <a:schemeClr val="tx1"/>
                </a:solidFill>
                <a:latin typeface="Arial" panose="020B0604020202020204" pitchFamily="34" charset="0"/>
                <a:cs typeface="Arial" panose="020B0604020202020204" pitchFamily="34" charset="0"/>
              </a:rPr>
              <a:t>Saving the best model.</a:t>
            </a:r>
          </a:p>
          <a:p>
            <a:pPr marL="0" indent="0">
              <a:buNone/>
            </a:pPr>
            <a:endParaRPr lang="en-IN" dirty="0"/>
          </a:p>
        </p:txBody>
      </p:sp>
    </p:spTree>
    <p:extLst>
      <p:ext uri="{BB962C8B-B14F-4D97-AF65-F5344CB8AC3E}">
        <p14:creationId xmlns:p14="http://schemas.microsoft.com/office/powerpoint/2010/main" val="333978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3A08-F4F5-4145-9C02-6C08CCBADAF1}"/>
              </a:ext>
            </a:extLst>
          </p:cNvPr>
          <p:cNvSpPr>
            <a:spLocks noGrp="1"/>
          </p:cNvSpPr>
          <p:nvPr>
            <p:ph type="title" idx="4294967295"/>
          </p:nvPr>
        </p:nvSpPr>
        <p:spPr>
          <a:xfrm>
            <a:off x="0" y="982663"/>
            <a:ext cx="9601200" cy="1303337"/>
          </a:xfrm>
        </p:spPr>
        <p:txBody>
          <a:bodyPr/>
          <a:lstStyle/>
          <a:p>
            <a:r>
              <a:rPr lang="en-IN" sz="2700" b="1" i="1" dirty="0">
                <a:ln w="9525">
                  <a:solidFill>
                    <a:schemeClr val="bg1"/>
                  </a:solidFill>
                  <a:prstDash val="solid"/>
                </a:ln>
                <a:solidFill>
                  <a:schemeClr val="tx1"/>
                </a:solidFill>
                <a:latin typeface="Arial" panose="020B0604020202020204" pitchFamily="34" charset="0"/>
                <a:ea typeface="+mn-ea"/>
                <a:cs typeface="Arial" panose="020B0604020202020204" pitchFamily="34" charset="0"/>
              </a:rPr>
              <a:t>Problem Statement:</a:t>
            </a:r>
          </a:p>
        </p:txBody>
      </p:sp>
      <p:sp>
        <p:nvSpPr>
          <p:cNvPr id="3" name="Content Placeholder 2">
            <a:extLst>
              <a:ext uri="{FF2B5EF4-FFF2-40B4-BE49-F238E27FC236}">
                <a16:creationId xmlns:a16="http://schemas.microsoft.com/office/drawing/2014/main" id="{54D839DB-143B-4168-8670-7AB12CCC0CAE}"/>
              </a:ext>
            </a:extLst>
          </p:cNvPr>
          <p:cNvSpPr>
            <a:spLocks noGrp="1"/>
          </p:cNvSpPr>
          <p:nvPr>
            <p:ph sz="half" idx="4294967295"/>
          </p:nvPr>
        </p:nvSpPr>
        <p:spPr>
          <a:xfrm>
            <a:off x="0" y="2057400"/>
            <a:ext cx="6451600" cy="4113213"/>
          </a:xfrm>
          <a:noFill/>
          <a:ln>
            <a:solidFill>
              <a:schemeClr val="bg1"/>
            </a:solidFill>
          </a:ln>
        </p:spPr>
        <p:style>
          <a:lnRef idx="2">
            <a:schemeClr val="accent2"/>
          </a:lnRef>
          <a:fillRef idx="1">
            <a:schemeClr val="lt1"/>
          </a:fillRef>
          <a:effectRef idx="0">
            <a:schemeClr val="accent2"/>
          </a:effectRef>
          <a:fontRef idx="minor">
            <a:schemeClr val="dk1"/>
          </a:fontRef>
        </p:style>
        <p:txBody>
          <a:bodyPr>
            <a:normAutofit fontScale="70000" lnSpcReduction="20000"/>
          </a:bodyPr>
          <a:lstStyle/>
          <a:p>
            <a:r>
              <a:rPr lang="en-US" sz="3100" dirty="0">
                <a:ln w="9525">
                  <a:solidFill>
                    <a:schemeClr val="bg1"/>
                  </a:solidFill>
                  <a:prstDash val="solid"/>
                </a:ln>
                <a:solidFill>
                  <a:schemeClr val="tx1"/>
                </a:solidFill>
                <a:latin typeface="Arial" panose="020B0604020202020204" pitchFamily="34" charset="0"/>
                <a:cs typeface="Arial" panose="020B0604020202020204" pitchFamily="34"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IN" sz="3100" dirty="0">
              <a:ln w="9525">
                <a:solidFill>
                  <a:schemeClr val="bg1"/>
                </a:solidFill>
                <a:prstDash val="solid"/>
              </a:ln>
              <a:solidFill>
                <a:schemeClr val="tx1"/>
              </a:solidFill>
              <a:latin typeface="Arial" panose="020B0604020202020204" pitchFamily="34" charset="0"/>
              <a:cs typeface="Arial" panose="020B0604020202020204" pitchFamily="34" charset="0"/>
            </a:endParaRPr>
          </a:p>
          <a:p>
            <a:endParaRPr lang="en-IN" dirty="0"/>
          </a:p>
        </p:txBody>
      </p:sp>
      <p:pic>
        <p:nvPicPr>
          <p:cNvPr id="5" name="Content Placeholder 4">
            <a:extLst>
              <a:ext uri="{FF2B5EF4-FFF2-40B4-BE49-F238E27FC236}">
                <a16:creationId xmlns:a16="http://schemas.microsoft.com/office/drawing/2014/main" id="{EADEF8ED-9E84-41EF-9E97-4A68D27B5C38}"/>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6792914" y="2996671"/>
            <a:ext cx="3314700" cy="1381125"/>
          </a:xfrm>
          <a:prstGeom prst="rect">
            <a:avLst/>
          </a:prstGeom>
        </p:spPr>
      </p:pic>
    </p:spTree>
    <p:extLst>
      <p:ext uri="{BB962C8B-B14F-4D97-AF65-F5344CB8AC3E}">
        <p14:creationId xmlns:p14="http://schemas.microsoft.com/office/powerpoint/2010/main" val="3970303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4FD9-3F93-4BA3-B3B2-0A57EEAD9E0B}"/>
              </a:ext>
            </a:extLst>
          </p:cNvPr>
          <p:cNvSpPr>
            <a:spLocks noGrp="1"/>
          </p:cNvSpPr>
          <p:nvPr>
            <p:ph type="title" idx="4294967295"/>
          </p:nvPr>
        </p:nvSpPr>
        <p:spPr>
          <a:xfrm>
            <a:off x="0" y="735013"/>
            <a:ext cx="9601200" cy="1303337"/>
          </a:xfrm>
        </p:spPr>
        <p:txBody>
          <a:bodyPr>
            <a:normAutofit/>
          </a:bodyPr>
          <a:lstStyle/>
          <a:p>
            <a:r>
              <a:rPr lang="en-IN" sz="2700" b="1" i="1" dirty="0">
                <a:ln w="9525">
                  <a:solidFill>
                    <a:schemeClr val="bg1"/>
                  </a:solidFill>
                  <a:prstDash val="solid"/>
                </a:ln>
                <a:solidFill>
                  <a:schemeClr val="tx1"/>
                </a:solidFill>
                <a:latin typeface="Arial" panose="020B0604020202020204" pitchFamily="34" charset="0"/>
                <a:ea typeface="+mn-ea"/>
                <a:cs typeface="Arial" panose="020B0604020202020204" pitchFamily="34" charset="0"/>
              </a:rPr>
              <a:t>Problem</a:t>
            </a:r>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IN" sz="2700" b="1" i="1" dirty="0">
                <a:ln w="9525">
                  <a:solidFill>
                    <a:schemeClr val="bg1"/>
                  </a:solidFill>
                  <a:prstDash val="solid"/>
                </a:ln>
                <a:solidFill>
                  <a:schemeClr val="tx1"/>
                </a:solidFill>
                <a:latin typeface="Arial" panose="020B0604020202020204" pitchFamily="34" charset="0"/>
                <a:ea typeface="+mn-ea"/>
                <a:cs typeface="Arial" panose="020B0604020202020204" pitchFamily="34" charset="0"/>
              </a:rPr>
              <a:t>Understanding:</a:t>
            </a:r>
          </a:p>
        </p:txBody>
      </p:sp>
      <p:sp>
        <p:nvSpPr>
          <p:cNvPr id="3" name="Content Placeholder 2">
            <a:extLst>
              <a:ext uri="{FF2B5EF4-FFF2-40B4-BE49-F238E27FC236}">
                <a16:creationId xmlns:a16="http://schemas.microsoft.com/office/drawing/2014/main" id="{A3D8CF9B-B036-41F7-8E53-588F923A1DFB}"/>
              </a:ext>
            </a:extLst>
          </p:cNvPr>
          <p:cNvSpPr>
            <a:spLocks noGrp="1"/>
          </p:cNvSpPr>
          <p:nvPr>
            <p:ph sz="half" idx="4294967295"/>
          </p:nvPr>
        </p:nvSpPr>
        <p:spPr>
          <a:xfrm>
            <a:off x="0" y="2038350"/>
            <a:ext cx="6663267" cy="3967163"/>
          </a:xfrm>
          <a:noFill/>
          <a:ln>
            <a:noFill/>
          </a:ln>
        </p:spPr>
        <p:style>
          <a:lnRef idx="2">
            <a:schemeClr val="accent2"/>
          </a:lnRef>
          <a:fillRef idx="1">
            <a:schemeClr val="lt1"/>
          </a:fillRef>
          <a:effectRef idx="0">
            <a:schemeClr val="accent2"/>
          </a:effectRef>
          <a:fontRef idx="minor">
            <a:schemeClr val="dk1"/>
          </a:fontRef>
        </p:style>
        <p:txBody>
          <a:bodyPr>
            <a:normAutofit lnSpcReduction="10000"/>
          </a:bodyPr>
          <a:lstStyle/>
          <a:p>
            <a:r>
              <a:rPr lang="en-IN" dirty="0">
                <a:ln w="9525">
                  <a:solidFill>
                    <a:schemeClr val="bg1"/>
                  </a:solidFill>
                  <a:prstDash val="solid"/>
                </a:ln>
                <a:solidFill>
                  <a:schemeClr val="tx1"/>
                </a:solidFill>
                <a:latin typeface="Arial" panose="020B0604020202020204" pitchFamily="34" charset="0"/>
                <a:cs typeface="Arial" panose="020B0604020202020204" pitchFamily="34" charset="0"/>
              </a:rPr>
              <a:t>Rating prediction is a well-known recommendation task aiming to predict a user’s rating for those items which were not rated yet by her. Predictions are computed from users’ explicit feedback, i.e. their ratings provided on some items in the past. Another type of feedback are user reviews provided on items which implicitly express users’ opinions on items. Recent studies indicate that opinions inferred from users’ reviews on items are strong predictors of user’s implicit feedback or even ratings and thus, should be utilized in computation.</a:t>
            </a:r>
          </a:p>
          <a:p>
            <a:endParaRPr lang="en-IN" dirty="0"/>
          </a:p>
        </p:txBody>
      </p:sp>
      <p:pic>
        <p:nvPicPr>
          <p:cNvPr id="8" name="Content Placeholder 7">
            <a:extLst>
              <a:ext uri="{FF2B5EF4-FFF2-40B4-BE49-F238E27FC236}">
                <a16:creationId xmlns:a16="http://schemas.microsoft.com/office/drawing/2014/main" id="{41185A26-5298-4AB3-880D-ECF92F3B91A1}"/>
              </a:ext>
            </a:extLst>
          </p:cNvPr>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7915275" y="2043113"/>
            <a:ext cx="4276725" cy="3716337"/>
          </a:xfrm>
          <a:noFill/>
        </p:spPr>
      </p:pic>
    </p:spTree>
    <p:extLst>
      <p:ext uri="{BB962C8B-B14F-4D97-AF65-F5344CB8AC3E}">
        <p14:creationId xmlns:p14="http://schemas.microsoft.com/office/powerpoint/2010/main" val="406785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14361-D67C-4347-9981-BF51B3909AB3}"/>
              </a:ext>
            </a:extLst>
          </p:cNvPr>
          <p:cNvSpPr>
            <a:spLocks noGrp="1"/>
          </p:cNvSpPr>
          <p:nvPr>
            <p:ph type="title"/>
          </p:nvPr>
        </p:nvSpPr>
        <p:spPr/>
        <p:txBody>
          <a:bodyPr>
            <a:normAutofit/>
          </a:bodyPr>
          <a:lstStyle/>
          <a:p>
            <a:r>
              <a:rPr lang="en-IN" sz="2700" b="1" i="1" dirty="0">
                <a:ln w="9525">
                  <a:solidFill>
                    <a:schemeClr val="bg1"/>
                  </a:solidFill>
                  <a:prstDash val="solid"/>
                </a:ln>
                <a:solidFill>
                  <a:schemeClr val="tx1"/>
                </a:solidFill>
                <a:latin typeface="Arial" panose="020B0604020202020204" pitchFamily="34" charset="0"/>
                <a:ea typeface="+mn-ea"/>
                <a:cs typeface="Arial" panose="020B0604020202020204" pitchFamily="34" charset="0"/>
              </a:rPr>
              <a:t>What is RATING PREDICTION?</a:t>
            </a:r>
          </a:p>
        </p:txBody>
      </p:sp>
      <p:sp>
        <p:nvSpPr>
          <p:cNvPr id="3" name="Content Placeholder 2">
            <a:extLst>
              <a:ext uri="{FF2B5EF4-FFF2-40B4-BE49-F238E27FC236}">
                <a16:creationId xmlns:a16="http://schemas.microsoft.com/office/drawing/2014/main" id="{D0B7870D-7A2E-4938-9358-8C876A294A0E}"/>
              </a:ext>
            </a:extLst>
          </p:cNvPr>
          <p:cNvSpPr>
            <a:spLocks noGrp="1"/>
          </p:cNvSpPr>
          <p:nvPr>
            <p:ph idx="1"/>
          </p:nvPr>
        </p:nvSpPr>
        <p:spPr>
          <a:noFill/>
          <a:ln>
            <a:solidFill>
              <a:schemeClr val="bg1"/>
            </a:solidFill>
          </a:ln>
        </p:spPr>
        <p:style>
          <a:lnRef idx="2">
            <a:schemeClr val="accent2"/>
          </a:lnRef>
          <a:fillRef idx="1">
            <a:schemeClr val="lt1"/>
          </a:fillRef>
          <a:effectRef idx="0">
            <a:schemeClr val="accent2"/>
          </a:effectRef>
          <a:fontRef idx="minor">
            <a:schemeClr val="dk1"/>
          </a:fontRef>
        </p:style>
        <p:txBody>
          <a:bodyPr>
            <a:normAutofit/>
          </a:bodyPr>
          <a:lstStyle/>
          <a:p>
            <a:r>
              <a:rPr lang="en-US" sz="2000" dirty="0">
                <a:ln w="9525">
                  <a:solidFill>
                    <a:schemeClr val="bg1"/>
                  </a:solidFill>
                  <a:prstDash val="solid"/>
                </a:ln>
                <a:solidFill>
                  <a:schemeClr val="tx1"/>
                </a:solidFill>
                <a:latin typeface="Arial" panose="020B0604020202020204" pitchFamily="34" charset="0"/>
                <a:cs typeface="Arial" panose="020B0604020202020204" pitchFamily="34" charset="0"/>
              </a:rPr>
              <a:t>Rating prediction is a well-known recommendation task aiming to predict a user's rating for those items which were not rated yet by her. Predictions are computed from users' explicit feedback, i.e. their ratings provided on some items in the past.</a:t>
            </a:r>
          </a:p>
          <a:p>
            <a:pPr marL="0" indent="0">
              <a:buNone/>
            </a:pPr>
            <a:endParaRPr lang="en-IN" sz="2000" dirty="0">
              <a:latin typeface="Century" panose="02040604050505020304" pitchFamily="18" charset="0"/>
            </a:endParaRPr>
          </a:p>
        </p:txBody>
      </p:sp>
      <p:pic>
        <p:nvPicPr>
          <p:cNvPr id="6" name="Picture 5">
            <a:extLst>
              <a:ext uri="{FF2B5EF4-FFF2-40B4-BE49-F238E27FC236}">
                <a16:creationId xmlns:a16="http://schemas.microsoft.com/office/drawing/2014/main" id="{65EDBB33-63B0-435B-823B-351DEDA272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6810" y="3926535"/>
            <a:ext cx="3618379" cy="1835734"/>
          </a:xfrm>
          <a:prstGeom prst="rect">
            <a:avLst/>
          </a:prstGeom>
        </p:spPr>
      </p:pic>
    </p:spTree>
    <p:extLst>
      <p:ext uri="{BB962C8B-B14F-4D97-AF65-F5344CB8AC3E}">
        <p14:creationId xmlns:p14="http://schemas.microsoft.com/office/powerpoint/2010/main" val="2155783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C0C06-071B-4FB9-8CAB-1C1F3A165555}"/>
              </a:ext>
            </a:extLst>
          </p:cNvPr>
          <p:cNvSpPr>
            <a:spLocks noGrp="1"/>
          </p:cNvSpPr>
          <p:nvPr>
            <p:ph type="title"/>
          </p:nvPr>
        </p:nvSpPr>
        <p:spPr/>
        <p:txBody>
          <a:bodyPr>
            <a:normAutofit/>
          </a:bodyPr>
          <a:lstStyle/>
          <a:p>
            <a:r>
              <a:rPr lang="en-IN" sz="2700" b="1" i="1" dirty="0">
                <a:ln w="9525">
                  <a:solidFill>
                    <a:schemeClr val="bg1"/>
                  </a:solidFill>
                  <a:prstDash val="solid"/>
                </a:ln>
                <a:solidFill>
                  <a:schemeClr val="tx1"/>
                </a:solidFill>
                <a:latin typeface="Arial" panose="020B0604020202020204" pitchFamily="34" charset="0"/>
                <a:ea typeface="+mn-ea"/>
                <a:cs typeface="Arial" panose="020B0604020202020204" pitchFamily="34" charset="0"/>
              </a:rPr>
              <a:t>Importance of Malignant Comment Classifier</a:t>
            </a:r>
          </a:p>
        </p:txBody>
      </p:sp>
      <p:sp>
        <p:nvSpPr>
          <p:cNvPr id="3" name="Content Placeholder 2">
            <a:extLst>
              <a:ext uri="{FF2B5EF4-FFF2-40B4-BE49-F238E27FC236}">
                <a16:creationId xmlns:a16="http://schemas.microsoft.com/office/drawing/2014/main" id="{22448059-EB4A-4025-B19B-0A371E315D97}"/>
              </a:ext>
            </a:extLst>
          </p:cNvPr>
          <p:cNvSpPr>
            <a:spLocks noGrp="1"/>
          </p:cNvSpPr>
          <p:nvPr>
            <p:ph idx="1"/>
          </p:nvPr>
        </p:nvSpPr>
        <p:spPr>
          <a:noFill/>
          <a:ln>
            <a:solidFill>
              <a:schemeClr val="bg1"/>
            </a:solidFill>
          </a:ln>
        </p:spPr>
        <p:style>
          <a:lnRef idx="2">
            <a:schemeClr val="accent2"/>
          </a:lnRef>
          <a:fillRef idx="1">
            <a:schemeClr val="lt1"/>
          </a:fillRef>
          <a:effectRef idx="0">
            <a:schemeClr val="accent2"/>
          </a:effectRef>
          <a:fontRef idx="minor">
            <a:schemeClr val="dk1"/>
          </a:fontRef>
        </p:style>
        <p:txBody>
          <a:bodyPr>
            <a:normAutofit fontScale="85000" lnSpcReduction="10000"/>
          </a:bodyPr>
          <a:lstStyle/>
          <a:p>
            <a:r>
              <a:rPr lang="en-IN" sz="2000" dirty="0">
                <a:ln w="9525">
                  <a:solidFill>
                    <a:schemeClr val="bg1"/>
                  </a:solidFill>
                  <a:prstDash val="solid"/>
                </a:ln>
                <a:solidFill>
                  <a:schemeClr val="tx1"/>
                </a:solidFill>
                <a:latin typeface="Arial" panose="020B0604020202020204" pitchFamily="34" charset="0"/>
                <a:cs typeface="Arial" panose="020B0604020202020204" pitchFamily="34" charset="0"/>
              </a:rPr>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 The ability to successfully decide whether a review will be helpful to other customers and thus give the product more exposure is vital to companies that support these reviews, companies like Google, Amazon and Yelp!. 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p>
        </p:txBody>
      </p:sp>
    </p:spTree>
    <p:extLst>
      <p:ext uri="{BB962C8B-B14F-4D97-AF65-F5344CB8AC3E}">
        <p14:creationId xmlns:p14="http://schemas.microsoft.com/office/powerpoint/2010/main" val="2343303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4EFDA-CD3E-4712-8840-3555D1C9F802}"/>
              </a:ext>
            </a:extLst>
          </p:cNvPr>
          <p:cNvSpPr txBox="1"/>
          <p:nvPr/>
        </p:nvSpPr>
        <p:spPr>
          <a:xfrm>
            <a:off x="699247" y="705886"/>
            <a:ext cx="9969618" cy="861774"/>
          </a:xfrm>
          <a:prstGeom prst="rect">
            <a:avLst/>
          </a:prstGeom>
          <a:noFill/>
        </p:spPr>
        <p:txBody>
          <a:bodyPr wrap="square" rtlCol="0">
            <a:spAutoFit/>
          </a:bodyPr>
          <a:lstStyle/>
          <a:p>
            <a:pPr algn="ctr"/>
            <a:r>
              <a:rPr lang="en-US" sz="2700" b="1" i="1" dirty="0">
                <a:ln w="9525">
                  <a:solidFill>
                    <a:schemeClr val="bg1"/>
                  </a:solidFill>
                  <a:prstDash val="solid"/>
                </a:ln>
                <a:latin typeface="Arial" panose="020B0604020202020204" pitchFamily="34" charset="0"/>
                <a:cs typeface="Arial" panose="020B0604020202020204" pitchFamily="34" charset="0"/>
              </a:rPr>
              <a:t>Data</a:t>
            </a:r>
            <a:r>
              <a:rPr lang="en-US" sz="32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rPr>
              <a:t> </a:t>
            </a:r>
            <a:r>
              <a:rPr lang="en-US" sz="2700" b="1" i="1" dirty="0">
                <a:ln w="9525">
                  <a:solidFill>
                    <a:schemeClr val="bg1"/>
                  </a:solidFill>
                  <a:prstDash val="solid"/>
                </a:ln>
                <a:latin typeface="Arial" panose="020B0604020202020204" pitchFamily="34" charset="0"/>
                <a:cs typeface="Arial" panose="020B0604020202020204" pitchFamily="34" charset="0"/>
              </a:rPr>
              <a:t>Analysis</a:t>
            </a:r>
            <a:r>
              <a:rPr lang="en-US" sz="32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rPr>
              <a:t> </a:t>
            </a:r>
            <a:r>
              <a:rPr lang="en-US" sz="2700" b="1" i="1" dirty="0">
                <a:ln w="9525">
                  <a:solidFill>
                    <a:schemeClr val="bg1"/>
                  </a:solidFill>
                  <a:prstDash val="solid"/>
                </a:ln>
                <a:latin typeface="Arial" panose="020B0604020202020204" pitchFamily="34" charset="0"/>
                <a:cs typeface="Arial" panose="020B0604020202020204" pitchFamily="34" charset="0"/>
              </a:rPr>
              <a:t>and</a:t>
            </a:r>
            <a:r>
              <a:rPr lang="en-US" sz="32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rPr>
              <a:t> </a:t>
            </a:r>
            <a:r>
              <a:rPr lang="en-US" sz="2700" b="1" i="1" dirty="0">
                <a:ln w="9525">
                  <a:solidFill>
                    <a:schemeClr val="bg1"/>
                  </a:solidFill>
                  <a:prstDash val="solid"/>
                </a:ln>
                <a:latin typeface="Arial" panose="020B0604020202020204" pitchFamily="34" charset="0"/>
                <a:cs typeface="Arial" panose="020B0604020202020204" pitchFamily="34" charset="0"/>
              </a:rPr>
              <a:t>Model</a:t>
            </a:r>
            <a:r>
              <a:rPr lang="en-US" sz="32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rPr>
              <a:t> </a:t>
            </a:r>
            <a:r>
              <a:rPr lang="en-US" sz="2700" b="1" i="1" dirty="0">
                <a:ln w="9525">
                  <a:solidFill>
                    <a:schemeClr val="bg1"/>
                  </a:solidFill>
                  <a:prstDash val="solid"/>
                </a:ln>
                <a:latin typeface="Arial" panose="020B0604020202020204" pitchFamily="34" charset="0"/>
                <a:cs typeface="Arial" panose="020B0604020202020204" pitchFamily="34" charset="0"/>
              </a:rPr>
              <a:t>Building</a:t>
            </a:r>
            <a:r>
              <a:rPr lang="en-US" sz="32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rPr>
              <a:t> </a:t>
            </a:r>
            <a:r>
              <a:rPr lang="en-US" sz="2700" b="1" i="1" dirty="0">
                <a:ln w="9525">
                  <a:solidFill>
                    <a:schemeClr val="bg1"/>
                  </a:solidFill>
                  <a:prstDash val="solid"/>
                </a:ln>
                <a:latin typeface="Arial" panose="020B0604020202020204" pitchFamily="34" charset="0"/>
                <a:cs typeface="Arial" panose="020B0604020202020204" pitchFamily="34" charset="0"/>
              </a:rPr>
              <a:t>Flowchart</a:t>
            </a:r>
            <a:endParaRPr lang="en-IN" sz="2700" b="1" i="1" dirty="0">
              <a:ln w="9525">
                <a:solidFill>
                  <a:schemeClr val="bg1"/>
                </a:solidFill>
                <a:prstDash val="solid"/>
              </a:ln>
              <a:latin typeface="Arial" panose="020B0604020202020204" pitchFamily="34" charset="0"/>
              <a:cs typeface="Arial" panose="020B0604020202020204" pitchFamily="34" charset="0"/>
            </a:endParaRPr>
          </a:p>
          <a:p>
            <a:endParaRPr lang="en-IN" dirty="0"/>
          </a:p>
        </p:txBody>
      </p:sp>
      <p:sp>
        <p:nvSpPr>
          <p:cNvPr id="9" name="Flowchart: Alternate Process 8">
            <a:extLst>
              <a:ext uri="{FF2B5EF4-FFF2-40B4-BE49-F238E27FC236}">
                <a16:creationId xmlns:a16="http://schemas.microsoft.com/office/drawing/2014/main" id="{65C1B98E-16C4-4728-A2C6-A060D7599AD6}"/>
              </a:ext>
            </a:extLst>
          </p:cNvPr>
          <p:cNvSpPr/>
          <p:nvPr/>
        </p:nvSpPr>
        <p:spPr>
          <a:xfrm>
            <a:off x="1411800" y="1542376"/>
            <a:ext cx="1614557" cy="87232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id="{80505AFE-E45E-4CB0-8D11-DC6F54A4B812}"/>
              </a:ext>
            </a:extLst>
          </p:cNvPr>
          <p:cNvSpPr/>
          <p:nvPr/>
        </p:nvSpPr>
        <p:spPr>
          <a:xfrm>
            <a:off x="3306952" y="1741279"/>
            <a:ext cx="634482"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a16="http://schemas.microsoft.com/office/drawing/2014/main" id="{A12EF69C-6EE3-4F90-8E75-AD0E99F33C4E}"/>
              </a:ext>
            </a:extLst>
          </p:cNvPr>
          <p:cNvSpPr/>
          <p:nvPr/>
        </p:nvSpPr>
        <p:spPr>
          <a:xfrm>
            <a:off x="4283644" y="1514247"/>
            <a:ext cx="1699157" cy="900449"/>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12" name="Arrow: Right 11">
            <a:extLst>
              <a:ext uri="{FF2B5EF4-FFF2-40B4-BE49-F238E27FC236}">
                <a16:creationId xmlns:a16="http://schemas.microsoft.com/office/drawing/2014/main" id="{BD7FFFC3-C2CC-47B0-98CE-027159724E90}"/>
              </a:ext>
            </a:extLst>
          </p:cNvPr>
          <p:cNvSpPr/>
          <p:nvPr/>
        </p:nvSpPr>
        <p:spPr>
          <a:xfrm>
            <a:off x="6357451" y="1712732"/>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7" name="Arrow: Right 16">
            <a:extLst>
              <a:ext uri="{FF2B5EF4-FFF2-40B4-BE49-F238E27FC236}">
                <a16:creationId xmlns:a16="http://schemas.microsoft.com/office/drawing/2014/main" id="{AF7EF058-49A7-48CF-8A68-51D390EF96B2}"/>
              </a:ext>
            </a:extLst>
          </p:cNvPr>
          <p:cNvSpPr/>
          <p:nvPr/>
        </p:nvSpPr>
        <p:spPr>
          <a:xfrm>
            <a:off x="3351543" y="5204202"/>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id="{00033B84-DBF6-4EA5-A678-00A039B25E9D}"/>
              </a:ext>
            </a:extLst>
          </p:cNvPr>
          <p:cNvSpPr/>
          <p:nvPr/>
        </p:nvSpPr>
        <p:spPr>
          <a:xfrm>
            <a:off x="4307268" y="3089108"/>
            <a:ext cx="1721965" cy="900449"/>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TF-IDF</a:t>
            </a: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 </a:t>
            </a: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Vectorizer</a:t>
            </a:r>
            <a:endParaRPr lang="en-IN"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180C310C-7A7D-4FDC-B69B-7242D8F982A5}"/>
              </a:ext>
            </a:extLst>
          </p:cNvPr>
          <p:cNvSpPr/>
          <p:nvPr/>
        </p:nvSpPr>
        <p:spPr>
          <a:xfrm>
            <a:off x="7275427" y="1547214"/>
            <a:ext cx="1846731" cy="910306"/>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id="{7AE48DB2-0A2E-4A51-9BC4-7973D9FE6678}"/>
              </a:ext>
            </a:extLst>
          </p:cNvPr>
          <p:cNvSpPr/>
          <p:nvPr/>
        </p:nvSpPr>
        <p:spPr>
          <a:xfrm>
            <a:off x="6375362" y="3429000"/>
            <a:ext cx="667661"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id="{31ECFB98-689F-422F-9514-728C014F084F}"/>
              </a:ext>
            </a:extLst>
          </p:cNvPr>
          <p:cNvSpPr/>
          <p:nvPr/>
        </p:nvSpPr>
        <p:spPr>
          <a:xfrm>
            <a:off x="7275427" y="3125694"/>
            <a:ext cx="1846732" cy="811804"/>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NLTK Text Pre-Processing</a:t>
            </a:r>
            <a:endParaRPr lang="en-IN"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id="{D1899990-9647-4B3C-8939-F7CEF367EEF6}"/>
              </a:ext>
            </a:extLst>
          </p:cNvPr>
          <p:cNvSpPr/>
          <p:nvPr/>
        </p:nvSpPr>
        <p:spPr>
          <a:xfrm>
            <a:off x="3351543" y="3310733"/>
            <a:ext cx="634482"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6" name="Arrow: Down 25">
            <a:extLst>
              <a:ext uri="{FF2B5EF4-FFF2-40B4-BE49-F238E27FC236}">
                <a16:creationId xmlns:a16="http://schemas.microsoft.com/office/drawing/2014/main" id="{8698FB53-B832-453A-9B2A-06BBE89FAB57}"/>
              </a:ext>
            </a:extLst>
          </p:cNvPr>
          <p:cNvSpPr/>
          <p:nvPr/>
        </p:nvSpPr>
        <p:spPr>
          <a:xfrm>
            <a:off x="1989960" y="4345798"/>
            <a:ext cx="458236" cy="4578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id="{BF50AD5F-76F2-454B-A80A-D9FDBCE58ED7}"/>
              </a:ext>
            </a:extLst>
          </p:cNvPr>
          <p:cNvSpPr/>
          <p:nvPr/>
        </p:nvSpPr>
        <p:spPr>
          <a:xfrm>
            <a:off x="8066273" y="2474182"/>
            <a:ext cx="458236" cy="4578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id="{D8B4B1D2-FAFA-4E25-8870-E56EB080A176}"/>
              </a:ext>
            </a:extLst>
          </p:cNvPr>
          <p:cNvSpPr/>
          <p:nvPr/>
        </p:nvSpPr>
        <p:spPr>
          <a:xfrm>
            <a:off x="1420392" y="3089108"/>
            <a:ext cx="1721966" cy="900449"/>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Data Balancing</a:t>
            </a:r>
            <a:endParaRPr lang="en-IN"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id="{8B6E8DC2-FD43-43BF-A01A-7C281204D5B2}"/>
              </a:ext>
            </a:extLst>
          </p:cNvPr>
          <p:cNvSpPr/>
          <p:nvPr/>
        </p:nvSpPr>
        <p:spPr>
          <a:xfrm>
            <a:off x="6398237" y="5170364"/>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id="{93894349-6E7C-4E61-88B6-9FE6FB216C26}"/>
              </a:ext>
            </a:extLst>
          </p:cNvPr>
          <p:cNvSpPr/>
          <p:nvPr/>
        </p:nvSpPr>
        <p:spPr>
          <a:xfrm>
            <a:off x="1420392" y="4982578"/>
            <a:ext cx="1721967" cy="861774"/>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Model</a:t>
            </a: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 </a:t>
            </a: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Building</a:t>
            </a:r>
            <a:endParaRPr lang="en-IN"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a16="http://schemas.microsoft.com/office/drawing/2014/main" id="{95249C89-B121-4BA7-AE38-C2127E8876B5}"/>
              </a:ext>
            </a:extLst>
          </p:cNvPr>
          <p:cNvSpPr/>
          <p:nvPr/>
        </p:nvSpPr>
        <p:spPr>
          <a:xfrm>
            <a:off x="4283644" y="4982578"/>
            <a:ext cx="1850153" cy="900449"/>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Hyper</a:t>
            </a: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 </a:t>
            </a: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Parameter Tuning</a:t>
            </a:r>
            <a:endParaRPr lang="en-IN"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id="{C2A17994-C821-4FEA-AC25-A0912A99B415}"/>
              </a:ext>
            </a:extLst>
          </p:cNvPr>
          <p:cNvSpPr/>
          <p:nvPr/>
        </p:nvSpPr>
        <p:spPr>
          <a:xfrm>
            <a:off x="7370314" y="5036048"/>
            <a:ext cx="1850153" cy="754834"/>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Saving the model </a:t>
            </a:r>
            <a:endParaRPr lang="en-IN"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473332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2C930-34CF-43D1-9ACB-49081D8AC37D}"/>
              </a:ext>
            </a:extLst>
          </p:cNvPr>
          <p:cNvSpPr>
            <a:spLocks noGrp="1"/>
          </p:cNvSpPr>
          <p:nvPr>
            <p:ph type="title" idx="4294967295"/>
          </p:nvPr>
        </p:nvSpPr>
        <p:spPr>
          <a:xfrm>
            <a:off x="0" y="257175"/>
            <a:ext cx="9601200" cy="1303338"/>
          </a:xfrm>
        </p:spPr>
        <p:txBody>
          <a:bodyPr>
            <a:normAutofit/>
          </a:bodyPr>
          <a:lstStyle/>
          <a:p>
            <a:pPr algn="ctr"/>
            <a:r>
              <a:rPr lang="en-IN" sz="2700" b="1" i="1" dirty="0">
                <a:ln w="9525">
                  <a:solidFill>
                    <a:schemeClr val="bg1"/>
                  </a:solidFill>
                  <a:prstDash val="solid"/>
                </a:ln>
                <a:solidFill>
                  <a:schemeClr val="tx1"/>
                </a:solidFill>
                <a:latin typeface="Arial" panose="020B0604020202020204" pitchFamily="34" charset="0"/>
                <a:ea typeface="+mn-ea"/>
                <a:cs typeface="Arial" panose="020B0604020202020204" pitchFamily="34" charset="0"/>
              </a:rPr>
              <a:t>Exploratory Data Analysis</a:t>
            </a:r>
          </a:p>
        </p:txBody>
      </p:sp>
      <p:sp>
        <p:nvSpPr>
          <p:cNvPr id="3" name="Content Placeholder 2">
            <a:extLst>
              <a:ext uri="{FF2B5EF4-FFF2-40B4-BE49-F238E27FC236}">
                <a16:creationId xmlns:a16="http://schemas.microsoft.com/office/drawing/2014/main" id="{0DA235F6-AB62-48B7-8FA5-3EC83967F317}"/>
              </a:ext>
            </a:extLst>
          </p:cNvPr>
          <p:cNvSpPr>
            <a:spLocks noGrp="1"/>
          </p:cNvSpPr>
          <p:nvPr>
            <p:ph idx="4294967295"/>
          </p:nvPr>
        </p:nvSpPr>
        <p:spPr>
          <a:xfrm>
            <a:off x="1195387" y="1106488"/>
            <a:ext cx="9801225" cy="4860925"/>
          </a:xfrm>
          <a:noFill/>
          <a:ln>
            <a:solidFill>
              <a:schemeClr val="bg1"/>
            </a:solidFill>
          </a:ln>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pPr marL="342900" lvl="0" indent="-342900">
              <a:lnSpc>
                <a:spcPct val="107000"/>
              </a:lnSpc>
              <a:buFont typeface="Wingdings" panose="05000000000000000000" pitchFamily="2" charset="2"/>
              <a:buChar char=""/>
            </a:pPr>
            <a:r>
              <a:rPr lang="en-IN" sz="2100" dirty="0">
                <a:ln w="9525">
                  <a:solidFill>
                    <a:schemeClr val="bg1"/>
                  </a:solidFill>
                  <a:prstDash val="solid"/>
                </a:ln>
                <a:solidFill>
                  <a:schemeClr val="tx1"/>
                </a:solidFill>
                <a:latin typeface="Arial" panose="020B0604020202020204" pitchFamily="34" charset="0"/>
                <a:cs typeface="Arial" panose="020B0604020202020204" pitchFamily="34" charset="0"/>
              </a:rPr>
              <a:t>Importing necessary libraries and loading dataset as a data frame.</a:t>
            </a:r>
          </a:p>
          <a:p>
            <a:pPr marL="342900" lvl="0" indent="-342900">
              <a:lnSpc>
                <a:spcPct val="107000"/>
              </a:lnSpc>
              <a:buFont typeface="Wingdings" panose="05000000000000000000" pitchFamily="2" charset="2"/>
              <a:buChar char=""/>
            </a:pPr>
            <a:r>
              <a:rPr lang="en-IN" sz="2100" dirty="0">
                <a:ln w="9525">
                  <a:solidFill>
                    <a:schemeClr val="bg1"/>
                  </a:solidFill>
                  <a:prstDash val="solid"/>
                </a:ln>
                <a:solidFill>
                  <a:schemeClr val="tx1"/>
                </a:solidFill>
                <a:latin typeface="Arial" panose="020B0604020202020204" pitchFamily="34" charset="0"/>
                <a:cs typeface="Arial" panose="020B0604020202020204" pitchFamily="34" charset="0"/>
              </a:rPr>
              <a:t>Checked some statistical information like shape, number of unique values present, info, null values, value counts, etc.</a:t>
            </a:r>
          </a:p>
          <a:p>
            <a:pPr marL="342900" lvl="0" indent="-342900">
              <a:lnSpc>
                <a:spcPct val="107000"/>
              </a:lnSpc>
              <a:buFont typeface="Wingdings" panose="05000000000000000000" pitchFamily="2" charset="2"/>
              <a:buChar char=""/>
            </a:pPr>
            <a:r>
              <a:rPr lang="en-IN" sz="2100" dirty="0">
                <a:ln w="9525">
                  <a:solidFill>
                    <a:schemeClr val="bg1"/>
                  </a:solidFill>
                  <a:prstDash val="solid"/>
                </a:ln>
                <a:solidFill>
                  <a:schemeClr val="tx1"/>
                </a:solidFill>
                <a:latin typeface="Arial" panose="020B0604020202020204" pitchFamily="34" charset="0"/>
                <a:cs typeface="Arial" panose="020B0604020202020204" pitchFamily="34" charset="0"/>
              </a:rPr>
              <a:t>Checked for null values and I replaced those null values using the imputation method. And removed Unnamed: 0.</a:t>
            </a:r>
          </a:p>
          <a:p>
            <a:pPr marL="342900" lvl="0" indent="-342900">
              <a:lnSpc>
                <a:spcPct val="107000"/>
              </a:lnSpc>
              <a:buFont typeface="Wingdings" panose="05000000000000000000" pitchFamily="2" charset="2"/>
              <a:buChar char=""/>
            </a:pPr>
            <a:r>
              <a:rPr lang="en-IN" sz="2100" dirty="0">
                <a:ln w="9525">
                  <a:solidFill>
                    <a:schemeClr val="bg1"/>
                  </a:solidFill>
                  <a:prstDash val="solid"/>
                </a:ln>
                <a:solidFill>
                  <a:schemeClr val="tx1"/>
                </a:solidFill>
                <a:latin typeface="Arial" panose="020B0604020202020204" pitchFamily="34" charset="0"/>
                <a:cs typeface="Arial" panose="020B0604020202020204" pitchFamily="34" charset="0"/>
              </a:rPr>
              <a:t>Visualized each feature using seaborn and matplotlib libraries by plotting distribution plots and word cloud for each rating.</a:t>
            </a:r>
          </a:p>
          <a:p>
            <a:pPr marL="342900" lvl="0" indent="-342900">
              <a:lnSpc>
                <a:spcPct val="107000"/>
              </a:lnSpc>
              <a:buFont typeface="Wingdings" panose="05000000000000000000" pitchFamily="2" charset="2"/>
              <a:buChar char=""/>
            </a:pPr>
            <a:r>
              <a:rPr lang="en-IN" sz="2100" dirty="0">
                <a:ln w="9525">
                  <a:solidFill>
                    <a:schemeClr val="bg1"/>
                  </a:solidFill>
                  <a:prstDash val="solid"/>
                </a:ln>
                <a:solidFill>
                  <a:schemeClr val="tx1"/>
                </a:solidFill>
                <a:latin typeface="Arial" panose="020B0604020202020204" pitchFamily="34" charset="0"/>
                <a:cs typeface="Arial" panose="020B0604020202020204" pitchFamily="34" charset="0"/>
              </a:rPr>
              <a:t>Done text pre-processing techniques like Removing Punctuation and other special characters, Splitting the comments into individual words, Removing Stop Words, Stemming, and Lemmatization.</a:t>
            </a:r>
          </a:p>
          <a:p>
            <a:pPr marL="342900" lvl="0" indent="-342900">
              <a:lnSpc>
                <a:spcPct val="107000"/>
              </a:lnSpc>
              <a:spcAft>
                <a:spcPts val="800"/>
              </a:spcAft>
              <a:buFont typeface="Wingdings" panose="05000000000000000000" pitchFamily="2" charset="2"/>
              <a:buChar char=""/>
            </a:pPr>
            <a:r>
              <a:rPr lang="en-IN" sz="2100" dirty="0">
                <a:ln w="9525">
                  <a:solidFill>
                    <a:schemeClr val="bg1"/>
                  </a:solidFill>
                  <a:prstDash val="solid"/>
                </a:ln>
                <a:solidFill>
                  <a:schemeClr val="tx1"/>
                </a:solidFill>
                <a:latin typeface="Arial" panose="020B0604020202020204" pitchFamily="34" charset="0"/>
                <a:cs typeface="Arial" panose="020B0604020202020204" pitchFamily="34" charset="0"/>
              </a:rPr>
              <a:t> After getting cleaned data used the TF-IDF vectorizer. It’ll help to transform the text data to a feature vector that can be used as input in our </a:t>
            </a:r>
            <a:r>
              <a:rPr lang="en-IN" sz="2100" dirty="0" err="1">
                <a:ln w="9525">
                  <a:solidFill>
                    <a:schemeClr val="bg1"/>
                  </a:solidFill>
                  <a:prstDash val="solid"/>
                </a:ln>
                <a:solidFill>
                  <a:schemeClr val="tx1"/>
                </a:solidFill>
                <a:latin typeface="Arial" panose="020B0604020202020204" pitchFamily="34" charset="0"/>
                <a:cs typeface="Arial" panose="020B0604020202020204" pitchFamily="34" charset="0"/>
              </a:rPr>
              <a:t>modeling</a:t>
            </a:r>
            <a:r>
              <a:rPr lang="en-IN" sz="2100" dirty="0">
                <a:ln w="9525">
                  <a:solidFill>
                    <a:schemeClr val="bg1"/>
                  </a:solidFill>
                  <a:prstDash val="solid"/>
                </a:ln>
                <a:solidFill>
                  <a:schemeClr val="tx1"/>
                </a:solidFill>
                <a:latin typeface="Arial" panose="020B0604020202020204" pitchFamily="34" charset="0"/>
                <a:cs typeface="Arial" panose="020B0604020202020204" pitchFamily="34" charset="0"/>
              </a:rPr>
              <a:t>. It is a common algorithm to transform the text into numbers. It measures the originality of a word by comparing the frequency of appearance of a word in a document with the number of documents the words appear in. Mathematically, TF-IDF = TF(t*d)*IDF(t,d) </a:t>
            </a:r>
          </a:p>
          <a:p>
            <a:endParaRPr lang="en-IN" dirty="0"/>
          </a:p>
        </p:txBody>
      </p:sp>
    </p:spTree>
    <p:extLst>
      <p:ext uri="{BB962C8B-B14F-4D97-AF65-F5344CB8AC3E}">
        <p14:creationId xmlns:p14="http://schemas.microsoft.com/office/powerpoint/2010/main" val="3904610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
  <TotalTime>1539</TotalTime>
  <Words>1220</Words>
  <Application>Microsoft Office PowerPoint</Application>
  <PresentationFormat>Widescreen</PresentationFormat>
  <Paragraphs>64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vt:lpstr>
      <vt:lpstr>Gill Sans MT</vt:lpstr>
      <vt:lpstr>Wingdings</vt:lpstr>
      <vt:lpstr>Gallery</vt:lpstr>
      <vt:lpstr>Rating Prediction</vt:lpstr>
      <vt:lpstr>Agenda: </vt:lpstr>
      <vt:lpstr>OVERVIEW</vt:lpstr>
      <vt:lpstr>Problem Statement:</vt:lpstr>
      <vt:lpstr>Problem Understanding:</vt:lpstr>
      <vt:lpstr>What is RATING PREDICTION?</vt:lpstr>
      <vt:lpstr>Importance of Malignant Comment Classifier</vt:lpstr>
      <vt:lpstr>PowerPoint Presentation</vt:lpstr>
      <vt:lpstr>Exploratory Data Analysis</vt:lpstr>
      <vt:lpstr>PowerPoint Presentation</vt:lpstr>
      <vt:lpstr>Analysis:</vt:lpstr>
      <vt:lpstr>Model Building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Meet</dc:creator>
  <cp:lastModifiedBy>Zalak Maru</cp:lastModifiedBy>
  <cp:revision>5</cp:revision>
  <dcterms:created xsi:type="dcterms:W3CDTF">2021-12-27T14:34:17Z</dcterms:created>
  <dcterms:modified xsi:type="dcterms:W3CDTF">2022-06-15T07:54:49Z</dcterms:modified>
</cp:coreProperties>
</file>