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8" r:id="rId12"/>
    <p:sldId id="266" r:id="rId13"/>
    <p:sldId id="267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3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3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3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3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0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3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65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9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2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8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2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1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BC7C-8E77-4C01-A912-021739B4E7F9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3B35-F91C-4CB4-A5EB-68DCFFA95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46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75C2-8718-4C7D-B105-E75817020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Customer Retention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37903-2251-4CB0-A459-795563ECA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pPr algn="r"/>
            <a:r>
              <a:rPr lang="en-US" dirty="0"/>
              <a:t>Name: Zalak Maru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4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8892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910785-D557-46A3-9155-8189A7401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96" y="3110079"/>
            <a:ext cx="3564200" cy="34333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F6E16-3D19-4C75-9C14-2391E9E2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44" y="1568533"/>
            <a:ext cx="3268904" cy="3083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DA8A67-AF53-44D3-9EDD-41099E60DB2D}"/>
              </a:ext>
            </a:extLst>
          </p:cNvPr>
          <p:cNvSpPr txBox="1"/>
          <p:nvPr/>
        </p:nvSpPr>
        <p:spPr>
          <a:xfrm>
            <a:off x="181767" y="1546856"/>
            <a:ext cx="70411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cs typeface="Arial" panose="020B0604020202020204" pitchFamily="34" charset="0"/>
              </a:rPr>
              <a:t>This graph gives us the number of drawbacks a platform has.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</a:t>
            </a:r>
            <a:r>
              <a:rPr lang="en-US" sz="1600" dirty="0">
                <a:effectLst/>
                <a:cs typeface="Arial" panose="020B0604020202020204" pitchFamily="34" charset="0"/>
              </a:rPr>
              <a:t>he more the drawbacks the lower the chances of activation and retention of the customer.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cs typeface="Arial" panose="020B0604020202020204" pitchFamily="34" charset="0"/>
              </a:rPr>
              <a:t>Flipkart being the one with no drawbacks and then Amazon and </a:t>
            </a:r>
            <a:r>
              <a:rPr lang="en-US" sz="1600" dirty="0">
                <a:cs typeface="Arial" panose="020B0604020202020204" pitchFamily="34" charset="0"/>
              </a:rPr>
              <a:t>S</a:t>
            </a:r>
            <a:r>
              <a:rPr lang="en-US" sz="1600" dirty="0">
                <a:effectLst/>
                <a:cs typeface="Arial" panose="020B0604020202020204" pitchFamily="34" charset="0"/>
              </a:rPr>
              <a:t>napdeal with one drawback</a:t>
            </a:r>
            <a:endParaRPr lang="en-US" sz="1600" i="0" dirty="0">
              <a:effectLst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The lesser the drawbacks, the better.</a:t>
            </a:r>
            <a:br>
              <a:rPr lang="en-US" sz="1600" i="0" dirty="0">
                <a:effectLst/>
                <a:cs typeface="Arial" panose="020B0604020202020204" pitchFamily="34" charset="0"/>
              </a:rPr>
            </a:br>
            <a:endParaRPr lang="en-IN" sz="1600" dirty="0"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A858D-2736-49DC-90BD-145B019A85B1}"/>
              </a:ext>
            </a:extLst>
          </p:cNvPr>
          <p:cNvSpPr txBox="1"/>
          <p:nvPr/>
        </p:nvSpPr>
        <p:spPr>
          <a:xfrm>
            <a:off x="4792210" y="4697694"/>
            <a:ext cx="73069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cs typeface="Arial" panose="020B0604020202020204" pitchFamily="34" charset="0"/>
              </a:rPr>
              <a:t>This graph gives us the number of drawbacks a platform 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</a:t>
            </a:r>
            <a:r>
              <a:rPr lang="en-US" sz="1600" dirty="0">
                <a:effectLst/>
                <a:cs typeface="Arial" panose="020B0604020202020204" pitchFamily="34" charset="0"/>
              </a:rPr>
              <a:t>he more the drawbacks the lower the chances of activation and retention of the customer. </a:t>
            </a:r>
            <a:r>
              <a:rPr lang="en-US" sz="1600" i="0" dirty="0">
                <a:effectLst/>
                <a:cs typeface="Arial" panose="020B0604020202020204" pitchFamily="34" charset="0"/>
              </a:rPr>
              <a:t>The lesser the drawbacks, the better.</a:t>
            </a:r>
            <a:endParaRPr lang="en-US" sz="1600" dirty="0">
              <a:effectLst/>
              <a:cs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cs typeface="Arial" panose="020B0604020202020204" pitchFamily="34" charset="0"/>
              </a:rPr>
              <a:t>Flipkart being the one with no drawbacks and then Amazon and </a:t>
            </a:r>
            <a:r>
              <a:rPr lang="en-US" sz="1600" dirty="0">
                <a:cs typeface="Arial" panose="020B0604020202020204" pitchFamily="34" charset="0"/>
              </a:rPr>
              <a:t>S</a:t>
            </a:r>
            <a:r>
              <a:rPr lang="en-US" sz="1600" dirty="0">
                <a:effectLst/>
                <a:cs typeface="Arial" panose="020B0604020202020204" pitchFamily="34" charset="0"/>
              </a:rPr>
              <a:t>napdeal with one drawback</a:t>
            </a:r>
            <a:endParaRPr lang="en-US" sz="1600" i="0" dirty="0">
              <a:effectLst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Customer activation &amp; Retention is inversely proportional to this number.</a:t>
            </a:r>
            <a:br>
              <a:rPr lang="en-US" sz="1600" i="0" dirty="0">
                <a:effectLst/>
                <a:cs typeface="Arial" panose="020B0604020202020204" pitchFamily="34" charset="0"/>
              </a:rPr>
            </a:br>
            <a:endParaRPr lang="en-IN" sz="1600" dirty="0"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7AF520F-1ED4-403F-8B1F-0B1DF0DF2BE9}"/>
              </a:ext>
            </a:extLst>
          </p:cNvPr>
          <p:cNvCxnSpPr>
            <a:cxnSpLocks/>
          </p:cNvCxnSpPr>
          <p:nvPr/>
        </p:nvCxnSpPr>
        <p:spPr>
          <a:xfrm rot="5400000">
            <a:off x="3664844" y="2584750"/>
            <a:ext cx="5117492" cy="30850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3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95" y="486367"/>
            <a:ext cx="8610600" cy="1293028"/>
          </a:xfrm>
        </p:spPr>
        <p:txBody>
          <a:bodyPr/>
          <a:lstStyle/>
          <a:p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AD28F-0465-480B-81B5-47BAE7791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41" y="1777186"/>
            <a:ext cx="6316031" cy="40243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43B93-539B-4A33-8DDA-1BD0CEBC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072" y="1781604"/>
            <a:ext cx="2893244" cy="2007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2C2936-9D9A-49CE-AE16-795AAAF6BE61}"/>
              </a:ext>
            </a:extLst>
          </p:cNvPr>
          <p:cNvSpPr txBox="1"/>
          <p:nvPr/>
        </p:nvSpPr>
        <p:spPr>
          <a:xfrm>
            <a:off x="6610072" y="3965777"/>
            <a:ext cx="56702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F</a:t>
            </a:r>
            <a:r>
              <a:rPr lang="en-US" sz="1600" i="0" dirty="0">
                <a:effectLst/>
                <a:cs typeface="Arial" panose="020B0604020202020204" pitchFamily="34" charset="0"/>
              </a:rPr>
              <a:t>rom above we can deduce that the users recommended for amazon is higher than the used. </a:t>
            </a:r>
            <a:r>
              <a:rPr lang="en-US" sz="1600" dirty="0">
                <a:cs typeface="Arial" panose="020B0604020202020204" pitchFamily="34" charset="0"/>
              </a:rPr>
              <a:t>H</a:t>
            </a:r>
            <a:r>
              <a:rPr lang="en-US" sz="1600" i="0" dirty="0">
                <a:effectLst/>
                <a:cs typeface="Arial" panose="020B0604020202020204" pitchFamily="34" charset="0"/>
              </a:rPr>
              <a:t>ence the user activation of amazon is higher than any other platform.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</a:t>
            </a:r>
            <a:r>
              <a:rPr lang="en-US" sz="1600" i="0" dirty="0">
                <a:effectLst/>
                <a:cs typeface="Arial" panose="020B0604020202020204" pitchFamily="34" charset="0"/>
              </a:rPr>
              <a:t>o check retention we shall check the used and recommended % of every platform of year rank1 and year rank 5.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Our goal should be to reduce the gap between the used and recommended of every platform</a:t>
            </a: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6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08972"/>
            <a:ext cx="8610600" cy="1293028"/>
          </a:xfrm>
        </p:spPr>
        <p:txBody>
          <a:bodyPr/>
          <a:lstStyle/>
          <a:p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4F0AB-A7A5-4618-8E52-C928E1B97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31" y="1957345"/>
            <a:ext cx="7371019" cy="45131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2DFB3-64C1-425E-AA50-DB4B5D12B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2789952"/>
            <a:ext cx="47053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60A99-B83E-49AA-935F-75BCC1654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2" y="1786855"/>
            <a:ext cx="7653867" cy="4481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8283A-601A-4D40-8C07-A19701B5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649" y="2682548"/>
            <a:ext cx="4467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F20EA7-F603-4A18-A7BD-3CBB64EA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4" y="1780330"/>
            <a:ext cx="7495207" cy="47630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172D5-19F6-4DCC-9702-2C4BEAB6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51" y="2703303"/>
            <a:ext cx="4410314" cy="29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030" y="16560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925D4-AD43-4CBB-AA6D-334208B7C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24" y="1117834"/>
            <a:ext cx="3296046" cy="55241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92F24-805B-444D-80BE-84B9C03A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631" y="1117834"/>
            <a:ext cx="3337153" cy="5574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664BE-51EA-485D-BBE9-464698C083FF}"/>
              </a:ext>
            </a:extLst>
          </p:cNvPr>
          <p:cNvSpPr txBox="1"/>
          <p:nvPr/>
        </p:nvSpPr>
        <p:spPr>
          <a:xfrm>
            <a:off x="3744986" y="1117834"/>
            <a:ext cx="489567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The graph is to display shop year rank for a user who has used all the platforms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Shop year rank of highest rank is attained when all platforms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The graph is to display shop rank for a user who has used all the platforms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Lower shop rank is obtained when a user uses all platform.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We can see that when user has used all the platform he is never recommending Snapdeal.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Amazon &amp; </a:t>
            </a:r>
            <a:r>
              <a:rPr lang="en-US" sz="1600" dirty="0">
                <a:cs typeface="Arial" panose="020B0604020202020204" pitchFamily="34" charset="0"/>
              </a:rPr>
              <a:t>F</a:t>
            </a:r>
            <a:r>
              <a:rPr lang="en-US" sz="1600" i="0" dirty="0">
                <a:effectLst/>
                <a:cs typeface="Arial" panose="020B0604020202020204" pitchFamily="34" charset="0"/>
              </a:rPr>
              <a:t>lipkart are most recommended.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When a User uses all the platform his cancellation frequency also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Good chance of an order never being cancelled or being cancelled very few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In comparison to the combination of never and sometimes cancellation frequency, frequent shopping cancellation is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7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93B4-731F-4413-B374-FEA7CB46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Amazon and Flipkart are most used and recommended platforms.</a:t>
            </a:r>
          </a:p>
          <a:p>
            <a:r>
              <a:rPr lang="en-US" sz="1800" dirty="0"/>
              <a:t>These platforms have higher rating in every terms.</a:t>
            </a:r>
          </a:p>
          <a:p>
            <a:r>
              <a:rPr lang="en-US" sz="1800" dirty="0"/>
              <a:t>These platforms have lower risk%, lesser drawbacks and less cancellation chances of an order.</a:t>
            </a:r>
          </a:p>
          <a:p>
            <a:r>
              <a:rPr lang="en-US" sz="1800" dirty="0"/>
              <a:t>These platforms have high percentage of elite group with good credibility using and recommending the platform.</a:t>
            </a:r>
          </a:p>
          <a:p>
            <a:r>
              <a:rPr lang="en-US" sz="1800" dirty="0"/>
              <a:t>Out of these 2, Amazon is the one which has higher chances of customer activation and recommendation.</a:t>
            </a:r>
          </a:p>
          <a:p>
            <a:r>
              <a:rPr lang="en-US" sz="1800" dirty="0"/>
              <a:t>Rest all platforms should be improved or their existing users are going their platforms.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3387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D78F-4727-43BD-8A06-C7F887D4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28" y="639315"/>
            <a:ext cx="8610600" cy="1293028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D44A-F1A8-4F6B-B3A8-B7202326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PROBLEM DEFINITION</a:t>
            </a:r>
          </a:p>
          <a:p>
            <a:r>
              <a:rPr lang="en-US" sz="2400" dirty="0">
                <a:latin typeface="+mj-lt"/>
              </a:rPr>
              <a:t>DATA PROCESSING</a:t>
            </a:r>
          </a:p>
          <a:p>
            <a:r>
              <a:rPr lang="en-US" sz="2400" dirty="0">
                <a:latin typeface="+mj-lt"/>
              </a:rPr>
              <a:t>DATA ANALYSIS</a:t>
            </a:r>
          </a:p>
          <a:p>
            <a:r>
              <a:rPr lang="en-US" sz="2400" dirty="0">
                <a:latin typeface="+mj-lt"/>
              </a:rPr>
              <a:t>CHARTS AND GRAPHS</a:t>
            </a:r>
          </a:p>
          <a:p>
            <a:r>
              <a:rPr lang="en-US" sz="2400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95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93B4-731F-4413-B374-FEA7CB46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According to this public survey, Customer satisfaction is an important factor for stores to increase purchase.</a:t>
            </a:r>
          </a:p>
          <a:p>
            <a:r>
              <a:rPr lang="en-US" sz="1800" dirty="0"/>
              <a:t>Some supporting factor are based on site interface, trust and company’s performance </a:t>
            </a:r>
            <a:r>
              <a:rPr lang="en-US" sz="1800" dirty="0" err="1"/>
              <a:t>ie</a:t>
            </a:r>
            <a:r>
              <a:rPr lang="en-US" sz="1800" dirty="0"/>
              <a:t>. Product quality, delivery, benefits and security policies.</a:t>
            </a:r>
          </a:p>
          <a:p>
            <a:r>
              <a:rPr lang="en-IN" sz="1800" dirty="0"/>
              <a:t>Research includes factors such as reason for repeat purchase and how loyalty factors influence customers activities.</a:t>
            </a:r>
          </a:p>
          <a:p>
            <a:r>
              <a:rPr lang="en-IN" sz="1800" dirty="0"/>
              <a:t>Survey is based on 5 online stores: Amazon, Flipkart, Myntra, Snapdeal and Paytm.</a:t>
            </a:r>
          </a:p>
          <a:p>
            <a:r>
              <a:rPr lang="en-IN" sz="1800" dirty="0"/>
              <a:t>We have performed extensive analysis on dataset for customer activation and retention.</a:t>
            </a:r>
          </a:p>
          <a:p>
            <a:r>
              <a:rPr lang="en-IN" sz="1800" dirty="0"/>
              <a:t>Customer Retention study is necessary for understanding activities required for reducing the number of customer defections.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 goal of customer retention programs is to help companies retain as many customers as possible, often through customer loyalty and brand loyalty initiatives.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48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93B4-731F-4413-B374-FEA7CB46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Dataset is imported in csv format.</a:t>
            </a:r>
          </a:p>
          <a:p>
            <a:r>
              <a:rPr lang="en-US" sz="1800" dirty="0">
                <a:cs typeface="Arial" panose="020B0604020202020204" pitchFamily="34" charset="0"/>
              </a:rPr>
              <a:t>This dataset is composed from survey hence, data is not in usable format. The data is still raw and needs proper Data Cleaning and Transformation.</a:t>
            </a:r>
          </a:p>
          <a:p>
            <a:r>
              <a:rPr lang="en-US" sz="1800" dirty="0">
                <a:cs typeface="Arial" panose="020B0604020202020204" pitchFamily="34" charset="0"/>
              </a:rPr>
              <a:t>We need to obtain Site rating, Service rating, customer rating, Time spent by users on each platform, % of users using the platform, % of users recommending the platform for each platform, order cancellation possibility, Drawbacks of the platform, Success rate of user recommending the platform after used, % of potential risk, % of users recommending the platform after using the platform for longest time &amp; % of users recommending the platform after being the most frequent buyer of the platform.</a:t>
            </a:r>
          </a:p>
          <a:p>
            <a:r>
              <a:rPr lang="en-US" sz="1800" dirty="0">
                <a:cs typeface="Arial" panose="020B0604020202020204" pitchFamily="34" charset="0"/>
              </a:rPr>
              <a:t>Usage is a major factor which compares the customers retention rate.</a:t>
            </a:r>
          </a:p>
          <a:p>
            <a:r>
              <a:rPr lang="en-US" sz="1800" dirty="0">
                <a:cs typeface="Arial" panose="020B0604020202020204" pitchFamily="34" charset="0"/>
              </a:rPr>
              <a:t>Lastly, if a user has used all the platforms then what are his views and recommendations regarding the platforms.</a:t>
            </a:r>
            <a:endParaRPr lang="en-IN" sz="1800" dirty="0"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4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9573D5-994F-475F-9123-6C86BFEE8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12" y="2189799"/>
            <a:ext cx="4857432" cy="37663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2BDBD6-3B5A-4AE7-A34F-357A796FC7DF}"/>
              </a:ext>
            </a:extLst>
          </p:cNvPr>
          <p:cNvSpPr txBox="1"/>
          <p:nvPr/>
        </p:nvSpPr>
        <p:spPr>
          <a:xfrm rot="10800000" flipH="1" flipV="1">
            <a:off x="6132352" y="2056272"/>
            <a:ext cx="5754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represents site ratings of each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rating for Amazon is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higher the rating, better the chances of retaining customers, new and existing. </a:t>
            </a:r>
            <a:r>
              <a:rPr lang="en-US" sz="1800" i="0" dirty="0">
                <a:effectLst/>
                <a:cs typeface="Arial" panose="020B0604020202020204" pitchFamily="34" charset="0"/>
              </a:rPr>
              <a:t>Amazon stands with an outstanding rating 4/5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cs typeface="Arial" panose="020B0604020202020204" pitchFamily="34" charset="0"/>
              </a:rPr>
              <a:t>Flipkart next in line having rating 3/5.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M</a:t>
            </a:r>
            <a:r>
              <a:rPr lang="en-US" sz="1800" i="0" dirty="0">
                <a:effectLst/>
                <a:cs typeface="Arial" panose="020B0604020202020204" pitchFamily="34" charset="0"/>
              </a:rPr>
              <a:t>eanwhile the others have very lower chances of customer activation and higher chances of existing customers leaving based on the rating of their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69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328" y="238932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8CF67-2B5F-4393-B593-951F4DCF3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983" y="1317072"/>
            <a:ext cx="3663938" cy="33612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60D43-3401-4482-8AFC-E5316E65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949" y="3336721"/>
            <a:ext cx="3667304" cy="3364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D1F108-D72A-4C3D-809A-8B1FB95F6E80}"/>
              </a:ext>
            </a:extLst>
          </p:cNvPr>
          <p:cNvSpPr txBox="1"/>
          <p:nvPr/>
        </p:nvSpPr>
        <p:spPr>
          <a:xfrm>
            <a:off x="189507" y="4854710"/>
            <a:ext cx="5733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rating for each platform is based on load time, speed of web and delivery,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explains highest rating for Amazon followed by Flipkart.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8469B0-80D7-4B1B-98E5-AE812D0568BA}"/>
              </a:ext>
            </a:extLst>
          </p:cNvPr>
          <p:cNvSpPr txBox="1"/>
          <p:nvPr/>
        </p:nvSpPr>
        <p:spPr>
          <a:xfrm>
            <a:off x="6096000" y="1439009"/>
            <a:ext cx="58561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Rating chart represents customer satisfaction based on service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and Flipkart have 3/5 rating which is highest among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rating explains customer will prefer shopping based on past experience.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45BFA2-EE37-45B5-BFC1-1BE35B7253CF}"/>
              </a:ext>
            </a:extLst>
          </p:cNvPr>
          <p:cNvCxnSpPr>
            <a:cxnSpLocks/>
          </p:cNvCxnSpPr>
          <p:nvPr/>
        </p:nvCxnSpPr>
        <p:spPr>
          <a:xfrm>
            <a:off x="5922628" y="1468073"/>
            <a:ext cx="0" cy="469783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1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81D1C-836E-4837-95E8-907070A96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3453"/>
            <a:ext cx="3186418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C99A9-FDBE-4E7E-AFA5-42019BA8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82" y="2667124"/>
            <a:ext cx="3186418" cy="4024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ACA79E-8488-4EC3-B0B1-FAC0DE837F4B}"/>
              </a:ext>
            </a:extLst>
          </p:cNvPr>
          <p:cNvSpPr txBox="1"/>
          <p:nvPr/>
        </p:nvSpPr>
        <p:spPr>
          <a:xfrm>
            <a:off x="3186417" y="1915479"/>
            <a:ext cx="47831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Perceived Risk explains</a:t>
            </a:r>
            <a:r>
              <a:rPr lang="en-US" sz="1600" dirty="0">
                <a:cs typeface="Arial" panose="020B0604020202020204" pitchFamily="34" charset="0"/>
              </a:rPr>
              <a:t> t</a:t>
            </a:r>
            <a:r>
              <a:rPr lang="en-US" sz="1600" i="0" dirty="0">
                <a:effectLst/>
                <a:cs typeface="Arial" panose="020B0604020202020204" pitchFamily="34" charset="0"/>
              </a:rPr>
              <a:t>he higher the risk%, the lower the chances of retaining an existing user.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I</a:t>
            </a:r>
            <a:r>
              <a:rPr lang="en-US" sz="1600" i="0" dirty="0">
                <a:effectLst/>
                <a:cs typeface="Arial" panose="020B0604020202020204" pitchFamily="34" charset="0"/>
              </a:rPr>
              <a:t>f the risk% is of very value platform can start loose existing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Flipkart has the lowest risk% among all of the platforms. </a:t>
            </a:r>
            <a:r>
              <a:rPr lang="en-US" sz="1600" dirty="0">
                <a:cs typeface="Arial" panose="020B0604020202020204" pitchFamily="34" charset="0"/>
              </a:rPr>
              <a:t>M</a:t>
            </a:r>
            <a:r>
              <a:rPr lang="en-US" sz="1600" i="0" dirty="0">
                <a:effectLst/>
                <a:cs typeface="Arial" panose="020B0604020202020204" pitchFamily="34" charset="0"/>
              </a:rPr>
              <a:t>yntra being the second lowest and amazon third lowest.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3AC41-0102-4BC2-878A-71A541BC3745}"/>
              </a:ext>
            </a:extLst>
          </p:cNvPr>
          <p:cNvSpPr txBox="1"/>
          <p:nvPr/>
        </p:nvSpPr>
        <p:spPr>
          <a:xfrm>
            <a:off x="4416804" y="4399891"/>
            <a:ext cx="45887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Amazon has highest used and recommended by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Flipkart being next in line with high user percent and recommendations.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R</a:t>
            </a:r>
            <a:r>
              <a:rPr lang="en-US" sz="1600" i="0" dirty="0">
                <a:effectLst/>
                <a:cs typeface="Arial" panose="020B0604020202020204" pitchFamily="34" charset="0"/>
              </a:rPr>
              <a:t>ecommendation is a sign of users interest in this platform, the higher, the more activation and retention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D24E3-DEC2-4577-9C0C-AA0D32C3CA62}"/>
              </a:ext>
            </a:extLst>
          </p:cNvPr>
          <p:cNvCxnSpPr>
            <a:cxnSpLocks/>
          </p:cNvCxnSpPr>
          <p:nvPr/>
        </p:nvCxnSpPr>
        <p:spPr>
          <a:xfrm flipH="1">
            <a:off x="3674378" y="4236440"/>
            <a:ext cx="504178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4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665" y="647692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79A1C-A1B8-4C5D-82ED-9853FA2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2" y="1940720"/>
            <a:ext cx="3263637" cy="32585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54F90-84E8-4AA9-AC4D-89071DD9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12" y="1940720"/>
            <a:ext cx="3275204" cy="3258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4914D-6543-441A-9072-BEDD7D208D45}"/>
              </a:ext>
            </a:extLst>
          </p:cNvPr>
          <p:cNvSpPr txBox="1"/>
          <p:nvPr/>
        </p:nvSpPr>
        <p:spPr>
          <a:xfrm>
            <a:off x="3330430" y="1730995"/>
            <a:ext cx="26928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 rate is obtained by getting the percentage of users The higher the Success rate%, the higher the chances of retaining an existing user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lipkart and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yntra have more than 50% success rate and hence the chances of customer activation and retention is higher in these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2ADE8-5686-4CBE-928F-7DCADB6E7741}"/>
              </a:ext>
            </a:extLst>
          </p:cNvPr>
          <p:cNvSpPr txBox="1"/>
          <p:nvPr/>
        </p:nvSpPr>
        <p:spPr>
          <a:xfrm>
            <a:off x="6274966" y="1730995"/>
            <a:ext cx="23321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 of the users which recommended this platform, what % of the users have highest shop rank.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higher the elite rank, the higher the chances of retaining an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has an outstanding number of highest shop rank users.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8F08EA-266B-479F-B97F-B1C5B26E045C}"/>
              </a:ext>
            </a:extLst>
          </p:cNvPr>
          <p:cNvCxnSpPr>
            <a:cxnSpLocks/>
          </p:cNvCxnSpPr>
          <p:nvPr/>
        </p:nvCxnSpPr>
        <p:spPr>
          <a:xfrm flipV="1">
            <a:off x="6274965" y="1845726"/>
            <a:ext cx="0" cy="468658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1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4004-E56F-44D6-AB22-8953C0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54" y="521092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CHARTS AND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606E2-4137-4C6F-8394-5B3496E12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797" y="1689715"/>
            <a:ext cx="3547265" cy="32534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75331-9CED-4AFD-9808-1B87B8747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48" y="1689715"/>
            <a:ext cx="3428300" cy="32685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09E677-8640-4917-8C6A-5C668B09E151}"/>
              </a:ext>
            </a:extLst>
          </p:cNvPr>
          <p:cNvCxnSpPr>
            <a:cxnSpLocks/>
          </p:cNvCxnSpPr>
          <p:nvPr/>
        </p:nvCxnSpPr>
        <p:spPr>
          <a:xfrm flipV="1">
            <a:off x="5844854" y="1689715"/>
            <a:ext cx="0" cy="497114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BFB8D5-4366-44D6-A05E-4A018253E45C}"/>
              </a:ext>
            </a:extLst>
          </p:cNvPr>
          <p:cNvSpPr txBox="1"/>
          <p:nvPr/>
        </p:nvSpPr>
        <p:spPr>
          <a:xfrm>
            <a:off x="0" y="5042118"/>
            <a:ext cx="58448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The higher the elite rank%, the higher the chances of retaining an existing user.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Amazon &amp; Flipkart has an outstanding number of highest shop year rank users, the chances for activation and retention of customer is very high.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Rest don’t even have 50% of such group in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52882-D50B-42A7-9C84-9992B52482CE}"/>
              </a:ext>
            </a:extLst>
          </p:cNvPr>
          <p:cNvSpPr txBox="1"/>
          <p:nvPr/>
        </p:nvSpPr>
        <p:spPr>
          <a:xfrm>
            <a:off x="6097398" y="5042118"/>
            <a:ext cx="57478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cs typeface="Arial" panose="020B0604020202020204" pitchFamily="34" charset="0"/>
              </a:rPr>
              <a:t>Amazon has the lowest cancel rate, then </a:t>
            </a:r>
            <a:r>
              <a:rPr lang="en-US" sz="1600" dirty="0">
                <a:cs typeface="Arial" panose="020B0604020202020204" pitchFamily="34" charset="0"/>
              </a:rPr>
              <a:t>F</a:t>
            </a:r>
            <a:r>
              <a:rPr lang="en-US" sz="1600" i="0" dirty="0">
                <a:effectLst/>
                <a:cs typeface="Arial" panose="020B0604020202020204" pitchFamily="34" charset="0"/>
              </a:rPr>
              <a:t>lipkart and Myntra, rest all have more than 50% cancel rate and hence the chances of customer retention is lowest in these platforms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</a:t>
            </a:r>
            <a:r>
              <a:rPr lang="en-US" sz="1600" i="0" dirty="0">
                <a:effectLst/>
                <a:cs typeface="Arial" panose="020B0604020202020204" pitchFamily="34" charset="0"/>
              </a:rPr>
              <a:t>he lower the cancel rate the better for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194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214</TotalTime>
  <Words>1175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Customer Retention</vt:lpstr>
      <vt:lpstr>Content</vt:lpstr>
      <vt:lpstr>Problem Definition</vt:lpstr>
      <vt:lpstr>Data Processing</vt:lpstr>
      <vt:lpstr>DATA Analysis</vt:lpstr>
      <vt:lpstr>CHARTS AND GRAPHS</vt:lpstr>
      <vt:lpstr>CHARTS AND GRAPHS</vt:lpstr>
      <vt:lpstr>CHARTS AND GRAPHS</vt:lpstr>
      <vt:lpstr>CHARTS AND GRAPHS</vt:lpstr>
      <vt:lpstr>CHARTS AND GRAPHS</vt:lpstr>
      <vt:lpstr>CHARTS AND GRAPHS</vt:lpstr>
      <vt:lpstr>CHARTS AND GRAPHS</vt:lpstr>
      <vt:lpstr>CHARTS AND GRAPHS</vt:lpstr>
      <vt:lpstr>CHARTS AND GRAPHS</vt:lpstr>
      <vt:lpstr>CHARTS AND 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Zalak Maru</dc:creator>
  <cp:lastModifiedBy>Zalak Maru</cp:lastModifiedBy>
  <cp:revision>7</cp:revision>
  <dcterms:created xsi:type="dcterms:W3CDTF">2022-02-13T13:25:57Z</dcterms:created>
  <dcterms:modified xsi:type="dcterms:W3CDTF">2022-02-13T17:00:26Z</dcterms:modified>
</cp:coreProperties>
</file>