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78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02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0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8839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88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4239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61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685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16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7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38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25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81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28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0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38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741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0088-6EF2-81B2-00EE-8EAF052D0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Flight Price Prediction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D6721-D487-1B2D-8F15-AD8B209AC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Name: Zalak Maru</a:t>
            </a:r>
          </a:p>
        </p:txBody>
      </p:sp>
    </p:spTree>
    <p:extLst>
      <p:ext uri="{BB962C8B-B14F-4D97-AF65-F5344CB8AC3E}">
        <p14:creationId xmlns:p14="http://schemas.microsoft.com/office/powerpoint/2010/main" val="32785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200" dirty="0"/>
              <a:t>Next we have introduced two more columns as “</a:t>
            </a:r>
            <a:r>
              <a:rPr lang="en-US" sz="2200" dirty="0" err="1"/>
              <a:t>Number_of_days</a:t>
            </a:r>
            <a:r>
              <a:rPr lang="en-US" sz="2200" dirty="0"/>
              <a:t>” giving the ticket price number of days before the flight service and “</a:t>
            </a:r>
            <a:r>
              <a:rPr lang="en-US" sz="2200" dirty="0" err="1"/>
              <a:t>Total_duration</a:t>
            </a:r>
            <a:r>
              <a:rPr lang="en-US" sz="2200" dirty="0"/>
              <a:t>” giving total time of service.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506" t="31055" r="40545" b="23921"/>
          <a:stretch>
            <a:fillRect/>
          </a:stretch>
        </p:blipFill>
        <p:spPr bwMode="auto">
          <a:xfrm>
            <a:off x="1219200" y="17526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Encoding variables with object data type: We have encoded “Stops” manually and used </a:t>
            </a:r>
            <a:r>
              <a:rPr lang="en-US" sz="2200" dirty="0" err="1"/>
              <a:t>LabelEncoder</a:t>
            </a:r>
            <a:r>
              <a:rPr lang="en-US" sz="2200" dirty="0"/>
              <a:t> for other variables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4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also observed outliers and </a:t>
            </a:r>
            <a:r>
              <a:rPr lang="en-US" sz="2200" dirty="0" err="1"/>
              <a:t>skewness</a:t>
            </a:r>
            <a:r>
              <a:rPr lang="en-US" sz="2200" dirty="0"/>
              <a:t> in data for which we used z-score method and log transformation to deal with it. In this process we faces a data loss of 2.5%.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988" t="55208" r="24249" b="18750"/>
          <a:stretch>
            <a:fillRect/>
          </a:stretch>
        </p:blipFill>
        <p:spPr bwMode="auto">
          <a:xfrm>
            <a:off x="292608" y="1828800"/>
            <a:ext cx="854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Making our Data ready for model Building phase we will first separate target variable from other features. Then use </a:t>
            </a:r>
            <a:r>
              <a:rPr lang="en-US" sz="2400" dirty="0" err="1"/>
              <a:t>StandardScaler</a:t>
            </a:r>
            <a:r>
              <a:rPr lang="en-US" sz="2400" dirty="0"/>
              <a:t> to scale data and use </a:t>
            </a:r>
            <a:r>
              <a:rPr lang="en-US" sz="2400" dirty="0" err="1"/>
              <a:t>train_test_split</a:t>
            </a:r>
            <a:r>
              <a:rPr lang="en-US" sz="2400" dirty="0"/>
              <a:t> to split data into train and test to make it ready for model.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train_test_split</a:t>
            </a:r>
            <a:r>
              <a:rPr lang="en-US" sz="2400" dirty="0"/>
              <a:t> we found the best random state by running a loop on linear regression and checking for best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Algorithms used are:</a:t>
            </a:r>
          </a:p>
          <a:p>
            <a:pPr>
              <a:buNone/>
            </a:pPr>
            <a:endParaRPr lang="en-US" sz="1200" dirty="0"/>
          </a:p>
          <a:p>
            <a:pPr lvl="0"/>
            <a:r>
              <a:rPr lang="en-US" sz="2800" dirty="0"/>
              <a:t>Linear Regression</a:t>
            </a:r>
          </a:p>
          <a:p>
            <a:pPr lvl="0"/>
            <a:r>
              <a:rPr lang="en-US" sz="2800" dirty="0"/>
              <a:t>Decision Tree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KNN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Random Forest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Gradient Boosting </a:t>
            </a:r>
            <a:r>
              <a:rPr lang="en-US" sz="2800" dirty="0" err="1"/>
              <a:t>Regressor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26" t="20833" r="31479" b="12500"/>
          <a:stretch>
            <a:fillRect/>
          </a:stretch>
        </p:blipFill>
        <p:spPr bwMode="auto">
          <a:xfrm>
            <a:off x="533400" y="228600"/>
            <a:ext cx="7772400" cy="6460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26" t="23958" r="35578" b="15625"/>
          <a:stretch>
            <a:fillRect/>
          </a:stretch>
        </p:blipFill>
        <p:spPr bwMode="auto">
          <a:xfrm>
            <a:off x="381000" y="380999"/>
            <a:ext cx="7543800" cy="6250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35417" r="33821" b="23958"/>
          <a:stretch>
            <a:fillRect/>
          </a:stretch>
        </p:blipFill>
        <p:spPr bwMode="auto">
          <a:xfrm>
            <a:off x="762000" y="106680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     After running the loop we get a </a:t>
            </a:r>
            <a:r>
              <a:rPr lang="en-US" sz="2400" dirty="0" err="1"/>
              <a:t>dataframe</a:t>
            </a:r>
            <a:r>
              <a:rPr lang="en-US" sz="2400" dirty="0"/>
              <a:t> showing each model and scores obtained from it.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Looking the various metrics we conclude “</a:t>
            </a:r>
            <a:r>
              <a:rPr lang="en-US" sz="2400" b="1" dirty="0"/>
              <a:t>Random Forest Model</a:t>
            </a:r>
            <a:r>
              <a:rPr lang="en-US" sz="2400" dirty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987" t="46154" r="43910" b="33333"/>
          <a:stretch>
            <a:fillRect/>
          </a:stretch>
        </p:blipFill>
        <p:spPr bwMode="auto">
          <a:xfrm>
            <a:off x="990600" y="25908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27083" r="20937" b="17708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6200" dirty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sz="6200" dirty="0"/>
          </a:p>
          <a:p>
            <a:r>
              <a:rPr lang="en-US" sz="6200" dirty="0"/>
              <a:t>Then the scrapped data was saved in a </a:t>
            </a:r>
            <a:r>
              <a:rPr lang="en-US" sz="6200" dirty="0" err="1"/>
              <a:t>csv</a:t>
            </a:r>
            <a:r>
              <a:rPr lang="en-US" sz="6200" dirty="0"/>
              <a:t> file to use it for modeling purpose.</a:t>
            </a:r>
          </a:p>
          <a:p>
            <a:endParaRPr lang="en-US" sz="6200" dirty="0"/>
          </a:p>
          <a:p>
            <a:r>
              <a:rPr lang="en-US" sz="6200" dirty="0"/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 Flights from Bangalore and Jammu have higher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Flights with longer route i.e. high number of stops have high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Also, prices of flight in next month are high as compared to those in coming months.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From the given data we can also conclude that </a:t>
            </a:r>
            <a:r>
              <a:rPr lang="en-US" sz="6200" dirty="0" err="1"/>
              <a:t>AirIndia</a:t>
            </a:r>
            <a:r>
              <a:rPr lang="en-US" sz="6200" dirty="0"/>
              <a:t> and </a:t>
            </a:r>
            <a:r>
              <a:rPr lang="en-US" sz="6200" dirty="0" err="1"/>
              <a:t>vistara</a:t>
            </a:r>
            <a:r>
              <a:rPr lang="en-US" sz="6200" dirty="0"/>
              <a:t> flights are expensive as compared to other flights.</a:t>
            </a:r>
          </a:p>
          <a:p>
            <a:pPr marL="514350" indent="-514350">
              <a:buNone/>
            </a:pPr>
            <a:endParaRPr lang="en-US" sz="6200" dirty="0"/>
          </a:p>
          <a:p>
            <a:r>
              <a:rPr lang="en-US" sz="6200" dirty="0"/>
              <a:t>The model build after hyper-parametric tuning gives an accuracy for 84.53%</a:t>
            </a:r>
          </a:p>
          <a:p>
            <a:endParaRPr lang="en-US" sz="6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/>
          </a:p>
          <a:p>
            <a:r>
              <a:rPr lang="en-US" dirty="0"/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/>
          </a:p>
          <a:p>
            <a:r>
              <a:rPr lang="en-US" dirty="0"/>
              <a:t>Our goal is to build a regression model to predict price of flight ticket.</a:t>
            </a:r>
          </a:p>
          <a:p>
            <a:endParaRPr lang="en-US" dirty="0"/>
          </a:p>
          <a:p>
            <a:r>
              <a:rPr lang="en-US" dirty="0"/>
              <a:t>We have also performed the EDA to gain insights of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/>
          </a:p>
          <a:p>
            <a:r>
              <a:rPr lang="en-US" dirty="0"/>
              <a:t>Since the data keeps changing we cannot fully rely on this project in the distant future we need to update it with </a:t>
            </a:r>
            <a:r>
              <a:rPr lang="en-US" dirty="0" err="1"/>
              <a:t>updation</a:t>
            </a:r>
            <a:r>
              <a:rPr lang="en-US" dirty="0"/>
              <a:t> in data</a:t>
            </a:r>
          </a:p>
          <a:p>
            <a:endParaRPr lang="en-US" dirty="0"/>
          </a:p>
          <a:p>
            <a:r>
              <a:rPr lang="en-US" dirty="0"/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dirty="0"/>
          </a:p>
          <a:p>
            <a:r>
              <a:rPr lang="en-US" dirty="0"/>
              <a:t>This project is done with limited resources and can be made more efficient in future..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lin Sans FB Demi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/>
              <a:t> Features</a:t>
            </a:r>
            <a:r>
              <a:rPr lang="en-US" sz="4200" dirty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Name</a:t>
            </a:r>
            <a:r>
              <a:rPr lang="en-US" sz="4200" dirty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Date</a:t>
            </a:r>
            <a:r>
              <a:rPr lang="en-US" sz="4200" dirty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Departure:</a:t>
            </a:r>
            <a:r>
              <a:rPr lang="en-US" sz="4200" dirty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Arrival:</a:t>
            </a:r>
            <a:r>
              <a:rPr lang="en-US" sz="4200" dirty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Source:</a:t>
            </a:r>
            <a:r>
              <a:rPr lang="en-US" sz="4200" dirty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Destination</a:t>
            </a:r>
            <a:r>
              <a:rPr lang="en-US" sz="4200" dirty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Stops:</a:t>
            </a:r>
            <a:r>
              <a:rPr lang="en-US" sz="4200" dirty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Duration</a:t>
            </a:r>
            <a:r>
              <a:rPr lang="en-US" sz="4200" dirty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Price:</a:t>
            </a:r>
            <a:r>
              <a:rPr lang="en-US" sz="4200" dirty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354" t="34375" r="43778" b="23958"/>
          <a:stretch>
            <a:fillRect/>
          </a:stretch>
        </p:blipFill>
        <p:spPr bwMode="auto">
          <a:xfrm>
            <a:off x="457200" y="1143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54" t="33333" r="33821" b="23958"/>
          <a:stretch>
            <a:fillRect/>
          </a:stretch>
        </p:blipFill>
        <p:spPr bwMode="auto">
          <a:xfrm>
            <a:off x="0" y="0"/>
            <a:ext cx="58135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6574" t="33333" r="35944" b="25000"/>
          <a:stretch>
            <a:fillRect/>
          </a:stretch>
        </p:blipFill>
        <p:spPr bwMode="auto">
          <a:xfrm>
            <a:off x="3657600" y="35814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354" t="25000" r="44363" b="12500"/>
          <a:stretch>
            <a:fillRect/>
          </a:stretch>
        </p:blipFill>
        <p:spPr bwMode="auto">
          <a:xfrm>
            <a:off x="304800" y="762000"/>
            <a:ext cx="4114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26574" t="41667" r="50586" b="10417"/>
          <a:stretch>
            <a:fillRect/>
          </a:stretch>
        </p:blipFill>
        <p:spPr bwMode="auto">
          <a:xfrm>
            <a:off x="4648200" y="971061"/>
            <a:ext cx="3733800" cy="44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First we will clean price column by removing ‘,’ and changing it’s data type to ‘</a:t>
            </a:r>
            <a:r>
              <a:rPr lang="en-US" sz="2200" dirty="0" err="1"/>
              <a:t>int</a:t>
            </a:r>
            <a:r>
              <a:rPr lang="en-US" sz="2200" dirty="0"/>
              <a:t>’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0199" r="48558" b="16889"/>
          <a:stretch>
            <a:fillRect/>
          </a:stretch>
        </p:blipFill>
        <p:spPr bwMode="auto">
          <a:xfrm>
            <a:off x="838200" y="2590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026" t="30199" r="45148" b="5983"/>
          <a:stretch>
            <a:fillRect/>
          </a:stretch>
        </p:blipFill>
        <p:spPr bwMode="auto">
          <a:xfrm>
            <a:off x="381000" y="22098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346" t="31909" r="51153" b="17664"/>
          <a:stretch>
            <a:fillRect/>
          </a:stretch>
        </p:blipFill>
        <p:spPr bwMode="auto">
          <a:xfrm>
            <a:off x="4267200" y="22860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After executing the above lines of code we will get 8 new columns </a:t>
            </a:r>
            <a:r>
              <a:rPr lang="en-US" sz="2200" dirty="0" err="1"/>
              <a:t>Dep_time_hours</a:t>
            </a:r>
            <a:r>
              <a:rPr lang="en-US" sz="2200" dirty="0"/>
              <a:t>, </a:t>
            </a:r>
            <a:r>
              <a:rPr lang="en-US" sz="2200" dirty="0" err="1"/>
              <a:t>Dep_time_min</a:t>
            </a:r>
            <a:r>
              <a:rPr lang="en-US" sz="2200" dirty="0"/>
              <a:t>,  </a:t>
            </a:r>
            <a:r>
              <a:rPr lang="en-US" sz="2200" dirty="0" err="1"/>
              <a:t>Duration_hours</a:t>
            </a:r>
            <a:r>
              <a:rPr lang="en-US" sz="2200" dirty="0"/>
              <a:t>, </a:t>
            </a:r>
            <a:r>
              <a:rPr lang="en-US" sz="2200" dirty="0" err="1"/>
              <a:t>Duration_min</a:t>
            </a:r>
            <a:r>
              <a:rPr lang="en-US" sz="2200" dirty="0"/>
              <a:t>, </a:t>
            </a:r>
            <a:r>
              <a:rPr lang="en-US" sz="2200" dirty="0" err="1"/>
              <a:t>Arrival_time_hours</a:t>
            </a:r>
            <a:r>
              <a:rPr lang="en-US" sz="2200" dirty="0"/>
              <a:t>, </a:t>
            </a:r>
            <a:r>
              <a:rPr lang="en-US" sz="2200" dirty="0" err="1"/>
              <a:t>Arrival_time_min</a:t>
            </a:r>
            <a:r>
              <a:rPr lang="en-US" sz="2200" dirty="0"/>
              <a:t>, day and month. Each feature now has integer data type. Since all the </a:t>
            </a:r>
            <a:r>
              <a:rPr lang="en-US" sz="2200" dirty="0" err="1"/>
              <a:t>usefull</a:t>
            </a:r>
            <a:r>
              <a:rPr lang="en-US" sz="2200" dirty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7607" r="9936" b="31624"/>
          <a:stretch>
            <a:fillRect/>
          </a:stretch>
        </p:blipFill>
        <p:spPr bwMode="auto">
          <a:xfrm>
            <a:off x="685800" y="2895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810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Berlin Sans FB Demi</vt:lpstr>
      <vt:lpstr>Trebuchet MS</vt:lpstr>
      <vt:lpstr>Wingdings 3</vt:lpstr>
      <vt:lpstr>Facet</vt:lpstr>
      <vt:lpstr>Flight Price Prediction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PowerPoint Presentation</vt:lpstr>
      <vt:lpstr>Choosing Best Model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Zalak Maru</cp:lastModifiedBy>
  <cp:revision>24</cp:revision>
  <dcterms:created xsi:type="dcterms:W3CDTF">2006-08-16T00:00:00Z</dcterms:created>
  <dcterms:modified xsi:type="dcterms:W3CDTF">2022-06-15T07:39:41Z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416E01E41C2748D8A619F26189BA940A</vt:lpwstr>
  </property>
  <property fmtid="{D5CDD505-2E9C-101B-9397-08002B2CF9AE}" pid="3" name="KSOProductBuildVer">
    <vt:lpwstr>1033-11.2.0.10296</vt:lpwstr>
  </property>
</Properties>
</file>