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2"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42" d="100"/>
          <a:sy n="142" d="100"/>
        </p:scale>
        <p:origin x="91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baa198b1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baa198b1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c325c1a61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c325c1a6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baa198b1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baa198b1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baa198b1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baa198b1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baa198b1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baa198b1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aa198b1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baa198b1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baa198b1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baa198b1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348f45cb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348f45cb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baa198b1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baa198b1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baa198b1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baa198b1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348f45cb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348f45c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baa198b1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baa198b1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348f45cb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348f45cb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baa198b1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baa198b1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348f45cba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348f45cb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baa198b1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baa198b1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baa198b1b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baa198b1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348f45cba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348f45cb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48f45cb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48f45cb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48f45cb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348f45cb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348f45cb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348f45cb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c325c1a61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c325c1a6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baa198b1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baa198b1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aa198b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baa198b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baa198b1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baa198b1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B16E48E-A4C4-40D2-A1C3-D5D26F99DA4F}"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292616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16E48E-A4C4-40D2-A1C3-D5D26F99DA4F}"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03040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16E48E-A4C4-40D2-A1C3-D5D26F99DA4F}"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209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7478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16E48E-A4C4-40D2-A1C3-D5D26F99DA4F}"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55947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B16E48E-A4C4-40D2-A1C3-D5D26F99DA4F}"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305276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B16E48E-A4C4-40D2-A1C3-D5D26F99DA4F}" type="datetimeFigureOut">
              <a:rPr lang="en-IN" smtClean="0"/>
              <a:t>15-06-2022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66157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3B16E48E-A4C4-40D2-A1C3-D5D26F99DA4F}"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337524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16E48E-A4C4-40D2-A1C3-D5D26F99DA4F}" type="datetimeFigureOut">
              <a:rPr lang="en-IN" smtClean="0"/>
              <a:t>15-06-2022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59958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6E48E-A4C4-40D2-A1C3-D5D26F99DA4F}" type="datetimeFigureOut">
              <a:rPr lang="en-IN" smtClean="0"/>
              <a:t>15-06-2022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67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3B16E48E-A4C4-40D2-A1C3-D5D26F99DA4F}" type="datetimeFigureOut">
              <a:rPr lang="en-IN" smtClean="0"/>
              <a:t>15-06-2022</a:t>
            </a:fld>
            <a:endParaRPr lang="en-IN"/>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8425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16E48E-A4C4-40D2-A1C3-D5D26F99DA4F}" type="datetimeFigureOut">
              <a:rPr lang="en-IN" smtClean="0"/>
              <a:t>15-06-2022</a:t>
            </a:fld>
            <a:endParaRPr lang="en-IN"/>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89593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3B16E48E-A4C4-40D2-A1C3-D5D26F99DA4F}" type="datetimeFigureOut">
              <a:rPr lang="en-IN" smtClean="0"/>
              <a:t>15-06-2022</a:t>
            </a:fld>
            <a:endParaRPr lang="en-IN"/>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724643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59106" y="3942996"/>
            <a:ext cx="4255994" cy="502666"/>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sz="1800" dirty="0"/>
              <a:t>Name: Zalak Maru</a:t>
            </a:r>
            <a:endParaRPr sz="1800"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rgbClr val="ADADAD"/>
                </a:solidFill>
              </a:rPr>
              <a:t>By Junaid Shaikh</a:t>
            </a:r>
          </a:p>
          <a:p>
            <a:pPr marL="0" lvl="0" indent="0" algn="ctr" rtl="0">
              <a:spcBef>
                <a:spcPts val="0"/>
              </a:spcBef>
              <a:spcAft>
                <a:spcPts val="0"/>
              </a:spcAft>
              <a:buNone/>
            </a:pPr>
            <a:endParaRPr dirty="0"/>
          </a:p>
        </p:txBody>
      </p:sp>
      <p:sp>
        <p:nvSpPr>
          <p:cNvPr id="4" name="Google Shape;54;p13">
            <a:extLst>
              <a:ext uri="{FF2B5EF4-FFF2-40B4-BE49-F238E27FC236}">
                <a16:creationId xmlns:a16="http://schemas.microsoft.com/office/drawing/2014/main" id="{AEE956D6-E517-4216-ABD5-BD2957630324}"/>
              </a:ext>
            </a:extLst>
          </p:cNvPr>
          <p:cNvSpPr txBox="1">
            <a:spLocks/>
          </p:cNvSpPr>
          <p:nvPr/>
        </p:nvSpPr>
        <p:spPr bwMode="blackWhite">
          <a:xfrm>
            <a:off x="1015253" y="2386852"/>
            <a:ext cx="6743700" cy="802117"/>
          </a:xfrm>
          <a:prstGeom prst="rect">
            <a:avLst/>
          </a:prstGeom>
          <a:solidFill>
            <a:srgbClr val="FFFFFF"/>
          </a:solidFill>
          <a:ln w="38100" cap="sq">
            <a:solidFill>
              <a:srgbClr val="404040"/>
            </a:solidFill>
            <a:miter lim="800000"/>
          </a:ln>
        </p:spPr>
        <p:txBody>
          <a:bodyPr spcFirstLastPara="1" vert="horz" wrap="square" lIns="91425" tIns="91425" rIns="91425" bIns="91425" rtlCol="0" anchor="b" anchorCtr="0">
            <a:normAutofit/>
          </a:bodyPr>
          <a:lstStyle>
            <a:lvl1pPr algn="ctr" defTabSz="685800" rtl="0" eaLnBrk="1" latinLnBrk="0" hangingPunct="1">
              <a:lnSpc>
                <a:spcPct val="90000"/>
              </a:lnSpc>
              <a:spcBef>
                <a:spcPct val="0"/>
              </a:spcBef>
              <a:buNone/>
              <a:defRPr sz="2850" kern="1200" cap="all" spc="150" baseline="0">
                <a:solidFill>
                  <a:srgbClr val="262626"/>
                </a:solidFill>
                <a:latin typeface="+mj-lt"/>
                <a:ea typeface="+mj-ea"/>
                <a:cs typeface="+mj-cs"/>
              </a:defRPr>
            </a:lvl1pPr>
          </a:lstStyle>
          <a:p>
            <a:pPr>
              <a:spcBef>
                <a:spcPts val="0"/>
              </a:spcBef>
            </a:pPr>
            <a:r>
              <a:rPr lang="en-IN"/>
              <a:t>Malignant Comment Classifier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a:t>
            </a:r>
            <a:endParaRPr/>
          </a:p>
        </p:txBody>
      </p:sp>
      <p:pic>
        <p:nvPicPr>
          <p:cNvPr id="114" name="Google Shape;114;p22"/>
          <p:cNvPicPr preferRelativeResize="0"/>
          <p:nvPr/>
        </p:nvPicPr>
        <p:blipFill>
          <a:blip r:embed="rId3">
            <a:alphaModFix/>
          </a:blip>
          <a:stretch>
            <a:fillRect/>
          </a:stretch>
        </p:blipFill>
        <p:spPr>
          <a:xfrm>
            <a:off x="1704975" y="1176338"/>
            <a:ext cx="5734050" cy="279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Word Cloud for Malignant</a:t>
            </a:r>
            <a:endParaRPr/>
          </a:p>
        </p:txBody>
      </p:sp>
      <p:sp>
        <p:nvSpPr>
          <p:cNvPr id="119" name="Google Shape;119;p23"/>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malignant comments.</a:t>
            </a:r>
            <a:endParaRPr/>
          </a:p>
          <a:p>
            <a:pPr marL="0" lvl="0" indent="0" algn="l" rtl="0">
              <a:spcBef>
                <a:spcPts val="1200"/>
              </a:spcBef>
              <a:spcAft>
                <a:spcPts val="1200"/>
              </a:spcAft>
              <a:buNone/>
            </a:pPr>
            <a:r>
              <a:rPr lang="en"/>
              <a:t>As we can see, the content of the word cloud are pretty offensive and we can observe some racist words used in this.</a:t>
            </a:r>
            <a:endParaRPr/>
          </a:p>
        </p:txBody>
      </p:sp>
      <p:pic>
        <p:nvPicPr>
          <p:cNvPr id="121" name="Google Shape;121;p23"/>
          <p:cNvPicPr preferRelativeResize="0"/>
          <p:nvPr/>
        </p:nvPicPr>
        <p:blipFill>
          <a:blip r:embed="rId3">
            <a:alphaModFix/>
          </a:blip>
          <a:stretch>
            <a:fillRect/>
          </a:stretch>
        </p:blipFill>
        <p:spPr>
          <a:xfrm>
            <a:off x="4115126" y="1750590"/>
            <a:ext cx="4907302" cy="26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Word Cloud for Highly Malignant</a:t>
            </a:r>
            <a:endParaRPr/>
          </a:p>
        </p:txBody>
      </p:sp>
      <p:sp>
        <p:nvSpPr>
          <p:cNvPr id="126" name="Google Shape;126;p24"/>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highly malignant comments.</a:t>
            </a:r>
            <a:endParaRPr/>
          </a:p>
          <a:p>
            <a:pPr marL="0" lvl="0" indent="0" algn="l" rtl="0">
              <a:spcBef>
                <a:spcPts val="1200"/>
              </a:spcBef>
              <a:spcAft>
                <a:spcPts val="1200"/>
              </a:spcAft>
              <a:buNone/>
            </a:pPr>
            <a:r>
              <a:rPr lang="en"/>
              <a:t>As we can see, the content of the word cloud are pretty offensive and we can observe words like ‘Fuck’, ‘Shit’, etc very commonly used.</a:t>
            </a:r>
            <a:endParaRPr/>
          </a:p>
        </p:txBody>
      </p:sp>
      <p:pic>
        <p:nvPicPr>
          <p:cNvPr id="128" name="Google Shape;128;p24"/>
          <p:cNvPicPr preferRelativeResize="0"/>
          <p:nvPr/>
        </p:nvPicPr>
        <p:blipFill>
          <a:blip r:embed="rId3">
            <a:alphaModFix/>
          </a:blip>
          <a:stretch>
            <a:fillRect/>
          </a:stretch>
        </p:blipFill>
        <p:spPr>
          <a:xfrm>
            <a:off x="4371900" y="1170125"/>
            <a:ext cx="4619700" cy="25170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Word Cloud for Rude</a:t>
            </a:r>
            <a:endParaRPr/>
          </a:p>
        </p:txBody>
      </p:sp>
      <p:sp>
        <p:nvSpPr>
          <p:cNvPr id="133" name="Google Shape;133;p25"/>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rude comments.</a:t>
            </a:r>
            <a:endParaRPr/>
          </a:p>
          <a:p>
            <a:pPr marL="0" lvl="0" indent="0" algn="l" rtl="0">
              <a:spcBef>
                <a:spcPts val="1200"/>
              </a:spcBef>
              <a:spcAft>
                <a:spcPts val="1200"/>
              </a:spcAft>
              <a:buNone/>
            </a:pPr>
            <a:r>
              <a:rPr lang="en"/>
              <a:t>As we can see, the content of the word cloud are pretty offensive and we can observe some racist and homophobic words used in this.</a:t>
            </a:r>
            <a:endParaRPr/>
          </a:p>
        </p:txBody>
      </p:sp>
      <p:pic>
        <p:nvPicPr>
          <p:cNvPr id="135" name="Google Shape;135;p25"/>
          <p:cNvPicPr preferRelativeResize="0"/>
          <p:nvPr/>
        </p:nvPicPr>
        <p:blipFill>
          <a:blip r:embed="rId3">
            <a:alphaModFix/>
          </a:blip>
          <a:stretch>
            <a:fillRect/>
          </a:stretch>
        </p:blipFill>
        <p:spPr>
          <a:xfrm>
            <a:off x="4371900" y="1170125"/>
            <a:ext cx="4619700" cy="25247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Word Cloud for threat</a:t>
            </a:r>
            <a:endParaRPr/>
          </a:p>
        </p:txBody>
      </p:sp>
      <p:sp>
        <p:nvSpPr>
          <p:cNvPr id="140" name="Google Shape;140;p26"/>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threatening comments.</a:t>
            </a:r>
            <a:endParaRPr/>
          </a:p>
          <a:p>
            <a:pPr marL="0" lvl="0" indent="0" algn="l" rtl="0">
              <a:spcBef>
                <a:spcPts val="1200"/>
              </a:spcBef>
              <a:spcAft>
                <a:spcPts val="1200"/>
              </a:spcAft>
              <a:buNone/>
            </a:pPr>
            <a:r>
              <a:rPr lang="en"/>
              <a:t>As we can see, the content of the word cloud are pretty offensive and we can observe some threat words like ‘die’, ‘kill’, ‘murder’, etc, used in this.</a:t>
            </a:r>
            <a:endParaRPr/>
          </a:p>
        </p:txBody>
      </p:sp>
      <p:pic>
        <p:nvPicPr>
          <p:cNvPr id="142" name="Google Shape;142;p26"/>
          <p:cNvPicPr preferRelativeResize="0"/>
          <p:nvPr/>
        </p:nvPicPr>
        <p:blipFill>
          <a:blip r:embed="rId3">
            <a:alphaModFix/>
          </a:blip>
          <a:stretch>
            <a:fillRect/>
          </a:stretch>
        </p:blipFill>
        <p:spPr>
          <a:xfrm>
            <a:off x="4371900" y="1170125"/>
            <a:ext cx="4619700" cy="24633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Word Cloud for abuse</a:t>
            </a:r>
            <a:endParaRPr/>
          </a:p>
        </p:txBody>
      </p:sp>
      <p:sp>
        <p:nvSpPr>
          <p:cNvPr id="147" name="Google Shape;147;p27"/>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abusive comments.</a:t>
            </a:r>
            <a:endParaRPr/>
          </a:p>
          <a:p>
            <a:pPr marL="0" lvl="0" indent="0" algn="l" rtl="0">
              <a:spcBef>
                <a:spcPts val="1200"/>
              </a:spcBef>
              <a:spcAft>
                <a:spcPts val="1200"/>
              </a:spcAft>
              <a:buNone/>
            </a:pPr>
            <a:r>
              <a:rPr lang="en"/>
              <a:t>As we can see, the content of the word cloud are pretty offensive and we can observe some racist and body shaming words used in this.</a:t>
            </a:r>
            <a:endParaRPr/>
          </a:p>
        </p:txBody>
      </p:sp>
      <p:pic>
        <p:nvPicPr>
          <p:cNvPr id="149" name="Google Shape;149;p27"/>
          <p:cNvPicPr preferRelativeResize="0"/>
          <p:nvPr/>
        </p:nvPicPr>
        <p:blipFill>
          <a:blip r:embed="rId3">
            <a:alphaModFix/>
          </a:blip>
          <a:stretch>
            <a:fillRect/>
          </a:stretch>
        </p:blipFill>
        <p:spPr>
          <a:xfrm>
            <a:off x="4371900" y="1170125"/>
            <a:ext cx="4619700" cy="24019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2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Word Cloud for loathe</a:t>
            </a:r>
            <a:endParaRPr/>
          </a:p>
        </p:txBody>
      </p:sp>
      <p:sp>
        <p:nvSpPr>
          <p:cNvPr id="154" name="Google Shape;154;p28"/>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word cloud for loathe comments.</a:t>
            </a:r>
            <a:endParaRPr/>
          </a:p>
          <a:p>
            <a:pPr marL="0" lvl="0" indent="0" algn="l" rtl="0">
              <a:spcBef>
                <a:spcPts val="1200"/>
              </a:spcBef>
              <a:spcAft>
                <a:spcPts val="1200"/>
              </a:spcAft>
              <a:buNone/>
            </a:pPr>
            <a:r>
              <a:rPr lang="en"/>
              <a:t>As we can see, the content of the word cloud are pretty offensive and we can observe racist and homophobic words used very frequently in this.</a:t>
            </a:r>
            <a:endParaRPr/>
          </a:p>
        </p:txBody>
      </p:sp>
      <p:pic>
        <p:nvPicPr>
          <p:cNvPr id="156" name="Google Shape;156;p28"/>
          <p:cNvPicPr preferRelativeResize="0"/>
          <p:nvPr/>
        </p:nvPicPr>
        <p:blipFill>
          <a:blip r:embed="rId3">
            <a:alphaModFix/>
          </a:blip>
          <a:stretch>
            <a:fillRect/>
          </a:stretch>
        </p:blipFill>
        <p:spPr>
          <a:xfrm>
            <a:off x="4371900" y="1170125"/>
            <a:ext cx="4619700" cy="2478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 Logistic Regression</a:t>
            </a:r>
            <a:endParaRPr/>
          </a:p>
        </p:txBody>
      </p:sp>
      <p:sp>
        <p:nvSpPr>
          <p:cNvPr id="161" name="Google Shape;161;p29"/>
          <p:cNvSpPr txBox="1">
            <a:spLocks noGrp="1"/>
          </p:cNvSpPr>
          <p:nvPr>
            <p:ph type="body" idx="1"/>
          </p:nvPr>
        </p:nvSpPr>
        <p:spPr>
          <a:xfrm>
            <a:off x="311700" y="1152475"/>
            <a:ext cx="4064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preprocessing the data and building our model on the dataset, our accuracy scores were Logistic Regression - 0.964, 0.9924, 0.9841, 0.9984, 0.9761, 0.9945 for malignant, highly_malignant, rude, threat, abuse, loathe respectively.</a:t>
            </a:r>
            <a:endParaRPr/>
          </a:p>
        </p:txBody>
      </p:sp>
      <p:pic>
        <p:nvPicPr>
          <p:cNvPr id="163" name="Google Shape;163;p29"/>
          <p:cNvPicPr preferRelativeResize="0"/>
          <p:nvPr/>
        </p:nvPicPr>
        <p:blipFill>
          <a:blip r:embed="rId3">
            <a:alphaModFix/>
          </a:blip>
          <a:stretch>
            <a:fillRect/>
          </a:stretch>
        </p:blipFill>
        <p:spPr>
          <a:xfrm>
            <a:off x="4624350" y="1152475"/>
            <a:ext cx="4419600" cy="2433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Continue...</a:t>
            </a:r>
            <a:endParaRPr/>
          </a:p>
        </p:txBody>
      </p:sp>
      <p:pic>
        <p:nvPicPr>
          <p:cNvPr id="169" name="Google Shape;169;p30"/>
          <p:cNvPicPr preferRelativeResize="0"/>
          <p:nvPr/>
        </p:nvPicPr>
        <p:blipFill>
          <a:blip r:embed="rId3">
            <a:alphaModFix/>
          </a:blip>
          <a:stretch>
            <a:fillRect/>
          </a:stretch>
        </p:blipFill>
        <p:spPr>
          <a:xfrm>
            <a:off x="1222425" y="1177500"/>
            <a:ext cx="2709868" cy="3820976"/>
          </a:xfrm>
          <a:prstGeom prst="rect">
            <a:avLst/>
          </a:prstGeom>
          <a:noFill/>
          <a:ln>
            <a:noFill/>
          </a:ln>
        </p:spPr>
      </p:pic>
      <p:pic>
        <p:nvPicPr>
          <p:cNvPr id="170" name="Google Shape;170;p30"/>
          <p:cNvPicPr preferRelativeResize="0"/>
          <p:nvPr/>
        </p:nvPicPr>
        <p:blipFill>
          <a:blip r:embed="rId4">
            <a:alphaModFix/>
          </a:blip>
          <a:stretch>
            <a:fillRect/>
          </a:stretch>
        </p:blipFill>
        <p:spPr>
          <a:xfrm>
            <a:off x="4084693" y="1170125"/>
            <a:ext cx="2611414"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 - Logistic Regression</a:t>
            </a:r>
            <a:endParaRPr/>
          </a:p>
          <a:p>
            <a:pPr marL="0" lvl="0" indent="0" algn="l" rtl="0">
              <a:spcBef>
                <a:spcPts val="0"/>
              </a:spcBef>
              <a:spcAft>
                <a:spcPts val="0"/>
              </a:spcAft>
              <a:buNone/>
            </a:pPr>
            <a:endParaRPr/>
          </a:p>
        </p:txBody>
      </p:sp>
      <p:sp>
        <p:nvSpPr>
          <p:cNvPr id="176" name="Google Shape;176;p31"/>
          <p:cNvSpPr txBox="1">
            <a:spLocks noGrp="1"/>
          </p:cNvSpPr>
          <p:nvPr>
            <p:ph type="body" idx="1"/>
          </p:nvPr>
        </p:nvSpPr>
        <p:spPr>
          <a:xfrm>
            <a:off x="311700" y="1152475"/>
            <a:ext cx="396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After preprocessing the data and building our model on the dataset, our accuracy scores were MultinomialNB- 0.9519, 0.9908, 0.9749, 0.9970, 0.9700, 0.9918 for malignant, highly_malignant, rude, threat, abuse, loathe respectively.</a:t>
            </a:r>
            <a:endParaRPr/>
          </a:p>
          <a:p>
            <a:pPr marL="0" lvl="0" indent="0" algn="l" rtl="0">
              <a:spcBef>
                <a:spcPts val="1200"/>
              </a:spcBef>
              <a:spcAft>
                <a:spcPts val="1200"/>
              </a:spcAft>
              <a:buNone/>
            </a:pPr>
            <a:endParaRPr/>
          </a:p>
        </p:txBody>
      </p:sp>
      <p:pic>
        <p:nvPicPr>
          <p:cNvPr id="177" name="Google Shape;177;p31"/>
          <p:cNvPicPr preferRelativeResize="0"/>
          <p:nvPr/>
        </p:nvPicPr>
        <p:blipFill>
          <a:blip r:embed="rId3">
            <a:alphaModFix/>
          </a:blip>
          <a:stretch>
            <a:fillRect/>
          </a:stretch>
        </p:blipFill>
        <p:spPr>
          <a:xfrm>
            <a:off x="4425000" y="1170125"/>
            <a:ext cx="4566600" cy="25379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a:p>
          <a:p>
            <a:pPr marL="0" lvl="0" indent="0" algn="l" rtl="0">
              <a:spcBef>
                <a:spcPts val="1200"/>
              </a:spcBef>
              <a:spcAft>
                <a:spcPts val="0"/>
              </a:spcAft>
              <a:buNone/>
            </a:pPr>
            <a:r>
              <a:rPr lang="en"/>
              <a:t>Online hate, described as abusive language, aggression, cyberbullying, hatefulness and many others has been identified as a major threat on online social media platforms. Social media platforms are the most prominent grounds for such toxic behaviour.   </a:t>
            </a:r>
            <a:endParaRPr/>
          </a:p>
          <a:p>
            <a:pPr marL="0" lvl="0" indent="0" algn="l" rtl="0">
              <a:spcBef>
                <a:spcPts val="1200"/>
              </a:spcBef>
              <a:spcAft>
                <a:spcPts val="0"/>
              </a:spcAft>
              <a:buNone/>
            </a:pPr>
            <a:r>
              <a:rPr lang="en"/>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a:p>
          <a:p>
            <a:pPr marL="0" lvl="0" indent="0" algn="l" rtl="0">
              <a:spcBef>
                <a:spcPts val="1200"/>
              </a:spcBef>
              <a:spcAft>
                <a:spcPts val="0"/>
              </a:spcAft>
              <a:buNone/>
            </a:pPr>
            <a:r>
              <a:rPr lang="en"/>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Continue...</a:t>
            </a:r>
            <a:endParaRPr/>
          </a:p>
        </p:txBody>
      </p:sp>
      <p:pic>
        <p:nvPicPr>
          <p:cNvPr id="183" name="Google Shape;183;p32"/>
          <p:cNvPicPr preferRelativeResize="0"/>
          <p:nvPr/>
        </p:nvPicPr>
        <p:blipFill>
          <a:blip r:embed="rId3">
            <a:alphaModFix/>
          </a:blip>
          <a:stretch>
            <a:fillRect/>
          </a:stretch>
        </p:blipFill>
        <p:spPr>
          <a:xfrm>
            <a:off x="1414300" y="1170125"/>
            <a:ext cx="2696428" cy="3820975"/>
          </a:xfrm>
          <a:prstGeom prst="rect">
            <a:avLst/>
          </a:prstGeom>
          <a:noFill/>
          <a:ln>
            <a:noFill/>
          </a:ln>
        </p:spPr>
      </p:pic>
      <p:pic>
        <p:nvPicPr>
          <p:cNvPr id="184" name="Google Shape;184;p32"/>
          <p:cNvPicPr preferRelativeResize="0"/>
          <p:nvPr/>
        </p:nvPicPr>
        <p:blipFill>
          <a:blip r:embed="rId4">
            <a:alphaModFix/>
          </a:blip>
          <a:stretch>
            <a:fillRect/>
          </a:stretch>
        </p:blipFill>
        <p:spPr>
          <a:xfrm>
            <a:off x="4263128" y="1170125"/>
            <a:ext cx="2621510"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Decision Tree Classifier</a:t>
            </a:r>
            <a:endParaRPr/>
          </a:p>
        </p:txBody>
      </p:sp>
      <p:sp>
        <p:nvSpPr>
          <p:cNvPr id="190" name="Google Shape;190;p3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preprocessing the data and building our model on the dataset, our accuracy scores were Decision Tree Classifier - 0.9974, 0.9989, 0.9985, 0.9998, 0.9977, 0.9994 for malignant, highly_malignant, rude, threat, abuse, loathe respectively.</a:t>
            </a:r>
            <a:endParaRPr/>
          </a:p>
        </p:txBody>
      </p:sp>
      <p:pic>
        <p:nvPicPr>
          <p:cNvPr id="191" name="Google Shape;191;p33"/>
          <p:cNvPicPr preferRelativeResize="0"/>
          <p:nvPr/>
        </p:nvPicPr>
        <p:blipFill>
          <a:blip r:embed="rId3">
            <a:alphaModFix/>
          </a:blip>
          <a:stretch>
            <a:fillRect/>
          </a:stretch>
        </p:blipFill>
        <p:spPr>
          <a:xfrm>
            <a:off x="4425700" y="1152475"/>
            <a:ext cx="4520850" cy="257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Continue...</a:t>
            </a:r>
            <a:endParaRPr/>
          </a:p>
        </p:txBody>
      </p:sp>
      <p:pic>
        <p:nvPicPr>
          <p:cNvPr id="197" name="Google Shape;197;p34"/>
          <p:cNvPicPr preferRelativeResize="0"/>
          <p:nvPr/>
        </p:nvPicPr>
        <p:blipFill>
          <a:blip r:embed="rId3">
            <a:alphaModFix/>
          </a:blip>
          <a:stretch>
            <a:fillRect/>
          </a:stretch>
        </p:blipFill>
        <p:spPr>
          <a:xfrm>
            <a:off x="1458550" y="1170125"/>
            <a:ext cx="2625759" cy="3820975"/>
          </a:xfrm>
          <a:prstGeom prst="rect">
            <a:avLst/>
          </a:prstGeom>
          <a:noFill/>
          <a:ln>
            <a:noFill/>
          </a:ln>
        </p:spPr>
      </p:pic>
      <p:pic>
        <p:nvPicPr>
          <p:cNvPr id="198" name="Google Shape;198;p34"/>
          <p:cNvPicPr preferRelativeResize="0"/>
          <p:nvPr/>
        </p:nvPicPr>
        <p:blipFill>
          <a:blip r:embed="rId4">
            <a:alphaModFix/>
          </a:blip>
          <a:stretch>
            <a:fillRect/>
          </a:stretch>
        </p:blipFill>
        <p:spPr>
          <a:xfrm>
            <a:off x="4236709" y="1170125"/>
            <a:ext cx="2595026" cy="3820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 Regressor</a:t>
            </a:r>
            <a:endParaRPr/>
          </a:p>
        </p:txBody>
      </p:sp>
      <p:sp>
        <p:nvSpPr>
          <p:cNvPr id="204" name="Google Shape;204;p35"/>
          <p:cNvSpPr txBox="1">
            <a:spLocks noGrp="1"/>
          </p:cNvSpPr>
          <p:nvPr>
            <p:ph type="body" idx="1"/>
          </p:nvPr>
        </p:nvSpPr>
        <p:spPr>
          <a:xfrm>
            <a:off x="311700" y="1152475"/>
            <a:ext cx="4455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After preprocessing the data and building our model on the dataset, our accuracy scores were Random Forest Classifier -  0.9974, 0.9989, 0.9985, 0.9998, 0.9977, 0.9994 for malignant, highly_malignant, rude, threat, abuse, loathe respectively.</a:t>
            </a:r>
            <a:endParaRPr dirty="0"/>
          </a:p>
        </p:txBody>
      </p:sp>
      <p:pic>
        <p:nvPicPr>
          <p:cNvPr id="205" name="Google Shape;205;p35"/>
          <p:cNvPicPr preferRelativeResize="0"/>
          <p:nvPr/>
        </p:nvPicPr>
        <p:blipFill>
          <a:blip r:embed="rId3">
            <a:alphaModFix/>
          </a:blip>
          <a:stretch>
            <a:fillRect/>
          </a:stretch>
        </p:blipFill>
        <p:spPr>
          <a:xfrm>
            <a:off x="4714450" y="1152475"/>
            <a:ext cx="4008100" cy="2654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Continue...</a:t>
            </a:r>
            <a:endParaRPr/>
          </a:p>
        </p:txBody>
      </p:sp>
      <p:pic>
        <p:nvPicPr>
          <p:cNvPr id="211" name="Google Shape;211;p36"/>
          <p:cNvPicPr preferRelativeResize="0"/>
          <p:nvPr/>
        </p:nvPicPr>
        <p:blipFill>
          <a:blip r:embed="rId3">
            <a:alphaModFix/>
          </a:blip>
          <a:stretch>
            <a:fillRect/>
          </a:stretch>
        </p:blipFill>
        <p:spPr>
          <a:xfrm>
            <a:off x="2056300" y="1170125"/>
            <a:ext cx="2642894" cy="3820976"/>
          </a:xfrm>
          <a:prstGeom prst="rect">
            <a:avLst/>
          </a:prstGeom>
          <a:noFill/>
          <a:ln>
            <a:noFill/>
          </a:ln>
        </p:spPr>
      </p:pic>
      <p:pic>
        <p:nvPicPr>
          <p:cNvPr id="212" name="Google Shape;212;p36"/>
          <p:cNvPicPr preferRelativeResize="0"/>
          <p:nvPr/>
        </p:nvPicPr>
        <p:blipFill>
          <a:blip r:embed="rId4">
            <a:alphaModFix/>
          </a:blip>
          <a:stretch>
            <a:fillRect/>
          </a:stretch>
        </p:blipFill>
        <p:spPr>
          <a:xfrm>
            <a:off x="4851594" y="1170125"/>
            <a:ext cx="2619566"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Selection</a:t>
            </a:r>
            <a:endParaRPr/>
          </a:p>
        </p:txBody>
      </p:sp>
      <p:sp>
        <p:nvSpPr>
          <p:cNvPr id="218" name="Google Shape;218;p3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decision tree model and random forest model had same accuracy upto 4 decimal digits but decision tree model had slightly better precision and recalls, hence we decided to finalize our Decision Tree model.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3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23" name="Google Shape;223;p3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project, we studied how people behave on different social media platforms where they had no jurisdiction to govern their antics .</a:t>
            </a:r>
            <a:endParaRPr/>
          </a:p>
          <a:p>
            <a:pPr marL="0" lvl="0" indent="0" algn="l" rtl="0">
              <a:spcBef>
                <a:spcPts val="1200"/>
              </a:spcBef>
              <a:spcAft>
                <a:spcPts val="0"/>
              </a:spcAft>
              <a:buNone/>
            </a:pPr>
            <a:r>
              <a:rPr lang="en"/>
              <a:t>Using predictive modeling and EDA we can determine which comments can be labelled as toxic or malignant and the severity of the comment by just processing the contents of the content.</a:t>
            </a:r>
            <a:endParaRPr/>
          </a:p>
          <a:p>
            <a:pPr marL="0" lvl="0" indent="0" algn="l" rtl="0">
              <a:spcBef>
                <a:spcPts val="1200"/>
              </a:spcBef>
              <a:spcAft>
                <a:spcPts val="1200"/>
              </a:spcAft>
              <a:buNone/>
            </a:pPr>
            <a:r>
              <a:rPr lang="en"/>
              <a:t>After all the data processing and data analysis, we manage to build a model which will give us fairly accurate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Goal</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goal is to build a prototype of an online hate and abuse comment classifier which can be used to classify hate and offensive comments so that it can be controlled and restricted from spreading hatred and cyberbullying.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Dataset</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 is split into two parts, train and test. The train set has 159571 rows and 8 columns, while the test set has 153164 rows with 2 columns. Hence, there were 6 target variables, i.e., 6 different categories, these were, malignant, highly_malignant, rude, threat, abuse, loathe.</a:t>
            </a:r>
            <a:endParaRPr/>
          </a:p>
          <a:p>
            <a:pPr marL="0" lvl="0" indent="0" algn="l" rtl="0">
              <a:spcBef>
                <a:spcPts val="1200"/>
              </a:spcBef>
              <a:spcAft>
                <a:spcPts val="1200"/>
              </a:spcAft>
              <a:buNone/>
            </a:pPr>
            <a:r>
              <a:rPr lang="en"/>
              <a:t>There were no null or missing values present in the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a:t>
            </a:r>
            <a:endParaRPr/>
          </a:p>
        </p:txBody>
      </p:sp>
      <p:sp>
        <p:nvSpPr>
          <p:cNvPr id="78" name="Google Shape;78;p17"/>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subplot to study the data distribution.</a:t>
            </a:r>
            <a:endParaRPr/>
          </a:p>
          <a:p>
            <a:pPr marL="0" lvl="0" indent="0" algn="l" rtl="0">
              <a:spcBef>
                <a:spcPts val="1200"/>
              </a:spcBef>
              <a:spcAft>
                <a:spcPts val="1200"/>
              </a:spcAft>
              <a:buNone/>
            </a:pPr>
            <a:r>
              <a:rPr lang="en"/>
              <a:t>As we can see clearly, the data is highly imbalanced.</a:t>
            </a:r>
            <a:endParaRPr/>
          </a:p>
        </p:txBody>
      </p:sp>
      <p:pic>
        <p:nvPicPr>
          <p:cNvPr id="80" name="Google Shape;80;p17"/>
          <p:cNvPicPr preferRelativeResize="0"/>
          <p:nvPr/>
        </p:nvPicPr>
        <p:blipFill>
          <a:blip r:embed="rId3">
            <a:alphaModFix/>
          </a:blip>
          <a:stretch>
            <a:fillRect/>
          </a:stretch>
        </p:blipFill>
        <p:spPr>
          <a:xfrm>
            <a:off x="4283350" y="349100"/>
            <a:ext cx="4760125" cy="472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a:t>
            </a:r>
            <a:endParaRPr/>
          </a:p>
        </p:txBody>
      </p:sp>
      <p:sp>
        <p:nvSpPr>
          <p:cNvPr id="85" name="Google Shape;85;p18"/>
          <p:cNvSpPr txBox="1">
            <a:spLocks noGrp="1"/>
          </p:cNvSpPr>
          <p:nvPr>
            <p:ph type="body" idx="1"/>
          </p:nvPr>
        </p:nvSpPr>
        <p:spPr>
          <a:xfrm>
            <a:off x="311700" y="1152475"/>
            <a:ext cx="3907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the heatmap for all of the target variables only.</a:t>
            </a:r>
            <a:endParaRPr/>
          </a:p>
          <a:p>
            <a:pPr marL="0" lvl="0" indent="0" algn="l" rtl="0">
              <a:spcBef>
                <a:spcPts val="1200"/>
              </a:spcBef>
              <a:spcAft>
                <a:spcPts val="1200"/>
              </a:spcAft>
              <a:buNone/>
            </a:pPr>
            <a:r>
              <a:rPr lang="en"/>
              <a:t>We can notice that rude and abuse have the highest correlation around 0.74, while the threat column had least correlation with other columns with values ranging between 0.12 - 0.16.</a:t>
            </a:r>
            <a:endParaRPr/>
          </a:p>
        </p:txBody>
      </p:sp>
      <p:pic>
        <p:nvPicPr>
          <p:cNvPr id="87" name="Google Shape;87;p18"/>
          <p:cNvPicPr preferRelativeResize="0"/>
          <p:nvPr/>
        </p:nvPicPr>
        <p:blipFill>
          <a:blip r:embed="rId3">
            <a:alphaModFix/>
          </a:blip>
          <a:stretch>
            <a:fillRect/>
          </a:stretch>
        </p:blipFill>
        <p:spPr>
          <a:xfrm>
            <a:off x="4261225" y="445025"/>
            <a:ext cx="4802274" cy="4475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a:t>
            </a:r>
            <a:endParaRPr/>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4" name="Google Shape;94;p19"/>
          <p:cNvPicPr preferRelativeResize="0"/>
          <p:nvPr/>
        </p:nvPicPr>
        <p:blipFill>
          <a:blip r:embed="rId3">
            <a:alphaModFix/>
          </a:blip>
          <a:stretch>
            <a:fillRect/>
          </a:stretch>
        </p:blipFill>
        <p:spPr>
          <a:xfrm>
            <a:off x="311700" y="1052700"/>
            <a:ext cx="8520600" cy="383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a:t>
            </a:r>
            <a:endParaRPr/>
          </a:p>
        </p:txBody>
      </p:sp>
      <p:pic>
        <p:nvPicPr>
          <p:cNvPr id="100" name="Google Shape;100;p20"/>
          <p:cNvPicPr preferRelativeResize="0"/>
          <p:nvPr/>
        </p:nvPicPr>
        <p:blipFill>
          <a:blip r:embed="rId3">
            <a:alphaModFix/>
          </a:blip>
          <a:stretch>
            <a:fillRect/>
          </a:stretch>
        </p:blipFill>
        <p:spPr>
          <a:xfrm>
            <a:off x="277850" y="1152475"/>
            <a:ext cx="4061276" cy="2832450"/>
          </a:xfrm>
          <a:prstGeom prst="rect">
            <a:avLst/>
          </a:prstGeom>
          <a:noFill/>
          <a:ln>
            <a:noFill/>
          </a:ln>
        </p:spPr>
      </p:pic>
      <p:pic>
        <p:nvPicPr>
          <p:cNvPr id="101" name="Google Shape;101;p20"/>
          <p:cNvPicPr preferRelativeResize="0"/>
          <p:nvPr/>
        </p:nvPicPr>
        <p:blipFill>
          <a:blip r:embed="rId4">
            <a:alphaModFix/>
          </a:blip>
          <a:stretch>
            <a:fillRect/>
          </a:stretch>
        </p:blipFill>
        <p:spPr>
          <a:xfrm>
            <a:off x="4624350" y="1152475"/>
            <a:ext cx="4061276" cy="283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EDA</a:t>
            </a:r>
            <a:endParaRPr/>
          </a:p>
        </p:txBody>
      </p:sp>
      <p:pic>
        <p:nvPicPr>
          <p:cNvPr id="107" name="Google Shape;107;p21"/>
          <p:cNvPicPr preferRelativeResize="0"/>
          <p:nvPr/>
        </p:nvPicPr>
        <p:blipFill>
          <a:blip r:embed="rId3">
            <a:alphaModFix/>
          </a:blip>
          <a:stretch>
            <a:fillRect/>
          </a:stretch>
        </p:blipFill>
        <p:spPr>
          <a:xfrm>
            <a:off x="152400" y="1170125"/>
            <a:ext cx="4201499" cy="3146875"/>
          </a:xfrm>
          <a:prstGeom prst="rect">
            <a:avLst/>
          </a:prstGeom>
          <a:noFill/>
          <a:ln>
            <a:noFill/>
          </a:ln>
        </p:spPr>
      </p:pic>
      <p:pic>
        <p:nvPicPr>
          <p:cNvPr id="108" name="Google Shape;108;p21"/>
          <p:cNvPicPr preferRelativeResize="0"/>
          <p:nvPr/>
        </p:nvPicPr>
        <p:blipFill>
          <a:blip r:embed="rId4">
            <a:alphaModFix/>
          </a:blip>
          <a:stretch>
            <a:fillRect/>
          </a:stretch>
        </p:blipFill>
        <p:spPr>
          <a:xfrm>
            <a:off x="4506300" y="1170125"/>
            <a:ext cx="4485300" cy="3146875"/>
          </a:xfrm>
          <a:prstGeom prst="rect">
            <a:avLst/>
          </a:prstGeom>
          <a:noFill/>
          <a:ln>
            <a:noFill/>
          </a:ln>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2</TotalTime>
  <Words>1031</Words>
  <Application>Microsoft Office PowerPoint</Application>
  <PresentationFormat>On-screen Show (16:9)</PresentationFormat>
  <Paragraphs>59</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Gill Sans MT</vt:lpstr>
      <vt:lpstr>Parcel</vt:lpstr>
      <vt:lpstr>Name: Zalak Maru</vt:lpstr>
      <vt:lpstr>Problem Statement</vt:lpstr>
      <vt:lpstr>Business Goal</vt:lpstr>
      <vt:lpstr>About Dataset</vt:lpstr>
      <vt:lpstr>EDA</vt:lpstr>
      <vt:lpstr>EDA</vt:lpstr>
      <vt:lpstr>EDA</vt:lpstr>
      <vt:lpstr>EDA</vt:lpstr>
      <vt:lpstr>EDA</vt:lpstr>
      <vt:lpstr>EDA</vt:lpstr>
      <vt:lpstr>Word Cloud for Malignant</vt:lpstr>
      <vt:lpstr>Word Cloud for Highly Malignant</vt:lpstr>
      <vt:lpstr>Word Cloud for Rude</vt:lpstr>
      <vt:lpstr>Word Cloud for threat</vt:lpstr>
      <vt:lpstr>Word Cloud for abuse</vt:lpstr>
      <vt:lpstr>Word Cloud for loathe</vt:lpstr>
      <vt:lpstr>Model Building - Logistic Regression</vt:lpstr>
      <vt:lpstr>Continue...</vt:lpstr>
      <vt:lpstr>Model Building - Logistic Regression </vt:lpstr>
      <vt:lpstr>Continue...</vt:lpstr>
      <vt:lpstr>Decision Tree Classifier</vt:lpstr>
      <vt:lpstr>Continue...</vt:lpstr>
      <vt:lpstr>Random Forest Regressor</vt:lpstr>
      <vt:lpstr>Continue...</vt:lpstr>
      <vt:lpstr>Model Selection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Junaid Shaikh</dc:creator>
  <cp:lastModifiedBy>Zalak Maru</cp:lastModifiedBy>
  <cp:revision>3</cp:revision>
  <dcterms:modified xsi:type="dcterms:W3CDTF">2022-06-15T07:45:48Z</dcterms:modified>
</cp:coreProperties>
</file>