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5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6" name="Foliennumm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8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Bild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1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1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1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1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1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1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lideguide v0.1"/>
          <p:cNvSpPr txBox="1"/>
          <p:nvPr/>
        </p:nvSpPr>
        <p:spPr>
          <a:xfrm>
            <a:off x="766967" y="4603750"/>
            <a:ext cx="5735433" cy="253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Slideguide v0.1</a:t>
            </a:r>
          </a:p>
        </p:txBody>
      </p:sp>
      <p:sp>
        <p:nvSpPr>
          <p:cNvPr id="183" name="Advanced Media Institute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Advanced Media Institute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66967" y="2455090"/>
            <a:ext cx="5603299" cy="5629240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551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2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3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4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5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6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7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58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59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60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1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62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563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4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5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6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7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8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69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0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1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2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3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4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5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6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7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78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79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586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580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1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2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3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4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5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87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8" name="Inhaltliche Bilder folgen dem Raster und werden nicht angeschnitten, sondern bevorzugt links platziert."/>
          <p:cNvSpPr txBox="1"/>
          <p:nvPr/>
        </p:nvSpPr>
        <p:spPr>
          <a:xfrm>
            <a:off x="6635750" y="2455090"/>
            <a:ext cx="560070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Inhaltliche Bilder folgen dem Raster und werden nicht angeschnitten, sondern bevorzugt links platziert.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grpSp>
        <p:nvGrpSpPr>
          <p:cNvPr id="591" name="Gruppieren"/>
          <p:cNvGrpSpPr/>
          <p:nvPr/>
        </p:nvGrpSpPr>
        <p:grpSpPr>
          <a:xfrm>
            <a:off x="768350" y="8084364"/>
            <a:ext cx="3619885" cy="215901"/>
            <a:chOff x="0" y="0"/>
            <a:chExt cx="3619884" cy="215900"/>
          </a:xfrm>
        </p:grpSpPr>
        <p:sp>
          <p:nvSpPr>
            <p:cNvPr id="589" name="Bildunterschriften nutzen die PT Sans, Regular in 14pt mit einem Zeilenabstand von 1 oder 100%, werden auf 60% Transparenz reduziert."/>
            <p:cNvSpPr/>
            <p:nvPr/>
          </p:nvSpPr>
          <p:spPr>
            <a:xfrm>
              <a:off x="1382" y="215900"/>
              <a:ext cx="361850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b="0" sz="1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Bildunterschriften nutzen die PT Sans, Regular in 14pt mit einem Zeilenabstand von 1 oder 100%, werden auf 60% Transparenz reduziert.</a:t>
              </a:r>
            </a:p>
          </p:txBody>
        </p:sp>
        <p:sp>
          <p:nvSpPr>
            <p:cNvPr id="590" name="17"/>
            <p:cNvSpPr/>
            <p:nvPr/>
          </p:nvSpPr>
          <p:spPr>
            <a:xfrm>
              <a:off x="0" y="0"/>
              <a:ext cx="215900" cy="215900"/>
            </a:xfrm>
            <a:prstGeom prst="rect">
              <a:avLst/>
            </a:prstGeom>
            <a:solidFill>
              <a:srgbClr val="000000">
                <a:alpha val="3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Vielleicht braucht man manchmal einen kleinen Untertitel oder eine Erläuterung oder, wie in meinem Fall, einfach ein bisschen Text.</a:t>
            </a:r>
          </a:p>
        </p:txBody>
      </p:sp>
      <p:sp>
        <p:nvSpPr>
          <p:cNvPr id="631" name="Titel der Präsentation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Titel der Präsentation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3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3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3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3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3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3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4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4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4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64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4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4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4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5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5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6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6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662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40891"/>
            <a:ext cx="8373115" cy="9793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9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63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4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5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6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7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8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70" name="Linie"/>
          <p:cNvSpPr/>
          <p:nvPr/>
        </p:nvSpPr>
        <p:spPr>
          <a:xfrm>
            <a:off x="762000" y="4324350"/>
            <a:ext cx="58737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1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Vielleicht braucht man manchmal einen kleinen Untertitel oder eine Erläuterung oder, wie in meinem Fall, einfach ein bisschen Text.</a:t>
            </a:r>
          </a:p>
        </p:txBody>
      </p:sp>
      <p:sp>
        <p:nvSpPr>
          <p:cNvPr id="672" name="Titel der Präsentation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Titel der Präsentation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75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76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77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78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79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0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81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2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83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4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685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686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87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88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89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0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1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2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3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4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5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6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7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698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99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00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01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02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703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40891"/>
            <a:ext cx="8373115" cy="97930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70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11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Vielleicht braucht man manchmal einen kleinen Untertitel oder eine Erläuterung oder, wie in meinem Fall, einfach ein bisschen Text.</a:t>
            </a:r>
          </a:p>
        </p:txBody>
      </p:sp>
      <p:sp>
        <p:nvSpPr>
          <p:cNvPr id="712" name="Titel der Präsentation"/>
          <p:cNvSpPr txBox="1"/>
          <p:nvPr/>
        </p:nvSpPr>
        <p:spPr>
          <a:xfrm>
            <a:off x="768350" y="3594100"/>
            <a:ext cx="9512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713" name="Rechteck"/>
          <p:cNvSpPr/>
          <p:nvPr/>
        </p:nvSpPr>
        <p:spPr>
          <a:xfrm>
            <a:off x="6623050" y="-1"/>
            <a:ext cx="3403600" cy="9652001"/>
          </a:xfrm>
          <a:prstGeom prst="rect">
            <a:avLst/>
          </a:prstGeom>
          <a:gradFill>
            <a:gsLst>
              <a:gs pos="14132">
                <a:srgbClr val="FEFDFF"/>
              </a:gs>
              <a:gs pos="100000">
                <a:srgbClr val="FFFDF9">
                  <a:alpha val="0"/>
                </a:srgbClr>
              </a:gs>
            </a:gsLst>
            <a:path>
              <a:fillToRect l="94" t="49782" r="99905" b="50217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EFD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4" name="Linie"/>
          <p:cNvSpPr/>
          <p:nvPr/>
        </p:nvSpPr>
        <p:spPr>
          <a:xfrm>
            <a:off x="762000" y="4324350"/>
            <a:ext cx="756920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itel von Zwischenfolien: Roboto Slab, Fett, 21pt, dunkelgrau, Zeilenabstand 0.9 oder 90%.…"/>
          <p:cNvSpPr txBox="1"/>
          <p:nvPr/>
        </p:nvSpPr>
        <p:spPr>
          <a:xfrm>
            <a:off x="768350" y="3892061"/>
            <a:ext cx="7556501" cy="1410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Titel von Zwischenfolien: Roboto Slab, Fett, 21pt, dunkelgrau, Zeilenabstand 0.9 oder 90%. 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b="0"/>
              <a:t>Falls eine Ergänzung oder Erklärung notwendig ist nötig ist: PT Sans, Regular, 17pt mit einem Zeilenabstand von 1 oder 100%</a:t>
            </a:r>
          </a:p>
        </p:txBody>
      </p:sp>
      <p:sp>
        <p:nvSpPr>
          <p:cNvPr id="717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18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19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0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1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2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3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4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5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6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27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28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729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0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1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2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3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4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5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6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7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38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39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0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41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2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43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4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45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46" name="Rechteck"/>
          <p:cNvSpPr/>
          <p:nvPr/>
        </p:nvSpPr>
        <p:spPr>
          <a:xfrm>
            <a:off x="3632200" y="9652000"/>
            <a:ext cx="2870200" cy="254000"/>
          </a:xfrm>
          <a:prstGeom prst="rect">
            <a:avLst/>
          </a:prstGeom>
          <a:solidFill>
            <a:srgbClr val="DD11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7" name="Rechteck"/>
          <p:cNvSpPr/>
          <p:nvPr/>
        </p:nvSpPr>
        <p:spPr>
          <a:xfrm>
            <a:off x="6502400" y="9652000"/>
            <a:ext cx="2870200" cy="254000"/>
          </a:xfrm>
          <a:prstGeom prst="rect">
            <a:avLst/>
          </a:prstGeom>
          <a:solidFill>
            <a:srgbClr val="9314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8" name="Rechteck"/>
          <p:cNvSpPr/>
          <p:nvPr/>
        </p:nvSpPr>
        <p:spPr>
          <a:xfrm>
            <a:off x="9372600" y="9652000"/>
            <a:ext cx="2870200" cy="254000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9" name="Rechteck"/>
          <p:cNvSpPr/>
          <p:nvPr/>
        </p:nvSpPr>
        <p:spPr>
          <a:xfrm>
            <a:off x="1224280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5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5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5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5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6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6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76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6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6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6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6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7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7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8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781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9711"/>
            <a:ext cx="8373115" cy="9793022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Rechteck"/>
          <p:cNvSpPr/>
          <p:nvPr/>
        </p:nvSpPr>
        <p:spPr>
          <a:xfrm>
            <a:off x="6623050" y="-1"/>
            <a:ext cx="4422743" cy="9753601"/>
          </a:xfrm>
          <a:prstGeom prst="rect">
            <a:avLst/>
          </a:prstGeom>
          <a:gradFill>
            <a:gsLst>
              <a:gs pos="14132">
                <a:srgbClr val="01AD2F"/>
              </a:gs>
              <a:gs pos="100000">
                <a:srgbClr val="01AD2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EFD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3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B30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7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7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7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7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814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DD1166"/>
              </a:gs>
              <a:gs pos="100000">
                <a:srgbClr val="CB3067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6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314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19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0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1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2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3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4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5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6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7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28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29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830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1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2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3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4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5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6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7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38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39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0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41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2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43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4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45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46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847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9314CE"/>
              </a:gs>
              <a:gs pos="100000">
                <a:srgbClr val="9314CE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9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952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2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3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4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5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6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7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58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59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60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1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62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863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64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5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66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7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68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69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0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1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2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3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4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5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6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7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78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79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8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81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9090">
                <a:srgbClr val="4952E1"/>
              </a:gs>
              <a:gs pos="100000">
                <a:srgbClr val="4952E1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3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914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49" y="-19711"/>
            <a:ext cx="8373116" cy="9793021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1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uppieren"/>
          <p:cNvGrpSpPr/>
          <p:nvPr/>
        </p:nvGrpSpPr>
        <p:grpSpPr>
          <a:xfrm>
            <a:off x="768350" y="844549"/>
            <a:ext cx="11474450" cy="8191501"/>
            <a:chOff x="0" y="0"/>
            <a:chExt cx="11474450" cy="8191500"/>
          </a:xfrm>
        </p:grpSpPr>
        <p:sp>
          <p:nvSpPr>
            <p:cNvPr id="185" name="Rechteck"/>
            <p:cNvSpPr/>
            <p:nvPr/>
          </p:nvSpPr>
          <p:spPr>
            <a:xfrm>
              <a:off x="0" y="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6" name="Rechteck"/>
            <p:cNvSpPr/>
            <p:nvPr/>
          </p:nvSpPr>
          <p:spPr>
            <a:xfrm>
              <a:off x="6350" y="9398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7" name="Rechteck"/>
            <p:cNvSpPr/>
            <p:nvPr/>
          </p:nvSpPr>
          <p:spPr>
            <a:xfrm>
              <a:off x="6350" y="18796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8" name="Rechteck"/>
            <p:cNvSpPr/>
            <p:nvPr/>
          </p:nvSpPr>
          <p:spPr>
            <a:xfrm>
              <a:off x="6350" y="28194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89" name="Rechteck"/>
            <p:cNvSpPr/>
            <p:nvPr/>
          </p:nvSpPr>
          <p:spPr>
            <a:xfrm>
              <a:off x="6350" y="37592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0" name="Rechteck"/>
            <p:cNvSpPr/>
            <p:nvPr/>
          </p:nvSpPr>
          <p:spPr>
            <a:xfrm>
              <a:off x="6350" y="46990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1" name="Rechteck"/>
            <p:cNvSpPr/>
            <p:nvPr/>
          </p:nvSpPr>
          <p:spPr>
            <a:xfrm>
              <a:off x="6350" y="56388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2" name="Rechteck"/>
            <p:cNvSpPr/>
            <p:nvPr/>
          </p:nvSpPr>
          <p:spPr>
            <a:xfrm>
              <a:off x="6350" y="65786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  <p:sp>
          <p:nvSpPr>
            <p:cNvPr id="193" name="Rechteck"/>
            <p:cNvSpPr/>
            <p:nvPr/>
          </p:nvSpPr>
          <p:spPr>
            <a:xfrm>
              <a:off x="6350" y="7518400"/>
              <a:ext cx="11468100" cy="673101"/>
            </a:xfrm>
            <a:prstGeom prst="rect">
              <a:avLst/>
            </a:prstGeom>
            <a:solidFill>
              <a:srgbClr val="DD1166">
                <a:alpha val="9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</a:p>
          </p:txBody>
        </p:sp>
      </p:grpSp>
      <p:grpSp>
        <p:nvGrpSpPr>
          <p:cNvPr id="201" name="Gruppieren"/>
          <p:cNvGrpSpPr/>
          <p:nvPr/>
        </p:nvGrpSpPr>
        <p:grpSpPr>
          <a:xfrm>
            <a:off x="768349" y="-6351"/>
            <a:ext cx="11468101" cy="10085918"/>
            <a:chOff x="0" y="0"/>
            <a:chExt cx="11468100" cy="10085916"/>
          </a:xfrm>
        </p:grpSpPr>
        <p:sp>
          <p:nvSpPr>
            <p:cNvPr id="195" name="133"/>
            <p:cNvSpPr/>
            <p:nvPr/>
          </p:nvSpPr>
          <p:spPr>
            <a:xfrm>
              <a:off x="7823200" y="6350"/>
              <a:ext cx="1689100" cy="100732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6" name="133"/>
            <p:cNvSpPr/>
            <p:nvPr/>
          </p:nvSpPr>
          <p:spPr>
            <a:xfrm>
              <a:off x="9779000" y="6350"/>
              <a:ext cx="1689100" cy="100732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7" name="133"/>
            <p:cNvSpPr/>
            <p:nvPr/>
          </p:nvSpPr>
          <p:spPr>
            <a:xfrm>
              <a:off x="586740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8" name="133"/>
            <p:cNvSpPr/>
            <p:nvPr/>
          </p:nvSpPr>
          <p:spPr>
            <a:xfrm>
              <a:off x="391160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199" name="133"/>
            <p:cNvSpPr/>
            <p:nvPr/>
          </p:nvSpPr>
          <p:spPr>
            <a:xfrm>
              <a:off x="195580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  <p:sp>
          <p:nvSpPr>
            <p:cNvPr id="200" name="133"/>
            <p:cNvSpPr/>
            <p:nvPr/>
          </p:nvSpPr>
          <p:spPr>
            <a:xfrm>
              <a:off x="0" y="0"/>
              <a:ext cx="1689100" cy="10085917"/>
            </a:xfrm>
            <a:prstGeom prst="rect">
              <a:avLst/>
            </a:prstGeom>
            <a:solidFill>
              <a:srgbClr val="DD1166">
                <a:alpha val="5971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133</a:t>
              </a:r>
            </a:p>
          </p:txBody>
        </p:sp>
      </p:grpSp>
      <p:sp>
        <p:nvSpPr>
          <p:cNvPr id="202" name="17"/>
          <p:cNvSpPr/>
          <p:nvPr/>
        </p:nvSpPr>
        <p:spPr>
          <a:xfrm>
            <a:off x="768349" y="2724150"/>
            <a:ext cx="215901" cy="2159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03" name="21"/>
          <p:cNvSpPr/>
          <p:nvPr/>
        </p:nvSpPr>
        <p:spPr>
          <a:xfrm>
            <a:off x="1111250" y="27241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04" name="27"/>
          <p:cNvSpPr/>
          <p:nvPr/>
        </p:nvSpPr>
        <p:spPr>
          <a:xfrm>
            <a:off x="1504950" y="2724150"/>
            <a:ext cx="342900" cy="3429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05" name="33"/>
          <p:cNvSpPr/>
          <p:nvPr/>
        </p:nvSpPr>
        <p:spPr>
          <a:xfrm>
            <a:off x="1974850" y="2724150"/>
            <a:ext cx="419100" cy="419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06" name="42"/>
          <p:cNvSpPr/>
          <p:nvPr/>
        </p:nvSpPr>
        <p:spPr>
          <a:xfrm>
            <a:off x="2520950" y="2724150"/>
            <a:ext cx="533400" cy="5334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207" name="53"/>
          <p:cNvSpPr/>
          <p:nvPr/>
        </p:nvSpPr>
        <p:spPr>
          <a:xfrm>
            <a:off x="318135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08" name="67"/>
          <p:cNvSpPr/>
          <p:nvPr/>
        </p:nvSpPr>
        <p:spPr>
          <a:xfrm>
            <a:off x="3981450" y="2724150"/>
            <a:ext cx="850900" cy="8509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09" name="83"/>
          <p:cNvSpPr/>
          <p:nvPr/>
        </p:nvSpPr>
        <p:spPr>
          <a:xfrm>
            <a:off x="4959350" y="2724150"/>
            <a:ext cx="1054100" cy="1054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83</a:t>
            </a:r>
          </a:p>
        </p:txBody>
      </p:sp>
      <p:sp>
        <p:nvSpPr>
          <p:cNvPr id="210" name="105"/>
          <p:cNvSpPr/>
          <p:nvPr/>
        </p:nvSpPr>
        <p:spPr>
          <a:xfrm>
            <a:off x="6140450" y="2724150"/>
            <a:ext cx="1333500" cy="13335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105</a:t>
            </a:r>
          </a:p>
        </p:txBody>
      </p:sp>
      <p:sp>
        <p:nvSpPr>
          <p:cNvPr id="211" name="133"/>
          <p:cNvSpPr/>
          <p:nvPr/>
        </p:nvSpPr>
        <p:spPr>
          <a:xfrm>
            <a:off x="7600950" y="2724150"/>
            <a:ext cx="1689100" cy="1689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12" name="166"/>
          <p:cNvSpPr/>
          <p:nvPr/>
        </p:nvSpPr>
        <p:spPr>
          <a:xfrm>
            <a:off x="9417050" y="2724150"/>
            <a:ext cx="2108200" cy="21082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166</a:t>
            </a:r>
          </a:p>
        </p:txBody>
      </p:sp>
      <p:sp>
        <p:nvSpPr>
          <p:cNvPr id="213" name="Größen und Abstände"/>
          <p:cNvSpPr txBox="1"/>
          <p:nvPr/>
        </p:nvSpPr>
        <p:spPr>
          <a:xfrm>
            <a:off x="766967" y="761999"/>
            <a:ext cx="275093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Größen und Abstände</a:t>
            </a:r>
          </a:p>
        </p:txBody>
      </p:sp>
      <p:sp>
        <p:nvSpPr>
          <p:cNvPr id="214" name="Als Basis für die Modulgrößen dient die Renard Serie R10 jeweils mit 16.6 multipliziert. Diese Größen dienen für die Abstufung von Schriftgrößen, Abständen und dem Folienraster."/>
          <p:cNvSpPr txBox="1"/>
          <p:nvPr/>
        </p:nvSpPr>
        <p:spPr>
          <a:xfrm>
            <a:off x="774700" y="4605101"/>
            <a:ext cx="3644900" cy="137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solidFill>
                  <a:srgbClr val="2B2B2B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Als Basis für die Modulgrößen dient die Renard Serie R10 jeweils mit 16.6 multipliziert. Diese Größen dienen für die Abstufung von Schriftgrößen, Abständen und dem Folienraster.</a:t>
            </a:r>
          </a:p>
        </p:txBody>
      </p:sp>
      <p:sp>
        <p:nvSpPr>
          <p:cNvPr id="21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1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1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1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1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2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2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2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3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4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4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4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4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248" name="Gruppieren"/>
          <p:cNvGrpSpPr/>
          <p:nvPr/>
        </p:nvGrpSpPr>
        <p:grpSpPr>
          <a:xfrm>
            <a:off x="762000" y="9652000"/>
            <a:ext cx="11480800" cy="254000"/>
            <a:chOff x="0" y="0"/>
            <a:chExt cx="11480798" cy="25400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5" name="Rechteck"/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6" name="Rechteck"/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Rechteck"/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49" name="Rechteck"/>
          <p:cNvSpPr/>
          <p:nvPr/>
        </p:nvSpPr>
        <p:spPr>
          <a:xfrm>
            <a:off x="1224280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19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0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1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2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3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4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5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6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7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28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29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930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1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2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3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4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5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6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7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38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39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0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41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2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43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4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45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46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947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9711"/>
            <a:ext cx="8373115" cy="9793022"/>
          </a:xfrm>
          <a:prstGeom prst="rect">
            <a:avLst/>
          </a:prstGeom>
          <a:ln w="12700">
            <a:miter lim="400000"/>
          </a:ln>
        </p:spPr>
      </p:pic>
      <p:sp>
        <p:nvSpPr>
          <p:cNvPr id="948" name="Bilder auf Zwischenfolien…"/>
          <p:cNvSpPr txBox="1"/>
          <p:nvPr/>
        </p:nvSpPr>
        <p:spPr>
          <a:xfrm>
            <a:off x="768350" y="3892061"/>
            <a:ext cx="560070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DA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1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2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3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4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5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6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7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58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59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0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961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962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3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4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5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6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7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68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69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0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1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2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3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4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5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6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977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978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pic>
        <p:nvPicPr>
          <p:cNvPr id="979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55680"/>
          <a:stretch>
            <a:fillRect/>
          </a:stretch>
        </p:blipFill>
        <p:spPr>
          <a:xfrm>
            <a:off x="-48419" y="-2728119"/>
            <a:ext cx="13101520" cy="7064991"/>
          </a:xfrm>
          <a:prstGeom prst="rect">
            <a:avLst/>
          </a:prstGeom>
          <a:ln w="12700">
            <a:miter lim="400000"/>
          </a:ln>
        </p:spPr>
      </p:pic>
      <p:sp>
        <p:nvSpPr>
          <p:cNvPr id="980" name="Bilder auf Zwischenfolien…"/>
          <p:cNvSpPr txBox="1"/>
          <p:nvPr/>
        </p:nvSpPr>
        <p:spPr>
          <a:xfrm>
            <a:off x="768350" y="5518150"/>
            <a:ext cx="5600699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Bilder auf Zwischenfolien</a:t>
            </a:r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Roboto Slab Regular"/>
                <a:ea typeface="Roboto Slab Regular"/>
                <a:cs typeface="Roboto Slab Regular"/>
                <a:sym typeface="Roboto Slab Regular"/>
              </a:rPr>
              <a:t>Ingesamt sollten Moodbilder bevorzugt angeschnitten werden. Bei Bildern auf Zwischenfolien kann auch ein Übergang durch ein Abdeckerelement erzeugt werden. Anbei ein Beispiel.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#dd1166"/>
          <p:cNvSpPr/>
          <p:nvPr/>
        </p:nvSpPr>
        <p:spPr>
          <a:xfrm>
            <a:off x="768350" y="1784350"/>
            <a:ext cx="1689101" cy="1689101"/>
          </a:xfrm>
          <a:prstGeom prst="rect">
            <a:avLst/>
          </a:prstGeom>
          <a:solidFill>
            <a:srgbClr val="D6006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#dd1166</a:t>
            </a:r>
          </a:p>
        </p:txBody>
      </p:sp>
      <p:sp>
        <p:nvSpPr>
          <p:cNvPr id="254" name="Farben"/>
          <p:cNvSpPr txBox="1"/>
          <p:nvPr/>
        </p:nvSpPr>
        <p:spPr>
          <a:xfrm>
            <a:off x="766967" y="761999"/>
            <a:ext cx="8969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solidFill>
                  <a:srgbClr val="2C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Farben</a:t>
            </a:r>
          </a:p>
        </p:txBody>
      </p:sp>
      <p:sp>
        <p:nvSpPr>
          <p:cNvPr id="255" name="Als Farben stehen vier Farben, abgeleitet aus den TH Farben und den ursprünglichen Farben des Medieninformatik Designsystems, zur Verfügung. Ergänzend sind drei Grautöne definiert."/>
          <p:cNvSpPr txBox="1"/>
          <p:nvPr/>
        </p:nvSpPr>
        <p:spPr>
          <a:xfrm>
            <a:off x="6635750" y="6483350"/>
            <a:ext cx="5600699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solidFill>
                  <a:srgbClr val="2B2B2B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Als Farben stehen vier Farben, abgeleitet aus den TH Farben und den ursprünglichen Farben des Medieninformatik Designsystems, zur Verfügung. Ergänzend sind drei Grautöne definiert.</a:t>
            </a:r>
          </a:p>
        </p:txBody>
      </p:sp>
      <p:sp>
        <p:nvSpPr>
          <p:cNvPr id="256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57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58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59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0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1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2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3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4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5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6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267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268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69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0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1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2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3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4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5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6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7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78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79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80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81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82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83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84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289" name="Gruppieren"/>
          <p:cNvGrpSpPr/>
          <p:nvPr/>
        </p:nvGrpSpPr>
        <p:grpSpPr>
          <a:xfrm>
            <a:off x="762000" y="9652000"/>
            <a:ext cx="11480800" cy="254000"/>
            <a:chOff x="0" y="0"/>
            <a:chExt cx="11480798" cy="254000"/>
          </a:xfrm>
        </p:grpSpPr>
        <p:sp>
          <p:nvSpPr>
            <p:cNvPr id="285" name="Rechteck"/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6" name="Rechteck"/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7" name="Rechteck"/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8" name="Rechteck"/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90" name="Rechteck"/>
          <p:cNvSpPr/>
          <p:nvPr/>
        </p:nvSpPr>
        <p:spPr>
          <a:xfrm>
            <a:off x="1224280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Rechteck"/>
          <p:cNvSpPr/>
          <p:nvPr/>
        </p:nvSpPr>
        <p:spPr>
          <a:xfrm>
            <a:off x="0" y="9652000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42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2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#9313ce"/>
          <p:cNvSpPr/>
          <p:nvPr/>
        </p:nvSpPr>
        <p:spPr>
          <a:xfrm>
            <a:off x="2730499" y="1784350"/>
            <a:ext cx="1689101" cy="1689101"/>
          </a:xfrm>
          <a:prstGeom prst="rect">
            <a:avLst/>
          </a:prstGeom>
          <a:solidFill>
            <a:srgbClr val="900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#9313ce</a:t>
            </a:r>
          </a:p>
        </p:txBody>
      </p:sp>
      <p:sp>
        <p:nvSpPr>
          <p:cNvPr id="294" name="#5952e1"/>
          <p:cNvSpPr/>
          <p:nvPr/>
        </p:nvSpPr>
        <p:spPr>
          <a:xfrm>
            <a:off x="4679949" y="1784350"/>
            <a:ext cx="1689101" cy="1689101"/>
          </a:xfrm>
          <a:prstGeom prst="rect">
            <a:avLst/>
          </a:prstGeom>
          <a:solidFill>
            <a:srgbClr val="4F49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#5952e1</a:t>
            </a:r>
          </a:p>
        </p:txBody>
      </p:sp>
      <p:sp>
        <p:nvSpPr>
          <p:cNvPr id="295" name="#00ad2f"/>
          <p:cNvSpPr/>
          <p:nvPr/>
        </p:nvSpPr>
        <p:spPr>
          <a:xfrm>
            <a:off x="6635750" y="1784350"/>
            <a:ext cx="1689101" cy="1689101"/>
          </a:xfrm>
          <a:prstGeom prst="rect">
            <a:avLst/>
          </a:prstGeom>
          <a:solidFill>
            <a:srgbClr val="2CAF3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#00ad2f</a:t>
            </a:r>
          </a:p>
        </p:txBody>
      </p:sp>
      <p:sp>
        <p:nvSpPr>
          <p:cNvPr id="296" name="#2B2B2B"/>
          <p:cNvSpPr/>
          <p:nvPr/>
        </p:nvSpPr>
        <p:spPr>
          <a:xfrm>
            <a:off x="768349" y="3663950"/>
            <a:ext cx="1689102" cy="168910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#2B2B2B</a:t>
            </a:r>
          </a:p>
        </p:txBody>
      </p:sp>
      <p:sp>
        <p:nvSpPr>
          <p:cNvPr id="297" name="#aaaaaa"/>
          <p:cNvSpPr/>
          <p:nvPr/>
        </p:nvSpPr>
        <p:spPr>
          <a:xfrm>
            <a:off x="2730499" y="3663950"/>
            <a:ext cx="1689101" cy="16891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#aaaaaa</a:t>
            </a:r>
          </a:p>
        </p:txBody>
      </p:sp>
      <p:sp>
        <p:nvSpPr>
          <p:cNvPr id="298" name="#efefef"/>
          <p:cNvSpPr/>
          <p:nvPr/>
        </p:nvSpPr>
        <p:spPr>
          <a:xfrm>
            <a:off x="4679950" y="3663950"/>
            <a:ext cx="1689101" cy="1689101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AAAAAA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#efefef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766967" y="761999"/>
            <a:ext cx="161511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Typographie</a:t>
            </a:r>
          </a:p>
        </p:txBody>
      </p:sp>
      <p:sp>
        <p:nvSpPr>
          <p:cNvPr id="301" name="Folientitel oder Titel von Zwischenfolien: Roboto Slab, Fett, 21pt, dunkelgrau, Zeilenabstand 0.9 oder 90%. Falls eine Ergänzung nötig ist: regular, mittelgrau"/>
          <p:cNvSpPr txBox="1"/>
          <p:nvPr/>
        </p:nvSpPr>
        <p:spPr>
          <a:xfrm>
            <a:off x="768350" y="3663950"/>
            <a:ext cx="5735434" cy="163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t>Folientitel oder Titel von Zwischenfolien: Roboto Slab, Fett, 21pt, dunkelgrau, Zeilenabstand 0.9 oder 90%. Falls eine Ergänzung nötig ist: </a:t>
            </a:r>
            <a:r>
              <a:rPr>
                <a:solidFill>
                  <a:srgbClr val="767574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regular, mittelgrau</a:t>
            </a:r>
          </a:p>
        </p:txBody>
      </p:sp>
      <p:sp>
        <p:nvSpPr>
          <p:cNvPr id="302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8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Headlines im Folienbody: Roboto Slab, Fett, 17pt, dunkelgrau, Zeilenabstand 0.9 oder 90%"/>
          <p:cNvSpPr txBox="1"/>
          <p:nvPr/>
        </p:nvSpPr>
        <p:spPr>
          <a:xfrm>
            <a:off x="768350" y="5543550"/>
            <a:ext cx="5735434" cy="84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b="0" sz="17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Headlines im Folienbody: Roboto Slab, Fett, 17pt, dunkelgrau, Zeilenabstand 0.9 oder 90%</a:t>
            </a:r>
          </a:p>
        </p:txBody>
      </p:sp>
      <p:sp>
        <p:nvSpPr>
          <p:cNvPr id="340" name="Mengentexte nutzen die PT Sans, Regular in 17pt mit einem Zeilenabstand von 1 oder 100%. Alle Schriftfamilien stehen bei Google Fonts zum Download bereit."/>
          <p:cNvSpPr txBox="1"/>
          <p:nvPr/>
        </p:nvSpPr>
        <p:spPr>
          <a:xfrm>
            <a:off x="766967" y="6483350"/>
            <a:ext cx="5735433" cy="81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7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Mengentexte nutzen die PT Sans, Regular in 17pt mit einem Zeilenabstand von 1 oder 100%. Alle Schriftfamilien stehen bei Google Fonts zum Download bereit.</a:t>
            </a:r>
          </a:p>
        </p:txBody>
      </p:sp>
      <p:sp>
        <p:nvSpPr>
          <p:cNvPr id="341" name="Präsentationstitel: Roboto Slab, Fett, 27pt, dunkelgrau oder weiß, Zeilenabstand 0.9 oder 90%"/>
          <p:cNvSpPr txBox="1"/>
          <p:nvPr/>
        </p:nvSpPr>
        <p:spPr>
          <a:xfrm>
            <a:off x="768350" y="1768475"/>
            <a:ext cx="5735434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90000"/>
              </a:lnSpc>
              <a:defRPr b="0" sz="270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Präsentationstitel: Roboto Slab, Fett, 27pt, dunkelgrau oder weiß, Zeilenabstand 0.9 oder 90%</a:t>
            </a:r>
          </a:p>
        </p:txBody>
      </p:sp>
      <p:sp>
        <p:nvSpPr>
          <p:cNvPr id="342" name="Bildunterschriften nutzen die PT Sans, Regular in 14pt mit einem Zeilenabstand von 1 oder 100%, werden auf 60% Transparenz reduziert."/>
          <p:cNvSpPr txBox="1"/>
          <p:nvPr/>
        </p:nvSpPr>
        <p:spPr>
          <a:xfrm>
            <a:off x="768350" y="7423150"/>
            <a:ext cx="5735434" cy="46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0" sz="1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Bildunterschriften nutzen die PT Sans, Regular in 14pt mit einem Zeilenabstand von 1 oder 100%, werden auf 60% Transparenz reduziert.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61999"/>
            <a:ext cx="161511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Typographie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8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b="0" sz="17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Wie lange sollten Texte laufen?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137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Im Idealfall sollten die Headlines und Mengentexte in einer Zeile etwa 9 bis 13 Worte enthalten. Somit sollten die Textblöcke in der Regel nicht breiter als vier Spalten sein. Alles andere ist zumeist schlecht lesbar. 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386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87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88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89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0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1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2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3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4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5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396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397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398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99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0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1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2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3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4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5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6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7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08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9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10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11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12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13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14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421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415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6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7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8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9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0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22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" name="Moodbilder sollten bevorzugt angeschnitten sein und auch dem Raster folgen. Dazu hier ein paar Beispiele."/>
          <p:cNvSpPr txBox="1"/>
          <p:nvPr/>
        </p:nvSpPr>
        <p:spPr>
          <a:xfrm>
            <a:off x="768350" y="4603750"/>
            <a:ext cx="546714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pic>
        <p:nvPicPr>
          <p:cNvPr id="424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17432" t="0" r="0" b="3875"/>
          <a:stretch>
            <a:fillRect/>
          </a:stretch>
        </p:blipFill>
        <p:spPr>
          <a:xfrm>
            <a:off x="6635750" y="-140891"/>
            <a:ext cx="8373115" cy="979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427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28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29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0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1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2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3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4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5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6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37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38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439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0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1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2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3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4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5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6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7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8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49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0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51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2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53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4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55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462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456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7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8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9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0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1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63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Moodbilder sollten bevorzugt angeschnitten sein und auch dem Raster folgen. Dazu hier ein paar Beispiele."/>
          <p:cNvSpPr txBox="1"/>
          <p:nvPr/>
        </p:nvSpPr>
        <p:spPr>
          <a:xfrm>
            <a:off x="6635750" y="4603750"/>
            <a:ext cx="546714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  <p:pic>
        <p:nvPicPr>
          <p:cNvPr id="465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7330" t="0" r="16512" b="16858"/>
          <a:stretch>
            <a:fillRect/>
          </a:stretch>
        </p:blipFill>
        <p:spPr>
          <a:xfrm>
            <a:off x="-1354138" y="1181099"/>
            <a:ext cx="7723101" cy="8470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3463" t="0" r="11976" b="0"/>
          <a:stretch>
            <a:fillRect/>
          </a:stretch>
        </p:blipFill>
        <p:spPr>
          <a:xfrm>
            <a:off x="-2206229" y="-6528"/>
            <a:ext cx="8575193" cy="10187895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469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0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1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2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3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4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5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6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7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78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79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480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481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2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3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4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5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6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7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8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89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0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1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2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3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4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5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96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497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504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498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9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0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1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2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3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05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" name="Moodbilder sollten bevorzugt angeschnitten sein und auch dem Raster folgen. Dazu hier ein paar Beispiele."/>
          <p:cNvSpPr txBox="1"/>
          <p:nvPr/>
        </p:nvSpPr>
        <p:spPr>
          <a:xfrm>
            <a:off x="6635750" y="4603750"/>
            <a:ext cx="546714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8126" r="16735" b="11295"/>
          <a:stretch>
            <a:fillRect/>
          </a:stretch>
        </p:blipFill>
        <p:spPr>
          <a:xfrm>
            <a:off x="-1364238" y="4603750"/>
            <a:ext cx="5777371" cy="5616842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Umgang mit Bildern"/>
          <p:cNvSpPr txBox="1"/>
          <p:nvPr/>
        </p:nvSpPr>
        <p:spPr>
          <a:xfrm>
            <a:off x="766967" y="761999"/>
            <a:ext cx="257317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0" sz="21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Umgang mit Bildern</a:t>
            </a:r>
          </a:p>
        </p:txBody>
      </p:sp>
      <p:sp>
        <p:nvSpPr>
          <p:cNvPr id="510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1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2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3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4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5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6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7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18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19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0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133</a:t>
            </a:r>
          </a:p>
        </p:txBody>
      </p:sp>
      <p:sp>
        <p:nvSpPr>
          <p:cNvPr id="521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67</a:t>
            </a:r>
          </a:p>
        </p:txBody>
      </p:sp>
      <p:sp>
        <p:nvSpPr>
          <p:cNvPr id="522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3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4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5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6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7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28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29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0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1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2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3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4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5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6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7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538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/>
            <a:r>
              <a:t>53</a:t>
            </a:r>
          </a:p>
        </p:txBody>
      </p:sp>
      <p:grpSp>
        <p:nvGrpSpPr>
          <p:cNvPr id="545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539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0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2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3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4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46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" name="Moodbilder sollten bevorzugt angeschnitten sein und auch dem Raster folgen. Dazu hier ein paar Beispiele."/>
          <p:cNvSpPr txBox="1"/>
          <p:nvPr/>
        </p:nvSpPr>
        <p:spPr>
          <a:xfrm>
            <a:off x="4679950" y="4603750"/>
            <a:ext cx="7556500" cy="109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  <a:r>
              <a:t>Moodbilder sollten bevorzugt angeschnitten sein und auch dem Raster folgen. Dazu hier ein paar Beispiele.</a:t>
            </a:r>
          </a:p>
          <a:p>
            <a:pPr algn="l">
              <a:defRPr b="0" sz="1700">
                <a:latin typeface="PT Sans"/>
                <a:ea typeface="PT Sans"/>
                <a:cs typeface="PT Sans"/>
                <a:sym typeface="PT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