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8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05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09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18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6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99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9129-435C-47AB-B70C-FAFD8115305C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5EF5-D7B4-48B9-87FC-1F18C309CE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449263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Лабораторная работа №2</a:t>
            </a:r>
            <a:endParaRPr lang="ru-RU" dirty="0">
              <a:latin typeface="+mn-lt"/>
            </a:endParaRPr>
          </a:p>
        </p:txBody>
      </p:sp>
      <p:sp>
        <p:nvSpPr>
          <p:cNvPr id="4" name="Подзаголовок 2"/>
          <p:cNvSpPr>
            <a:spLocks noGrp="1"/>
          </p:cNvSpPr>
          <p:nvPr/>
        </p:nvSpPr>
        <p:spPr>
          <a:xfrm>
            <a:off x="1460500" y="3465749"/>
            <a:ext cx="9144000" cy="1958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 smtClean="0"/>
              <a:t>Выполнили: 11-2</a:t>
            </a:r>
          </a:p>
          <a:p>
            <a:pPr algn="l"/>
            <a:r>
              <a:rPr lang="ru-RU" dirty="0" smtClean="0"/>
              <a:t>Минажетдинов Тимур</a:t>
            </a:r>
          </a:p>
          <a:p>
            <a:pPr algn="l"/>
            <a:r>
              <a:rPr lang="ru-RU" dirty="0" smtClean="0"/>
              <a:t>Гнатюк Евгений</a:t>
            </a:r>
          </a:p>
          <a:p>
            <a:pPr algn="l"/>
            <a:r>
              <a:rPr lang="ru-RU" dirty="0" smtClean="0"/>
              <a:t>Залесский Михаил</a:t>
            </a:r>
          </a:p>
          <a:p>
            <a:pPr algn="l"/>
            <a:r>
              <a:rPr lang="ru-RU" dirty="0" smtClean="0"/>
              <a:t>Климентьева Дарья</a:t>
            </a:r>
          </a:p>
          <a:p>
            <a:pPr algn="l"/>
            <a:r>
              <a:rPr lang="ru-RU" dirty="0" smtClean="0"/>
              <a:t>Беляева Елизавета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92500" lnSpcReduction="20000"/>
          </a:bodyPr>
          <a:lstStyle/>
          <a:p>
            <a:r>
              <a:rPr lang="ru-RU" b="1" i="1" dirty="0"/>
              <a:t>Цель работы:</a:t>
            </a:r>
            <a:r>
              <a:rPr lang="ru-RU" i="1" dirty="0"/>
              <a:t> определить скорость движения электрона, угол вылета и удельный заряд электрона</a:t>
            </a:r>
            <a:r>
              <a:rPr lang="ru-RU" i="1" dirty="0" smtClean="0"/>
              <a:t>.</a:t>
            </a:r>
            <a:endParaRPr lang="ru-RU" dirty="0"/>
          </a:p>
          <a:p>
            <a:r>
              <a:rPr lang="ru-RU" b="1" i="1" dirty="0"/>
              <a:t>Оборудование:</a:t>
            </a:r>
            <a:r>
              <a:rPr lang="ru-RU" dirty="0"/>
              <a:t> </a:t>
            </a:r>
            <a:r>
              <a:rPr lang="ru-RU" i="1" dirty="0"/>
              <a:t>водородная лампа с электронной пушкой, вольтметр, амперметр, </a:t>
            </a:r>
            <a:r>
              <a:rPr lang="ru-RU" i="1" dirty="0" smtClean="0"/>
              <a:t>линейка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i="1" dirty="0"/>
              <a:t>Порядок выполнения работы:</a:t>
            </a:r>
            <a:endParaRPr lang="ru-RU" dirty="0"/>
          </a:p>
          <a:p>
            <a:r>
              <a:rPr lang="ru-RU" dirty="0" smtClean="0"/>
              <a:t>Изучите </a:t>
            </a:r>
            <a:r>
              <a:rPr lang="ru-RU" dirty="0"/>
              <a:t>схему, представленную на </a:t>
            </a:r>
            <a:r>
              <a:rPr lang="ru-RU" dirty="0" smtClean="0"/>
              <a:t>рисунке.</a:t>
            </a:r>
          </a:p>
          <a:p>
            <a:r>
              <a:rPr lang="ru-RU" dirty="0" smtClean="0"/>
              <a:t>Для </a:t>
            </a:r>
            <a:r>
              <a:rPr lang="ru-RU" dirty="0"/>
              <a:t>прогрева схема требует 5 минут. После, регулируя рукоятками «Фокус» и «Анод», добейтесь замыкания луча в кольцо. Траектория движения электронов в нижней точке кольца должна быть наиболее </a:t>
            </a:r>
            <a:r>
              <a:rPr lang="ru-RU" dirty="0" smtClean="0"/>
              <a:t>узкой.</a:t>
            </a:r>
          </a:p>
          <a:p>
            <a:r>
              <a:rPr lang="ru-RU" dirty="0" smtClean="0"/>
              <a:t>Измерьте </a:t>
            </a:r>
            <a:r>
              <a:rPr lang="ru-RU" dirty="0"/>
              <a:t>диаметр кольца, анодное напряжение и ток в катушках. Полученные данные представьте в виде таблицы. Проделайте серию экспериментов не  менее 8 раз при различных значениях тока и напряжения. Придумайте наилучший, по вашему мнению, способ измерения диаметра кольца. Оцените, какую погрешность дает этот метод.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6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42925" y="1711325"/>
                <a:ext cx="103155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Поверните трубку нежно на небольшой угол. Добейтесь наименьшего радиуса траектории электронов и наибольшей ее четкости. Для определения угла между скоростью электронов и вектором магнитной индукции </a:t>
                </a:r>
                <a14:m>
                  <m:oMath xmlns:m="http://schemas.openxmlformats.org/officeDocument/2006/math">
                    <m:r>
                      <a:rPr lang="ru-RU" b="0" i="1" smtClean="0"/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проведите измерения анодного напряжения, тока в катушках, диаметра кольца и шага винта траектории. Полученные значения представьте в виде </a:t>
                </a:r>
                <a:r>
                  <a:rPr lang="ru-RU" dirty="0" smtClean="0"/>
                  <a:t>таблицы.</a:t>
                </a: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711325"/>
                <a:ext cx="10315575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355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11" y="195261"/>
            <a:ext cx="9096379" cy="1516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12800" y="4216400"/>
                <a:ext cx="9024650" cy="101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Рассчитайте </a:t>
                </a:r>
                <a:r>
                  <a:rPr lang="ru-RU" dirty="0"/>
                  <a:t>погрешности. Сравните усредненное </a:t>
                </a:r>
                <a:r>
                  <a:rPr lang="ru-RU" dirty="0" smtClean="0"/>
                  <a:t>значение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𝑒</m:t>
                        </m:r>
                      </m:num>
                      <m:den>
                        <m:r>
                          <a:rPr lang="en-US" b="0" i="1" smtClean="0"/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</a:t>
                </a:r>
                <a:r>
                  <a:rPr lang="ru-RU" dirty="0"/>
                  <a:t>табличным значением.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Дайте теоретическое обоснование формулам (1), (2) и (3), используемым в работе.</a:t>
                </a:r>
              </a:p>
              <a:p>
                <a:endParaRPr lang="ru-RU" dirty="0">
                  <a:latin typeface="Mistral" panose="03090702030407020403" pitchFamily="66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4216400"/>
                <a:ext cx="9024650" cy="1012841"/>
              </a:xfrm>
              <a:prstGeom prst="rect">
                <a:avLst/>
              </a:prstGeom>
              <a:blipFill rotWithShape="0">
                <a:blip r:embed="rId5"/>
                <a:stretch>
                  <a:fillRect l="-405" t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Рисунок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3049650"/>
            <a:ext cx="8448637" cy="1028753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" y="5211298"/>
            <a:ext cx="7985698" cy="135460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8497" y="4216398"/>
            <a:ext cx="2575911" cy="21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9900"/>
                <a:ext cx="10515600" cy="5707063"/>
              </a:xfrm>
            </p:spPr>
            <p:txBody>
              <a:bodyPr/>
              <a:lstStyle/>
              <a:p>
                <a:pPr marL="0" indent="0" fontAlgn="base" hangingPunct="0">
                  <a:buNone/>
                </a:pPr>
                <a:r>
                  <a:rPr lang="ru-RU" b="1" i="1" dirty="0" smtClean="0"/>
                  <a:t>Отчет должен содержать:</a:t>
                </a:r>
                <a:endParaRPr lang="ru-RU" dirty="0"/>
              </a:p>
              <a:p>
                <a:pPr lvl="0"/>
                <a:r>
                  <a:rPr lang="ru-RU" dirty="0"/>
                  <a:t>Таблица измеренных и рассчитанных величин   и таблица  погрешностей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/>
                  <a:t>Среднее  значение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𝑒</m:t>
                        </m:r>
                      </m:num>
                      <m:den>
                        <m:r>
                          <a:rPr lang="en-US" b="0" i="1" smtClean="0"/>
                          <m:t>𝑚</m:t>
                        </m:r>
                      </m:den>
                    </m:f>
                    <m:r>
                      <a:rPr lang="en-US" b="0" i="0" smtClean="0"/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Сравнение с табличным значением.</a:t>
                </a:r>
              </a:p>
              <a:p>
                <a:pPr lvl="0"/>
                <a:r>
                  <a:rPr lang="ru-RU" dirty="0"/>
                  <a:t>Формулы, по которым происходил расчет величин </a:t>
                </a:r>
                <a:r>
                  <a:rPr lang="en-US" dirty="0" smtClean="0"/>
                  <a:t>B, v,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/>
                        </m:ctrlPr>
                      </m:fPr>
                      <m:num>
                        <m:r>
                          <a:rPr lang="en-US" b="0" i="1" smtClean="0"/>
                          <m:t>𝑒</m:t>
                        </m:r>
                      </m:num>
                      <m:den>
                        <m:r>
                          <a:rPr lang="en-US" b="0" i="1" smtClean="0"/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/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/>
                            </m:ctrlPr>
                          </m:dPr>
                          <m:e>
                            <m:r>
                              <a:rPr lang="en-US" b="0" i="1" smtClean="0"/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/>
                      <m:t>, </m:t>
                    </m:r>
                    <m:r>
                      <a:rPr lang="en-US" b="0" i="1" smtClean="0"/>
                      <m:t>𝛼</m:t>
                    </m:r>
                  </m:oMath>
                </a14:m>
                <a:endParaRPr lang="en-US" dirty="0" smtClean="0"/>
              </a:p>
              <a:p>
                <a:pPr lvl="0"/>
                <a:r>
                  <a:rPr lang="ru-RU" dirty="0"/>
                  <a:t>Формулы, по которым происходил расчет погрешностей.</a:t>
                </a:r>
              </a:p>
              <a:p>
                <a:pPr lvl="0"/>
                <a:r>
                  <a:rPr lang="ru-RU" dirty="0"/>
                  <a:t>Как проводилось измерение радиуса траектории и погрешность измерения с обоснованием выбранной величины.</a:t>
                </a:r>
              </a:p>
              <a:p>
                <a:pPr lvl="0"/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9900"/>
                <a:ext cx="10515600" cy="5707063"/>
              </a:xfrm>
              <a:blipFill rotWithShape="0"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35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2101"/>
            <a:ext cx="10515600" cy="242570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Mistral" panose="03090702030407020403" pitchFamily="66" charset="0"/>
              </a:rPr>
              <a:t>Дополнительные вопросы</a:t>
            </a:r>
            <a:r>
              <a:rPr lang="ru-RU" dirty="0">
                <a:latin typeface="Mistral" panose="03090702030407020403" pitchFamily="66" charset="0"/>
              </a:rPr>
              <a:t>:</a:t>
            </a:r>
          </a:p>
          <a:p>
            <a:pPr lvl="0"/>
            <a:r>
              <a:rPr lang="ru-RU" dirty="0">
                <a:latin typeface="Mistral" panose="03090702030407020403" pitchFamily="66" charset="0"/>
              </a:rPr>
              <a:t>Объясните причину размытости кольца, наблюдаемого в эксперименте.</a:t>
            </a:r>
          </a:p>
          <a:p>
            <a:pPr lvl="0"/>
            <a:r>
              <a:rPr lang="ru-RU" dirty="0">
                <a:latin typeface="Mistral" panose="03090702030407020403" pitchFamily="66" charset="0"/>
              </a:rPr>
              <a:t>Предложите способ получения пучка электронов с близкими по величине скоростями («</a:t>
            </a:r>
            <a:r>
              <a:rPr lang="ru-RU" dirty="0" err="1">
                <a:latin typeface="Mistral" panose="03090702030407020403" pitchFamily="66" charset="0"/>
              </a:rPr>
              <a:t>монокинетичный</a:t>
            </a:r>
            <a:r>
              <a:rPr lang="ru-RU" dirty="0">
                <a:latin typeface="Mistral" panose="03090702030407020403" pitchFamily="66" charset="0"/>
              </a:rPr>
              <a:t> пучок»).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69" y="2717801"/>
            <a:ext cx="5175861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52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3375"/>
            <a:ext cx="10515600" cy="1325563"/>
          </a:xfrm>
        </p:spPr>
        <p:txBody>
          <a:bodyPr/>
          <a:lstStyle/>
          <a:p>
            <a:r>
              <a:rPr lang="ru-RU" dirty="0" smtClean="0"/>
              <a:t>Измерения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7947"/>
              </p:ext>
            </p:extLst>
          </p:nvPr>
        </p:nvGraphicFramePr>
        <p:xfrm>
          <a:off x="38100" y="634079"/>
          <a:ext cx="11645898" cy="3385014"/>
        </p:xfrm>
        <a:graphic>
          <a:graphicData uri="http://schemas.openxmlformats.org/drawingml/2006/table">
            <a:tbl>
              <a:tblPr/>
              <a:tblGrid>
                <a:gridCol w="1837667"/>
                <a:gridCol w="1321610"/>
                <a:gridCol w="1384544"/>
                <a:gridCol w="1359369"/>
                <a:gridCol w="1359369"/>
                <a:gridCol w="1085608"/>
                <a:gridCol w="1246089"/>
                <a:gridCol w="1120222"/>
                <a:gridCol w="931420"/>
              </a:tblGrid>
              <a:tr h="358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I(A)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U(B)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м)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В(Тл)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e/m (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Кл/кг)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V(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м/с)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(Тл)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d(e/m) (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Кл/кг)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 (</a:t>
                      </a:r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м/с)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0,002640592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35911360838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4741361,818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0,000690532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3,6452E+11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48127366,02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0,002640592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42845523364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4525501,096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0,000690532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4,39628E+11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46435123,57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0,002640592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63103030227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4998879,872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0,000690532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6,62265E+11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1049262,392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0,002640592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90352066006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4771658,059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0,000690532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1,00625E+12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1062841,779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0,002623104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33601351398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4406992,297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0,000686254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3,42233E+11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897713,6133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0,003200187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35274194812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4515360,96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0,000828262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3,29253E+11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842936,8524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2,55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0,004459277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32296569971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4320580,684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0,001141591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2,67341E+11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715289,5219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8232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0,004301891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44309318557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3812277,074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0,001102262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4,07457E+11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701133,8866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0,004249429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68668975932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2918039,242</a:t>
                      </a:r>
                    </a:p>
                  </a:txBody>
                  <a:tcPr marL="8526" marR="8526" marT="85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0,00108916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8,69459E+11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738940,0538</a:t>
                      </a:r>
                    </a:p>
                  </a:txBody>
                  <a:tcPr marL="8526" marR="8526" marT="8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78041"/>
              </p:ext>
            </p:extLst>
          </p:nvPr>
        </p:nvGraphicFramePr>
        <p:xfrm>
          <a:off x="400051" y="5391944"/>
          <a:ext cx="8286749" cy="571500"/>
        </p:xfrm>
        <a:graphic>
          <a:graphicData uri="http://schemas.openxmlformats.org/drawingml/2006/table">
            <a:tbl>
              <a:tblPr/>
              <a:tblGrid>
                <a:gridCol w="1824147"/>
                <a:gridCol w="1311886"/>
                <a:gridCol w="1374357"/>
                <a:gridCol w="1349369"/>
                <a:gridCol w="1349369"/>
                <a:gridCol w="107762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U(B)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В(Тл)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e/m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Кл/кг)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0,002937877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32718814667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77418"/>
              </p:ext>
            </p:extLst>
          </p:nvPr>
        </p:nvGraphicFramePr>
        <p:xfrm>
          <a:off x="431800" y="5950744"/>
          <a:ext cx="8153399" cy="571500"/>
        </p:xfrm>
        <a:graphic>
          <a:graphicData uri="http://schemas.openxmlformats.org/drawingml/2006/table">
            <a:tbl>
              <a:tblPr/>
              <a:tblGrid>
                <a:gridCol w="1395309"/>
                <a:gridCol w="1254369"/>
                <a:gridCol w="1042959"/>
                <a:gridCol w="1300174"/>
                <a:gridCol w="1141617"/>
                <a:gridCol w="1057053"/>
                <a:gridCol w="96191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(Тл)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d(e/m)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Кл/кг)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 (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м/с)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dcos(a)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4806192,168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0,127323954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1,443125822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0,000763526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32718814667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46214986,68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0,061955903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8800" y="47498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Погрешности</a:t>
            </a:r>
            <a:r>
              <a:rPr lang="en-US" dirty="0" smtClean="0"/>
              <a:t>: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2833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409</Words>
  <Application>Microsoft Office PowerPoint</Application>
  <PresentationFormat>Широкоэкранный</PresentationFormat>
  <Paragraphs>144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Mistral</vt:lpstr>
      <vt:lpstr>Тема Office</vt:lpstr>
      <vt:lpstr>Microsoft Equation 3.0</vt:lpstr>
      <vt:lpstr>Лабораторная работа №2</vt:lpstr>
      <vt:lpstr>Презентация PowerPoint</vt:lpstr>
      <vt:lpstr>Презентация PowerPoint</vt:lpstr>
      <vt:lpstr>Презентация PowerPoint</vt:lpstr>
      <vt:lpstr>Презентация PowerPoint</vt:lpstr>
      <vt:lpstr>Измерения: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Тимур Минажетдинов</dc:creator>
  <cp:lastModifiedBy>Тимур Минажетдинов</cp:lastModifiedBy>
  <cp:revision>7</cp:revision>
  <dcterms:created xsi:type="dcterms:W3CDTF">2024-11-08T06:11:58Z</dcterms:created>
  <dcterms:modified xsi:type="dcterms:W3CDTF">2024-11-08T09:15:04Z</dcterms:modified>
</cp:coreProperties>
</file>