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9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pml30.ru\homes\Students\T.Minazhetdinov\Physlab811\Lab1\Lab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pml30.ru\homes\Students\T.Minazhetdinov\Physlab811\Lab1\Lab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pml30.ru\homes\Students\T.Minazhetdinov\Physlab811\Lab1\Lab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pml30.ru\homes\Students\T.Minazhetdinov\Physlab811\Lab1\Lab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pml30.ru\homes\Students\T.Minazhetdinov\Physlab811\Lab1\Lab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U1(T)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Лист1!$L$11:$L$35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Лист1!$U$11:$U$35</c:f>
              <c:numCache>
                <c:formatCode>General</c:formatCode>
                <c:ptCount val="25"/>
                <c:pt idx="0" formatCode="0.00E+00">
                  <c:v>-1.52588E-4</c:v>
                </c:pt>
                <c:pt idx="1">
                  <c:v>2.4109999999999999E-2</c:v>
                </c:pt>
                <c:pt idx="2">
                  <c:v>5.9970000000000002E-2</c:v>
                </c:pt>
                <c:pt idx="3">
                  <c:v>9.7809999999999994E-2</c:v>
                </c:pt>
                <c:pt idx="4">
                  <c:v>0.13596</c:v>
                </c:pt>
                <c:pt idx="5">
                  <c:v>0.17380000000000001</c:v>
                </c:pt>
                <c:pt idx="6">
                  <c:v>0.21193999999999999</c:v>
                </c:pt>
                <c:pt idx="7">
                  <c:v>0.25040000000000001</c:v>
                </c:pt>
                <c:pt idx="8">
                  <c:v>0.28870000000000001</c:v>
                </c:pt>
                <c:pt idx="9">
                  <c:v>0.32837</c:v>
                </c:pt>
                <c:pt idx="10">
                  <c:v>0.36636000000000002</c:v>
                </c:pt>
                <c:pt idx="11">
                  <c:v>0.40482000000000001</c:v>
                </c:pt>
                <c:pt idx="12">
                  <c:v>0.44312000000000001</c:v>
                </c:pt>
                <c:pt idx="13">
                  <c:v>0.48157</c:v>
                </c:pt>
                <c:pt idx="14">
                  <c:v>0.51956000000000002</c:v>
                </c:pt>
                <c:pt idx="15">
                  <c:v>0.55771000000000004</c:v>
                </c:pt>
                <c:pt idx="16">
                  <c:v>0.59616000000000002</c:v>
                </c:pt>
                <c:pt idx="17">
                  <c:v>0.63461000000000001</c:v>
                </c:pt>
                <c:pt idx="18">
                  <c:v>0.67306999999999995</c:v>
                </c:pt>
                <c:pt idx="19">
                  <c:v>0.71243000000000001</c:v>
                </c:pt>
                <c:pt idx="20">
                  <c:v>0.75043000000000004</c:v>
                </c:pt>
                <c:pt idx="21">
                  <c:v>0.78873000000000004</c:v>
                </c:pt>
                <c:pt idx="22">
                  <c:v>0.82703000000000004</c:v>
                </c:pt>
                <c:pt idx="23">
                  <c:v>0.86533000000000004</c:v>
                </c:pt>
                <c:pt idx="24">
                  <c:v>0.90317000000000003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81765440"/>
        <c:axId val="-1381763808"/>
      </c:scatterChart>
      <c:valAx>
        <c:axId val="-138176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- </a:t>
                </a:r>
                <a:r>
                  <a:rPr lang="en-US" baseline="0"/>
                  <a:t>T (</a:t>
                </a:r>
                <a:r>
                  <a:rPr lang="ru-RU" baseline="0"/>
                  <a:t>мс</a:t>
                </a:r>
                <a:r>
                  <a:rPr lang="en-US" baseline="0"/>
                  <a:t>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81763808"/>
        <c:crosses val="autoZero"/>
        <c:crossBetween val="midCat"/>
      </c:valAx>
      <c:valAx>
        <c:axId val="-138176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Напряжение - </a:t>
                </a:r>
                <a:r>
                  <a:rPr lang="en-US"/>
                  <a:t>U1 (B)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8176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I1(T)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Лист1!$L$11:$L$35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Лист1!$A$11:$A$35</c:f>
              <c:numCache>
                <c:formatCode>0.00E+00</c:formatCode>
                <c:ptCount val="25"/>
                <c:pt idx="0">
                  <c:v>-1.83105E-7</c:v>
                </c:pt>
                <c:pt idx="1">
                  <c:v>2.6245099999999999E-6</c:v>
                </c:pt>
                <c:pt idx="2">
                  <c:v>3.1433099999999999E-6</c:v>
                </c:pt>
                <c:pt idx="3">
                  <c:v>3.2348599999999999E-6</c:v>
                </c:pt>
                <c:pt idx="4">
                  <c:v>3.3264200000000002E-6</c:v>
                </c:pt>
                <c:pt idx="5">
                  <c:v>3.5095200000000002E-6</c:v>
                </c:pt>
                <c:pt idx="6">
                  <c:v>3.5705599999999999E-6</c:v>
                </c:pt>
                <c:pt idx="7">
                  <c:v>3.5705599999999999E-6</c:v>
                </c:pt>
                <c:pt idx="8">
                  <c:v>3.5705599999999999E-6</c:v>
                </c:pt>
                <c:pt idx="9">
                  <c:v>3.2959000000000001E-6</c:v>
                </c:pt>
                <c:pt idx="10">
                  <c:v>3.35693E-6</c:v>
                </c:pt>
                <c:pt idx="11">
                  <c:v>3.3264200000000002E-6</c:v>
                </c:pt>
                <c:pt idx="12">
                  <c:v>3.3264200000000002E-6</c:v>
                </c:pt>
                <c:pt idx="13">
                  <c:v>3.3264200000000002E-6</c:v>
                </c:pt>
                <c:pt idx="14">
                  <c:v>3.5095200000000002E-6</c:v>
                </c:pt>
                <c:pt idx="15">
                  <c:v>3.5400399999999998E-6</c:v>
                </c:pt>
                <c:pt idx="16">
                  <c:v>3.5095200000000002E-6</c:v>
                </c:pt>
                <c:pt idx="17">
                  <c:v>3.5095200000000002E-6</c:v>
                </c:pt>
                <c:pt idx="18">
                  <c:v>3.4790000000000001E-6</c:v>
                </c:pt>
                <c:pt idx="19">
                  <c:v>3.2043500000000001E-6</c:v>
                </c:pt>
                <c:pt idx="20">
                  <c:v>3.2959000000000001E-6</c:v>
                </c:pt>
                <c:pt idx="21">
                  <c:v>3.2959000000000001E-6</c:v>
                </c:pt>
                <c:pt idx="22">
                  <c:v>3.4179700000000002E-6</c:v>
                </c:pt>
                <c:pt idx="23">
                  <c:v>3.35693E-6</c:v>
                </c:pt>
                <c:pt idx="24">
                  <c:v>3.5095200000000002E-6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569936"/>
        <c:axId val="-1159565040"/>
      </c:scatterChart>
      <c:valAx>
        <c:axId val="-115956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- </a:t>
                </a:r>
                <a:r>
                  <a:rPr lang="en-US"/>
                  <a:t>T (</a:t>
                </a:r>
                <a:r>
                  <a:rPr lang="ru-RU"/>
                  <a:t>мс</a:t>
                </a:r>
                <a:r>
                  <a:rPr lang="en-US"/>
                  <a:t>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5040"/>
        <c:crosses val="autoZero"/>
        <c:crossBetween val="midCat"/>
      </c:valAx>
      <c:valAx>
        <c:axId val="-115956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Сила тока - </a:t>
                </a:r>
                <a:r>
                  <a:rPr lang="en-US"/>
                  <a:t>I (</a:t>
                </a:r>
                <a:r>
                  <a:rPr lang="ru-RU"/>
                  <a:t>А</a:t>
                </a:r>
                <a:r>
                  <a:rPr lang="en-US"/>
                  <a:t>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9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Qi(Ui)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Q1(U2)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Лист1!$U$11:$U$35</c:f>
              <c:numCache>
                <c:formatCode>General</c:formatCode>
                <c:ptCount val="25"/>
                <c:pt idx="0" formatCode="0.00E+00">
                  <c:v>-1.52588E-4</c:v>
                </c:pt>
                <c:pt idx="1">
                  <c:v>2.4109999999999999E-2</c:v>
                </c:pt>
                <c:pt idx="2">
                  <c:v>5.9970000000000002E-2</c:v>
                </c:pt>
                <c:pt idx="3">
                  <c:v>9.7809999999999994E-2</c:v>
                </c:pt>
                <c:pt idx="4">
                  <c:v>0.13596</c:v>
                </c:pt>
                <c:pt idx="5">
                  <c:v>0.17380000000000001</c:v>
                </c:pt>
                <c:pt idx="6">
                  <c:v>0.21193999999999999</c:v>
                </c:pt>
                <c:pt idx="7">
                  <c:v>0.25040000000000001</c:v>
                </c:pt>
                <c:pt idx="8">
                  <c:v>0.28870000000000001</c:v>
                </c:pt>
                <c:pt idx="9">
                  <c:v>0.32837</c:v>
                </c:pt>
                <c:pt idx="10">
                  <c:v>0.36636000000000002</c:v>
                </c:pt>
                <c:pt idx="11">
                  <c:v>0.40482000000000001</c:v>
                </c:pt>
                <c:pt idx="12">
                  <c:v>0.44312000000000001</c:v>
                </c:pt>
                <c:pt idx="13">
                  <c:v>0.48157</c:v>
                </c:pt>
                <c:pt idx="14">
                  <c:v>0.51956000000000002</c:v>
                </c:pt>
                <c:pt idx="15">
                  <c:v>0.55771000000000004</c:v>
                </c:pt>
                <c:pt idx="16">
                  <c:v>0.59616000000000002</c:v>
                </c:pt>
                <c:pt idx="17">
                  <c:v>0.63461000000000001</c:v>
                </c:pt>
                <c:pt idx="18">
                  <c:v>0.67306999999999995</c:v>
                </c:pt>
                <c:pt idx="19">
                  <c:v>0.71243000000000001</c:v>
                </c:pt>
                <c:pt idx="20">
                  <c:v>0.75043000000000004</c:v>
                </c:pt>
                <c:pt idx="21">
                  <c:v>0.78873000000000004</c:v>
                </c:pt>
                <c:pt idx="22">
                  <c:v>0.82703000000000004</c:v>
                </c:pt>
                <c:pt idx="23">
                  <c:v>0.86533000000000004</c:v>
                </c:pt>
                <c:pt idx="24">
                  <c:v>0.90317000000000003</c:v>
                </c:pt>
              </c:numCache>
            </c:numRef>
          </c:xVal>
          <c:yVal>
            <c:numRef>
              <c:f>Лист1!$G$11:$G$35</c:f>
              <c:numCache>
                <c:formatCode>General</c:formatCode>
                <c:ptCount val="25"/>
                <c:pt idx="0" formatCode="0.00E+00">
                  <c:v>-3.6621100000000001E-5</c:v>
                </c:pt>
                <c:pt idx="1">
                  <c:v>1.0499999999999999E-3</c:v>
                </c:pt>
                <c:pt idx="2">
                  <c:v>1.89E-3</c:v>
                </c:pt>
                <c:pt idx="3">
                  <c:v>2.5899999999999999E-3</c:v>
                </c:pt>
                <c:pt idx="4">
                  <c:v>3.3300000000000001E-3</c:v>
                </c:pt>
                <c:pt idx="5">
                  <c:v>4.2100000000000002E-3</c:v>
                </c:pt>
                <c:pt idx="6">
                  <c:v>5.0000000000000001E-3</c:v>
                </c:pt>
                <c:pt idx="7">
                  <c:v>5.7099999999999998E-3</c:v>
                </c:pt>
                <c:pt idx="8">
                  <c:v>6.43E-3</c:v>
                </c:pt>
                <c:pt idx="9">
                  <c:v>6.5900000000000004E-3</c:v>
                </c:pt>
                <c:pt idx="10">
                  <c:v>7.3899999999999999E-3</c:v>
                </c:pt>
                <c:pt idx="11">
                  <c:v>7.9799999999999992E-3</c:v>
                </c:pt>
                <c:pt idx="12">
                  <c:v>8.6499999999999997E-3</c:v>
                </c:pt>
                <c:pt idx="13">
                  <c:v>9.3100000000000006E-3</c:v>
                </c:pt>
                <c:pt idx="14">
                  <c:v>1.0529999999999999E-2</c:v>
                </c:pt>
                <c:pt idx="15">
                  <c:v>1.133E-2</c:v>
                </c:pt>
                <c:pt idx="16">
                  <c:v>1.193E-2</c:v>
                </c:pt>
                <c:pt idx="17">
                  <c:v>1.2630000000000001E-2</c:v>
                </c:pt>
                <c:pt idx="18">
                  <c:v>1.3220000000000001E-2</c:v>
                </c:pt>
                <c:pt idx="19">
                  <c:v>1.282E-2</c:v>
                </c:pt>
                <c:pt idx="20">
                  <c:v>1.384E-2</c:v>
                </c:pt>
                <c:pt idx="21">
                  <c:v>1.4500000000000001E-2</c:v>
                </c:pt>
                <c:pt idx="22">
                  <c:v>1.5720000000000001E-2</c:v>
                </c:pt>
                <c:pt idx="23">
                  <c:v>1.6109999999999999E-2</c:v>
                </c:pt>
                <c:pt idx="24">
                  <c:v>1.755E-2</c:v>
                </c:pt>
              </c:numCache>
            </c:numRef>
          </c:yVal>
          <c:smooth val="0"/>
        </c:ser>
        <c:ser>
          <c:idx val="1"/>
          <c:order val="1"/>
          <c:tx>
            <c:v>Q2(U4)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Лист1!$W$11:$W$35</c:f>
              <c:numCache>
                <c:formatCode>General</c:formatCode>
                <c:ptCount val="25"/>
                <c:pt idx="0">
                  <c:v>1.98E-3</c:v>
                </c:pt>
                <c:pt idx="1">
                  <c:v>1.4500000000000001E-2</c:v>
                </c:pt>
                <c:pt idx="2">
                  <c:v>4.1050000000000003E-2</c:v>
                </c:pt>
                <c:pt idx="3">
                  <c:v>7.492E-2</c:v>
                </c:pt>
                <c:pt idx="4">
                  <c:v>0.10986</c:v>
                </c:pt>
                <c:pt idx="5">
                  <c:v>0.14693999999999999</c:v>
                </c:pt>
                <c:pt idx="6">
                  <c:v>0.18462999999999999</c:v>
                </c:pt>
                <c:pt idx="7">
                  <c:v>0.22247</c:v>
                </c:pt>
                <c:pt idx="8">
                  <c:v>0.26153999999999999</c:v>
                </c:pt>
                <c:pt idx="9">
                  <c:v>0.29892000000000002</c:v>
                </c:pt>
                <c:pt idx="10">
                  <c:v>0.33676</c:v>
                </c:pt>
                <c:pt idx="11">
                  <c:v>0.37506</c:v>
                </c:pt>
                <c:pt idx="12">
                  <c:v>0.41321000000000002</c:v>
                </c:pt>
                <c:pt idx="13">
                  <c:v>0.45134999999999997</c:v>
                </c:pt>
                <c:pt idx="14">
                  <c:v>0.49148999999999998</c:v>
                </c:pt>
                <c:pt idx="15">
                  <c:v>0.52917000000000003</c:v>
                </c:pt>
                <c:pt idx="16">
                  <c:v>0.56732000000000005</c:v>
                </c:pt>
                <c:pt idx="17">
                  <c:v>0.60546999999999995</c:v>
                </c:pt>
                <c:pt idx="18">
                  <c:v>0.64376999999999995</c:v>
                </c:pt>
                <c:pt idx="19">
                  <c:v>0.68252999999999997</c:v>
                </c:pt>
                <c:pt idx="20">
                  <c:v>0.72021000000000002</c:v>
                </c:pt>
                <c:pt idx="21">
                  <c:v>0.75821000000000005</c:v>
                </c:pt>
                <c:pt idx="22">
                  <c:v>0.79651000000000005</c:v>
                </c:pt>
                <c:pt idx="23">
                  <c:v>0.83633000000000002</c:v>
                </c:pt>
                <c:pt idx="24">
                  <c:v>0.87402000000000002</c:v>
                </c:pt>
              </c:numCache>
            </c:numRef>
          </c:xVal>
          <c:yVal>
            <c:numRef>
              <c:f>Лист1!$H$11:$H$35</c:f>
              <c:numCache>
                <c:formatCode>General</c:formatCode>
                <c:ptCount val="25"/>
                <c:pt idx="0" formatCode="0.00E+00">
                  <c:v>-1.09863E-4</c:v>
                </c:pt>
                <c:pt idx="1">
                  <c:v>1.83E-3</c:v>
                </c:pt>
                <c:pt idx="2">
                  <c:v>4.1700000000000001E-3</c:v>
                </c:pt>
                <c:pt idx="3">
                  <c:v>6.3200000000000001E-3</c:v>
                </c:pt>
                <c:pt idx="4">
                  <c:v>8.6099999999999996E-3</c:v>
                </c:pt>
                <c:pt idx="5">
                  <c:v>1.0619999999999999E-2</c:v>
                </c:pt>
                <c:pt idx="6">
                  <c:v>1.256E-2</c:v>
                </c:pt>
                <c:pt idx="7">
                  <c:v>1.46E-2</c:v>
                </c:pt>
                <c:pt idx="8">
                  <c:v>1.6039999999999999E-2</c:v>
                </c:pt>
                <c:pt idx="9">
                  <c:v>1.8370000000000001E-2</c:v>
                </c:pt>
                <c:pt idx="10">
                  <c:v>2.0539999999999999E-2</c:v>
                </c:pt>
                <c:pt idx="11">
                  <c:v>2.249E-2</c:v>
                </c:pt>
                <c:pt idx="12">
                  <c:v>2.444E-2</c:v>
                </c:pt>
                <c:pt idx="13">
                  <c:v>2.64E-2</c:v>
                </c:pt>
                <c:pt idx="14">
                  <c:v>2.7099999999999999E-2</c:v>
                </c:pt>
                <c:pt idx="15">
                  <c:v>2.9389999999999999E-2</c:v>
                </c:pt>
                <c:pt idx="16">
                  <c:v>3.1230000000000001E-2</c:v>
                </c:pt>
                <c:pt idx="17">
                  <c:v>3.3180000000000001E-2</c:v>
                </c:pt>
                <c:pt idx="18">
                  <c:v>3.5139999999999998E-2</c:v>
                </c:pt>
                <c:pt idx="19">
                  <c:v>3.687E-2</c:v>
                </c:pt>
                <c:pt idx="20">
                  <c:v>3.9350000000000003E-2</c:v>
                </c:pt>
                <c:pt idx="21">
                  <c:v>4.163E-2</c:v>
                </c:pt>
                <c:pt idx="22">
                  <c:v>4.3520000000000003E-2</c:v>
                </c:pt>
                <c:pt idx="23">
                  <c:v>4.4240000000000002E-2</c:v>
                </c:pt>
                <c:pt idx="24">
                  <c:v>4.6690000000000002E-2</c:v>
                </c:pt>
              </c:numCache>
            </c:numRef>
          </c:yVal>
          <c:smooth val="0"/>
        </c:ser>
        <c:ser>
          <c:idx val="2"/>
          <c:order val="2"/>
          <c:tx>
            <c:v>Q3(U6)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Лист1!$Y$11:$Y$35</c:f>
              <c:numCache>
                <c:formatCode>General</c:formatCode>
                <c:ptCount val="25"/>
                <c:pt idx="0">
                  <c:v>7.6000000000000004E-4</c:v>
                </c:pt>
                <c:pt idx="1">
                  <c:v>3.662E-2</c:v>
                </c:pt>
                <c:pt idx="2">
                  <c:v>7.5069999999999998E-2</c:v>
                </c:pt>
                <c:pt idx="3">
                  <c:v>0.11353000000000001</c:v>
                </c:pt>
                <c:pt idx="4">
                  <c:v>0.15243999999999999</c:v>
                </c:pt>
                <c:pt idx="5">
                  <c:v>0.19089</c:v>
                </c:pt>
                <c:pt idx="6">
                  <c:v>0.22750999999999999</c:v>
                </c:pt>
                <c:pt idx="7">
                  <c:v>0.26611000000000001</c:v>
                </c:pt>
                <c:pt idx="8">
                  <c:v>0.30441000000000001</c:v>
                </c:pt>
                <c:pt idx="9">
                  <c:v>0.34301999999999999</c:v>
                </c:pt>
                <c:pt idx="10">
                  <c:v>0.38116</c:v>
                </c:pt>
                <c:pt idx="11">
                  <c:v>0.42220999999999997</c:v>
                </c:pt>
                <c:pt idx="12">
                  <c:v>0.46035999999999999</c:v>
                </c:pt>
                <c:pt idx="13">
                  <c:v>0.49880999999999998</c:v>
                </c:pt>
                <c:pt idx="14">
                  <c:v>0.53664999999999996</c:v>
                </c:pt>
                <c:pt idx="15">
                  <c:v>0.57464999999999999</c:v>
                </c:pt>
                <c:pt idx="16">
                  <c:v>0.61477999999999999</c:v>
                </c:pt>
                <c:pt idx="17">
                  <c:v>0.65322999999999998</c:v>
                </c:pt>
                <c:pt idx="18">
                  <c:v>0.69152999999999998</c:v>
                </c:pt>
                <c:pt idx="19">
                  <c:v>0.73012999999999995</c:v>
                </c:pt>
                <c:pt idx="20">
                  <c:v>0.76873999999999998</c:v>
                </c:pt>
                <c:pt idx="21">
                  <c:v>0.80413999999999997</c:v>
                </c:pt>
                <c:pt idx="22">
                  <c:v>0.84274000000000004</c:v>
                </c:pt>
                <c:pt idx="23">
                  <c:v>0.88058000000000003</c:v>
                </c:pt>
                <c:pt idx="24">
                  <c:v>0.92101999999999995</c:v>
                </c:pt>
              </c:numCache>
            </c:numRef>
          </c:xVal>
          <c:yVal>
            <c:numRef>
              <c:f>Лист1!$I$11:$I$35</c:f>
              <c:numCache>
                <c:formatCode>General</c:formatCode>
                <c:ptCount val="25"/>
                <c:pt idx="0" formatCode="0.00E+00">
                  <c:v>-6.7138700000000001E-5</c:v>
                </c:pt>
                <c:pt idx="1">
                  <c:v>6.0000000000000002E-5</c:v>
                </c:pt>
                <c:pt idx="2">
                  <c:v>9.0000000000000006E-5</c:v>
                </c:pt>
                <c:pt idx="3">
                  <c:v>1.2E-4</c:v>
                </c:pt>
                <c:pt idx="4">
                  <c:v>6.0000000000000002E-5</c:v>
                </c:pt>
                <c:pt idx="5">
                  <c:v>4.0000000000000003E-5</c:v>
                </c:pt>
                <c:pt idx="6">
                  <c:v>5.5999999999999995E-4</c:v>
                </c:pt>
                <c:pt idx="7">
                  <c:v>5.4000000000000001E-4</c:v>
                </c:pt>
                <c:pt idx="8">
                  <c:v>5.9999999999999995E-4</c:v>
                </c:pt>
                <c:pt idx="9">
                  <c:v>7.2999999999999996E-4</c:v>
                </c:pt>
                <c:pt idx="10">
                  <c:v>8.7000000000000001E-4</c:v>
                </c:pt>
                <c:pt idx="11" formatCode="0.00E+00">
                  <c:v>-4.3945300000000002E-4</c:v>
                </c:pt>
                <c:pt idx="12" formatCode="0.00E+00">
                  <c:v>-3.9672900000000002E-4</c:v>
                </c:pt>
                <c:pt idx="13" formatCode="0.00E+00">
                  <c:v>-4.27246E-4</c:v>
                </c:pt>
                <c:pt idx="14">
                  <c:v>9.0000000000000006E-5</c:v>
                </c:pt>
                <c:pt idx="15">
                  <c:v>2.0000000000000001E-4</c:v>
                </c:pt>
                <c:pt idx="16" formatCode="0.00E+00">
                  <c:v>-8.3007800000000004E-4</c:v>
                </c:pt>
                <c:pt idx="17" formatCode="0.00E+00">
                  <c:v>-9.8876999999999993E-4</c:v>
                </c:pt>
                <c:pt idx="18" formatCode="0.00E+00">
                  <c:v>-8.1176800000000004E-4</c:v>
                </c:pt>
                <c:pt idx="19" formatCode="0.00E+00">
                  <c:v>-1.2206999999999999E-3</c:v>
                </c:pt>
                <c:pt idx="20" formatCode="0.00E+00">
                  <c:v>-1.4099099999999999E-3</c:v>
                </c:pt>
                <c:pt idx="21">
                  <c:v>1.07E-3</c:v>
                </c:pt>
                <c:pt idx="22">
                  <c:v>8.4000000000000003E-4</c:v>
                </c:pt>
                <c:pt idx="23">
                  <c:v>1.6100000000000001E-3</c:v>
                </c:pt>
                <c:pt idx="24" formatCode="0.00E+00">
                  <c:v>-6.1035199999999999E-4</c:v>
                </c:pt>
              </c:numCache>
            </c:numRef>
          </c:yVal>
          <c:smooth val="0"/>
        </c:ser>
        <c:ser>
          <c:idx val="3"/>
          <c:order val="3"/>
          <c:tx>
            <c:v>Q4(U8)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Лист1!$AA$11:$AA$35</c:f>
              <c:numCache>
                <c:formatCode>General</c:formatCode>
                <c:ptCount val="25"/>
                <c:pt idx="0">
                  <c:v>6.0999999999999997E-4</c:v>
                </c:pt>
                <c:pt idx="1">
                  <c:v>1.3429999999999999E-2</c:v>
                </c:pt>
                <c:pt idx="2">
                  <c:v>4.0439999999999997E-2</c:v>
                </c:pt>
                <c:pt idx="3">
                  <c:v>7.324E-2</c:v>
                </c:pt>
                <c:pt idx="4">
                  <c:v>0.1091</c:v>
                </c:pt>
                <c:pt idx="5">
                  <c:v>0.14602999999999999</c:v>
                </c:pt>
                <c:pt idx="6">
                  <c:v>0.18554999999999999</c:v>
                </c:pt>
                <c:pt idx="7">
                  <c:v>0.22292999999999999</c:v>
                </c:pt>
                <c:pt idx="8">
                  <c:v>0.26077</c:v>
                </c:pt>
                <c:pt idx="9">
                  <c:v>0.29907</c:v>
                </c:pt>
                <c:pt idx="10">
                  <c:v>0.33812999999999999</c:v>
                </c:pt>
                <c:pt idx="11">
                  <c:v>0.37581999999999999</c:v>
                </c:pt>
                <c:pt idx="12">
                  <c:v>0.41382000000000002</c:v>
                </c:pt>
                <c:pt idx="13">
                  <c:v>0.45196999999999998</c:v>
                </c:pt>
                <c:pt idx="14">
                  <c:v>0.48981000000000002</c:v>
                </c:pt>
                <c:pt idx="15">
                  <c:v>0.52932999999999997</c:v>
                </c:pt>
                <c:pt idx="16">
                  <c:v>0.56716999999999995</c:v>
                </c:pt>
                <c:pt idx="17">
                  <c:v>0.60516000000000003</c:v>
                </c:pt>
                <c:pt idx="18">
                  <c:v>0.64346000000000003</c:v>
                </c:pt>
                <c:pt idx="19">
                  <c:v>0.68206999999999995</c:v>
                </c:pt>
                <c:pt idx="20">
                  <c:v>0.72113000000000005</c:v>
                </c:pt>
                <c:pt idx="21">
                  <c:v>0.75866999999999996</c:v>
                </c:pt>
                <c:pt idx="22">
                  <c:v>0.79666000000000003</c:v>
                </c:pt>
                <c:pt idx="23">
                  <c:v>0.83496000000000004</c:v>
                </c:pt>
                <c:pt idx="24">
                  <c:v>0.87265000000000004</c:v>
                </c:pt>
              </c:numCache>
            </c:numRef>
          </c:xVal>
          <c:yVal>
            <c:numRef>
              <c:f>Лист1!$J$11:$J$35</c:f>
              <c:numCache>
                <c:formatCode>General</c:formatCode>
                <c:ptCount val="25"/>
                <c:pt idx="0" formatCode="0.00E+00">
                  <c:v>-6.1035200000000001E-5</c:v>
                </c:pt>
                <c:pt idx="1">
                  <c:v>1.9300000000000001E-3</c:v>
                </c:pt>
                <c:pt idx="2">
                  <c:v>4.2700000000000004E-3</c:v>
                </c:pt>
                <c:pt idx="3">
                  <c:v>6.5900000000000004E-3</c:v>
                </c:pt>
                <c:pt idx="4">
                  <c:v>8.7299999999999999E-3</c:v>
                </c:pt>
                <c:pt idx="5">
                  <c:v>1.0880000000000001E-2</c:v>
                </c:pt>
                <c:pt idx="6">
                  <c:v>1.235E-2</c:v>
                </c:pt>
                <c:pt idx="7">
                  <c:v>1.44E-2</c:v>
                </c:pt>
                <c:pt idx="8">
                  <c:v>1.6420000000000001E-2</c:v>
                </c:pt>
                <c:pt idx="9">
                  <c:v>1.831E-2</c:v>
                </c:pt>
                <c:pt idx="10">
                  <c:v>1.967E-2</c:v>
                </c:pt>
                <c:pt idx="11">
                  <c:v>2.1829999999999999E-2</c:v>
                </c:pt>
                <c:pt idx="12">
                  <c:v>2.3879999999999998E-2</c:v>
                </c:pt>
                <c:pt idx="13">
                  <c:v>2.589E-2</c:v>
                </c:pt>
                <c:pt idx="14">
                  <c:v>2.8199999999999999E-2</c:v>
                </c:pt>
                <c:pt idx="15">
                  <c:v>2.9590000000000002E-2</c:v>
                </c:pt>
                <c:pt idx="16">
                  <c:v>3.1850000000000003E-2</c:v>
                </c:pt>
                <c:pt idx="17">
                  <c:v>3.3840000000000002E-2</c:v>
                </c:pt>
                <c:pt idx="18">
                  <c:v>3.5830000000000001E-2</c:v>
                </c:pt>
                <c:pt idx="19">
                  <c:v>3.7350000000000001E-2</c:v>
                </c:pt>
                <c:pt idx="20">
                  <c:v>3.8580000000000003E-2</c:v>
                </c:pt>
                <c:pt idx="21">
                  <c:v>4.1090000000000002E-2</c:v>
                </c:pt>
                <c:pt idx="22">
                  <c:v>4.3380000000000002E-2</c:v>
                </c:pt>
                <c:pt idx="23">
                  <c:v>4.5409999999999999E-2</c:v>
                </c:pt>
                <c:pt idx="24">
                  <c:v>4.8070000000000002E-2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566128"/>
        <c:axId val="-1159569392"/>
      </c:scatterChart>
      <c:valAx>
        <c:axId val="-115956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Напряжение</a:t>
                </a:r>
                <a:r>
                  <a:rPr lang="ru-RU" baseline="0"/>
                  <a:t> в цепи - </a:t>
                </a:r>
                <a:r>
                  <a:rPr lang="en-US" baseline="0"/>
                  <a:t>U</a:t>
                </a:r>
                <a:r>
                  <a:rPr lang="ru-RU" baseline="0"/>
                  <a:t> (В)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9392"/>
        <c:crosses val="autoZero"/>
        <c:crossBetween val="midCat"/>
      </c:valAx>
      <c:valAx>
        <c:axId val="-115956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Заряд</a:t>
                </a:r>
                <a:r>
                  <a:rPr lang="ru-RU" baseline="0" dirty="0"/>
                  <a:t> - </a:t>
                </a:r>
                <a:r>
                  <a:rPr lang="en-US" baseline="0" dirty="0"/>
                  <a:t>Q</a:t>
                </a:r>
                <a:r>
                  <a:rPr lang="ru-RU" baseline="0" dirty="0"/>
                  <a:t> </a:t>
                </a:r>
                <a:r>
                  <a:rPr lang="ru-RU" baseline="0" dirty="0" smtClean="0"/>
                  <a:t>(мКл</a:t>
                </a:r>
                <a:r>
                  <a:rPr lang="ru-RU" baseline="0" dirty="0"/>
                  <a:t>)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6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U12(T)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Лист1!$L$11:$L$35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Лист1!$T$11:$T$35</c:f>
              <c:numCache>
                <c:formatCode>General</c:formatCode>
                <c:ptCount val="25"/>
                <c:pt idx="0">
                  <c:v>2.4399999999999999E-3</c:v>
                </c:pt>
                <c:pt idx="1">
                  <c:v>1.51169</c:v>
                </c:pt>
                <c:pt idx="2">
                  <c:v>2.25204</c:v>
                </c:pt>
                <c:pt idx="3">
                  <c:v>2.5241099999999999</c:v>
                </c:pt>
                <c:pt idx="4">
                  <c:v>2.6141399999999999</c:v>
                </c:pt>
                <c:pt idx="5">
                  <c:v>2.63733</c:v>
                </c:pt>
                <c:pt idx="6">
                  <c:v>2.6422099999999999</c:v>
                </c:pt>
                <c:pt idx="7">
                  <c:v>2.6403799999999999</c:v>
                </c:pt>
                <c:pt idx="8">
                  <c:v>2.6371799999999999</c:v>
                </c:pt>
                <c:pt idx="9">
                  <c:v>2.63306</c:v>
                </c:pt>
                <c:pt idx="10">
                  <c:v>2.6295500000000001</c:v>
                </c:pt>
                <c:pt idx="11">
                  <c:v>2.6258900000000001</c:v>
                </c:pt>
                <c:pt idx="12">
                  <c:v>2.62405</c:v>
                </c:pt>
                <c:pt idx="13">
                  <c:v>2.6219199999999998</c:v>
                </c:pt>
                <c:pt idx="14">
                  <c:v>2.6187100000000001</c:v>
                </c:pt>
                <c:pt idx="15">
                  <c:v>2.61612</c:v>
                </c:pt>
                <c:pt idx="16">
                  <c:v>2.6132200000000001</c:v>
                </c:pt>
                <c:pt idx="17">
                  <c:v>2.61063</c:v>
                </c:pt>
                <c:pt idx="18">
                  <c:v>2.6072700000000002</c:v>
                </c:pt>
                <c:pt idx="19">
                  <c:v>2.6039099999999999</c:v>
                </c:pt>
                <c:pt idx="20">
                  <c:v>2.59979</c:v>
                </c:pt>
                <c:pt idx="21">
                  <c:v>2.5956700000000001</c:v>
                </c:pt>
                <c:pt idx="22">
                  <c:v>2.5927699999999998</c:v>
                </c:pt>
                <c:pt idx="23">
                  <c:v>2.5906400000000001</c:v>
                </c:pt>
                <c:pt idx="24">
                  <c:v>2.5877400000000002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570480"/>
        <c:axId val="-1159563408"/>
      </c:scatterChart>
      <c:valAx>
        <c:axId val="-115957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- </a:t>
                </a:r>
                <a:r>
                  <a:rPr lang="en-US"/>
                  <a:t>T (</a:t>
                </a:r>
                <a:r>
                  <a:rPr lang="ru-RU"/>
                  <a:t>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3408"/>
        <c:crosses val="autoZero"/>
        <c:crossBetween val="midCat"/>
      </c:valAx>
      <c:valAx>
        <c:axId val="-11595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Напряжение</a:t>
                </a:r>
                <a:r>
                  <a:rPr lang="ru-RU" baseline="0"/>
                  <a:t> - </a:t>
                </a:r>
                <a:r>
                  <a:rPr lang="en-US" baseline="0"/>
                  <a:t>U (B)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70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I5(T)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Лист1!$L$11:$L$35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Лист1!$E$11:$E$35</c:f>
              <c:numCache>
                <c:formatCode>General</c:formatCode>
                <c:ptCount val="25"/>
                <c:pt idx="0" formatCode="0.00E+00">
                  <c:v>-6.1035199999999996E-7</c:v>
                </c:pt>
                <c:pt idx="1">
                  <c:v>2.9999999999999997E-4</c:v>
                </c:pt>
                <c:pt idx="2">
                  <c:v>1.4999999999999999E-4</c:v>
                </c:pt>
                <c:pt idx="3">
                  <c:v>9.0000000000000006E-5</c:v>
                </c:pt>
                <c:pt idx="4">
                  <c:v>8.0000000000000007E-5</c:v>
                </c:pt>
                <c:pt idx="5">
                  <c:v>6.9999999999999994E-5</c:v>
                </c:pt>
                <c:pt idx="6">
                  <c:v>6.9999999999999994E-5</c:v>
                </c:pt>
                <c:pt idx="7">
                  <c:v>6.9999999999999994E-5</c:v>
                </c:pt>
                <c:pt idx="8">
                  <c:v>6.9999999999999994E-5</c:v>
                </c:pt>
                <c:pt idx="9">
                  <c:v>6.9999999999999994E-5</c:v>
                </c:pt>
                <c:pt idx="10">
                  <c:v>6.9999999999999994E-5</c:v>
                </c:pt>
                <c:pt idx="11">
                  <c:v>6.9999999999999994E-5</c:v>
                </c:pt>
                <c:pt idx="12">
                  <c:v>6.9999999999999994E-5</c:v>
                </c:pt>
                <c:pt idx="13">
                  <c:v>6.9999999999999994E-5</c:v>
                </c:pt>
                <c:pt idx="14">
                  <c:v>8.0000000000000007E-5</c:v>
                </c:pt>
                <c:pt idx="15">
                  <c:v>8.0000000000000007E-5</c:v>
                </c:pt>
                <c:pt idx="16">
                  <c:v>8.0000000000000007E-5</c:v>
                </c:pt>
                <c:pt idx="17">
                  <c:v>8.0000000000000007E-5</c:v>
                </c:pt>
                <c:pt idx="18">
                  <c:v>8.0000000000000007E-5</c:v>
                </c:pt>
                <c:pt idx="19">
                  <c:v>8.0000000000000007E-5</c:v>
                </c:pt>
                <c:pt idx="20">
                  <c:v>8.0000000000000007E-5</c:v>
                </c:pt>
                <c:pt idx="21">
                  <c:v>8.0000000000000007E-5</c:v>
                </c:pt>
                <c:pt idx="22">
                  <c:v>8.0000000000000007E-5</c:v>
                </c:pt>
                <c:pt idx="23">
                  <c:v>8.0000000000000007E-5</c:v>
                </c:pt>
                <c:pt idx="24">
                  <c:v>8.0000000000000007E-5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9556880"/>
        <c:axId val="-1159562864"/>
      </c:scatterChart>
      <c:valAx>
        <c:axId val="-115955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- </a:t>
                </a:r>
                <a:r>
                  <a:rPr lang="en-US"/>
                  <a:t>T (</a:t>
                </a:r>
                <a:r>
                  <a:rPr lang="ru-RU"/>
                  <a:t>мс)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62864"/>
        <c:crosses val="autoZero"/>
        <c:crossBetween val="midCat"/>
      </c:valAx>
      <c:valAx>
        <c:axId val="-115956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Сила тока - </a:t>
                </a:r>
                <a:r>
                  <a:rPr lang="en-US"/>
                  <a:t>I (A)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5955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0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6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4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9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9025-EBB4-41C7-B1A1-3521B6765AC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5C7-F1FE-470C-A23C-7D05B13F5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0789" y="593124"/>
            <a:ext cx="520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Лабораторная работа № 1</a:t>
            </a:r>
            <a:br>
              <a:rPr lang="ru-RU" i="1" dirty="0"/>
            </a:br>
            <a:r>
              <a:rPr lang="ru-RU" b="1" i="1" dirty="0"/>
              <a:t>Электрический конденсатор</a:t>
            </a:r>
            <a:r>
              <a:rPr lang="ru-RU" i="1" dirty="0"/>
              <a:t>.</a:t>
            </a:r>
            <a:endParaRPr lang="ru-RU" b="1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0789" y="1516454"/>
            <a:ext cx="9685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Цель работы</a:t>
            </a:r>
            <a:r>
              <a:rPr lang="ru-RU" dirty="0"/>
              <a:t>: исследование зависимости заряда конденсатора от разности потенциалов между пластинами. Расчет емкости конденсатора. Изучение процесса зарядки конденсатора. Проверка работы  батареи конденсаторов параллельного и последовательного соединения, расчет емкости батарей.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0789" y="2993782"/>
            <a:ext cx="714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Оборудование: </a:t>
            </a:r>
            <a:r>
              <a:rPr lang="ru-RU" i="1" dirty="0"/>
              <a:t>два конденсатора С ~ 10-50 мкФ, резистор R ~ 10кОм</a:t>
            </a:r>
            <a:endParaRPr lang="ru-RU" dirty="0"/>
          </a:p>
          <a:p>
            <a:endParaRPr lang="ru-RU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9" y="3504528"/>
            <a:ext cx="10795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41990" y="4132681"/>
            <a:ext cx="2352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Выполнили</a:t>
            </a:r>
            <a:r>
              <a:rPr lang="en-US" b="1" dirty="0" smtClean="0"/>
              <a:t> (</a:t>
            </a:r>
            <a:r>
              <a:rPr lang="ru-RU" b="1" dirty="0"/>
              <a:t>11-2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Минажетдинов Тимур</a:t>
            </a:r>
            <a:endParaRPr lang="en-US" dirty="0" smtClean="0"/>
          </a:p>
          <a:p>
            <a:r>
              <a:rPr lang="ru-RU" dirty="0" smtClean="0"/>
              <a:t>Климентьева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795" y="428368"/>
            <a:ext cx="1072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Порядок выполнения работы:</a:t>
            </a:r>
            <a:endParaRPr lang="ru-RU" dirty="0"/>
          </a:p>
          <a:p>
            <a:pPr lvl="0" fontAlgn="base" hangingPunct="0"/>
            <a:r>
              <a:rPr lang="en-US" dirty="0" smtClean="0"/>
              <a:t>1. </a:t>
            </a:r>
            <a:r>
              <a:rPr lang="ru-RU" dirty="0" smtClean="0"/>
              <a:t>В </a:t>
            </a:r>
            <a:r>
              <a:rPr lang="ru-RU" dirty="0"/>
              <a:t>начале работы соберите представленную на рисунке схему. На этой схеме U обозначена клемма питания на устройстве сопряжения. V1 и V2 – служат для измерения тока и напряжения в цепи.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7795" y="1260003"/>
                <a:ext cx="111610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</a:t>
                </a:r>
                <a:r>
                  <a:rPr lang="ru-RU" dirty="0" smtClean="0"/>
                  <a:t>В </a:t>
                </a:r>
                <a:r>
                  <a:rPr lang="ru-RU" dirty="0"/>
                  <a:t>работе напряжение, подаваемое  компьютером на конденсатор, будет меняться с течением времени. Компьютером измеряется напряжение на конденсаторе и ток в цепи, и строятся соответствующие графики. Измерение заряда конденсатора производится косвенно. Заряд равен произведению силы тока на время протекания заряда по проводнику.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Объясните, в каком случае допустимо рассчитывать заряд таким образом. Далее на экране появится график зависимости заряда на конденсаторе от поданного на него напряжения.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5" y="1260003"/>
                <a:ext cx="1116106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437" t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77795" y="3277013"/>
            <a:ext cx="7498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3. </a:t>
            </a:r>
            <a:r>
              <a:rPr lang="ru-RU" dirty="0"/>
              <a:t>Повторите предыдущий эксперимент с конденсатором другой емкости.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77795" y="3600178"/>
            <a:ext cx="1100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4. </a:t>
            </a:r>
            <a:r>
              <a:rPr lang="ru-RU" dirty="0"/>
              <a:t>Соберите батарею из двух последовательно соединенных конденсаторов. Повторите первый эксперимент.</a:t>
            </a:r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7795" y="3955195"/>
            <a:ext cx="11607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hangingPunct="0"/>
            <a:r>
              <a:rPr lang="en-US" dirty="0" smtClean="0"/>
              <a:t>5. </a:t>
            </a:r>
            <a:r>
              <a:rPr lang="ru-RU" dirty="0" smtClean="0"/>
              <a:t>Соберите </a:t>
            </a:r>
            <a:r>
              <a:rPr lang="ru-RU" dirty="0"/>
              <a:t>батарею из двух параллельно соединенных конденсаторов. Повторите первый эксперимент.</a:t>
            </a:r>
          </a:p>
          <a:p>
            <a:pPr lvl="0" fontAlgn="base" hangingPunct="0"/>
            <a:r>
              <a:rPr lang="en-US" dirty="0" smtClean="0"/>
              <a:t>6. </a:t>
            </a:r>
            <a:r>
              <a:rPr lang="ru-RU" dirty="0" smtClean="0"/>
              <a:t>На </a:t>
            </a:r>
            <a:r>
              <a:rPr lang="ru-RU" dirty="0"/>
              <a:t>полученных графиках с помощью подвижного курсора определите значения емкостей использованных конденсаторов.</a:t>
            </a:r>
          </a:p>
          <a:p>
            <a:pPr lvl="0" fontAlgn="base" hangingPunct="0"/>
            <a:r>
              <a:rPr lang="en-US" dirty="0" smtClean="0"/>
              <a:t>7. </a:t>
            </a:r>
            <a:r>
              <a:rPr lang="ru-RU" dirty="0" smtClean="0"/>
              <a:t>В </a:t>
            </a:r>
            <a:r>
              <a:rPr lang="ru-RU" dirty="0"/>
              <a:t>последнем эксперименте на конденсатор будет подана постоянная разность потенциалов и измерена сила тока в цепи при зарядке конденсатора. На экране появится график зависимости тока зарядки от времени.</a:t>
            </a:r>
          </a:p>
          <a:p>
            <a:pPr lvl="0" fontAlgn="base" hangingPunct="0"/>
            <a:r>
              <a:rPr lang="en-US" dirty="0" smtClean="0"/>
              <a:t>8. </a:t>
            </a:r>
            <a:r>
              <a:rPr lang="ru-RU" dirty="0" smtClean="0"/>
              <a:t>Рассчитайте </a:t>
            </a:r>
            <a:r>
              <a:rPr lang="ru-RU" dirty="0"/>
              <a:t>погрешность измерения емкости.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0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73" y="362465"/>
            <a:ext cx="79989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ru-RU" b="1" i="1" dirty="0"/>
              <a:t>Отчет должен содержать:</a:t>
            </a:r>
            <a:endParaRPr lang="ru-RU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Графики зависимости напряжения на конденсаторе от времени и тока зарядки конденсатора от времени в первом эксперименте.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Графики </a:t>
            </a:r>
            <a:r>
              <a:rPr lang="en-US" dirty="0"/>
              <a:t>Q</a:t>
            </a:r>
            <a:r>
              <a:rPr lang="ru-RU" baseline="-25000" dirty="0"/>
              <a:t>1</a:t>
            </a:r>
            <a:r>
              <a:rPr lang="ru-RU" dirty="0"/>
              <a:t>(</a:t>
            </a:r>
            <a:r>
              <a:rPr lang="en-US" dirty="0"/>
              <a:t>U</a:t>
            </a:r>
            <a:r>
              <a:rPr lang="ru-RU" dirty="0"/>
              <a:t>), </a:t>
            </a:r>
            <a:r>
              <a:rPr lang="en-US" dirty="0"/>
              <a:t>Q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U</a:t>
            </a:r>
            <a:r>
              <a:rPr lang="ru-RU" dirty="0"/>
              <a:t>), </a:t>
            </a:r>
            <a:r>
              <a:rPr lang="en-US" dirty="0"/>
              <a:t>Q</a:t>
            </a:r>
            <a:r>
              <a:rPr lang="ru-RU" baseline="-25000" dirty="0"/>
              <a:t>3</a:t>
            </a:r>
            <a:r>
              <a:rPr lang="ru-RU" dirty="0"/>
              <a:t>(</a:t>
            </a:r>
            <a:r>
              <a:rPr lang="en-US" dirty="0"/>
              <a:t>U</a:t>
            </a:r>
            <a:r>
              <a:rPr lang="ru-RU" dirty="0"/>
              <a:t>), </a:t>
            </a:r>
            <a:r>
              <a:rPr lang="en-US" dirty="0"/>
              <a:t>Q</a:t>
            </a:r>
            <a:r>
              <a:rPr lang="ru-RU" baseline="-25000" dirty="0"/>
              <a:t>4</a:t>
            </a:r>
            <a:r>
              <a:rPr lang="ru-RU" dirty="0"/>
              <a:t>(</a:t>
            </a:r>
            <a:r>
              <a:rPr lang="en-US" dirty="0"/>
              <a:t>U</a:t>
            </a:r>
            <a:r>
              <a:rPr lang="ru-RU" dirty="0"/>
              <a:t>) в одних осях с отмеченными значениями емкости первого и второго конденсаторов, а также их параллельного и последовательного соединений.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Графики зависимости напряжения на конденсаторе от времени и тока зарядки конденсатора от времени в последнем эксперименте 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Значение емкости с погрешностью, рассчитанные по всему ансамблю значений.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Формулы, по которым происходил расчет величин и погрешностей.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Сравнение полученных значений емкости  и номиналов, использованных в работе.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ru-RU" dirty="0"/>
              <a:t>Вывод.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520"/>
            <a:ext cx="10515600" cy="5931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Первый конденсатор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172209"/>
              </p:ext>
            </p:extLst>
          </p:nvPr>
        </p:nvGraphicFramePr>
        <p:xfrm>
          <a:off x="210065" y="1587843"/>
          <a:ext cx="5655276" cy="339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633071"/>
              </p:ext>
            </p:extLst>
          </p:nvPr>
        </p:nvGraphicFramePr>
        <p:xfrm>
          <a:off x="5910647" y="1596081"/>
          <a:ext cx="5577702" cy="3346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3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911740"/>
          </a:xfrm>
        </p:spPr>
        <p:txBody>
          <a:bodyPr/>
          <a:lstStyle/>
          <a:p>
            <a:pPr algn="ctr"/>
            <a:r>
              <a:rPr lang="ru-RU" dirty="0" smtClean="0"/>
              <a:t>Сравнение 4х экспериментов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558555"/>
              </p:ext>
            </p:extLst>
          </p:nvPr>
        </p:nvGraphicFramePr>
        <p:xfrm>
          <a:off x="695980" y="947352"/>
          <a:ext cx="10276819" cy="547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9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802"/>
            <a:ext cx="10515600" cy="6728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Конденсатор в последнем эксперименте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420281"/>
              </p:ext>
            </p:extLst>
          </p:nvPr>
        </p:nvGraphicFramePr>
        <p:xfrm>
          <a:off x="168877" y="1818502"/>
          <a:ext cx="5687542" cy="341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665068"/>
              </p:ext>
            </p:extLst>
          </p:nvPr>
        </p:nvGraphicFramePr>
        <p:xfrm>
          <a:off x="5960077" y="1736124"/>
          <a:ext cx="5687542" cy="341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1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467"/>
            <a:ext cx="10515600" cy="779934"/>
          </a:xfrm>
        </p:spPr>
        <p:txBody>
          <a:bodyPr/>
          <a:lstStyle/>
          <a:p>
            <a:pPr algn="ctr"/>
            <a:r>
              <a:rPr lang="ru-RU" dirty="0" smtClean="0"/>
              <a:t>Значения ёмкостей конденсаторов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22020"/>
              </p:ext>
            </p:extLst>
          </p:nvPr>
        </p:nvGraphicFramePr>
        <p:xfrm>
          <a:off x="838200" y="993599"/>
          <a:ext cx="3288957" cy="5459130"/>
        </p:xfrm>
        <a:graphic>
          <a:graphicData uri="http://schemas.openxmlformats.org/drawingml/2006/table">
            <a:tbl>
              <a:tblPr/>
              <a:tblGrid>
                <a:gridCol w="821398"/>
                <a:gridCol w="821398"/>
                <a:gridCol w="838229"/>
                <a:gridCol w="807932"/>
              </a:tblGrid>
              <a:tr h="202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(мФ)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(мФ)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(мФ)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(мФ)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-8,83E-02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-1,00E-01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1,06E-01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3,94E-04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-1,04E-03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-8,62E-04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-8,57E-04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-1,35E-03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-1,51E-03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-1,17E-03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-1,67E-03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-1,83E-03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5,49E-02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9,97E-04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-6,63E-04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-3,17E-03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5,95E-02</a:t>
                      </a:r>
                    </a:p>
                  </a:txBody>
                  <a:tcPr marL="10109" marR="10109" marT="101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70004"/>
              </p:ext>
            </p:extLst>
          </p:nvPr>
        </p:nvGraphicFramePr>
        <p:xfrm>
          <a:off x="5017014" y="2945819"/>
          <a:ext cx="6421768" cy="596450"/>
        </p:xfrm>
        <a:graphic>
          <a:graphicData uri="http://schemas.openxmlformats.org/drawingml/2006/table">
            <a:tbl>
              <a:tblPr/>
              <a:tblGrid>
                <a:gridCol w="1652588"/>
                <a:gridCol w="1414376"/>
                <a:gridCol w="1687328"/>
                <a:gridCol w="1667476"/>
              </a:tblGrid>
              <a:tr h="298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dC1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(мФ)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dC2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(мФ)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dC3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(мФ)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dC4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(мФ)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</a:tr>
              <a:tr h="298225">
                <a:tc>
                  <a:txBody>
                    <a:bodyPr/>
                    <a:lstStyle/>
                    <a:p>
                      <a:pPr algn="r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0,0134437</a:t>
                      </a: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0,018989985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0,01478978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0,011885408</a:t>
                      </a:r>
                    </a:p>
                  </a:txBody>
                  <a:tcPr marL="14911" marR="14911" marT="149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5657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Формулы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7700"/>
                <a:ext cx="10515600" cy="28750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Δ</m:t>
                    </m:r>
                    <m:r>
                      <m:rPr>
                        <m:nor/>
                      </m:rPr>
                      <a:rPr lang="en-US" b="0" i="0" dirty="0" smtClean="0"/>
                      <m:t>C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Δ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U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Δ</m:t>
                    </m:r>
                    <m:r>
                      <m:rPr>
                        <m:nor/>
                      </m:rPr>
                      <a:rPr lang="en-US" b="0" i="0" dirty="0" smtClean="0"/>
                      <m:t>Q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7700"/>
                <a:ext cx="10515600" cy="287500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66592" y="3802705"/>
            <a:ext cx="550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+mj-lt"/>
                <a:ea typeface="+mj-ea"/>
                <a:cs typeface="+mj-cs"/>
              </a:rPr>
              <a:t>Сравнение с номиналом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0650" y="4630982"/>
                <a:ext cx="47160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ном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=0,022м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опыт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0,03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±0,0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ном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=0,047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опыт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0,06±0,02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50" y="4630982"/>
                <a:ext cx="4716053" cy="1938992"/>
              </a:xfrm>
              <a:prstGeom prst="rect">
                <a:avLst/>
              </a:prstGeom>
              <a:blipFill rotWithShape="0">
                <a:blip r:embed="rId3"/>
                <a:stretch>
                  <a:fillRect b="-3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26304" y="4630982"/>
                <a:ext cx="360265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ном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0,015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оп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0,003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±0,014м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ном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0,069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оп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0,06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±0,01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04" y="4630982"/>
                <a:ext cx="3602653" cy="1938992"/>
              </a:xfrm>
              <a:prstGeom prst="rect">
                <a:avLst/>
              </a:prstGeom>
              <a:blipFill rotWithShape="0"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исследования </a:t>
            </a:r>
            <a:r>
              <a:rPr lang="ru-RU" dirty="0"/>
              <a:t>зависимости заряда </a:t>
            </a:r>
            <a:r>
              <a:rPr lang="ru-RU" dirty="0" smtClean="0"/>
              <a:t>конденсаторов </a:t>
            </a:r>
            <a:r>
              <a:rPr lang="ru-RU" dirty="0"/>
              <a:t>от разности потенциалов между </a:t>
            </a:r>
            <a:r>
              <a:rPr lang="ru-RU" dirty="0" smtClean="0"/>
              <a:t>пластинами мы получили их зависимость, которая вышла почти линейной. С помощью этого мы смогли рассчитать емкость </a:t>
            </a:r>
            <a:r>
              <a:rPr lang="ru-RU" dirty="0"/>
              <a:t>конденсатора. </a:t>
            </a:r>
            <a:r>
              <a:rPr lang="ru-RU" dirty="0" smtClean="0"/>
              <a:t>Значения получились в пределах номинала, что дает понять, что опыт проведен корректно.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2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677</Words>
  <Application>Microsoft Office PowerPoint</Application>
  <PresentationFormat>Широкоэкранный</PresentationFormat>
  <Paragraphs>178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Первый конденсатор</vt:lpstr>
      <vt:lpstr>Сравнение 4х экспериментов</vt:lpstr>
      <vt:lpstr>Конденсатор в последнем эксперименте</vt:lpstr>
      <vt:lpstr>Значения ёмкостей конденсаторов</vt:lpstr>
      <vt:lpstr>Формулы</vt:lpstr>
      <vt:lpstr>Вывод</vt:lpstr>
    </vt:vector>
  </TitlesOfParts>
  <Company>pml30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Минажетдинов</dc:creator>
  <cp:lastModifiedBy>Дмитрий Залесский</cp:lastModifiedBy>
  <cp:revision>70</cp:revision>
  <dcterms:created xsi:type="dcterms:W3CDTF">2024-10-25T05:35:29Z</dcterms:created>
  <dcterms:modified xsi:type="dcterms:W3CDTF">2024-12-05T18:23:13Z</dcterms:modified>
</cp:coreProperties>
</file>